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512" r:id="rId2"/>
    <p:sldId id="554" r:id="rId3"/>
    <p:sldId id="556" r:id="rId4"/>
    <p:sldId id="549" r:id="rId5"/>
    <p:sldId id="557" r:id="rId6"/>
    <p:sldId id="574" r:id="rId7"/>
    <p:sldId id="555" r:id="rId8"/>
    <p:sldId id="577" r:id="rId9"/>
    <p:sldId id="592" r:id="rId10"/>
    <p:sldId id="581" r:id="rId11"/>
    <p:sldId id="590" r:id="rId12"/>
    <p:sldId id="575" r:id="rId13"/>
    <p:sldId id="587" r:id="rId14"/>
    <p:sldId id="552" r:id="rId15"/>
    <p:sldId id="588" r:id="rId16"/>
    <p:sldId id="591" r:id="rId17"/>
    <p:sldId id="584" r:id="rId18"/>
    <p:sldId id="545" r:id="rId19"/>
    <p:sldId id="546" r:id="rId20"/>
    <p:sldId id="585" r:id="rId21"/>
    <p:sldId id="586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9" r:id="rId34"/>
    <p:sldId id="580" r:id="rId35"/>
    <p:sldId id="535" r:id="rId36"/>
    <p:sldId id="589" r:id="rId37"/>
    <p:sldId id="593" r:id="rId38"/>
    <p:sldId id="537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00"/>
    <a:srgbClr val="D166D0"/>
    <a:srgbClr val="000066"/>
    <a:srgbClr val="008080"/>
    <a:srgbClr val="336699"/>
    <a:srgbClr val="FF0000"/>
    <a:srgbClr val="6699FF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9855" autoAdjust="0"/>
  </p:normalViewPr>
  <p:slideViewPr>
    <p:cSldViewPr>
      <p:cViewPr varScale="1">
        <p:scale>
          <a:sx n="118" d="100"/>
          <a:sy n="118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6D6489-5F5E-480D-8643-9C97F4373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observed j/psi </a:t>
            </a:r>
            <a:r>
              <a:rPr lang="en-US" dirty="0" err="1" smtClean="0"/>
              <a:t>raa</a:t>
            </a:r>
            <a:r>
              <a:rPr lang="en-US" dirty="0" smtClean="0"/>
              <a:t> can</a:t>
            </a:r>
            <a:r>
              <a:rPr lang="en-US" baseline="0" dirty="0" smtClean="0"/>
              <a:t> due to an interplay of color </a:t>
            </a:r>
            <a:r>
              <a:rPr lang="en-US" baseline="0" dirty="0" err="1" smtClean="0"/>
              <a:t>screeing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efects</a:t>
            </a:r>
            <a:r>
              <a:rPr lang="en-US" baseline="0" dirty="0" smtClean="0"/>
              <a:t> such as</a:t>
            </a:r>
          </a:p>
          <a:p>
            <a:r>
              <a:rPr lang="en-US" baseline="0" dirty="0" smtClean="0"/>
              <a:t>Formation time and modification of </a:t>
            </a:r>
            <a:r>
              <a:rPr lang="en-US" baseline="0" dirty="0" err="1" smtClean="0"/>
              <a:t>parton</a:t>
            </a:r>
            <a:r>
              <a:rPr lang="en-US" baseline="0" dirty="0" smtClean="0"/>
              <a:t> dist. function.</a:t>
            </a:r>
          </a:p>
          <a:p>
            <a:r>
              <a:rPr lang="en-US" baseline="0" dirty="0" smtClean="0"/>
              <a:t>According to </a:t>
            </a:r>
            <a:r>
              <a:rPr lang="en-US" baseline="0" dirty="0" err="1" smtClean="0"/>
              <a:t>modesls</a:t>
            </a:r>
            <a:r>
              <a:rPr lang="en-US" baseline="0" dirty="0" smtClean="0"/>
              <a:t> CNM effect at pt&gt;5 should be negligible.</a:t>
            </a:r>
            <a:endParaRPr lang="en-US" dirty="0" smtClean="0"/>
          </a:p>
          <a:p>
            <a:r>
              <a:rPr lang="en-US" dirty="0" smtClean="0"/>
              <a:t> the J/ψ is not suppressed in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pT</a:t>
            </a:r>
            <a:r>
              <a:rPr lang="en-US" dirty="0" smtClean="0"/>
              <a:t> &gt; 5 </a:t>
            </a:r>
            <a:r>
              <a:rPr lang="en-US" dirty="0" err="1" smtClean="0"/>
              <a:t>GeV</a:t>
            </a:r>
            <a:r>
              <a:rPr lang="en-US" dirty="0" smtClean="0"/>
              <a:t>/c [4] which indicates that cold-nuclear-matter </a:t>
            </a:r>
            <a:r>
              <a:rPr lang="en-US" dirty="0" err="1" smtClean="0"/>
              <a:t>eﬀects</a:t>
            </a:r>
            <a:r>
              <a:rPr lang="en-US" dirty="0" smtClean="0"/>
              <a:t> are small at high </a:t>
            </a:r>
            <a:r>
              <a:rPr lang="en-US" dirty="0" err="1" smtClean="0"/>
              <a:t>pT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Therefore, the observed suppression at high </a:t>
            </a:r>
            <a:r>
              <a:rPr lang="en-US" dirty="0" err="1" smtClean="0"/>
              <a:t>pT</a:t>
            </a:r>
            <a:r>
              <a:rPr lang="en-US" dirty="0" smtClean="0"/>
              <a:t> is a manifestation of the QGP </a:t>
            </a:r>
            <a:r>
              <a:rPr lang="en-US" dirty="0" err="1" smtClean="0"/>
              <a:t>eﬀects</a:t>
            </a:r>
            <a:r>
              <a:rPr lang="en-US" dirty="0" smtClean="0"/>
              <a:t>. Data</a:t>
            </a:r>
            <a:r>
              <a:rPr lang="en-US" baseline="0" dirty="0" smtClean="0"/>
              <a:t> from 2008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high </a:t>
            </a:r>
            <a:r>
              <a:rPr lang="en-US" dirty="0" err="1" smtClean="0"/>
              <a:t>pT</a:t>
            </a:r>
            <a:r>
              <a:rPr lang="en-US" dirty="0" smtClean="0"/>
              <a:t> is a manifestation of the QGP </a:t>
            </a:r>
            <a:r>
              <a:rPr lang="en-US" dirty="0" err="1" smtClean="0"/>
              <a:t>eﬀects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observed j/psi </a:t>
            </a:r>
            <a:r>
              <a:rPr lang="en-US" dirty="0" err="1" smtClean="0"/>
              <a:t>raa</a:t>
            </a:r>
            <a:r>
              <a:rPr lang="en-US" dirty="0" smtClean="0"/>
              <a:t> can</a:t>
            </a:r>
            <a:r>
              <a:rPr lang="en-US" baseline="0" dirty="0" smtClean="0"/>
              <a:t> due to an interplay of color </a:t>
            </a:r>
            <a:r>
              <a:rPr lang="en-US" baseline="0" dirty="0" err="1" smtClean="0"/>
              <a:t>screeing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efects</a:t>
            </a:r>
            <a:r>
              <a:rPr lang="en-US" baseline="0" dirty="0" smtClean="0"/>
              <a:t> such as</a:t>
            </a:r>
          </a:p>
          <a:p>
            <a:r>
              <a:rPr lang="en-US" baseline="0" dirty="0" smtClean="0"/>
              <a:t>Formation time and modification of </a:t>
            </a:r>
            <a:r>
              <a:rPr lang="en-US" baseline="0" dirty="0" err="1" smtClean="0"/>
              <a:t>parton</a:t>
            </a:r>
            <a:r>
              <a:rPr lang="en-US" baseline="0" dirty="0" smtClean="0"/>
              <a:t> dist. function.</a:t>
            </a:r>
          </a:p>
          <a:p>
            <a:r>
              <a:rPr lang="en-US" baseline="0" dirty="0" smtClean="0"/>
              <a:t>According to </a:t>
            </a:r>
            <a:r>
              <a:rPr lang="en-US" baseline="0" dirty="0" err="1" smtClean="0"/>
              <a:t>modesls</a:t>
            </a:r>
            <a:r>
              <a:rPr lang="en-US" baseline="0" dirty="0" smtClean="0"/>
              <a:t> CNM effect at pt&gt;5 should be negligible.</a:t>
            </a:r>
            <a:endParaRPr lang="en-US" dirty="0" smtClean="0"/>
          </a:p>
          <a:p>
            <a:r>
              <a:rPr lang="en-US" dirty="0" smtClean="0"/>
              <a:t> the J/ψ is not suppressed in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pT</a:t>
            </a:r>
            <a:r>
              <a:rPr lang="en-US" dirty="0" smtClean="0"/>
              <a:t> &gt; 5 </a:t>
            </a:r>
            <a:r>
              <a:rPr lang="en-US" dirty="0" err="1" smtClean="0"/>
              <a:t>GeV</a:t>
            </a:r>
            <a:r>
              <a:rPr lang="en-US" dirty="0" smtClean="0"/>
              <a:t>/c [4] which indicates that cold-nuclear-matter </a:t>
            </a:r>
            <a:r>
              <a:rPr lang="en-US" dirty="0" err="1" smtClean="0"/>
              <a:t>eﬀects</a:t>
            </a:r>
            <a:r>
              <a:rPr lang="en-US" dirty="0" smtClean="0"/>
              <a:t> are small at high </a:t>
            </a:r>
            <a:r>
              <a:rPr lang="en-US" dirty="0" err="1" smtClean="0"/>
              <a:t>pT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Therefore, the observed suppression at high </a:t>
            </a:r>
            <a:r>
              <a:rPr lang="en-US" dirty="0" err="1" smtClean="0"/>
              <a:t>pT</a:t>
            </a:r>
            <a:r>
              <a:rPr lang="en-US" dirty="0" smtClean="0"/>
              <a:t> is a manifestation of the QGP </a:t>
            </a:r>
            <a:r>
              <a:rPr lang="en-US" dirty="0" err="1" smtClean="0"/>
              <a:t>eﬀects</a:t>
            </a:r>
            <a:r>
              <a:rPr lang="en-US" dirty="0" smtClean="0"/>
              <a:t>. Data</a:t>
            </a:r>
            <a:r>
              <a:rPr lang="en-US" baseline="0" dirty="0" smtClean="0"/>
              <a:t> from 2008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high </a:t>
            </a:r>
            <a:r>
              <a:rPr lang="en-US" dirty="0" err="1" smtClean="0"/>
              <a:t>pT</a:t>
            </a:r>
            <a:r>
              <a:rPr lang="en-US" dirty="0" smtClean="0"/>
              <a:t> is a manifestation of the QGP </a:t>
            </a:r>
            <a:r>
              <a:rPr lang="en-US" dirty="0" err="1" smtClean="0"/>
              <a:t>eﬀects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34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0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2DBBE36-4B83-4E1B-B0C2-0B5A22A66DBB}" type="slidenum">
              <a:rPr lang="en-US" sz="1300"/>
              <a:pPr algn="r" defTabSz="966788"/>
              <a:t>7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2DBBE36-4B83-4E1B-B0C2-0B5A22A66DBB}" type="slidenum">
              <a:rPr lang="en-US" sz="1300"/>
              <a:pPr algn="r" defTabSz="966788"/>
              <a:t>8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2DBBE36-4B83-4E1B-B0C2-0B5A22A66DBB}" type="slidenum">
              <a:rPr lang="en-US" sz="1300"/>
              <a:pPr algn="r" defTabSz="966788"/>
              <a:t>9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Viscous hydro with </a:t>
            </a:r>
            <a:r>
              <a:rPr lang="en-US" baseline="0" dirty="0" err="1" smtClean="0"/>
              <a:t>decouling</a:t>
            </a:r>
            <a:r>
              <a:rPr lang="en-US" baseline="0" dirty="0" smtClean="0"/>
              <a:t> temp. </a:t>
            </a:r>
            <a:r>
              <a:rPr lang="en-US" baseline="0" dirty="0" err="1" smtClean="0"/>
              <a:t>Favours</a:t>
            </a:r>
            <a:r>
              <a:rPr lang="en-US" baseline="0" dirty="0" smtClean="0"/>
              <a:t> higher temp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Teorie</a:t>
            </a:r>
            <a:r>
              <a:rPr lang="en-US" baseline="0" dirty="0" smtClean="0"/>
              <a:t> includes </a:t>
            </a:r>
            <a:r>
              <a:rPr lang="en-US" baseline="0" dirty="0" err="1" smtClean="0"/>
              <a:t>colasecence</a:t>
            </a:r>
            <a:r>
              <a:rPr lang="en-US" baseline="0" dirty="0" smtClean="0"/>
              <a:t> and also B-</a:t>
            </a:r>
            <a:r>
              <a:rPr lang="en-US" baseline="0" dirty="0" err="1" smtClean="0"/>
              <a:t>feedown</a:t>
            </a: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Viscous hydro with </a:t>
            </a:r>
            <a:r>
              <a:rPr lang="en-US" baseline="0" dirty="0" err="1" smtClean="0"/>
              <a:t>decouling</a:t>
            </a:r>
            <a:r>
              <a:rPr lang="en-US" baseline="0" dirty="0" smtClean="0"/>
              <a:t> temp. </a:t>
            </a:r>
            <a:r>
              <a:rPr lang="en-US" baseline="0" dirty="0" err="1" smtClean="0"/>
              <a:t>Favours</a:t>
            </a:r>
            <a:r>
              <a:rPr lang="en-US" baseline="0" dirty="0" smtClean="0"/>
              <a:t> higher temp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Teorie</a:t>
            </a:r>
            <a:r>
              <a:rPr lang="en-US" baseline="0" dirty="0" smtClean="0"/>
              <a:t> includes </a:t>
            </a:r>
            <a:r>
              <a:rPr lang="en-US" baseline="0" dirty="0" err="1" smtClean="0"/>
              <a:t>colasecence</a:t>
            </a:r>
            <a:r>
              <a:rPr lang="en-US" baseline="0" dirty="0" smtClean="0"/>
              <a:t> and also B-</a:t>
            </a:r>
            <a:r>
              <a:rPr lang="en-US" baseline="0" dirty="0" err="1" smtClean="0"/>
              <a:t>feedown</a:t>
            </a: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2010 </a:t>
            </a:r>
          </a:p>
          <a:p>
            <a:r>
              <a:rPr lang="en-US" dirty="0" smtClean="0"/>
              <a:t>Unlike light flavor</a:t>
            </a:r>
            <a:r>
              <a:rPr lang="en-US" baseline="0" dirty="0" smtClean="0"/>
              <a:t>  hadrons ..</a:t>
            </a:r>
            <a:r>
              <a:rPr lang="en-US" dirty="0" smtClean="0"/>
              <a:t>Does</a:t>
            </a:r>
            <a:r>
              <a:rPr lang="en-US" baseline="0" dirty="0" smtClean="0"/>
              <a:t> not </a:t>
            </a:r>
            <a:r>
              <a:rPr lang="en-US" baseline="0" dirty="0" err="1" smtClean="0"/>
              <a:t>appeat</a:t>
            </a:r>
            <a:r>
              <a:rPr lang="en-US" baseline="0" dirty="0" smtClean="0"/>
              <a:t> to flow above pt&gt;2…also </a:t>
            </a:r>
            <a:r>
              <a:rPr lang="en-US" baseline="0" dirty="0" err="1" smtClean="0"/>
              <a:t>trasverse</a:t>
            </a:r>
            <a:r>
              <a:rPr lang="en-US" baseline="0" dirty="0" smtClean="0"/>
              <a:t> flow beta=0</a:t>
            </a:r>
          </a:p>
          <a:p>
            <a:endParaRPr lang="en-US" dirty="0" smtClean="0"/>
          </a:p>
          <a:p>
            <a:r>
              <a:rPr lang="en-US" dirty="0" smtClean="0"/>
              <a:t>Plot – </a:t>
            </a:r>
            <a:r>
              <a:rPr lang="en-US" dirty="0" err="1" smtClean="0"/>
              <a:t>modely</a:t>
            </a:r>
            <a:r>
              <a:rPr lang="en-US" dirty="0" smtClean="0"/>
              <a:t>:</a:t>
            </a:r>
            <a:r>
              <a:rPr lang="en-US" baseline="0" dirty="0" smtClean="0"/>
              <a:t> j/psi produced by initial </a:t>
            </a:r>
            <a:r>
              <a:rPr lang="en-US" baseline="0" dirty="0" err="1" smtClean="0"/>
              <a:t>pQCD</a:t>
            </a:r>
            <a:r>
              <a:rPr lang="en-US" baseline="0" dirty="0" smtClean="0"/>
              <a:t> processed expected to stay close to 0.</a:t>
            </a:r>
          </a:p>
          <a:p>
            <a:r>
              <a:rPr lang="en-US" baseline="0" dirty="0" smtClean="0"/>
              <a:t>(includes v2 due to nuclear absorption different path </a:t>
            </a:r>
            <a:r>
              <a:rPr lang="en-US" baseline="0" dirty="0" err="1" smtClean="0"/>
              <a:t>lengt</a:t>
            </a:r>
            <a:r>
              <a:rPr lang="en-US" baseline="0" dirty="0" smtClean="0"/>
              <a:t> of  melting – </a:t>
            </a:r>
            <a:r>
              <a:rPr lang="en-US" baseline="0" dirty="0" err="1" smtClean="0"/>
              <a:t>beond</a:t>
            </a:r>
            <a:r>
              <a:rPr lang="en-US" baseline="0" dirty="0" smtClean="0"/>
              <a:t> the sensitivity of our data)</a:t>
            </a:r>
          </a:p>
          <a:p>
            <a:endParaRPr lang="en-US" dirty="0" smtClean="0"/>
          </a:p>
          <a:p>
            <a:r>
              <a:rPr lang="en-US" dirty="0" smtClean="0"/>
              <a:t>If charm </a:t>
            </a:r>
            <a:r>
              <a:rPr lang="en-US" dirty="0" err="1" smtClean="0"/>
              <a:t>qaurks</a:t>
            </a:r>
            <a:r>
              <a:rPr lang="en-US" baseline="0" dirty="0" smtClean="0"/>
              <a:t> fully </a:t>
            </a:r>
            <a:r>
              <a:rPr lang="en-US" baseline="0" dirty="0" err="1" smtClean="0"/>
              <a:t>thermalize</a:t>
            </a:r>
            <a:r>
              <a:rPr lang="en-US" baseline="0" dirty="0" smtClean="0"/>
              <a:t> and j/psi get produced by </a:t>
            </a:r>
            <a:r>
              <a:rPr lang="en-US" baseline="0" dirty="0" err="1" smtClean="0"/>
              <a:t>colescence</a:t>
            </a:r>
            <a:r>
              <a:rPr lang="en-US" baseline="0" dirty="0" smtClean="0"/>
              <a:t> we expect  almost the same maximal v2 as for light,</a:t>
            </a:r>
          </a:p>
          <a:p>
            <a:r>
              <a:rPr lang="en-US" baseline="0" dirty="0" smtClean="0"/>
              <a:t>but at larger pt – 4gev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Models that include production from both –initial production and coalescence are ok, plus </a:t>
            </a:r>
            <a:r>
              <a:rPr lang="en-US" baseline="0" dirty="0" err="1" smtClean="0"/>
              <a:t>initla</a:t>
            </a:r>
            <a:r>
              <a:rPr lang="en-US" baseline="0" dirty="0" smtClean="0"/>
              <a:t> dominates at high pt.</a:t>
            </a:r>
          </a:p>
          <a:p>
            <a:r>
              <a:rPr lang="en-US" dirty="0" smtClean="0"/>
              <a:t>..</a:t>
            </a:r>
            <a:r>
              <a:rPr lang="en-US" dirty="0" err="1" smtClean="0"/>
              <a:t>disfavord</a:t>
            </a:r>
            <a:r>
              <a:rPr lang="en-US" baseline="0" dirty="0" smtClean="0"/>
              <a:t> models that produce j/psi at pt&gt;2 </a:t>
            </a:r>
            <a:r>
              <a:rPr lang="en-US" baseline="0" dirty="0" err="1" smtClean="0"/>
              <a:t>predominatly</a:t>
            </a:r>
            <a:r>
              <a:rPr lang="en-US" baseline="0" dirty="0" smtClean="0"/>
              <a:t> by coalescence.</a:t>
            </a:r>
          </a:p>
          <a:p>
            <a:endParaRPr lang="en-US" dirty="0" smtClean="0"/>
          </a:p>
          <a:p>
            <a:r>
              <a:rPr lang="en-US" dirty="0" err="1" smtClean="0"/>
              <a:t>Dodelat</a:t>
            </a:r>
            <a:r>
              <a:rPr lang="en-US" dirty="0" smtClean="0"/>
              <a:t> – </a:t>
            </a:r>
            <a:r>
              <a:rPr lang="en-US" dirty="0" err="1" smtClean="0"/>
              <a:t>viz</a:t>
            </a:r>
            <a:r>
              <a:rPr lang="en-US" dirty="0" smtClean="0"/>
              <a:t> </a:t>
            </a:r>
            <a:r>
              <a:rPr lang="en-US" dirty="0" err="1" smtClean="0"/>
              <a:t>barbara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CEM – model – </a:t>
            </a:r>
            <a:r>
              <a:rPr lang="en-US" dirty="0" err="1" smtClean="0"/>
              <a:t>autors</a:t>
            </a:r>
            <a:r>
              <a:rPr lang="en-US" dirty="0" smtClean="0"/>
              <a:t> use world-wide open</a:t>
            </a:r>
            <a:r>
              <a:rPr lang="en-US" baseline="0" dirty="0" smtClean="0"/>
              <a:t> charm data to constrain model..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left panel of Fig. 3 shows the R AA of J /ψ as a function of N part for Au + Au collisions at 39, 62.4</a:t>
            </a:r>
          </a:p>
          <a:p>
            <a:r>
              <a:rPr lang="en-US" baseline="0" dirty="0" smtClean="0"/>
              <a:t>and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. We use the Color Evaporation Model (CEM) prediction as p + p reference baselines for</a:t>
            </a:r>
          </a:p>
          <a:p>
            <a:r>
              <a:rPr lang="en-US" baseline="0" dirty="0" smtClean="0"/>
              <a:t>√s NN = 39 and 62.4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, since there are no available reference data at RHIC for these two energies and results from other</a:t>
            </a:r>
          </a:p>
          <a:p>
            <a:r>
              <a:rPr lang="en-US" baseline="0" dirty="0" smtClean="0"/>
              <a:t>experiments [11, 12, 13, 14, 15] seem to be inconsistent with one another. CEM calculations describe the p T and</a:t>
            </a:r>
          </a:p>
          <a:p>
            <a:r>
              <a:rPr lang="en-US" baseline="0" dirty="0" smtClean="0"/>
              <a:t>rapidity distribution in p + p collisions at</a:t>
            </a:r>
          </a:p>
          <a:p>
            <a:r>
              <a:rPr lang="en-US" baseline="0" dirty="0" smtClean="0"/>
              <a:t>√</a:t>
            </a:r>
          </a:p>
          <a:p>
            <a:r>
              <a:rPr lang="en-US" baseline="0" dirty="0" smtClean="0"/>
              <a:t>s NN =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[16]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the derived pp reference for 39,6 and </a:t>
            </a:r>
            <a:r>
              <a:rPr lang="en-US" baseline="0" dirty="0" err="1" smtClean="0"/>
              <a:t>mesured</a:t>
            </a:r>
            <a:r>
              <a:rPr lang="en-US" baseline="0" dirty="0" smtClean="0"/>
              <a:t> data at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, we obtain the RAA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energy increases the QGP temperature increases …</a:t>
            </a:r>
          </a:p>
          <a:p>
            <a:r>
              <a:rPr lang="en-US" baseline="0" dirty="0" smtClean="0"/>
              <a:t>However in the theoretical prediction the regeneration </a:t>
            </a:r>
            <a:r>
              <a:rPr lang="en-US" baseline="0" dirty="0" err="1" smtClean="0"/>
              <a:t>contiribution</a:t>
            </a:r>
            <a:r>
              <a:rPr lang="en-US" baseline="0" dirty="0" smtClean="0"/>
              <a:t> increases due to large charm cross-section</a:t>
            </a:r>
          </a:p>
          <a:p>
            <a:r>
              <a:rPr lang="en-US" dirty="0" smtClean="0"/>
              <a:t>The model predicts very similar suppression for both 39 and 62 </a:t>
            </a:r>
            <a:r>
              <a:rPr lang="en-US" dirty="0" err="1" smtClean="0"/>
              <a:t>GeV</a:t>
            </a:r>
            <a:r>
              <a:rPr lang="en-US" dirty="0" smtClean="0"/>
              <a:t>, despite a</a:t>
            </a:r>
          </a:p>
          <a:p>
            <a:r>
              <a:rPr lang="en-US" dirty="0" err="1" smtClean="0"/>
              <a:t>signiﬁcant</a:t>
            </a:r>
            <a:r>
              <a:rPr lang="en-US" dirty="0" smtClean="0"/>
              <a:t> </a:t>
            </a:r>
            <a:r>
              <a:rPr lang="en-US" dirty="0" err="1" smtClean="0"/>
              <a:t>diﬀerence</a:t>
            </a:r>
            <a:r>
              <a:rPr lang="en-US" dirty="0" smtClean="0"/>
              <a:t> in energy and thus </a:t>
            </a:r>
            <a:r>
              <a:rPr lang="en-US" dirty="0" err="1" smtClean="0"/>
              <a:t>diﬀerent</a:t>
            </a:r>
            <a:r>
              <a:rPr lang="en-US" dirty="0" smtClean="0"/>
              <a:t> initial energy densities. In this model, larger</a:t>
            </a:r>
          </a:p>
          <a:p>
            <a:r>
              <a:rPr lang="en-US" dirty="0" smtClean="0"/>
              <a:t>suppression of direct J/ψ production at higher energy is </a:t>
            </a:r>
            <a:r>
              <a:rPr lang="en-US" dirty="0" err="1" smtClean="0"/>
              <a:t>oﬀset</a:t>
            </a:r>
            <a:r>
              <a:rPr lang="en-US" dirty="0" smtClean="0"/>
              <a:t> by an enhanced regeneration rate</a:t>
            </a:r>
          </a:p>
          <a:p>
            <a:r>
              <a:rPr lang="en-US" dirty="0" smtClean="0"/>
              <a:t>due to a larger cross section for charm quarks. These calculations agree reasonably well with</a:t>
            </a:r>
          </a:p>
          <a:p>
            <a:r>
              <a:rPr lang="en-US" dirty="0" smtClean="0"/>
              <a:t>our data within errors.</a:t>
            </a: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4143209" y="9120172"/>
            <a:ext cx="3170357" cy="4795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690E3C-6DD6-4A09-B18C-7B1CC54DD13D}" type="slidenum">
              <a:rPr lang="zh-CN" altLang="en-US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100" dirty="0"/>
              <a:t>Study </a:t>
            </a:r>
            <a:r>
              <a:rPr lang="cs-CZ" sz="2100" dirty="0" err="1"/>
              <a:t>of</a:t>
            </a:r>
            <a:r>
              <a:rPr lang="cs-CZ" sz="2100" dirty="0"/>
              <a:t> centrality dependence </a:t>
            </a:r>
            <a:r>
              <a:rPr lang="cs-CZ" sz="2100" dirty="0" err="1"/>
              <a:t>of</a:t>
            </a:r>
            <a:r>
              <a:rPr lang="cs-CZ" sz="2100" dirty="0"/>
              <a:t> R</a:t>
            </a:r>
            <a:r>
              <a:rPr lang="cs-CZ" sz="2100" baseline="-25000" dirty="0"/>
              <a:t>AA</a:t>
            </a:r>
            <a:r>
              <a:rPr lang="cs-CZ" sz="2100" dirty="0"/>
              <a:t> </a:t>
            </a:r>
            <a:r>
              <a:rPr lang="cs-CZ" sz="2100" dirty="0" err="1"/>
              <a:t>ongoing</a:t>
            </a:r>
            <a:r>
              <a:rPr lang="cs-CZ" sz="2100" dirty="0"/>
              <a:t> </a:t>
            </a:r>
          </a:p>
          <a:p>
            <a:pPr lvl="1"/>
            <a:r>
              <a:rPr lang="cs-CZ" sz="1900" dirty="0" err="1"/>
              <a:t>central</a:t>
            </a:r>
            <a:r>
              <a:rPr lang="cs-CZ" sz="1900" dirty="0"/>
              <a:t> </a:t>
            </a:r>
            <a:r>
              <a:rPr lang="cs-CZ" sz="1900" dirty="0" err="1"/>
              <a:t>trigger</a:t>
            </a:r>
            <a:r>
              <a:rPr lang="cs-CZ" sz="1900" dirty="0"/>
              <a:t> data </a:t>
            </a:r>
            <a:r>
              <a:rPr lang="cs-CZ" sz="1900" dirty="0" err="1"/>
              <a:t>available</a:t>
            </a:r>
            <a:endParaRPr lang="en-US" sz="19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lIns="96655" tIns="48328" rIns="96655" bIns="48328"/>
          <a:lstStyle/>
          <a:p>
            <a:fld id="{B60D8D69-0D76-43A0-8472-2E30BFEEE9AD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556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6400800"/>
          </a:xfrm>
          <a:prstGeom prst="rect">
            <a:avLst/>
          </a:prstGeom>
        </p:spPr>
        <p:txBody>
          <a:bodyPr vert="eaVert"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04900"/>
            <a:ext cx="43434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1049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10000"/>
            <a:ext cx="4343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23225"/>
          </a:xfrm>
        </p:spPr>
        <p:txBody>
          <a:bodyPr/>
          <a:lstStyle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lIns="82945" tIns="41473" rIns="82945" bIns="41473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160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7"/>
            <a:ext cx="3008313" cy="125643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1487"/>
            <a:ext cx="5111750" cy="6234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33537"/>
            <a:ext cx="3008313" cy="5072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800599"/>
            <a:ext cx="5827712" cy="8350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612775"/>
            <a:ext cx="5827712" cy="60626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367338"/>
            <a:ext cx="5827712" cy="1185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300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22" name="Élőláb helye 4"/>
          <p:cNvSpPr txBox="1">
            <a:spLocks/>
          </p:cNvSpPr>
          <p:nvPr/>
        </p:nvSpPr>
        <p:spPr>
          <a:xfrm>
            <a:off x="0" y="0"/>
            <a:ext cx="2053988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aseline="0" dirty="0" err="1" smtClean="0"/>
              <a:t>Zimányi</a:t>
            </a:r>
            <a:r>
              <a:rPr lang="en-US" baseline="0" dirty="0" smtClean="0"/>
              <a:t> 14</a:t>
            </a:r>
            <a:r>
              <a:rPr lang="en-US" dirty="0" smtClean="0"/>
              <a:t>, 12/</a:t>
            </a:r>
            <a:r>
              <a:rPr lang="en-US" baseline="0" dirty="0" smtClean="0"/>
              <a:t>02/</a:t>
            </a:r>
            <a:r>
              <a:rPr lang="en-US" dirty="0" smtClean="0"/>
              <a:t>2014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23" name="Élőláb helye 4"/>
          <p:cNvSpPr txBox="1">
            <a:spLocks/>
          </p:cNvSpPr>
          <p:nvPr/>
        </p:nvSpPr>
        <p:spPr>
          <a:xfrm>
            <a:off x="3429000" y="0"/>
            <a:ext cx="3048000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err="1" smtClean="0"/>
              <a:t>Quarkonia</a:t>
            </a:r>
            <a:r>
              <a:rPr lang="en-US" baseline="0" dirty="0" smtClean="0"/>
              <a:t> at STAR, R. </a:t>
            </a:r>
            <a:r>
              <a:rPr lang="en-US" baseline="0" dirty="0" err="1" smtClean="0"/>
              <a:t>Vértesi</a:t>
            </a:r>
            <a:endParaRPr lang="en-US" dirty="0"/>
          </a:p>
        </p:txBody>
      </p:sp>
      <p:sp>
        <p:nvSpPr>
          <p:cNvPr id="9" name="Dia számának helye 11"/>
          <p:cNvSpPr txBox="1">
            <a:spLocks noGrp="1"/>
          </p:cNvSpPr>
          <p:nvPr userDrawn="1"/>
        </p:nvSpPr>
        <p:spPr>
          <a:xfrm>
            <a:off x="8609463" y="0"/>
            <a:ext cx="533400" cy="328612"/>
          </a:xfrm>
          <a:prstGeom prst="rect">
            <a:avLst/>
          </a:prstGeom>
          <a:noFill/>
        </p:spPr>
        <p:txBody>
          <a:bodyPr/>
          <a:lstStyle/>
          <a:p>
            <a:pPr lvl="0" algn="r"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fld id="{788329EA-BB85-4C66-9255-AFC63C0073A4}" type="slidenum">
              <a:rPr lang="en-US" sz="16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pPr lvl="0" algn="r"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24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robert.vertesi@ujf.cas.cz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gif"/><Relationship Id="rId5" Type="http://schemas.openxmlformats.org/officeDocument/2006/relationships/image" Target="../media/image43.emf"/><Relationship Id="rId6" Type="http://schemas.openxmlformats.org/officeDocument/2006/relationships/image" Target="../media/image44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emf"/><Relationship Id="rId5" Type="http://schemas.openxmlformats.org/officeDocument/2006/relationships/image" Target="../media/image44.jpeg"/><Relationship Id="rId6" Type="http://schemas.microsoft.com/office/2007/relationships/hdphoto" Target="../media/hdphoto1.wdp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r>
              <a:rPr lang="en-US" dirty="0" smtClean="0"/>
              <a:t>14</a:t>
            </a:r>
            <a:r>
              <a:rPr lang="en-US" dirty="0"/>
              <a:t>. </a:t>
            </a:r>
            <a:r>
              <a:rPr lang="en-US" dirty="0" err="1" smtClean="0"/>
              <a:t>Zimányi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WINTER </a:t>
            </a:r>
            <a:r>
              <a:rPr lang="en-US" dirty="0"/>
              <a:t>SCHOOL </a:t>
            </a:r>
            <a:r>
              <a:rPr lang="en-US" dirty="0" smtClean="0"/>
              <a:t>ON HEAVY </a:t>
            </a:r>
            <a:r>
              <a:rPr lang="en-US" dirty="0"/>
              <a:t>ION PHYSICS</a:t>
            </a:r>
            <a:br>
              <a:rPr lang="en-US" dirty="0"/>
            </a:br>
            <a:r>
              <a:rPr lang="en-US" dirty="0" smtClean="0"/>
              <a:t>Dec</a:t>
            </a:r>
            <a:r>
              <a:rPr lang="en-US" dirty="0"/>
              <a:t>. 1. - Dec. 5., </a:t>
            </a:r>
            <a:r>
              <a:rPr lang="en-US" dirty="0" smtClean="0"/>
              <a:t>Budapest</a:t>
            </a:r>
            <a:r>
              <a:rPr lang="en-US" dirty="0"/>
              <a:t>, Hungary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85800" y="1752600"/>
            <a:ext cx="7696200" cy="1676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4400" dirty="0"/>
              <a:t>P</a:t>
            </a:r>
            <a:r>
              <a:rPr lang="hu-HU" sz="4400" dirty="0" smtClean="0"/>
              <a:t>roduction of Quarkonia in Heavy Ion Collisions at STAR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15000"/>
            <a:ext cx="2438400" cy="914400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2"/>
                </a:solidFill>
              </a:rPr>
              <a:t>Nuclear Physics Institute Academy of Sciences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of the Czech Republic</a:t>
            </a:r>
            <a:endParaRPr lang="hu-HU" sz="1600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5" descr="esf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0"/>
            <a:ext cx="3200400" cy="7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_ujf.pdf"/>
          <p:cNvPicPr>
            <a:picLocks noChangeAspect="1"/>
          </p:cNvPicPr>
          <p:nvPr/>
        </p:nvPicPr>
        <p:blipFill>
          <a:blip r:embed="rId4" cstate="print"/>
          <a:srcRect l="21439" t="15150" r="22630" b="15150"/>
          <a:stretch>
            <a:fillRect/>
          </a:stretch>
        </p:blipFill>
        <p:spPr bwMode="auto">
          <a:xfrm>
            <a:off x="0" y="5562600"/>
            <a:ext cx="7314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02" y="4325884"/>
            <a:ext cx="2111798" cy="16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0785" y="35914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200" dirty="0">
                <a:solidFill>
                  <a:schemeClr val="accent2"/>
                </a:solidFill>
              </a:rPr>
              <a:t>Róbert Vértesi</a:t>
            </a:r>
            <a:endParaRPr lang="en-US" sz="900" dirty="0"/>
          </a:p>
          <a:p>
            <a:pPr algn="ctr"/>
            <a:r>
              <a:rPr lang="en-US" sz="1600" dirty="0">
                <a:solidFill>
                  <a:schemeClr val="accent2"/>
                </a:solidFill>
                <a:hlinkClick r:id="rId6"/>
              </a:rPr>
              <a:t>robert.vertesi@ujf.cas.cz</a:t>
            </a:r>
            <a:r>
              <a:rPr lang="en-US" sz="700" dirty="0">
                <a:solidFill>
                  <a:schemeClr val="accent2"/>
                </a:solidFill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478284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for the</a:t>
            </a: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pPr algn="r"/>
            <a:r>
              <a:rPr lang="en-US" sz="1600" b="1" dirty="0" smtClean="0">
                <a:solidFill>
                  <a:schemeClr val="accent2"/>
                </a:solidFill>
              </a:rPr>
              <a:t>collaboration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7000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035" y="152400"/>
            <a:ext cx="205945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5015"/>
            <a:ext cx="4114800" cy="3877985"/>
          </a:xfr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/>
              </a:rPr>
              <a:t>J/</a:t>
            </a:r>
            <a:r>
              <a:rPr lang="en-US" sz="2000" dirty="0" err="1" smtClean="0">
                <a:cs typeface="Arial"/>
              </a:rPr>
              <a:t>ψ</a:t>
            </a:r>
            <a:r>
              <a:rPr lang="en-US" sz="2000" dirty="0" smtClean="0">
                <a:cs typeface="Arial"/>
              </a:rPr>
              <a:t> spectrum softer than </a:t>
            </a:r>
            <a:br>
              <a:rPr lang="en-US" sz="2000" dirty="0" smtClean="0">
                <a:cs typeface="Arial"/>
              </a:rPr>
            </a:br>
            <a:r>
              <a:rPr lang="en-US" sz="2000" dirty="0" err="1">
                <a:cs typeface="Arial"/>
              </a:rPr>
              <a:t>Tsallis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Blast-Wave model</a:t>
            </a:r>
          </a:p>
          <a:p>
            <a:pPr lvl="1"/>
            <a:r>
              <a:rPr lang="en-US" sz="1800" dirty="0" smtClean="0">
                <a:cs typeface="Arial"/>
              </a:rPr>
              <a:t>Small radial flow?</a:t>
            </a:r>
          </a:p>
          <a:p>
            <a:pPr lvl="1"/>
            <a:r>
              <a:rPr lang="en-US" sz="1800" dirty="0" smtClean="0">
                <a:cs typeface="Arial"/>
              </a:rPr>
              <a:t>Recombination at low </a:t>
            </a:r>
            <a:r>
              <a:rPr lang="en-US" sz="1800" dirty="0" err="1" smtClean="0">
                <a:cs typeface="Arial"/>
              </a:rPr>
              <a:t>p</a:t>
            </a:r>
            <a:r>
              <a:rPr lang="en-US" sz="1800" baseline="-25000" dirty="0" err="1" smtClean="0">
                <a:cs typeface="Arial"/>
              </a:rPr>
              <a:t>T</a:t>
            </a:r>
            <a:r>
              <a:rPr lang="en-US" sz="1800" dirty="0" smtClean="0">
                <a:cs typeface="Arial"/>
              </a:rPr>
              <a:t>?</a:t>
            </a:r>
          </a:p>
          <a:p>
            <a:pPr lvl="1"/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    </a:t>
            </a: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   </a:t>
            </a:r>
            <a:r>
              <a:rPr lang="en-US" sz="1600" dirty="0" err="1" smtClean="0">
                <a:cs typeface="Arial"/>
              </a:rPr>
              <a:t>Tsallis</a:t>
            </a:r>
            <a:r>
              <a:rPr lang="en-US" sz="1600" dirty="0" smtClean="0">
                <a:cs typeface="Arial"/>
              </a:rPr>
              <a:t> </a:t>
            </a:r>
            <a:r>
              <a:rPr lang="en-US" sz="1600" dirty="0">
                <a:cs typeface="Arial"/>
              </a:rPr>
              <a:t>Blast-Wave:</a:t>
            </a:r>
          </a:p>
          <a:p>
            <a:pPr marL="457200" lvl="1" indent="0">
              <a:buNone/>
            </a:pPr>
            <a:r>
              <a:rPr lang="en-US" sz="1400" dirty="0">
                <a:cs typeface="Arial"/>
              </a:rPr>
              <a:t>Hydro-inspired </a:t>
            </a:r>
            <a:r>
              <a:rPr lang="en-US" sz="1400" dirty="0" err="1" smtClean="0">
                <a:cs typeface="Arial"/>
              </a:rPr>
              <a:t>freezeout</a:t>
            </a:r>
            <a:endParaRPr lang="en-US" sz="1400" dirty="0">
              <a:cs typeface="Arial"/>
            </a:endParaRPr>
          </a:p>
          <a:p>
            <a:pPr marL="457200" lvl="1" indent="0">
              <a:buNone/>
            </a:pPr>
            <a:r>
              <a:rPr lang="en-US" sz="1400" dirty="0">
                <a:cs typeface="Arial"/>
              </a:rPr>
              <a:t>Particles produced according to a </a:t>
            </a:r>
            <a:r>
              <a:rPr lang="en-US" sz="1400" dirty="0" err="1">
                <a:cs typeface="Arial"/>
              </a:rPr>
              <a:t>Lévy</a:t>
            </a:r>
            <a:r>
              <a:rPr lang="en-US" sz="1400" dirty="0">
                <a:cs typeface="Arial"/>
              </a:rPr>
              <a:t>-distribution</a:t>
            </a:r>
          </a:p>
          <a:p>
            <a:pPr marL="457200" lvl="1" indent="0">
              <a:buNone/>
            </a:pPr>
            <a:endParaRPr lang="en-US" sz="1800" dirty="0" smtClean="0">
              <a:cs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b"/>
          <a:lstStyle/>
          <a:p>
            <a:r>
              <a:rPr lang="cs-CZ" sz="3600" dirty="0"/>
              <a:t>J/</a:t>
            </a:r>
            <a:r>
              <a:rPr lang="el-GR" sz="3600" dirty="0">
                <a:latin typeface="Arial"/>
                <a:cs typeface="Arial"/>
              </a:rPr>
              <a:t>ψ</a:t>
            </a:r>
            <a:r>
              <a:rPr lang="cs-CZ" sz="3600" dirty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spectra</a:t>
            </a:r>
            <a:r>
              <a:rPr lang="cs-CZ" sz="3600" dirty="0" smtClean="0">
                <a:latin typeface="Arial"/>
                <a:cs typeface="Arial"/>
              </a:rPr>
              <a:t>, </a:t>
            </a:r>
            <a:r>
              <a:rPr lang="cs-CZ" sz="3600" dirty="0">
                <a:latin typeface="Arial"/>
                <a:cs typeface="Arial"/>
              </a:rPr>
              <a:t>Au+Au </a:t>
            </a:r>
            <a:r>
              <a:rPr lang="cs-CZ" sz="3600" dirty="0" err="1">
                <a:latin typeface="Arial"/>
                <a:cs typeface="Arial"/>
              </a:rPr>
              <a:t>at</a:t>
            </a:r>
            <a:r>
              <a:rPr lang="cs-CZ" sz="3600" dirty="0">
                <a:latin typeface="Arial"/>
                <a:cs typeface="Arial"/>
              </a:rPr>
              <a:t> 200 </a:t>
            </a:r>
            <a:r>
              <a:rPr lang="cs-CZ" sz="3600" dirty="0" err="1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pic>
        <p:nvPicPr>
          <p:cNvPr id="13" name="Picture 2" descr="C:\Users\jaro\Documents\Doc_march4_2011\Documents\Konferencie\2013\HP13\talk\jpsi_auu\fig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12947"/>
            <a:ext cx="5181600" cy="46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72000" y="5562600"/>
            <a:ext cx="4495800" cy="11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207" tIns="51588" rIns="99207" bIns="515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STAR</a:t>
            </a: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low-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p</a:t>
            </a:r>
            <a:r>
              <a:rPr lang="en-US" altLang="zh-CN" sz="1100" b="1" baseline="-25000" dirty="0" err="1" smtClean="0">
                <a:solidFill>
                  <a:srgbClr val="008080"/>
                </a:solidFill>
                <a:ea typeface="SimSun" pitchFamily="2" charset="-122"/>
              </a:rPr>
              <a:t>T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 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Au+Au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, 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CuCu</a:t>
            </a: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 :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arXiv:1310.3563    </a:t>
            </a:r>
            <a:endParaRPr lang="cs-CZ" altLang="zh-CN" sz="1100" b="1" dirty="0" smtClean="0">
              <a:solidFill>
                <a:srgbClr val="00808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       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 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high-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p</a:t>
            </a:r>
            <a:r>
              <a:rPr lang="en-US" altLang="zh-CN" sz="1100" b="1" baseline="-25000" dirty="0" err="1" smtClean="0">
                <a:solidFill>
                  <a:srgbClr val="008080"/>
                </a:solidFill>
                <a:ea typeface="SimSun" pitchFamily="2" charset="-122"/>
              </a:rPr>
              <a:t>T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Au+Au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: Ph</a:t>
            </a: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y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s.Lett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.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B722</a:t>
            </a:r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, 55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(2013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)</a:t>
            </a:r>
          </a:p>
          <a:p>
            <a:r>
              <a:rPr lang="cs-CZ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         high-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p</a:t>
            </a:r>
            <a:r>
              <a:rPr lang="en-US" altLang="zh-CN" sz="1100" b="1" baseline="-25000" dirty="0" err="1" smtClean="0">
                <a:solidFill>
                  <a:srgbClr val="008080"/>
                </a:solidFill>
                <a:ea typeface="SimSun" pitchFamily="2" charset="-122"/>
              </a:rPr>
              <a:t>T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</a:t>
            </a:r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Cu+Cu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: Phys. Rev. C 80 (2009) 041902</a:t>
            </a:r>
          </a:p>
          <a:p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PHENIX: Phys. Rev. </a:t>
            </a:r>
            <a:r>
              <a:rPr lang="en-US" altLang="zh-CN" sz="1100" b="1" dirty="0" err="1">
                <a:solidFill>
                  <a:srgbClr val="008080"/>
                </a:solidFill>
                <a:ea typeface="SimSun" pitchFamily="2" charset="-122"/>
              </a:rPr>
              <a:t>Lett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. 98 (2007) 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232301</a:t>
            </a:r>
          </a:p>
          <a:p>
            <a:r>
              <a:rPr lang="en-US" altLang="zh-CN" sz="1100" b="1" dirty="0" err="1" smtClean="0">
                <a:solidFill>
                  <a:srgbClr val="008080"/>
                </a:solidFill>
                <a:ea typeface="SimSun" pitchFamily="2" charset="-122"/>
              </a:rPr>
              <a:t>Tsallis</a:t>
            </a:r>
            <a:r>
              <a:rPr lang="en-US" altLang="zh-CN" sz="1100" b="1" dirty="0" smtClean="0">
                <a:solidFill>
                  <a:srgbClr val="008080"/>
                </a:solidFill>
                <a:ea typeface="SimSun" pitchFamily="2" charset="-122"/>
              </a:rPr>
              <a:t> B-W: </a:t>
            </a:r>
            <a:r>
              <a:rPr lang="en-US" altLang="zh-CN" sz="1100" b="1" dirty="0" err="1">
                <a:solidFill>
                  <a:srgbClr val="008080"/>
                </a:solidFill>
                <a:ea typeface="SimSun" pitchFamily="2" charset="-122"/>
              </a:rPr>
              <a:t>Z.Tang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 et al., </a:t>
            </a:r>
            <a:r>
              <a:rPr lang="en-US" altLang="zh-CN" sz="1100" b="1" dirty="0" err="1">
                <a:solidFill>
                  <a:srgbClr val="008080"/>
                </a:solidFill>
                <a:ea typeface="SimSun" pitchFamily="2" charset="-122"/>
              </a:rPr>
              <a:t>Chin.Phys.Lett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. 30</a:t>
            </a:r>
            <a:r>
              <a:rPr lang="cs-CZ" altLang="zh-CN" sz="1100" b="1" dirty="0">
                <a:solidFill>
                  <a:srgbClr val="008080"/>
                </a:solidFill>
                <a:ea typeface="SimSun" pitchFamily="2" charset="-122"/>
              </a:rPr>
              <a:t>, 031201</a:t>
            </a:r>
            <a:r>
              <a:rPr lang="en-US" altLang="zh-CN" sz="1100" b="1" dirty="0">
                <a:solidFill>
                  <a:srgbClr val="008080"/>
                </a:solidFill>
                <a:ea typeface="SimSun" pitchFamily="2" charset="-122"/>
              </a:rPr>
              <a:t> (2013)</a:t>
            </a:r>
          </a:p>
          <a:p>
            <a:endParaRPr lang="en-US" altLang="zh-CN" sz="1100" b="1" dirty="0" smtClean="0">
              <a:solidFill>
                <a:srgbClr val="00808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14600"/>
            <a:ext cx="4191000" cy="3834897"/>
          </a:xfr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+mj-lt"/>
                <a:cs typeface="Arial"/>
              </a:rPr>
              <a:t>Viscous hydrodynamics </a:t>
            </a:r>
          </a:p>
          <a:p>
            <a:pPr lvl="1"/>
            <a:r>
              <a:rPr lang="en-US" sz="1800" dirty="0">
                <a:cs typeface="Arial"/>
              </a:rPr>
              <a:t>J/</a:t>
            </a:r>
            <a:r>
              <a:rPr lang="en-US" sz="1800" dirty="0" err="1">
                <a:cs typeface="Arial"/>
              </a:rPr>
              <a:t>ψ</a:t>
            </a:r>
            <a:r>
              <a:rPr lang="en-US" sz="1800" dirty="0">
                <a:cs typeface="Arial"/>
              </a:rPr>
              <a:t> decouples at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120</a:t>
            </a:r>
            <a:r>
              <a:rPr lang="en-US" sz="1800" dirty="0">
                <a:cs typeface="Arial"/>
              </a:rPr>
              <a:t>..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165</a:t>
            </a:r>
            <a:r>
              <a:rPr lang="en-US" sz="1800" dirty="0">
                <a:cs typeface="Arial"/>
              </a:rPr>
              <a:t> MeV </a:t>
            </a:r>
          </a:p>
          <a:p>
            <a:pPr lvl="1"/>
            <a:r>
              <a:rPr lang="en-US" sz="1800" dirty="0" smtClean="0">
                <a:cs typeface="Arial"/>
              </a:rPr>
              <a:t>fails at </a:t>
            </a:r>
            <a:r>
              <a:rPr lang="cs-CZ" sz="1800" dirty="0" err="1" smtClean="0">
                <a:cs typeface="Arial"/>
              </a:rPr>
              <a:t>low</a:t>
            </a:r>
            <a:r>
              <a:rPr lang="en-US" sz="1800" dirty="0">
                <a:cs typeface="Arial"/>
              </a:rPr>
              <a:t>-</a:t>
            </a:r>
            <a:r>
              <a:rPr lang="cs-CZ" sz="1800" dirty="0" err="1" smtClean="0">
                <a:cs typeface="Arial"/>
              </a:rPr>
              <a:t>p</a:t>
            </a:r>
            <a:r>
              <a:rPr lang="cs-CZ" sz="1800" baseline="-25000" dirty="0" err="1" smtClean="0">
                <a:cs typeface="Arial"/>
              </a:rPr>
              <a:t>T</a:t>
            </a:r>
            <a:endParaRPr lang="cs-CZ" sz="1800" baseline="-25000" dirty="0" smtClean="0">
              <a:cs typeface="Arial"/>
            </a:endParaRPr>
          </a:p>
          <a:p>
            <a:pPr lvl="1">
              <a:buNone/>
            </a:pPr>
            <a:endParaRPr lang="en-US" sz="1100" dirty="0"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1F771B"/>
                </a:solidFill>
                <a:latin typeface="+mj-lt"/>
              </a:rPr>
              <a:t>Y. Liu et al. </a:t>
            </a:r>
            <a:endParaRPr lang="en-US" sz="2000" b="1" dirty="0">
              <a:solidFill>
                <a:srgbClr val="1F771B"/>
              </a:solidFill>
              <a:latin typeface="+mj-lt"/>
              <a:cs typeface="Arial"/>
            </a:endParaRPr>
          </a:p>
          <a:p>
            <a:pPr lvl="1"/>
            <a:r>
              <a:rPr lang="en-US" sz="1800" dirty="0" smtClean="0"/>
              <a:t>Includes </a:t>
            </a:r>
            <a:r>
              <a:rPr lang="en-US" sz="1800" dirty="0" smtClean="0">
                <a:cs typeface="Arial"/>
              </a:rPr>
              <a:t>J</a:t>
            </a:r>
            <a:r>
              <a:rPr lang="en-US" sz="1800" dirty="0">
                <a:cs typeface="Arial"/>
              </a:rPr>
              <a:t>/ψ</a:t>
            </a:r>
            <a:r>
              <a:rPr lang="en-US" sz="1800" dirty="0"/>
              <a:t> suppression due to color </a:t>
            </a:r>
            <a:r>
              <a:rPr lang="en-US" sz="1800" dirty="0" smtClean="0"/>
              <a:t>screening</a:t>
            </a:r>
          </a:p>
          <a:p>
            <a:pPr lvl="1"/>
            <a:r>
              <a:rPr lang="en-US" sz="1800" dirty="0" smtClean="0"/>
              <a:t>Includes statistical </a:t>
            </a:r>
            <a:r>
              <a:rPr lang="en-US" sz="1800" dirty="0"/>
              <a:t>regeneration</a:t>
            </a:r>
          </a:p>
          <a:p>
            <a:pPr lvl="1"/>
            <a:r>
              <a:rPr lang="en-US" sz="1800" dirty="0"/>
              <a:t>peripheral: initial production dominates. </a:t>
            </a:r>
            <a:br>
              <a:rPr lang="en-US" sz="1800" dirty="0"/>
            </a:br>
            <a:r>
              <a:rPr lang="en-US" sz="1800" dirty="0"/>
              <a:t>central: regeneration </a:t>
            </a:r>
            <a:r>
              <a:rPr lang="en-US" sz="1800" dirty="0" smtClean="0"/>
              <a:t>becomes </a:t>
            </a:r>
            <a:r>
              <a:rPr lang="en-US" sz="1800" dirty="0"/>
              <a:t>more significant at low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 err="1"/>
              <a:t>.</a:t>
            </a:r>
            <a:endParaRPr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b"/>
          <a:lstStyle/>
          <a:p>
            <a:r>
              <a:rPr lang="cs-CZ" sz="3600" dirty="0"/>
              <a:t>J/</a:t>
            </a:r>
            <a:r>
              <a:rPr lang="el-GR" sz="3600" dirty="0">
                <a:latin typeface="Arial"/>
                <a:cs typeface="Arial"/>
              </a:rPr>
              <a:t>ψ</a:t>
            </a:r>
            <a:r>
              <a:rPr lang="cs-CZ" sz="3600" dirty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spectra</a:t>
            </a:r>
            <a:r>
              <a:rPr lang="cs-CZ" sz="3600" dirty="0" smtClean="0">
                <a:latin typeface="Arial"/>
                <a:cs typeface="Arial"/>
              </a:rPr>
              <a:t>, </a:t>
            </a:r>
            <a:r>
              <a:rPr lang="cs-CZ" sz="3600" dirty="0">
                <a:latin typeface="Arial"/>
                <a:cs typeface="Arial"/>
              </a:rPr>
              <a:t>Au+Au </a:t>
            </a:r>
            <a:r>
              <a:rPr lang="cs-CZ" sz="3600" dirty="0" err="1">
                <a:latin typeface="Arial"/>
                <a:cs typeface="Arial"/>
              </a:rPr>
              <a:t>at</a:t>
            </a:r>
            <a:r>
              <a:rPr lang="cs-CZ" sz="3600" dirty="0">
                <a:latin typeface="Arial"/>
                <a:cs typeface="Arial"/>
              </a:rPr>
              <a:t> 200 </a:t>
            </a:r>
            <a:r>
              <a:rPr lang="cs-CZ" sz="3600" dirty="0" err="1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pic>
        <p:nvPicPr>
          <p:cNvPr id="9" name="Picture 2" descr="C:\Users\jaro\Documents\Doc_march4_2011\Documents\Konferencie\2013\HP13\talk\jpsi_auu\fig1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6800"/>
            <a:ext cx="47748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4400" y="5638800"/>
            <a:ext cx="4104456" cy="4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/>
          <a:p>
            <a:r>
              <a:rPr lang="cs-CZ" sz="1000" b="1" dirty="0">
                <a:solidFill>
                  <a:srgbClr val="008080"/>
                </a:solidFill>
              </a:rPr>
              <a:t>Y. </a:t>
            </a:r>
            <a:r>
              <a:rPr lang="cs-CZ" sz="1000" b="1" dirty="0" err="1">
                <a:solidFill>
                  <a:srgbClr val="008080"/>
                </a:solidFill>
              </a:rPr>
              <a:t>Liu</a:t>
            </a:r>
            <a:r>
              <a:rPr lang="en-US" sz="1000" b="1" dirty="0">
                <a:solidFill>
                  <a:srgbClr val="008080"/>
                </a:solidFill>
              </a:rPr>
              <a:t> et al., </a:t>
            </a:r>
            <a:r>
              <a:rPr lang="cs-CZ" sz="1000" b="1" dirty="0" err="1">
                <a:solidFill>
                  <a:srgbClr val="008080"/>
                </a:solidFill>
              </a:rPr>
              <a:t>Phys</a:t>
            </a:r>
            <a:r>
              <a:rPr lang="cs-CZ" sz="1000" b="1" dirty="0">
                <a:solidFill>
                  <a:srgbClr val="008080"/>
                </a:solidFill>
              </a:rPr>
              <a:t>. </a:t>
            </a:r>
            <a:r>
              <a:rPr lang="cs-CZ" sz="1000" b="1" dirty="0" err="1">
                <a:solidFill>
                  <a:srgbClr val="008080"/>
                </a:solidFill>
              </a:rPr>
              <a:t>Lett</a:t>
            </a:r>
            <a:r>
              <a:rPr lang="cs-CZ" sz="1000" b="1" dirty="0">
                <a:solidFill>
                  <a:srgbClr val="008080"/>
                </a:solidFill>
              </a:rPr>
              <a:t>. B 678,</a:t>
            </a:r>
            <a:r>
              <a:rPr lang="en-US" sz="1000" b="1" dirty="0">
                <a:solidFill>
                  <a:srgbClr val="008080"/>
                </a:solidFill>
              </a:rPr>
              <a:t> </a:t>
            </a:r>
            <a:r>
              <a:rPr lang="cs-CZ" sz="1000" b="1" dirty="0">
                <a:solidFill>
                  <a:srgbClr val="008080"/>
                </a:solidFill>
              </a:rPr>
              <a:t>72 (2009)</a:t>
            </a:r>
            <a:r>
              <a:rPr lang="en-US" sz="1000" b="1" dirty="0">
                <a:solidFill>
                  <a:srgbClr val="008080"/>
                </a:solidFill>
              </a:rPr>
              <a:t> </a:t>
            </a:r>
          </a:p>
          <a:p>
            <a:r>
              <a:rPr lang="en-US" sz="1000" b="1" dirty="0">
                <a:solidFill>
                  <a:srgbClr val="008080"/>
                </a:solidFill>
              </a:rPr>
              <a:t>U. W. Heinz and C. </a:t>
            </a:r>
            <a:r>
              <a:rPr lang="en-US" sz="1000" b="1" dirty="0" err="1">
                <a:solidFill>
                  <a:srgbClr val="008080"/>
                </a:solidFill>
              </a:rPr>
              <a:t>Shen</a:t>
            </a:r>
            <a:r>
              <a:rPr lang="en-US" sz="1000" b="1" dirty="0">
                <a:solidFill>
                  <a:srgbClr val="008080"/>
                </a:solidFill>
              </a:rPr>
              <a:t> (2011), private</a:t>
            </a:r>
            <a:r>
              <a:rPr lang="cs-CZ" sz="1000" b="1" dirty="0">
                <a:solidFill>
                  <a:srgbClr val="008080"/>
                </a:solidFill>
              </a:rPr>
              <a:t> </a:t>
            </a:r>
            <a:r>
              <a:rPr lang="en-US" sz="1000" b="1" dirty="0">
                <a:solidFill>
                  <a:srgbClr val="008080"/>
                </a:solidFill>
              </a:rPr>
              <a:t>communication.</a:t>
            </a:r>
            <a:endParaRPr lang="cs-CZ" sz="1000" b="1" dirty="0">
              <a:solidFill>
                <a:srgbClr val="00808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66800" y="6240670"/>
            <a:ext cx="6705600" cy="54113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sz="2400" dirty="0"/>
              <a:t>Coalescence </a:t>
            </a:r>
            <a:r>
              <a:rPr lang="en-US" sz="2400" dirty="0" smtClean="0"/>
              <a:t>of </a:t>
            </a:r>
            <a:r>
              <a:rPr lang="en-US" sz="2400" dirty="0"/>
              <a:t>charm quarks is </a:t>
            </a:r>
            <a:r>
              <a:rPr lang="en-US" sz="2400" dirty="0" smtClean="0"/>
              <a:t>needed</a:t>
            </a:r>
            <a:endParaRPr lang="en-US" sz="24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0" y="1066800"/>
            <a:ext cx="4114800" cy="1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cs typeface="Arial"/>
              </a:rPr>
              <a:t>J/</a:t>
            </a:r>
            <a:r>
              <a:rPr lang="en-US" sz="2000" dirty="0" err="1" smtClean="0">
                <a:cs typeface="Arial"/>
              </a:rPr>
              <a:t>ψ</a:t>
            </a:r>
            <a:r>
              <a:rPr lang="en-US" sz="2000" dirty="0" smtClean="0">
                <a:cs typeface="Arial"/>
              </a:rPr>
              <a:t> spectrum softer than </a:t>
            </a:r>
            <a:br>
              <a:rPr lang="en-US" sz="2000" dirty="0" smtClean="0">
                <a:cs typeface="Arial"/>
              </a:rPr>
            </a:br>
            <a:r>
              <a:rPr lang="en-US" sz="2000" dirty="0" err="1" smtClean="0">
                <a:cs typeface="Arial"/>
              </a:rPr>
              <a:t>Tsallis</a:t>
            </a:r>
            <a:r>
              <a:rPr lang="en-US" sz="2000" dirty="0" smtClean="0">
                <a:cs typeface="Arial"/>
              </a:rPr>
              <a:t> Blast-Wave model</a:t>
            </a:r>
          </a:p>
          <a:p>
            <a:pPr lvl="1"/>
            <a:r>
              <a:rPr lang="en-US" sz="1800" dirty="0" smtClean="0">
                <a:cs typeface="Arial"/>
              </a:rPr>
              <a:t>Small radial flow?</a:t>
            </a:r>
          </a:p>
          <a:p>
            <a:pPr lvl="1"/>
            <a:r>
              <a:rPr lang="en-US" sz="1800" dirty="0" smtClean="0">
                <a:cs typeface="Arial"/>
              </a:rPr>
              <a:t>Recombination at low </a:t>
            </a:r>
            <a:r>
              <a:rPr lang="en-US" sz="1800" dirty="0" err="1" smtClean="0">
                <a:cs typeface="Arial"/>
              </a:rPr>
              <a:t>p</a:t>
            </a:r>
            <a:r>
              <a:rPr lang="en-US" sz="1800" baseline="-25000" dirty="0" err="1" smtClean="0">
                <a:cs typeface="Arial"/>
              </a:rPr>
              <a:t>T</a:t>
            </a:r>
            <a:r>
              <a:rPr lang="en-US" sz="1800" dirty="0" smtClean="0">
                <a:cs typeface="Arial"/>
              </a:rPr>
              <a:t>?</a:t>
            </a:r>
          </a:p>
          <a:p>
            <a:endParaRPr lang="en-US" sz="2000" b="1" dirty="0" smtClean="0">
              <a:solidFill>
                <a:srgbClr val="0033CC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0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 cstate="print"/>
          <a:srcRect t="2456" b="1719"/>
          <a:stretch>
            <a:fillRect/>
          </a:stretch>
        </p:blipFill>
        <p:spPr bwMode="auto">
          <a:xfrm>
            <a:off x="4524479" y="1202071"/>
            <a:ext cx="4125600" cy="29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40" y="1216927"/>
            <a:ext cx="4088160" cy="28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716605" y="3886200"/>
            <a:ext cx="2559995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cs-CZ" sz="1200" b="1" dirty="0" err="1">
                <a:solidFill>
                  <a:srgbClr val="008080"/>
                </a:solidFill>
              </a:rPr>
              <a:t>Phys</a:t>
            </a:r>
            <a:r>
              <a:rPr lang="cs-CZ" sz="1200" b="1" dirty="0">
                <a:solidFill>
                  <a:srgbClr val="008080"/>
                </a:solidFill>
              </a:rPr>
              <a:t>. </a:t>
            </a:r>
            <a:r>
              <a:rPr lang="cs-CZ" sz="1200" b="1" dirty="0" err="1">
                <a:solidFill>
                  <a:srgbClr val="008080"/>
                </a:solidFill>
              </a:rPr>
              <a:t>Rev</a:t>
            </a:r>
            <a:r>
              <a:rPr lang="cs-CZ" sz="1200" b="1" dirty="0">
                <a:solidFill>
                  <a:srgbClr val="008080"/>
                </a:solidFill>
              </a:rPr>
              <a:t>. </a:t>
            </a:r>
            <a:r>
              <a:rPr lang="cs-CZ" sz="1200" b="1" dirty="0" err="1">
                <a:solidFill>
                  <a:srgbClr val="008080"/>
                </a:solidFill>
              </a:rPr>
              <a:t>Lett</a:t>
            </a:r>
            <a:r>
              <a:rPr lang="cs-CZ" sz="1200" b="1" dirty="0">
                <a:solidFill>
                  <a:srgbClr val="008080"/>
                </a:solidFill>
              </a:rPr>
              <a:t>. 111 (2013) 52301</a:t>
            </a:r>
          </a:p>
        </p:txBody>
      </p:sp>
      <p:sp>
        <p:nvSpPr>
          <p:cNvPr id="1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Azimuthal anisotropy (v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b="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334000" y="38862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b="1" dirty="0" smtClean="0">
                <a:solidFill>
                  <a:srgbClr val="008080"/>
                </a:solidFill>
              </a:rPr>
              <a:t>[31] Yan, Zhuang,Xu, PRL97 </a:t>
            </a:r>
            <a:r>
              <a:rPr lang="nb-NO" sz="800" b="1" dirty="0">
                <a:solidFill>
                  <a:srgbClr val="008080"/>
                </a:solidFill>
              </a:rPr>
              <a:t>(2006) </a:t>
            </a:r>
            <a:r>
              <a:rPr lang="nb-NO" sz="800" b="1" dirty="0" smtClean="0">
                <a:solidFill>
                  <a:srgbClr val="008080"/>
                </a:solidFill>
              </a:rPr>
              <a:t>232301</a:t>
            </a:r>
          </a:p>
          <a:p>
            <a:r>
              <a:rPr lang="nb-NO" sz="800" b="1" dirty="0" smtClean="0">
                <a:solidFill>
                  <a:srgbClr val="008080"/>
                </a:solidFill>
              </a:rPr>
              <a:t>[32] Greco</a:t>
            </a:r>
            <a:r>
              <a:rPr lang="nb-NO" sz="800" b="1" dirty="0">
                <a:solidFill>
                  <a:srgbClr val="008080"/>
                </a:solidFill>
              </a:rPr>
              <a:t>, </a:t>
            </a:r>
            <a:r>
              <a:rPr lang="nb-NO" sz="800" b="1" dirty="0" smtClean="0">
                <a:solidFill>
                  <a:srgbClr val="008080"/>
                </a:solidFill>
              </a:rPr>
              <a:t>Ko, Rapp, PLB595 </a:t>
            </a:r>
            <a:r>
              <a:rPr lang="nb-NO" sz="800" b="1" dirty="0">
                <a:solidFill>
                  <a:srgbClr val="008080"/>
                </a:solidFill>
              </a:rPr>
              <a:t>(2004) 202 </a:t>
            </a:r>
            <a:endParaRPr lang="nb-NO" sz="800" b="1" dirty="0" smtClean="0">
              <a:solidFill>
                <a:srgbClr val="008080"/>
              </a:solidFill>
            </a:endParaRPr>
          </a:p>
          <a:p>
            <a:r>
              <a:rPr lang="nb-NO" sz="800" b="1" dirty="0" smtClean="0">
                <a:solidFill>
                  <a:srgbClr val="008080"/>
                </a:solidFill>
              </a:rPr>
              <a:t>[34] Zhao, Rapp</a:t>
            </a:r>
            <a:r>
              <a:rPr lang="nb-NO" sz="800" b="1" dirty="0">
                <a:solidFill>
                  <a:srgbClr val="008080"/>
                </a:solidFill>
              </a:rPr>
              <a:t>, </a:t>
            </a:r>
            <a:r>
              <a:rPr lang="nb-NO" sz="800" b="1" dirty="0" smtClean="0">
                <a:solidFill>
                  <a:srgbClr val="008080"/>
                </a:solidFill>
              </a:rPr>
              <a:t>PLB </a:t>
            </a:r>
            <a:r>
              <a:rPr lang="nb-NO" sz="800" b="1" dirty="0">
                <a:solidFill>
                  <a:srgbClr val="008080"/>
                </a:solidFill>
              </a:rPr>
              <a:t>655 (2007) 126</a:t>
            </a:r>
          </a:p>
          <a:p>
            <a:r>
              <a:rPr lang="en-US" sz="800" b="1" dirty="0" smtClean="0">
                <a:solidFill>
                  <a:srgbClr val="008080"/>
                </a:solidFill>
              </a:rPr>
              <a:t>[35] </a:t>
            </a:r>
            <a:r>
              <a:rPr lang="en-US" sz="800" b="1" dirty="0" err="1" smtClean="0">
                <a:solidFill>
                  <a:srgbClr val="008080"/>
                </a:solidFill>
              </a:rPr>
              <a:t>Liu,Xu,Zhuang</a:t>
            </a:r>
            <a:r>
              <a:rPr lang="en-US" sz="800" b="1" dirty="0">
                <a:solidFill>
                  <a:srgbClr val="008080"/>
                </a:solidFill>
              </a:rPr>
              <a:t>, </a:t>
            </a:r>
            <a:r>
              <a:rPr lang="en-US" sz="800" b="1" dirty="0" smtClean="0">
                <a:solidFill>
                  <a:srgbClr val="008080"/>
                </a:solidFill>
              </a:rPr>
              <a:t>NPA834 </a:t>
            </a:r>
            <a:r>
              <a:rPr lang="en-US" sz="800" b="1" dirty="0">
                <a:solidFill>
                  <a:srgbClr val="008080"/>
                </a:solidFill>
              </a:rPr>
              <a:t>(2010) 317c</a:t>
            </a:r>
          </a:p>
          <a:p>
            <a:r>
              <a:rPr lang="en-US" sz="800" b="1" dirty="0" smtClean="0">
                <a:solidFill>
                  <a:srgbClr val="008080"/>
                </a:solidFill>
              </a:rPr>
              <a:t>[36] Heinz, Chen </a:t>
            </a:r>
            <a:r>
              <a:rPr lang="en-US" sz="800" b="1" dirty="0">
                <a:solidFill>
                  <a:srgbClr val="008080"/>
                </a:solidFill>
              </a:rPr>
              <a:t>(2012)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2464713"/>
            <a:ext cx="121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STAR </a:t>
            </a:r>
            <a:r>
              <a:rPr lang="en-US" sz="1100" b="1" dirty="0" err="1" smtClean="0"/>
              <a:t>Au+Au</a:t>
            </a:r>
            <a:endParaRPr lang="en-US" sz="1100" b="1" dirty="0" smtClean="0"/>
          </a:p>
          <a:p>
            <a:r>
              <a:rPr lang="en-US" sz="1100" b="1" dirty="0" smtClean="0"/>
              <a:t>√</a:t>
            </a:r>
            <a:r>
              <a:rPr lang="en-US" sz="1100" b="1" dirty="0" err="1" smtClean="0"/>
              <a:t>s</a:t>
            </a:r>
            <a:r>
              <a:rPr lang="en-US" sz="1100" b="1" baseline="-25000" dirty="0" err="1" smtClean="0"/>
              <a:t>NN</a:t>
            </a:r>
            <a:r>
              <a:rPr lang="en-US" sz="1100" b="1" dirty="0" smtClean="0"/>
              <a:t>=200 </a:t>
            </a:r>
            <a:r>
              <a:rPr lang="en-US" sz="1100" b="1" dirty="0" err="1" smtClean="0"/>
              <a:t>GeV</a:t>
            </a:r>
            <a:endParaRPr lang="en-US" sz="1100" b="1" dirty="0" smtClean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33400" y="5486400"/>
            <a:ext cx="8382000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Unique among hadrons! </a:t>
            </a:r>
          </a:p>
          <a:p>
            <a:r>
              <a:rPr lang="en-US" sz="2000" dirty="0" smtClean="0"/>
              <a:t>Regardless of centrality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hermalized </a:t>
            </a:r>
            <a:r>
              <a:rPr lang="en-US" sz="2000" dirty="0"/>
              <a:t>charm quark coalescence </a:t>
            </a:r>
            <a:r>
              <a:rPr lang="en-US" sz="2000" dirty="0" smtClean="0"/>
              <a:t>does not dominate production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066800" y="4800600"/>
            <a:ext cx="7010400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/>
              <a:t>J/psi v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consistent </a:t>
            </a:r>
            <a:r>
              <a:rPr lang="en-US" sz="2400" dirty="0"/>
              <a:t>with </a:t>
            </a:r>
            <a:r>
              <a:rPr lang="en-US" sz="2400" dirty="0" smtClean="0"/>
              <a:t>non-flow at </a:t>
            </a:r>
            <a:r>
              <a:rPr lang="en-US" sz="2400" dirty="0"/>
              <a:t>at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&gt;2 </a:t>
            </a:r>
            <a:r>
              <a:rPr lang="en-US" sz="2400" dirty="0" err="1"/>
              <a:t>GeV</a:t>
            </a:r>
            <a:r>
              <a:rPr lang="en-US" sz="2400" dirty="0"/>
              <a:t>/c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787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3" cstate="print"/>
          <a:srcRect l="5177" t="3093" r="4438" b="4125"/>
          <a:stretch>
            <a:fillRect/>
          </a:stretch>
        </p:blipFill>
        <p:spPr bwMode="auto">
          <a:xfrm>
            <a:off x="2" y="1216927"/>
            <a:ext cx="4413347" cy="32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770400" y="2322963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STAR Preliminary</a:t>
            </a:r>
          </a:p>
        </p:txBody>
      </p:sp>
      <p:pic>
        <p:nvPicPr>
          <p:cNvPr id="19" name="Obrázek 18" descr="Obrázek1.png"/>
          <p:cNvPicPr>
            <a:picLocks noChangeAspect="1"/>
          </p:cNvPicPr>
          <p:nvPr/>
        </p:nvPicPr>
        <p:blipFill>
          <a:blip r:embed="rId4" cstate="print"/>
          <a:srcRect l="5213" t="1916" r="3910" b="1916"/>
          <a:stretch>
            <a:fillRect/>
          </a:stretch>
        </p:blipFill>
        <p:spPr>
          <a:xfrm>
            <a:off x="4433759" y="1216927"/>
            <a:ext cx="4572000" cy="3291726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4800" y="4343400"/>
            <a:ext cx="3200400" cy="7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/>
          <a:p>
            <a:r>
              <a:rPr lang="en-US" altLang="zh-CN" sz="1050" b="1" dirty="0">
                <a:solidFill>
                  <a:srgbClr val="008080"/>
                </a:solidFill>
              </a:rPr>
              <a:t>CEM  </a:t>
            </a:r>
            <a:r>
              <a:rPr lang="en-US" altLang="zh-CN" sz="1050" b="1" dirty="0" err="1">
                <a:solidFill>
                  <a:srgbClr val="008080"/>
                </a:solidFill>
              </a:rPr>
              <a:t>p+p</a:t>
            </a:r>
            <a:r>
              <a:rPr lang="en-US" altLang="zh-CN" sz="1050" b="1" dirty="0">
                <a:solidFill>
                  <a:srgbClr val="008080"/>
                </a:solidFill>
              </a:rPr>
              <a:t> references for</a:t>
            </a:r>
            <a:r>
              <a:rPr lang="cs-CZ" altLang="zh-CN" sz="1050" b="1" dirty="0">
                <a:solidFill>
                  <a:srgbClr val="008080"/>
                </a:solidFill>
              </a:rPr>
              <a:t> </a:t>
            </a:r>
            <a:r>
              <a:rPr lang="en-US" altLang="zh-CN" sz="1050" b="1" dirty="0">
                <a:solidFill>
                  <a:srgbClr val="008080"/>
                </a:solidFill>
              </a:rPr>
              <a:t>39 and 62 </a:t>
            </a:r>
            <a:r>
              <a:rPr lang="en-US" altLang="zh-CN" sz="1050" b="1" dirty="0" err="1">
                <a:solidFill>
                  <a:srgbClr val="008080"/>
                </a:solidFill>
              </a:rPr>
              <a:t>GeV</a:t>
            </a:r>
            <a:r>
              <a:rPr lang="en-US" altLang="zh-CN" sz="1050" b="1" dirty="0">
                <a:solidFill>
                  <a:srgbClr val="008080"/>
                </a:solidFill>
              </a:rPr>
              <a:t>: </a:t>
            </a:r>
            <a:r>
              <a:rPr lang="cs-CZ" altLang="zh-CN" sz="1050" b="1" dirty="0">
                <a:solidFill>
                  <a:srgbClr val="008080"/>
                </a:solidFill>
              </a:rPr>
              <a:t/>
            </a:r>
            <a:br>
              <a:rPr lang="cs-CZ" altLang="zh-CN" sz="1050" b="1" dirty="0">
                <a:solidFill>
                  <a:srgbClr val="008080"/>
                </a:solidFill>
              </a:rPr>
            </a:br>
            <a:r>
              <a:rPr lang="da-DK" altLang="zh-CN" sz="1050" b="1" dirty="0">
                <a:solidFill>
                  <a:srgbClr val="008080"/>
                </a:solidFill>
              </a:rPr>
              <a:t>Nelson, Vogt et al</a:t>
            </a:r>
            <a:r>
              <a:rPr lang="cs-CZ" altLang="zh-CN" sz="1050" b="1" dirty="0">
                <a:solidFill>
                  <a:srgbClr val="008080"/>
                </a:solidFill>
              </a:rPr>
              <a:t>.</a:t>
            </a:r>
            <a:r>
              <a:rPr lang="da-DK" altLang="zh-CN" sz="1050" b="1" dirty="0">
                <a:solidFill>
                  <a:srgbClr val="008080"/>
                </a:solidFill>
              </a:rPr>
              <a:t>,</a:t>
            </a:r>
            <a:r>
              <a:rPr lang="cs-CZ" altLang="zh-CN" sz="1050" b="1" dirty="0">
                <a:solidFill>
                  <a:srgbClr val="008080"/>
                </a:solidFill>
              </a:rPr>
              <a:t> PRC87, 014908 (2013</a:t>
            </a:r>
            <a:r>
              <a:rPr lang="cs-CZ" altLang="zh-CN" sz="1050" b="1" dirty="0" smtClean="0">
                <a:solidFill>
                  <a:srgbClr val="008080"/>
                </a:solidFill>
              </a:rPr>
              <a:t>)</a:t>
            </a:r>
            <a:endParaRPr lang="cs-CZ" altLang="zh-CN" sz="1050" b="1" dirty="0">
              <a:solidFill>
                <a:srgbClr val="008080"/>
              </a:solidFill>
            </a:endParaRPr>
          </a:p>
          <a:p>
            <a:r>
              <a:rPr lang="da-DK" altLang="zh-CN" sz="1050" b="1" dirty="0" smtClean="0">
                <a:solidFill>
                  <a:srgbClr val="008080"/>
                </a:solidFill>
              </a:rPr>
              <a:t>Theory: Zhao</a:t>
            </a:r>
            <a:r>
              <a:rPr lang="da-DK" altLang="zh-CN" sz="1050" b="1" dirty="0">
                <a:solidFill>
                  <a:srgbClr val="008080"/>
                </a:solidFill>
              </a:rPr>
              <a:t>, </a:t>
            </a:r>
            <a:r>
              <a:rPr lang="da-DK" altLang="zh-CN" sz="1050" b="1" dirty="0" smtClean="0">
                <a:solidFill>
                  <a:srgbClr val="008080"/>
                </a:solidFill>
              </a:rPr>
              <a:t>Rapp,</a:t>
            </a:r>
            <a:r>
              <a:rPr lang="cs-CZ" altLang="zh-CN" sz="1050" b="1" dirty="0" smtClean="0">
                <a:solidFill>
                  <a:srgbClr val="008080"/>
                </a:solidFill>
              </a:rPr>
              <a:t> </a:t>
            </a:r>
            <a:r>
              <a:rPr lang="da-DK" altLang="zh-CN" sz="1050" b="1" dirty="0">
                <a:solidFill>
                  <a:srgbClr val="008080"/>
                </a:solidFill>
              </a:rPr>
              <a:t>PRC82, 064905 (2010)</a:t>
            </a:r>
            <a:endParaRPr lang="zh-CN" altLang="en-US" sz="1050" b="1" dirty="0">
              <a:solidFill>
                <a:srgbClr val="008080"/>
              </a:solidFill>
            </a:endParaRPr>
          </a:p>
          <a:p>
            <a:endParaRPr lang="cs-CZ" altLang="zh-CN" sz="1050" b="1" dirty="0">
              <a:solidFill>
                <a:srgbClr val="0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>
                <a:cs typeface="Arial"/>
              </a:rPr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vs. beam energy</a:t>
            </a:r>
            <a:endParaRPr lang="en-US" dirty="0"/>
          </a:p>
        </p:txBody>
      </p:sp>
      <p:sp>
        <p:nvSpPr>
          <p:cNvPr id="1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6000" y="4964202"/>
            <a:ext cx="6981120" cy="189379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cs typeface="Arial"/>
              </a:rPr>
              <a:t>Similar suppression in </a:t>
            </a:r>
            <a:r>
              <a:rPr lang="en-US" sz="2000" dirty="0" err="1">
                <a:cs typeface="Arial"/>
              </a:rPr>
              <a:t>Au+Au</a:t>
            </a:r>
            <a:r>
              <a:rPr lang="en-US" sz="2000" dirty="0">
                <a:cs typeface="Arial"/>
              </a:rPr>
              <a:t> at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62.4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cs typeface="Arial"/>
              </a:rPr>
              <a:t>and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cs typeface="Arial"/>
              </a:rPr>
              <a:t>GeV</a:t>
            </a:r>
            <a:r>
              <a:rPr lang="en-US" sz="2000" dirty="0">
                <a:cs typeface="Arial"/>
              </a:rPr>
              <a:t> </a:t>
            </a:r>
            <a:endParaRPr lang="cs-CZ" sz="2000" dirty="0">
              <a:cs typeface="Arial"/>
            </a:endParaRPr>
          </a:p>
          <a:p>
            <a:pPr lvl="1"/>
            <a:r>
              <a:rPr lang="en-US" sz="1700" dirty="0">
                <a:cs typeface="Arial"/>
              </a:rPr>
              <a:t>p+</a:t>
            </a:r>
            <a:r>
              <a:rPr lang="cs-CZ" sz="1700" dirty="0">
                <a:cs typeface="Arial"/>
              </a:rPr>
              <a:t>p reference </a:t>
            </a:r>
            <a:r>
              <a:rPr lang="cs-CZ" sz="1700" dirty="0" err="1">
                <a:cs typeface="Arial"/>
              </a:rPr>
              <a:t>is</a:t>
            </a:r>
            <a:r>
              <a:rPr lang="cs-CZ" sz="1700" dirty="0">
                <a:cs typeface="Arial"/>
              </a:rPr>
              <a:t> </a:t>
            </a:r>
            <a:r>
              <a:rPr lang="cs-CZ" sz="1700" dirty="0" err="1">
                <a:cs typeface="Arial"/>
              </a:rPr>
              <a:t>based</a:t>
            </a:r>
            <a:r>
              <a:rPr lang="cs-CZ" sz="1700" dirty="0">
                <a:cs typeface="Arial"/>
              </a:rPr>
              <a:t> on CEM </a:t>
            </a:r>
            <a:r>
              <a:rPr lang="cs-CZ" sz="1700" dirty="0" err="1">
                <a:cs typeface="Arial"/>
              </a:rPr>
              <a:t>calculations</a:t>
            </a:r>
            <a:endParaRPr lang="en-US" sz="1700" dirty="0">
              <a:cs typeface="Arial"/>
            </a:endParaRPr>
          </a:p>
          <a:p>
            <a:pPr lvl="1"/>
            <a:r>
              <a:rPr lang="en-US" sz="1700" dirty="0">
                <a:cs typeface="Arial"/>
              </a:rPr>
              <a:t>Large theoretical uncertainty</a:t>
            </a:r>
          </a:p>
          <a:p>
            <a:pPr lvl="2">
              <a:buNone/>
            </a:pPr>
            <a:endParaRPr lang="en-US" sz="1300" dirty="0">
              <a:cs typeface="Arial"/>
            </a:endParaRPr>
          </a:p>
          <a:p>
            <a:r>
              <a:rPr lang="en-US" sz="2000" dirty="0">
                <a:cs typeface="Arial"/>
              </a:rPr>
              <a:t>Consistent with theoretical calculations</a:t>
            </a:r>
          </a:p>
          <a:p>
            <a:pPr lvl="1"/>
            <a:r>
              <a:rPr lang="en-US" sz="1700" dirty="0" smtClean="0">
                <a:cs typeface="Arial"/>
              </a:rPr>
              <a:t>Does coalescence compensate for melting? </a:t>
            </a:r>
            <a:endParaRPr lang="en-US" sz="1700" dirty="0">
              <a:cs typeface="Arial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477000" y="2209800"/>
            <a:ext cx="129540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STAR Preliminary</a:t>
            </a:r>
          </a:p>
        </p:txBody>
      </p:sp>
    </p:spTree>
    <p:extLst>
      <p:ext uri="{BB962C8B-B14F-4D97-AF65-F5344CB8AC3E}">
        <p14:creationId xmlns:p14="http://schemas.microsoft.com/office/powerpoint/2010/main" val="427478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U+U: Higher energy densities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90600"/>
            <a:ext cx="3886200" cy="2778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37" y="3733800"/>
            <a:ext cx="3922163" cy="2664596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4343400"/>
            <a:ext cx="49530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RHIC </a:t>
            </a:r>
            <a:r>
              <a:rPr lang="en-US" sz="2200" dirty="0"/>
              <a:t>√</a:t>
            </a:r>
            <a:r>
              <a:rPr lang="en-US" sz="2200" dirty="0" err="1"/>
              <a:t>s</a:t>
            </a:r>
            <a:r>
              <a:rPr lang="en-US" sz="2200" baseline="-25000" dirty="0" err="1"/>
              <a:t>NN</a:t>
            </a:r>
            <a:r>
              <a:rPr lang="en-US" sz="2200" dirty="0"/>
              <a:t>=193 </a:t>
            </a:r>
            <a:r>
              <a:rPr lang="en-US" sz="2200" dirty="0" err="1" smtClean="0"/>
              <a:t>GeV</a:t>
            </a:r>
            <a:r>
              <a:rPr lang="en-US" sz="2200" dirty="0" smtClean="0"/>
              <a:t> U+U data (2012)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Reach </a:t>
            </a:r>
            <a:r>
              <a:rPr lang="en-US" sz="2000" dirty="0">
                <a:solidFill>
                  <a:schemeClr val="tx1"/>
                </a:solidFill>
              </a:rPr>
              <a:t>higher </a:t>
            </a:r>
            <a:r>
              <a:rPr lang="en-US" sz="2000" dirty="0" err="1">
                <a:solidFill>
                  <a:schemeClr val="tx1"/>
                </a:solidFill>
              </a:rPr>
              <a:t>N</a:t>
            </a:r>
            <a:r>
              <a:rPr lang="en-US" sz="2000" baseline="-25000" dirty="0" err="1">
                <a:solidFill>
                  <a:schemeClr val="tx1"/>
                </a:solidFill>
              </a:rPr>
              <a:t>part</a:t>
            </a:r>
            <a:r>
              <a:rPr lang="en-US" sz="2000" dirty="0">
                <a:solidFill>
                  <a:schemeClr val="tx1"/>
                </a:solidFill>
              </a:rPr>
              <a:t> than in </a:t>
            </a:r>
            <a:r>
              <a:rPr lang="en-US" sz="2000" dirty="0" err="1">
                <a:solidFill>
                  <a:schemeClr val="tx1"/>
                </a:solidFill>
              </a:rPr>
              <a:t>Au+</a:t>
            </a:r>
            <a:r>
              <a:rPr lang="en-US" sz="2000" dirty="0" err="1" smtClean="0">
                <a:solidFill>
                  <a:schemeClr val="tx1"/>
                </a:solidFill>
              </a:rPr>
              <a:t>Au</a:t>
            </a: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Provide </a:t>
            </a:r>
            <a:r>
              <a:rPr lang="en-US" sz="2000" dirty="0">
                <a:solidFill>
                  <a:schemeClr val="tx1"/>
                </a:solidFill>
              </a:rPr>
              <a:t>higher energy </a:t>
            </a:r>
            <a:r>
              <a:rPr lang="en-US" sz="2000" dirty="0" smtClean="0">
                <a:solidFill>
                  <a:schemeClr val="tx1"/>
                </a:solidFill>
              </a:rPr>
              <a:t>density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00" y="1066800"/>
            <a:ext cx="2083100" cy="3200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066800" y="6172200"/>
            <a:ext cx="6858000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Further test of dissociation-coalescence interplay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3749" y="1066800"/>
            <a:ext cx="167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8220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724400"/>
            <a:ext cx="78486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Nuclear modification factor </a:t>
            </a:r>
            <a:r>
              <a:rPr lang="en-US" sz="2400" dirty="0" smtClean="0"/>
              <a:t>in U+U similar </a:t>
            </a:r>
            <a:r>
              <a:rPr lang="en-US" sz="2400" dirty="0"/>
              <a:t>to </a:t>
            </a:r>
            <a:r>
              <a:rPr lang="en-US" sz="2400" dirty="0" err="1"/>
              <a:t>Au+</a:t>
            </a:r>
            <a:r>
              <a:rPr lang="en-US" sz="2400" dirty="0" err="1" smtClean="0"/>
              <a:t>Au</a:t>
            </a:r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sz="2000" dirty="0" err="1"/>
              <a:t>p</a:t>
            </a:r>
            <a:r>
              <a:rPr lang="en-US" sz="2000" dirty="0" err="1" smtClean="0"/>
              <a:t>+p</a:t>
            </a:r>
            <a:r>
              <a:rPr lang="en-US" sz="2000" dirty="0" smtClean="0"/>
              <a:t> reference is 200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b"/>
          <a:lstStyle/>
          <a:p>
            <a:r>
              <a:rPr lang="cs-CZ" sz="3600" dirty="0"/>
              <a:t>J/</a:t>
            </a:r>
            <a:r>
              <a:rPr lang="el-GR" sz="3600" dirty="0">
                <a:latin typeface="Arial"/>
                <a:cs typeface="Arial"/>
              </a:rPr>
              <a:t>ψ</a:t>
            </a:r>
            <a:r>
              <a:rPr lang="cs-CZ" sz="3600" dirty="0">
                <a:latin typeface="Arial"/>
                <a:cs typeface="Arial"/>
              </a:rPr>
              <a:t> R</a:t>
            </a:r>
            <a:r>
              <a:rPr lang="cs-CZ" sz="3600" baseline="-25000" dirty="0">
                <a:latin typeface="Arial"/>
                <a:cs typeface="Arial"/>
              </a:rPr>
              <a:t>AA</a:t>
            </a:r>
            <a:r>
              <a:rPr lang="cs-CZ" sz="3600" dirty="0">
                <a:latin typeface="Arial"/>
                <a:cs typeface="Arial"/>
              </a:rPr>
              <a:t> in </a:t>
            </a:r>
            <a:r>
              <a:rPr lang="cs-CZ" sz="3600" dirty="0" smtClean="0">
                <a:latin typeface="Arial"/>
                <a:cs typeface="Arial"/>
              </a:rPr>
              <a:t>193 </a:t>
            </a:r>
            <a:r>
              <a:rPr lang="cs-CZ" sz="3600" dirty="0" err="1" smtClean="0">
                <a:latin typeface="Arial"/>
                <a:cs typeface="Arial"/>
              </a:rPr>
              <a:t>GeV</a:t>
            </a:r>
            <a:r>
              <a:rPr lang="cs-CZ" sz="3600" dirty="0" smtClean="0">
                <a:latin typeface="Arial"/>
                <a:cs typeface="Arial"/>
              </a:rPr>
              <a:t> U</a:t>
            </a:r>
            <a:r>
              <a:rPr lang="cs-CZ" sz="3600" dirty="0">
                <a:latin typeface="Arial"/>
                <a:cs typeface="Arial"/>
              </a:rPr>
              <a:t>+U</a:t>
            </a:r>
            <a:endParaRPr lang="en-US" sz="3600" dirty="0"/>
          </a:p>
        </p:txBody>
      </p:sp>
      <p:pic>
        <p:nvPicPr>
          <p:cNvPr id="10" name="Zástupný symbol pro obsah 3" descr="raaB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724400" cy="3395277"/>
          </a:xfrm>
          <a:prstGeom prst="rect">
            <a:avLst/>
          </a:prstGeom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033" y="1066800"/>
            <a:ext cx="46014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5486400" y="990600"/>
            <a:ext cx="28956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6200" y="1066800"/>
            <a:ext cx="4648200" cy="5486400"/>
          </a:xfrm>
        </p:spPr>
        <p:txBody>
          <a:bodyPr>
            <a:noAutofit/>
          </a:bodyPr>
          <a:lstStyle/>
          <a:p>
            <a:r>
              <a:rPr lang="en-US" sz="2400" dirty="0" err="1"/>
              <a:t>d+Au</a:t>
            </a:r>
            <a:r>
              <a:rPr lang="en-US" sz="2400" dirty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study </a:t>
            </a:r>
            <a:r>
              <a:rPr lang="en-US" sz="2400" dirty="0" smtClean="0"/>
              <a:t>of cold nuclear matter effects</a:t>
            </a:r>
          </a:p>
          <a:p>
            <a:r>
              <a:rPr lang="en-US" sz="2400" dirty="0" err="1">
                <a:cs typeface="Arial"/>
              </a:rPr>
              <a:t>R</a:t>
            </a:r>
            <a:r>
              <a:rPr lang="en-US" sz="2400" baseline="-25000" dirty="0" err="1">
                <a:cs typeface="Arial"/>
              </a:rPr>
              <a:t>dAu</a:t>
            </a:r>
            <a:r>
              <a:rPr lang="en-US" sz="2400" dirty="0">
                <a:cs typeface="Arial"/>
              </a:rPr>
              <a:t> ≈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cs typeface="Arial"/>
              </a:rPr>
              <a:t> for high </a:t>
            </a:r>
            <a:r>
              <a:rPr lang="en-US" sz="2400" dirty="0" err="1">
                <a:cs typeface="Arial"/>
              </a:rPr>
              <a:t>p</a:t>
            </a:r>
            <a:r>
              <a:rPr lang="en-US" sz="2400" baseline="-25000" dirty="0" err="1">
                <a:cs typeface="Arial"/>
              </a:rPr>
              <a:t>T</a:t>
            </a:r>
            <a:endParaRPr lang="en-US" sz="2400" baseline="-25000" dirty="0">
              <a:cs typeface="Arial"/>
            </a:endParaRPr>
          </a:p>
          <a:p>
            <a:pPr lvl="1"/>
            <a:endParaRPr lang="en-US" sz="600" baseline="-25000" dirty="0">
              <a:solidFill>
                <a:srgbClr val="3333FF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cs typeface="Arial"/>
                <a:sym typeface="Wingdings"/>
              </a:rPr>
              <a:t> </a:t>
            </a:r>
            <a:r>
              <a:rPr lang="en-US" sz="2000" dirty="0" smtClean="0">
                <a:cs typeface="Arial"/>
              </a:rPr>
              <a:t>CNM effects </a:t>
            </a:r>
            <a:r>
              <a:rPr lang="en-US" sz="2000" dirty="0">
                <a:cs typeface="Arial"/>
              </a:rPr>
              <a:t>are small at high-</a:t>
            </a:r>
            <a:r>
              <a:rPr lang="en-US" sz="2000" dirty="0" err="1">
                <a:cs typeface="Arial"/>
              </a:rPr>
              <a:t>p</a:t>
            </a:r>
            <a:r>
              <a:rPr lang="en-US" sz="2000" baseline="-25000" dirty="0" err="1">
                <a:cs typeface="Arial"/>
              </a:rPr>
              <a:t>T</a:t>
            </a:r>
            <a:endParaRPr lang="en-US" sz="2000" baseline="-250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b">
            <a:normAutofit/>
          </a:bodyPr>
          <a:lstStyle/>
          <a:p>
            <a:r>
              <a:rPr lang="en-US" sz="3600" dirty="0" smtClean="0"/>
              <a:t>Motivation for high-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/>
              <a:t> J</a:t>
            </a:r>
            <a:r>
              <a:rPr lang="el-GR" sz="3600" dirty="0"/>
              <a:t>/ψ </a:t>
            </a:r>
            <a:endParaRPr lang="en-US" sz="3600" baseline="-25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52400" y="2909074"/>
            <a:ext cx="4629027" cy="3339326"/>
            <a:chOff x="1" y="1433520"/>
            <a:chExt cx="4767160" cy="342899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433520"/>
              <a:ext cx="4767160" cy="342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601912" y="3779837"/>
              <a:ext cx="1587676" cy="31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9207" tIns="51588" rIns="99207" bIns="51588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STAR Preliminary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07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6200" y="1066800"/>
            <a:ext cx="4648200" cy="5486400"/>
          </a:xfrm>
        </p:spPr>
        <p:txBody>
          <a:bodyPr>
            <a:noAutofit/>
          </a:bodyPr>
          <a:lstStyle/>
          <a:p>
            <a:r>
              <a:rPr lang="en-US" sz="2400" dirty="0" err="1"/>
              <a:t>d+Au</a:t>
            </a:r>
            <a:r>
              <a:rPr lang="en-US" sz="2400" dirty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study </a:t>
            </a:r>
            <a:r>
              <a:rPr lang="en-US" sz="2400" dirty="0" smtClean="0"/>
              <a:t>of cold nuclear matter effects</a:t>
            </a:r>
          </a:p>
          <a:p>
            <a:r>
              <a:rPr lang="en-US" sz="2400" dirty="0" err="1">
                <a:cs typeface="Arial"/>
              </a:rPr>
              <a:t>R</a:t>
            </a:r>
            <a:r>
              <a:rPr lang="en-US" sz="2400" baseline="-25000" dirty="0" err="1">
                <a:cs typeface="Arial"/>
              </a:rPr>
              <a:t>dAu</a:t>
            </a:r>
            <a:r>
              <a:rPr lang="en-US" sz="2400" dirty="0">
                <a:cs typeface="Arial"/>
              </a:rPr>
              <a:t> ≈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cs typeface="Arial"/>
              </a:rPr>
              <a:t> for high </a:t>
            </a:r>
            <a:r>
              <a:rPr lang="en-US" sz="2400" dirty="0" err="1">
                <a:cs typeface="Arial"/>
              </a:rPr>
              <a:t>p</a:t>
            </a:r>
            <a:r>
              <a:rPr lang="en-US" sz="2400" baseline="-25000" dirty="0" err="1">
                <a:cs typeface="Arial"/>
              </a:rPr>
              <a:t>T</a:t>
            </a:r>
            <a:endParaRPr lang="en-US" sz="2400" baseline="-25000" dirty="0">
              <a:cs typeface="Arial"/>
            </a:endParaRPr>
          </a:p>
          <a:p>
            <a:pPr lvl="1"/>
            <a:endParaRPr lang="en-US" sz="600" baseline="-25000" dirty="0">
              <a:solidFill>
                <a:srgbClr val="3333FF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cs typeface="Arial"/>
                <a:sym typeface="Wingdings"/>
              </a:rPr>
              <a:t> </a:t>
            </a:r>
            <a:r>
              <a:rPr lang="en-US" sz="2000" dirty="0" smtClean="0">
                <a:cs typeface="Arial"/>
              </a:rPr>
              <a:t>CNM effects </a:t>
            </a:r>
            <a:r>
              <a:rPr lang="en-US" sz="2000" dirty="0">
                <a:cs typeface="Arial"/>
              </a:rPr>
              <a:t>are small at high-</a:t>
            </a:r>
            <a:r>
              <a:rPr lang="en-US" sz="2000" dirty="0" err="1">
                <a:cs typeface="Arial"/>
              </a:rPr>
              <a:t>p</a:t>
            </a:r>
            <a:r>
              <a:rPr lang="en-US" sz="2000" baseline="-25000" dirty="0" err="1">
                <a:cs typeface="Arial"/>
              </a:rPr>
              <a:t>T</a:t>
            </a:r>
            <a:endParaRPr lang="en-US" sz="2000" baseline="-250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 smtClean="0">
              <a:cs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b">
            <a:normAutofit/>
          </a:bodyPr>
          <a:lstStyle/>
          <a:p>
            <a:r>
              <a:rPr lang="en-US" sz="3600" dirty="0" smtClean="0"/>
              <a:t>Motivation for high-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J</a:t>
            </a:r>
            <a:r>
              <a:rPr lang="el-GR" sz="3600" dirty="0" smtClean="0"/>
              <a:t>/</a:t>
            </a:r>
            <a:r>
              <a:rPr lang="el-GR" sz="3600" dirty="0"/>
              <a:t>ψ </a:t>
            </a:r>
            <a:endParaRPr lang="en-US" sz="36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52400" y="2909074"/>
            <a:ext cx="4629027" cy="3339326"/>
            <a:chOff x="1" y="1433520"/>
            <a:chExt cx="4767160" cy="342899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433520"/>
              <a:ext cx="4767160" cy="342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601912" y="3779837"/>
              <a:ext cx="1587676" cy="31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9207" tIns="51588" rIns="99207" bIns="51588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STAR Preliminary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5105400" y="52578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cs typeface="Arial"/>
              </a:rPr>
              <a:t>Much less regeneration</a:t>
            </a: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  <a:p>
            <a:endParaRPr lang="en-US" sz="2400" dirty="0" smtClean="0">
              <a:cs typeface="Arial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003" y="1752600"/>
            <a:ext cx="42567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55722" y="1066800"/>
            <a:ext cx="2326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Model:</a:t>
            </a:r>
            <a:br>
              <a:rPr lang="en-US" sz="900" b="1" dirty="0" smtClean="0"/>
            </a:br>
            <a:r>
              <a:rPr lang="hr-HR" sz="900" b="1" dirty="0" smtClean="0">
                <a:solidFill>
                  <a:srgbClr val="008080"/>
                </a:solidFill>
              </a:rPr>
              <a:t>X</a:t>
            </a:r>
            <a:r>
              <a:rPr lang="hr-HR" sz="900" b="1" dirty="0">
                <a:solidFill>
                  <a:srgbClr val="008080"/>
                </a:solidFill>
              </a:rPr>
              <a:t>. Zhao, R.Rapp, PRC82, 064905 (2010</a:t>
            </a:r>
            <a:r>
              <a:rPr lang="hr-HR" sz="900" b="1" dirty="0" smtClean="0">
                <a:solidFill>
                  <a:srgbClr val="008080"/>
                </a:solidFill>
              </a:rPr>
              <a:t>)</a:t>
            </a:r>
            <a:endParaRPr lang="en-US" sz="900" b="1" dirty="0" smtClean="0">
              <a:solidFill>
                <a:srgbClr val="008080"/>
              </a:solidFill>
            </a:endParaRPr>
          </a:p>
          <a:p>
            <a:endParaRPr lang="en-US" sz="900" b="1" dirty="0" smtClean="0">
              <a:solidFill>
                <a:srgbClr val="000000"/>
              </a:solidFill>
            </a:endParaRPr>
          </a:p>
          <a:p>
            <a:r>
              <a:rPr lang="en-US" sz="900" b="1" dirty="0" smtClean="0">
                <a:solidFill>
                  <a:srgbClr val="000000"/>
                </a:solidFill>
              </a:rPr>
              <a:t>Data:</a:t>
            </a:r>
            <a:br>
              <a:rPr lang="en-US" sz="900" b="1" dirty="0" smtClean="0">
                <a:solidFill>
                  <a:srgbClr val="000000"/>
                </a:solidFill>
              </a:rPr>
            </a:br>
            <a:r>
              <a:rPr lang="en-US" sz="900" b="1" dirty="0" smtClean="0">
                <a:solidFill>
                  <a:srgbClr val="008080"/>
                </a:solidFill>
              </a:rPr>
              <a:t>PHENIX, </a:t>
            </a:r>
            <a:r>
              <a:rPr lang="en-US" sz="900" b="1" dirty="0" err="1" smtClean="0">
                <a:solidFill>
                  <a:srgbClr val="008080"/>
                </a:solidFill>
              </a:rPr>
              <a:t>Nucl.Phys</a:t>
            </a:r>
            <a:r>
              <a:rPr lang="en-US" sz="900" b="1" dirty="0" smtClean="0">
                <a:solidFill>
                  <a:srgbClr val="008080"/>
                </a:solidFill>
              </a:rPr>
              <a:t>. A 774 (2006) 747</a:t>
            </a:r>
            <a:endParaRPr lang="en-US" sz="9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High-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J</a:t>
            </a:r>
            <a:r>
              <a:rPr lang="en-US" sz="3600" dirty="0"/>
              <a:t>/</a:t>
            </a:r>
            <a:r>
              <a:rPr lang="en-US" sz="3600" dirty="0" err="1" smtClean="0"/>
              <a:t>ψ</a:t>
            </a:r>
            <a:r>
              <a:rPr lang="en-US" sz="3600" dirty="0" smtClean="0"/>
              <a:t> in </a:t>
            </a:r>
            <a:r>
              <a:rPr lang="en-US" sz="3600" dirty="0" err="1" smtClean="0"/>
              <a:t>Au+Au</a:t>
            </a:r>
            <a:endParaRPr lang="en-US" sz="36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10200" y="1752600"/>
            <a:ext cx="36576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CNM effects are small</a:t>
            </a:r>
          </a:p>
          <a:p>
            <a:endParaRPr lang="en-US" sz="2400" dirty="0"/>
          </a:p>
          <a:p>
            <a:r>
              <a:rPr lang="en-US" sz="2400" dirty="0" smtClean="0"/>
              <a:t>Less regeneration</a:t>
            </a:r>
          </a:p>
          <a:p>
            <a:endParaRPr lang="en-US" sz="2400" dirty="0"/>
          </a:p>
          <a:p>
            <a:r>
              <a:rPr lang="en-US" sz="2400" dirty="0"/>
              <a:t>Suppression of </a:t>
            </a:r>
            <a:r>
              <a:rPr lang="en-US" sz="2400" dirty="0" smtClean="0"/>
              <a:t>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J/</a:t>
            </a:r>
            <a:r>
              <a:rPr lang="en-US" sz="2400" dirty="0" err="1"/>
              <a:t>ψ</a:t>
            </a:r>
            <a:r>
              <a:rPr lang="en-US" sz="2400" dirty="0"/>
              <a:t> in central collisions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5410200" cy="4810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4724400"/>
            <a:ext cx="3886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8080"/>
                </a:solidFill>
              </a:rPr>
              <a:t>STAR low-p</a:t>
            </a:r>
            <a:r>
              <a:rPr lang="pl-PL" sz="1000" b="1" baseline="-25000" dirty="0">
                <a:solidFill>
                  <a:srgbClr val="008080"/>
                </a:solidFill>
              </a:rPr>
              <a:t>T</a:t>
            </a:r>
            <a:r>
              <a:rPr lang="pl-PL" sz="1000" b="1" dirty="0">
                <a:solidFill>
                  <a:srgbClr val="008080"/>
                </a:solidFill>
              </a:rPr>
              <a:t> : arXiv:1310.3563</a:t>
            </a:r>
          </a:p>
          <a:p>
            <a:r>
              <a:rPr lang="hu-HU" sz="1000" b="1" dirty="0" smtClean="0">
                <a:solidFill>
                  <a:srgbClr val="008080"/>
                </a:solidFill>
              </a:rPr>
              <a:t>STAR high</a:t>
            </a:r>
            <a:r>
              <a:rPr lang="hu-HU" sz="1000" b="1" dirty="0">
                <a:solidFill>
                  <a:srgbClr val="008080"/>
                </a:solidFill>
              </a:rPr>
              <a:t>-p</a:t>
            </a:r>
            <a:r>
              <a:rPr lang="hu-HU" sz="1000" b="1" baseline="-25000" dirty="0">
                <a:solidFill>
                  <a:srgbClr val="008080"/>
                </a:solidFill>
              </a:rPr>
              <a:t>T</a:t>
            </a:r>
            <a:r>
              <a:rPr lang="hu-HU" sz="1000" b="1" dirty="0">
                <a:solidFill>
                  <a:srgbClr val="008080"/>
                </a:solidFill>
              </a:rPr>
              <a:t> : </a:t>
            </a:r>
            <a:r>
              <a:rPr lang="hu-HU" sz="1000" b="1" dirty="0" smtClean="0">
                <a:solidFill>
                  <a:srgbClr val="008080"/>
                </a:solidFill>
              </a:rPr>
              <a:t>PLB722</a:t>
            </a:r>
            <a:r>
              <a:rPr lang="hu-HU" sz="1000" b="1" dirty="0">
                <a:solidFill>
                  <a:srgbClr val="008080"/>
                </a:solidFill>
              </a:rPr>
              <a:t>, 55 (2013)</a:t>
            </a:r>
          </a:p>
          <a:p>
            <a:r>
              <a:rPr lang="fr-FR" sz="1000" b="1" dirty="0">
                <a:solidFill>
                  <a:srgbClr val="008080"/>
                </a:solidFill>
              </a:rPr>
              <a:t>Liu et al., PLB 678, 72 (2009)</a:t>
            </a:r>
          </a:p>
          <a:p>
            <a:r>
              <a:rPr lang="en-US" sz="1000" b="1" dirty="0">
                <a:solidFill>
                  <a:srgbClr val="008080"/>
                </a:solidFill>
              </a:rPr>
              <a:t>Zhao and Rapp, PRC 82, 064905(2010</a:t>
            </a:r>
            <a:r>
              <a:rPr lang="en-US" sz="1000" b="1" dirty="0" smtClean="0">
                <a:solidFill>
                  <a:srgbClr val="008080"/>
                </a:solidFill>
              </a:rPr>
              <a:t>), </a:t>
            </a:r>
            <a:r>
              <a:rPr lang="hu-HU" sz="1000" b="1" dirty="0" smtClean="0">
                <a:solidFill>
                  <a:srgbClr val="008080"/>
                </a:solidFill>
              </a:rPr>
              <a:t>PLB </a:t>
            </a:r>
            <a:r>
              <a:rPr lang="hu-HU" sz="1000" b="1" dirty="0">
                <a:solidFill>
                  <a:srgbClr val="008080"/>
                </a:solidFill>
              </a:rPr>
              <a:t>664, 253 (2008</a:t>
            </a:r>
            <a:r>
              <a:rPr lang="hu-HU" sz="1000" b="1" dirty="0" smtClean="0">
                <a:solidFill>
                  <a:srgbClr val="008080"/>
                </a:solidFill>
              </a:rPr>
              <a:t>)</a:t>
            </a:r>
          </a:p>
          <a:p>
            <a:r>
              <a:rPr lang="hu-HU" sz="1000" b="1" dirty="0" smtClean="0">
                <a:solidFill>
                  <a:srgbClr val="008080"/>
                </a:solidFill>
              </a:rPr>
              <a:t>PHENIX </a:t>
            </a:r>
            <a:r>
              <a:rPr lang="hu-HU" sz="1000" b="1" dirty="0">
                <a:solidFill>
                  <a:srgbClr val="008080"/>
                </a:solidFill>
              </a:rPr>
              <a:t>Phys. Rev. Lett. 98, 232301 (2007)</a:t>
            </a:r>
            <a:endParaRPr lang="en-US" sz="1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High-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J</a:t>
            </a:r>
            <a:r>
              <a:rPr lang="en-US" sz="3600" dirty="0"/>
              <a:t>/</a:t>
            </a:r>
            <a:r>
              <a:rPr lang="en-US" sz="3600" dirty="0" err="1" smtClean="0"/>
              <a:t>ψ</a:t>
            </a:r>
            <a:r>
              <a:rPr lang="en-US" sz="3600" dirty="0" smtClean="0"/>
              <a:t> in </a:t>
            </a:r>
            <a:r>
              <a:rPr lang="en-US" sz="3600" dirty="0" err="1" smtClean="0"/>
              <a:t>Au+Au</a:t>
            </a:r>
            <a:endParaRPr lang="en-US" sz="36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10200" y="1752600"/>
            <a:ext cx="36576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CNM effects are small</a:t>
            </a:r>
          </a:p>
          <a:p>
            <a:endParaRPr lang="en-US" sz="2400" dirty="0"/>
          </a:p>
          <a:p>
            <a:r>
              <a:rPr lang="en-US" sz="2400" dirty="0" smtClean="0"/>
              <a:t>Less regeneration</a:t>
            </a:r>
          </a:p>
          <a:p>
            <a:endParaRPr lang="en-US" sz="2400" dirty="0"/>
          </a:p>
          <a:p>
            <a:r>
              <a:rPr lang="en-US" sz="2400" dirty="0"/>
              <a:t>Suppression of </a:t>
            </a:r>
            <a:r>
              <a:rPr lang="en-US" sz="2400" dirty="0" smtClean="0"/>
              <a:t>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J/</a:t>
            </a:r>
            <a:r>
              <a:rPr lang="en-US" sz="2400" dirty="0" err="1"/>
              <a:t>ψ</a:t>
            </a:r>
            <a:r>
              <a:rPr lang="en-US" sz="2400" dirty="0"/>
              <a:t> in central collisions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066800" y="5943600"/>
            <a:ext cx="7086600" cy="6096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ym typeface="Wingdings"/>
              </a:rPr>
              <a:t>High-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/>
              <a:t>J/</a:t>
            </a:r>
            <a:r>
              <a:rPr lang="en-US" sz="2400" dirty="0" err="1"/>
              <a:t>ψ</a:t>
            </a:r>
            <a:r>
              <a:rPr lang="en-US" sz="2400" dirty="0"/>
              <a:t> </a:t>
            </a:r>
            <a:r>
              <a:rPr lang="en-US" sz="2400" dirty="0" smtClean="0"/>
              <a:t>suppression is </a:t>
            </a:r>
            <a:r>
              <a:rPr lang="en-US" sz="2400" dirty="0">
                <a:sym typeface="Wingdings"/>
              </a:rPr>
              <a:t>c</a:t>
            </a:r>
            <a:r>
              <a:rPr lang="en-US" sz="2400" dirty="0" smtClean="0">
                <a:sym typeface="Wingdings"/>
              </a:rPr>
              <a:t>learly an </a:t>
            </a:r>
            <a:r>
              <a:rPr lang="en-US" sz="2400" dirty="0" err="1" smtClean="0">
                <a:sym typeface="Wingdings"/>
              </a:rPr>
              <a:t>sQGP</a:t>
            </a:r>
            <a:r>
              <a:rPr lang="en-US" sz="2400" dirty="0" smtClean="0">
                <a:sym typeface="Wingdings"/>
              </a:rPr>
              <a:t> effect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5410200" cy="4810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4724400"/>
            <a:ext cx="3886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8080"/>
                </a:solidFill>
              </a:rPr>
              <a:t>STAR low-p</a:t>
            </a:r>
            <a:r>
              <a:rPr lang="pl-PL" sz="1000" b="1" baseline="-25000" dirty="0">
                <a:solidFill>
                  <a:srgbClr val="008080"/>
                </a:solidFill>
              </a:rPr>
              <a:t>T</a:t>
            </a:r>
            <a:r>
              <a:rPr lang="pl-PL" sz="1000" b="1" dirty="0">
                <a:solidFill>
                  <a:srgbClr val="008080"/>
                </a:solidFill>
              </a:rPr>
              <a:t> : arXiv:1310.3563</a:t>
            </a:r>
          </a:p>
          <a:p>
            <a:r>
              <a:rPr lang="hu-HU" sz="1000" b="1" dirty="0" smtClean="0">
                <a:solidFill>
                  <a:srgbClr val="008080"/>
                </a:solidFill>
              </a:rPr>
              <a:t>STAR high</a:t>
            </a:r>
            <a:r>
              <a:rPr lang="hu-HU" sz="1000" b="1" dirty="0">
                <a:solidFill>
                  <a:srgbClr val="008080"/>
                </a:solidFill>
              </a:rPr>
              <a:t>-p</a:t>
            </a:r>
            <a:r>
              <a:rPr lang="hu-HU" sz="1000" b="1" baseline="-25000" dirty="0">
                <a:solidFill>
                  <a:srgbClr val="008080"/>
                </a:solidFill>
              </a:rPr>
              <a:t>T</a:t>
            </a:r>
            <a:r>
              <a:rPr lang="hu-HU" sz="1000" b="1" dirty="0">
                <a:solidFill>
                  <a:srgbClr val="008080"/>
                </a:solidFill>
              </a:rPr>
              <a:t> : </a:t>
            </a:r>
            <a:r>
              <a:rPr lang="hu-HU" sz="1000" b="1" dirty="0" smtClean="0">
                <a:solidFill>
                  <a:srgbClr val="008080"/>
                </a:solidFill>
              </a:rPr>
              <a:t>PLB722</a:t>
            </a:r>
            <a:r>
              <a:rPr lang="hu-HU" sz="1000" b="1" dirty="0">
                <a:solidFill>
                  <a:srgbClr val="008080"/>
                </a:solidFill>
              </a:rPr>
              <a:t>, 55 (2013)</a:t>
            </a:r>
          </a:p>
          <a:p>
            <a:r>
              <a:rPr lang="fr-FR" sz="1000" b="1" dirty="0">
                <a:solidFill>
                  <a:srgbClr val="008080"/>
                </a:solidFill>
              </a:rPr>
              <a:t>Liu et al., PLB 678, 72 (2009)</a:t>
            </a:r>
          </a:p>
          <a:p>
            <a:r>
              <a:rPr lang="en-US" sz="1000" b="1" dirty="0">
                <a:solidFill>
                  <a:srgbClr val="008080"/>
                </a:solidFill>
              </a:rPr>
              <a:t>Zhao and Rapp, PRC 82, 064905(2010</a:t>
            </a:r>
            <a:r>
              <a:rPr lang="en-US" sz="1000" b="1" dirty="0" smtClean="0">
                <a:solidFill>
                  <a:srgbClr val="008080"/>
                </a:solidFill>
              </a:rPr>
              <a:t>), </a:t>
            </a:r>
            <a:r>
              <a:rPr lang="hu-HU" sz="1000" b="1" dirty="0" smtClean="0">
                <a:solidFill>
                  <a:srgbClr val="008080"/>
                </a:solidFill>
              </a:rPr>
              <a:t>PLB </a:t>
            </a:r>
            <a:r>
              <a:rPr lang="hu-HU" sz="1000" b="1" dirty="0">
                <a:solidFill>
                  <a:srgbClr val="008080"/>
                </a:solidFill>
              </a:rPr>
              <a:t>664, 253 (2008</a:t>
            </a:r>
            <a:r>
              <a:rPr lang="hu-HU" sz="1000" b="1" dirty="0" smtClean="0">
                <a:solidFill>
                  <a:srgbClr val="008080"/>
                </a:solidFill>
              </a:rPr>
              <a:t>)</a:t>
            </a:r>
          </a:p>
          <a:p>
            <a:r>
              <a:rPr lang="hu-HU" sz="1000" b="1" dirty="0" smtClean="0">
                <a:solidFill>
                  <a:srgbClr val="008080"/>
                </a:solidFill>
              </a:rPr>
              <a:t>PHENIX </a:t>
            </a:r>
            <a:r>
              <a:rPr lang="hu-HU" sz="1000" b="1" dirty="0">
                <a:solidFill>
                  <a:srgbClr val="008080"/>
                </a:solidFill>
              </a:rPr>
              <a:t>Phys. Rev. Lett. 98, 232301 (2007)</a:t>
            </a:r>
            <a:endParaRPr lang="en-US" sz="1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2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88" descr="me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12" y="1981200"/>
            <a:ext cx="5522987" cy="2221997"/>
          </a:xfrm>
          <a:prstGeom prst="rect">
            <a:avLst/>
          </a:prstGeom>
        </p:spPr>
      </p:pic>
      <p:sp>
        <p:nvSpPr>
          <p:cNvPr id="18" name="Content Placeholder 10"/>
          <p:cNvSpPr txBox="1">
            <a:spLocks/>
          </p:cNvSpPr>
          <p:nvPr/>
        </p:nvSpPr>
        <p:spPr>
          <a:xfrm>
            <a:off x="76200" y="1066800"/>
            <a:ext cx="70866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Debye screening of heavy quark potential</a:t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/>
              <a:t>Quarkonia</a:t>
            </a:r>
            <a:r>
              <a:rPr lang="en-US" sz="2400" dirty="0" smtClean="0"/>
              <a:t> are expected to dissociate</a:t>
            </a:r>
          </a:p>
          <a:p>
            <a:pPr marL="0" lvl="0" indent="0" defTabSz="434947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rPr>
              <a:t>		</a:t>
            </a:r>
            <a:r>
              <a:rPr lang="en-US" sz="1400" b="1" dirty="0" smtClean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T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. Matsui, H. </a:t>
            </a:r>
            <a:r>
              <a:rPr lang="en-US" sz="1400" b="1" dirty="0" err="1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Satz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, </a:t>
            </a:r>
            <a:r>
              <a:rPr lang="en-US" sz="1400" b="1" dirty="0" err="1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Phys.Lett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. B178, 416 (1986</a:t>
            </a:r>
            <a:r>
              <a:rPr lang="en-US" sz="1400" b="1" dirty="0" smtClean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)</a:t>
            </a:r>
          </a:p>
          <a:p>
            <a:pPr marL="0" lvl="0" indent="0" defTabSz="434947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b="0" dirty="0" err="1" smtClean="0"/>
              <a:t>Quarkonia</a:t>
            </a:r>
            <a:r>
              <a:rPr lang="en-US" b="0" dirty="0" smtClean="0"/>
              <a:t> in the </a:t>
            </a:r>
            <a:r>
              <a:rPr lang="en-US" b="0" dirty="0" err="1" smtClean="0"/>
              <a:t>sQGP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1778516"/>
            <a:ext cx="2590800" cy="1650484"/>
            <a:chOff x="6400800" y="1778516"/>
            <a:chExt cx="2590800" cy="1650484"/>
          </a:xfrm>
        </p:grpSpPr>
        <p:sp>
          <p:nvSpPr>
            <p:cNvPr id="7" name="Rectangle 6"/>
            <p:cNvSpPr/>
            <p:nvPr/>
          </p:nvSpPr>
          <p:spPr>
            <a:xfrm>
              <a:off x="6400800" y="1988606"/>
              <a:ext cx="2590800" cy="1440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b="1" kern="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Charmonia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(cc): </a:t>
              </a:r>
              <a:b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J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/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Ψ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, 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Ψ</a:t>
              </a:r>
              <a:r>
                <a:rPr lang="ja-JP" alt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’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, 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χ</a:t>
              </a:r>
              <a:r>
                <a:rPr lang="en-US" b="1" kern="0" baseline="-25000" dirty="0" err="1">
                  <a:solidFill>
                    <a:srgbClr val="000000"/>
                  </a:solidFill>
                  <a:latin typeface="Optima"/>
                  <a:cs typeface="Optima"/>
                </a:rPr>
                <a:t>c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endParaRPr lang="en-US" sz="1000" b="1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b="1" kern="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Bottomonia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(bb): </a:t>
              </a:r>
              <a:b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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(1S), (2S), (3S),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χ</a:t>
              </a:r>
              <a:r>
                <a:rPr lang="en-US" b="1" kern="0" baseline="-25000" dirty="0" err="1">
                  <a:solidFill>
                    <a:srgbClr val="000000"/>
                  </a:solidFill>
                  <a:latin typeface="Optima"/>
                  <a:cs typeface="Optima"/>
                </a:rPr>
                <a:t>B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11277" y="1778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_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37195" y="252755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_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09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856"/>
    </mc:Choice>
    <mc:Fallback xmlns="">
      <p:transition advTm="538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charset="0"/>
              </a:rPr>
              <a:t> in </a:t>
            </a:r>
            <a:r>
              <a:rPr lang="en-US" dirty="0" err="1" smtClean="0"/>
              <a:t>p+p</a:t>
            </a:r>
            <a:r>
              <a:rPr lang="en-US" dirty="0" smtClean="0"/>
              <a:t> – baseline</a:t>
            </a:r>
            <a:endParaRPr lang="en-US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62529" y="972129"/>
            <a:ext cx="3742166" cy="391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25908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91000" y="12192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 smtClean="0"/>
              <a:t>p+p</a:t>
            </a:r>
            <a:r>
              <a:rPr lang="en-US" sz="2400" dirty="0" smtClean="0"/>
              <a:t> </a:t>
            </a:r>
            <a:r>
              <a:rPr lang="en-US" sz="2400" dirty="0" err="1" smtClean="0"/>
              <a:t>ϒ</a:t>
            </a:r>
            <a:r>
              <a:rPr lang="en-US" sz="2400" dirty="0" smtClean="0"/>
              <a:t> cross section vs. y, compared to </a:t>
            </a:r>
            <a:r>
              <a:rPr lang="en-US" sz="2400" dirty="0" err="1" smtClean="0"/>
              <a:t>pQCD</a:t>
            </a:r>
            <a:r>
              <a:rPr lang="en-US" sz="2400" dirty="0" smtClean="0"/>
              <a:t> predictions</a:t>
            </a:r>
            <a:endParaRPr lang="en-US" sz="1200" b="1" dirty="0" smtClean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100" b="1" dirty="0" smtClean="0">
                <a:solidFill>
                  <a:srgbClr val="008080"/>
                </a:solidFill>
              </a:rPr>
              <a:t>R</a:t>
            </a:r>
            <a:r>
              <a:rPr lang="en-US" sz="1100" b="1" dirty="0">
                <a:solidFill>
                  <a:srgbClr val="008080"/>
                </a:solidFill>
              </a:rPr>
              <a:t>. Vogt, Phys. Rep. 462125, 2008</a:t>
            </a:r>
            <a:endParaRPr lang="en-US" sz="11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charset="0"/>
              </a:rPr>
              <a:t> in </a:t>
            </a:r>
            <a:r>
              <a:rPr lang="en-US" dirty="0" err="1" smtClean="0"/>
              <a:t>p+p</a:t>
            </a:r>
            <a:r>
              <a:rPr lang="en-US" dirty="0" smtClean="0"/>
              <a:t> – baseline</a:t>
            </a:r>
            <a:endParaRPr lang="en-US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62529" y="972129"/>
            <a:ext cx="3742166" cy="391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953000" y="3124200"/>
            <a:ext cx="3886200" cy="3511273"/>
            <a:chOff x="714222" y="1413153"/>
            <a:chExt cx="3457575" cy="331732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784350" y="1343025"/>
              <a:ext cx="3317320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47986" y="3002691"/>
              <a:ext cx="1143000" cy="29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4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50292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/>
              <a:t>p</a:t>
            </a:r>
            <a:r>
              <a:rPr lang="en-US" sz="2400" dirty="0" err="1" smtClean="0"/>
              <a:t>+p</a:t>
            </a:r>
            <a:r>
              <a:rPr lang="en-US" sz="2400" dirty="0" smtClean="0"/>
              <a:t> </a:t>
            </a:r>
            <a:r>
              <a:rPr lang="en-US" sz="2400" dirty="0" err="1" smtClean="0"/>
              <a:t>ϒ</a:t>
            </a:r>
            <a:r>
              <a:rPr lang="en-US" sz="2400" dirty="0" smtClean="0"/>
              <a:t> cross section, compared to world data trend</a:t>
            </a:r>
            <a:endParaRPr lang="en-US" sz="2400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914400" y="25908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4191000" y="12192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 smtClean="0"/>
              <a:t>p+p</a:t>
            </a:r>
            <a:r>
              <a:rPr lang="en-US" sz="2400" dirty="0" smtClean="0"/>
              <a:t> </a:t>
            </a:r>
            <a:r>
              <a:rPr lang="en-US" sz="2400" dirty="0" err="1" smtClean="0"/>
              <a:t>ϒ</a:t>
            </a:r>
            <a:r>
              <a:rPr lang="en-US" sz="2400" dirty="0" smtClean="0"/>
              <a:t> cross section vs. y, compared to </a:t>
            </a:r>
            <a:r>
              <a:rPr lang="en-US" sz="2400" dirty="0" err="1" smtClean="0"/>
              <a:t>pQCD</a:t>
            </a:r>
            <a:r>
              <a:rPr lang="en-US" sz="2400" dirty="0" smtClean="0"/>
              <a:t> predictions</a:t>
            </a:r>
            <a:endParaRPr lang="en-US" sz="1200" b="1" dirty="0" smtClean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100" b="1" dirty="0" smtClean="0">
                <a:solidFill>
                  <a:srgbClr val="008080"/>
                </a:solidFill>
              </a:rPr>
              <a:t>R</a:t>
            </a:r>
            <a:r>
              <a:rPr lang="en-US" sz="1100" b="1" dirty="0">
                <a:solidFill>
                  <a:srgbClr val="008080"/>
                </a:solidFill>
              </a:rPr>
              <a:t>. Vogt, Phys. Rep. 462125, 2008</a:t>
            </a:r>
            <a:endParaRPr lang="en-US" sz="1100" b="1" dirty="0" smtClean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906869"/>
            <a:ext cx="294183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Leszek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Kosarzewski’s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talk on </a:t>
            </a:r>
            <a:r>
              <a:rPr lang="en-US" dirty="0" smtClean="0">
                <a:sym typeface="Symbol" charset="0"/>
              </a:rPr>
              <a:t></a:t>
            </a:r>
            <a:r>
              <a:rPr lang="en-US" dirty="0" smtClean="0">
                <a:sym typeface="Wingdings"/>
              </a:rPr>
              <a:t> in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500 </a:t>
            </a:r>
            <a:r>
              <a:rPr lang="en-US" dirty="0" err="1" smtClean="0">
                <a:sym typeface="Wingdings"/>
              </a:rPr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charset="0"/>
              </a:rPr>
              <a:t>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– CNM effects</a:t>
            </a:r>
            <a:endParaRPr lang="en-US" dirty="0"/>
          </a:p>
        </p:txBody>
      </p:sp>
      <p:pic>
        <p:nvPicPr>
          <p:cNvPr id="10" name="Picture 9" descr="RdAuVsR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256" y="929745"/>
            <a:ext cx="3937713" cy="4059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48006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495800" y="1066800"/>
            <a:ext cx="4572000" cy="2209800"/>
          </a:xfrm>
        </p:spPr>
        <p:txBody>
          <a:bodyPr/>
          <a:lstStyle/>
          <a:p>
            <a:r>
              <a:rPr lang="en-US" sz="2400" dirty="0" smtClean="0"/>
              <a:t>Models include </a:t>
            </a:r>
          </a:p>
          <a:p>
            <a:pPr lvl="1"/>
            <a:r>
              <a:rPr lang="en-US" sz="2200" dirty="0" smtClean="0"/>
              <a:t>Gluon </a:t>
            </a:r>
            <a:r>
              <a:rPr lang="en-US" sz="2200" dirty="0" err="1" smtClean="0"/>
              <a:t>nPDF</a:t>
            </a:r>
            <a:r>
              <a:rPr lang="en-US" sz="2200" dirty="0" smtClean="0"/>
              <a:t> (Anti)shadowing</a:t>
            </a:r>
          </a:p>
          <a:p>
            <a:pPr lvl="1"/>
            <a:r>
              <a:rPr lang="en-US" sz="2200" dirty="0" smtClean="0"/>
              <a:t>Initial </a:t>
            </a:r>
            <a:r>
              <a:rPr lang="en-US" sz="2200" dirty="0" err="1"/>
              <a:t>parton</a:t>
            </a:r>
            <a:r>
              <a:rPr lang="en-US" sz="2200" dirty="0"/>
              <a:t> energy </a:t>
            </a:r>
            <a:r>
              <a:rPr lang="en-US" sz="2200" dirty="0" smtClean="0"/>
              <a:t>loss</a:t>
            </a:r>
          </a:p>
          <a:p>
            <a:r>
              <a:rPr lang="en-US" sz="2400" dirty="0"/>
              <a:t>Indication of suppression at mid-</a:t>
            </a:r>
            <a:r>
              <a:rPr lang="en-US" sz="2400" dirty="0" smtClean="0"/>
              <a:t>rapidity </a:t>
            </a:r>
            <a:r>
              <a:rPr lang="en-US" sz="2400" dirty="0"/>
              <a:t>beyond models</a:t>
            </a:r>
          </a:p>
          <a:p>
            <a:pPr lvl="1"/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914400" y="5334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dAu</a:t>
            </a:r>
            <a:r>
              <a:rPr lang="en-US" dirty="0" smtClean="0">
                <a:solidFill>
                  <a:srgbClr val="000000"/>
                </a:solidFill>
              </a:rPr>
              <a:t>=0.48 ± 0.14(</a:t>
            </a:r>
            <a:r>
              <a:rPr lang="en-US" dirty="0">
                <a:solidFill>
                  <a:srgbClr val="000000"/>
                </a:solidFill>
              </a:rPr>
              <a:t>stat</a:t>
            </a:r>
            <a:r>
              <a:rPr lang="en-US" dirty="0" smtClean="0">
                <a:solidFill>
                  <a:srgbClr val="000000"/>
                </a:solidFill>
              </a:rPr>
              <a:t>) ± 0.07(</a:t>
            </a:r>
            <a:r>
              <a:rPr lang="en-US" dirty="0" err="1">
                <a:solidFill>
                  <a:srgbClr val="000000"/>
                </a:solidFill>
              </a:rPr>
              <a:t>syst</a:t>
            </a:r>
            <a:r>
              <a:rPr lang="en-US" dirty="0" smtClean="0">
                <a:solidFill>
                  <a:srgbClr val="000000"/>
                </a:solidFill>
              </a:rPr>
              <a:t>) ± 0.02 (</a:t>
            </a:r>
            <a:r>
              <a:rPr lang="en-US" dirty="0" err="1">
                <a:solidFill>
                  <a:srgbClr val="000000"/>
                </a:solidFill>
              </a:rPr>
              <a:t>pp</a:t>
            </a:r>
            <a:r>
              <a:rPr lang="en-US" dirty="0">
                <a:solidFill>
                  <a:srgbClr val="000000"/>
                </a:solidFill>
              </a:rPr>
              <a:t> stat) ± 0.06 (</a:t>
            </a:r>
            <a:r>
              <a:rPr lang="en-US" dirty="0" err="1">
                <a:solidFill>
                  <a:srgbClr val="000000"/>
                </a:solidFill>
              </a:rPr>
              <a:t>pp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syst</a:t>
            </a:r>
            <a:r>
              <a:rPr lang="en-US" dirty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y|&lt;</a:t>
            </a:r>
            <a:r>
              <a:rPr lang="en-US" dirty="0" smtClean="0">
                <a:solidFill>
                  <a:srgbClr val="000000"/>
                </a:solidFill>
              </a:rPr>
              <a:t>0.5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3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charset="0"/>
              </a:rPr>
              <a:t>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– CNM effects</a:t>
            </a:r>
            <a:endParaRPr lang="en-US" dirty="0"/>
          </a:p>
        </p:txBody>
      </p:sp>
      <p:pic>
        <p:nvPicPr>
          <p:cNvPr id="10" name="Picture 9" descr="RdAuVsR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256" y="929745"/>
            <a:ext cx="3937713" cy="4059424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495800" y="1066800"/>
            <a:ext cx="4572000" cy="2209800"/>
          </a:xfrm>
        </p:spPr>
        <p:txBody>
          <a:bodyPr/>
          <a:lstStyle/>
          <a:p>
            <a:r>
              <a:rPr lang="en-US" sz="2400" dirty="0" smtClean="0"/>
              <a:t>Models include </a:t>
            </a:r>
          </a:p>
          <a:p>
            <a:pPr lvl="1"/>
            <a:r>
              <a:rPr lang="en-US" sz="2200" dirty="0" smtClean="0"/>
              <a:t>Gluon </a:t>
            </a:r>
            <a:r>
              <a:rPr lang="en-US" sz="2200" dirty="0" err="1" smtClean="0"/>
              <a:t>nPDF</a:t>
            </a:r>
            <a:r>
              <a:rPr lang="en-US" sz="2200" dirty="0" smtClean="0"/>
              <a:t> (Anti)shadowing</a:t>
            </a:r>
          </a:p>
          <a:p>
            <a:pPr lvl="1"/>
            <a:r>
              <a:rPr lang="en-US" sz="2200" dirty="0" smtClean="0"/>
              <a:t>Initial </a:t>
            </a:r>
            <a:r>
              <a:rPr lang="en-US" sz="2200" dirty="0" err="1"/>
              <a:t>parton</a:t>
            </a:r>
            <a:r>
              <a:rPr lang="en-US" sz="2200" dirty="0"/>
              <a:t> energy loss</a:t>
            </a:r>
          </a:p>
          <a:p>
            <a:r>
              <a:rPr lang="en-US" sz="2400" dirty="0" smtClean="0"/>
              <a:t>Indication </a:t>
            </a:r>
            <a:r>
              <a:rPr lang="en-US" sz="2400" dirty="0"/>
              <a:t>of suppression at </a:t>
            </a:r>
            <a:r>
              <a:rPr lang="en-US" sz="2400" dirty="0" smtClean="0"/>
              <a:t>mid-rapidity beyond models</a:t>
            </a:r>
          </a:p>
        </p:txBody>
      </p:sp>
      <p:pic>
        <p:nvPicPr>
          <p:cNvPr id="8" name="Picture 7" descr="E772_comparison_allR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6689" y="3250712"/>
            <a:ext cx="3474022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8006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2004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76200" y="57912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STAR data consistent with E772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210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4801342" cy="46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1143000"/>
            <a:ext cx="2810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srgbClr val="0000FF"/>
                </a:solidFill>
              </a:rPr>
              <a:t>Au+Au</a:t>
            </a:r>
            <a:r>
              <a:rPr lang="hu-HU" sz="1200" b="1" dirty="0" smtClean="0"/>
              <a:t>:</a:t>
            </a:r>
            <a:r>
              <a:rPr lang="hu-HU" sz="1200" b="1" dirty="0" smtClean="0">
                <a:solidFill>
                  <a:srgbClr val="008080"/>
                </a:solidFill>
              </a:rPr>
              <a:t> </a:t>
            </a:r>
            <a:r>
              <a:rPr lang="hu-HU" sz="1200" b="1" dirty="0">
                <a:solidFill>
                  <a:srgbClr val="008080"/>
                </a:solidFill>
              </a:rPr>
              <a:t>P</a:t>
            </a:r>
            <a:r>
              <a:rPr lang="hu-HU" sz="1200" b="1" dirty="0" smtClean="0">
                <a:solidFill>
                  <a:srgbClr val="008080"/>
                </a:solidFill>
              </a:rPr>
              <a:t>hys.Lett</a:t>
            </a:r>
            <a:r>
              <a:rPr lang="hu-HU" sz="1200" b="1" dirty="0">
                <a:solidFill>
                  <a:srgbClr val="008080"/>
                </a:solidFill>
              </a:rPr>
              <a:t>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234386"/>
            <a:ext cx="434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</a:rPr>
              <a:t>Au+Au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data</a:t>
            </a:r>
          </a:p>
          <a:p>
            <a:pPr lvl="1"/>
            <a:endParaRPr lang="en-US" sz="12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Peripheral data at |y|&lt;1 is consistent with no suppression</a:t>
            </a:r>
            <a:endParaRPr lang="en-US" sz="14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Significant suppression </a:t>
            </a:r>
            <a:br>
              <a:rPr lang="en-US" sz="2000" dirty="0"/>
            </a:br>
            <a:r>
              <a:rPr lang="en-US" sz="2000" dirty="0"/>
              <a:t>in central data</a:t>
            </a:r>
          </a:p>
        </p:txBody>
      </p:sp>
    </p:spTree>
    <p:extLst>
      <p:ext uri="{BB962C8B-B14F-4D97-AF65-F5344CB8AC3E}">
        <p14:creationId xmlns:p14="http://schemas.microsoft.com/office/powerpoint/2010/main" val="26225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00600" cy="4607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234386"/>
            <a:ext cx="434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</a:rPr>
              <a:t>Au+Au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U+U </a:t>
            </a:r>
            <a:r>
              <a:rPr lang="en-US" sz="2400" dirty="0" smtClean="0">
                <a:solidFill>
                  <a:srgbClr val="000066"/>
                </a:solidFill>
              </a:rPr>
              <a:t>data</a:t>
            </a:r>
          </a:p>
          <a:p>
            <a:pPr lvl="1"/>
            <a:endParaRPr lang="en-US" sz="12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Peripheral data at |y|&lt;1 is consistent with no suppression</a:t>
            </a:r>
            <a:endParaRPr lang="en-US" sz="14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Significant suppression </a:t>
            </a:r>
            <a:br>
              <a:rPr lang="en-US" sz="2000" dirty="0" smtClean="0"/>
            </a:br>
            <a:r>
              <a:rPr lang="en-US" sz="2000" dirty="0" smtClean="0"/>
              <a:t>in central data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43000" y="5791200"/>
            <a:ext cx="6934200" cy="6096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/>
              <a:t>Trend in U+U follows and extends trend in </a:t>
            </a:r>
            <a:r>
              <a:rPr lang="en-US" sz="2400" dirty="0" err="1" smtClean="0"/>
              <a:t>Au+Au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38200" y="1143000"/>
            <a:ext cx="2724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srgbClr val="0000FF"/>
                </a:solidFill>
              </a:rPr>
              <a:t>Au+Au</a:t>
            </a:r>
            <a:r>
              <a:rPr lang="hu-HU" sz="1200" b="1" dirty="0" smtClean="0">
                <a:solidFill>
                  <a:srgbClr val="008080"/>
                </a:solidFill>
              </a:rPr>
              <a:t>: Phys.Lett</a:t>
            </a:r>
            <a:r>
              <a:rPr lang="hu-HU" sz="1200" b="1" dirty="0">
                <a:solidFill>
                  <a:srgbClr val="008080"/>
                </a:solidFill>
              </a:rPr>
              <a:t>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4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00600" cy="460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– data vs. models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1371600"/>
            <a:ext cx="46482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Model calculations:</a:t>
            </a:r>
          </a:p>
          <a:p>
            <a:endParaRPr lang="en-US" sz="2400" dirty="0" smtClean="0">
              <a:solidFill>
                <a:srgbClr val="00006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Strong </a:t>
            </a:r>
            <a:r>
              <a:rPr lang="en-US" sz="2000" dirty="0"/>
              <a:t>binding </a:t>
            </a:r>
            <a:r>
              <a:rPr lang="en-US" sz="2000" dirty="0" smtClean="0"/>
              <a:t>scenario, </a:t>
            </a:r>
            <a:br>
              <a:rPr lang="en-US" sz="2000" dirty="0" smtClean="0"/>
            </a:br>
            <a:r>
              <a:rPr lang="en-US" sz="2000" dirty="0" smtClean="0"/>
              <a:t>CNM </a:t>
            </a:r>
            <a:r>
              <a:rPr lang="en-US" sz="2000" dirty="0"/>
              <a:t>effects </a:t>
            </a:r>
            <a:r>
              <a:rPr lang="en-US" sz="2000" dirty="0" smtClean="0"/>
              <a:t>included</a:t>
            </a:r>
            <a:br>
              <a:rPr lang="en-US" sz="2000" dirty="0" smtClean="0"/>
            </a:br>
            <a:r>
              <a:rPr lang="en-US" sz="1400" b="1" dirty="0" err="1" smtClean="0">
                <a:solidFill>
                  <a:srgbClr val="008080"/>
                </a:solidFill>
              </a:rPr>
              <a:t>Emerick</a:t>
            </a:r>
            <a:r>
              <a:rPr lang="en-US" sz="1400" b="1" dirty="0">
                <a:solidFill>
                  <a:srgbClr val="008080"/>
                </a:solidFill>
              </a:rPr>
              <a:t>, </a:t>
            </a:r>
            <a:r>
              <a:rPr lang="en-US" sz="1400" b="1" dirty="0" smtClean="0">
                <a:solidFill>
                  <a:srgbClr val="008080"/>
                </a:solidFill>
              </a:rPr>
              <a:t>Zhao</a:t>
            </a:r>
            <a:r>
              <a:rPr lang="en-US" sz="1400" b="1" dirty="0">
                <a:solidFill>
                  <a:srgbClr val="008080"/>
                </a:solidFill>
              </a:rPr>
              <a:t>, </a:t>
            </a:r>
            <a:r>
              <a:rPr lang="en-US" sz="1400" b="1" dirty="0" smtClean="0">
                <a:solidFill>
                  <a:srgbClr val="008080"/>
                </a:solidFill>
              </a:rPr>
              <a:t>Rapp</a:t>
            </a:r>
            <a:r>
              <a:rPr lang="en-US" sz="1400" b="1" dirty="0">
                <a:solidFill>
                  <a:srgbClr val="008080"/>
                </a:solidFill>
              </a:rPr>
              <a:t>, Eur. Phys. J A48, 72 (2012</a:t>
            </a:r>
            <a:r>
              <a:rPr lang="en-US" sz="1400" b="1" dirty="0" smtClean="0">
                <a:solidFill>
                  <a:srgbClr val="008080"/>
                </a:solidFill>
              </a:rPr>
              <a:t>)</a:t>
            </a:r>
          </a:p>
          <a:p>
            <a:pPr marL="685800" lvl="1" indent="-228600">
              <a:buAutoNum type="alphaUcPeriod"/>
            </a:pPr>
            <a:endParaRPr lang="en-US" sz="12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Potential </a:t>
            </a:r>
            <a:r>
              <a:rPr lang="en-US" sz="2000" dirty="0" smtClean="0"/>
              <a:t>model based </a:t>
            </a:r>
            <a:r>
              <a:rPr lang="en-US" sz="2000" dirty="0"/>
              <a:t>on </a:t>
            </a:r>
            <a:r>
              <a:rPr lang="en-US" sz="2000" dirty="0" smtClean="0"/>
              <a:t>heavy quark internal </a:t>
            </a:r>
            <a:r>
              <a:rPr lang="en-US" sz="2000" dirty="0"/>
              <a:t>energy </a:t>
            </a:r>
            <a:r>
              <a:rPr lang="en-US" sz="2000" dirty="0" smtClean="0"/>
              <a:t>‘B’</a:t>
            </a:r>
            <a:br>
              <a:rPr lang="en-US" sz="2000" dirty="0" smtClean="0"/>
            </a:br>
            <a:r>
              <a:rPr lang="en-US" sz="2000" dirty="0" smtClean="0"/>
              <a:t>assumes </a:t>
            </a:r>
            <a:r>
              <a:rPr lang="en-US" sz="2000" b="1" dirty="0" smtClean="0"/>
              <a:t>428 &lt; T &lt; 443 MeV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400" b="1" dirty="0" smtClean="0">
                <a:solidFill>
                  <a:srgbClr val="008080"/>
                </a:solidFill>
              </a:rPr>
              <a:t>Strickland, </a:t>
            </a:r>
            <a:r>
              <a:rPr lang="en-US" sz="1400" b="1" dirty="0" err="1" smtClean="0">
                <a:solidFill>
                  <a:srgbClr val="008080"/>
                </a:solidFill>
              </a:rPr>
              <a:t>Bazov</a:t>
            </a:r>
            <a:r>
              <a:rPr lang="en-US" sz="1400" b="1" dirty="0">
                <a:solidFill>
                  <a:srgbClr val="008080"/>
                </a:solidFill>
              </a:rPr>
              <a:t>, </a:t>
            </a:r>
            <a:r>
              <a:rPr lang="en-US" sz="1400" b="1" dirty="0" err="1">
                <a:solidFill>
                  <a:srgbClr val="008080"/>
                </a:solidFill>
              </a:rPr>
              <a:t>Nucl</a:t>
            </a:r>
            <a:r>
              <a:rPr lang="en-US" sz="1400" b="1" dirty="0">
                <a:solidFill>
                  <a:srgbClr val="008080"/>
                </a:solidFill>
              </a:rPr>
              <a:t>. Phys.  A879, 25 (2012</a:t>
            </a:r>
            <a:r>
              <a:rPr lang="en-US" sz="1400" b="1" dirty="0" smtClean="0">
                <a:solidFill>
                  <a:srgbClr val="00808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sz="1400" dirty="0">
              <a:solidFill>
                <a:srgbClr val="00808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Potential model based </a:t>
            </a:r>
            <a:r>
              <a:rPr lang="en-US" sz="2000" dirty="0"/>
              <a:t>on </a:t>
            </a:r>
            <a:r>
              <a:rPr lang="en-US" sz="2000" dirty="0" smtClean="0"/>
              <a:t>heavy quark free energy ‘A’ disfavored</a:t>
            </a:r>
            <a:endParaRPr lang="en-US" sz="2400" dirty="0"/>
          </a:p>
          <a:p>
            <a:pPr marL="685800" lvl="1" indent="-228600">
              <a:buAutoNum type="alphaUcPeriod"/>
            </a:pPr>
            <a:endParaRPr lang="en-US" sz="1100" dirty="0">
              <a:solidFill>
                <a:srgbClr val="00808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4400" y="5540702"/>
            <a:ext cx="7391400" cy="4572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/>
              <a:t>Suppression indicates </a:t>
            </a:r>
            <a:r>
              <a:rPr lang="en-US" sz="2400" dirty="0" smtClean="0">
                <a:sym typeface="Symbol" charset="0"/>
              </a:rPr>
              <a:t> </a:t>
            </a:r>
            <a:r>
              <a:rPr lang="en-US" sz="2400" dirty="0" smtClean="0"/>
              <a:t>melting in colored medium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676400" y="5987396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However</a:t>
            </a:r>
            <a:r>
              <a:rPr lang="en-US" sz="2400" dirty="0" smtClean="0">
                <a:solidFill>
                  <a:srgbClr val="000000"/>
                </a:solidFill>
              </a:rPr>
              <a:t>: CNM effects need further study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rgbClr val="000000"/>
                </a:solidFill>
              </a:rPr>
              <a:t> Upcoming </a:t>
            </a:r>
            <a:r>
              <a:rPr lang="en-US" sz="2400" b="1" dirty="0" err="1" smtClean="0">
                <a:solidFill>
                  <a:srgbClr val="000000"/>
                </a:solidFill>
              </a:rPr>
              <a:t>p+Au</a:t>
            </a:r>
            <a:r>
              <a:rPr lang="en-US" sz="2400" b="1" dirty="0" smtClean="0">
                <a:solidFill>
                  <a:srgbClr val="000000"/>
                </a:solidFill>
              </a:rPr>
              <a:t> run at RHIC in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143000"/>
            <a:ext cx="2724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srgbClr val="0000FF"/>
                </a:solidFill>
              </a:rPr>
              <a:t>Au+Au</a:t>
            </a:r>
            <a:r>
              <a:rPr lang="hu-HU" sz="1200" b="1" dirty="0" smtClean="0">
                <a:solidFill>
                  <a:srgbClr val="008080"/>
                </a:solidFill>
              </a:rPr>
              <a:t>: Phys.Lett</a:t>
            </a:r>
            <a:r>
              <a:rPr lang="hu-HU" sz="1200" b="1" dirty="0">
                <a:solidFill>
                  <a:srgbClr val="008080"/>
                </a:solidFill>
              </a:rPr>
              <a:t>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0600"/>
            <a:ext cx="4800601" cy="4607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R</a:t>
            </a:r>
            <a:r>
              <a:rPr lang="en-US" baseline="-25000" dirty="0" smtClean="0"/>
              <a:t>AA </a:t>
            </a:r>
            <a:r>
              <a:rPr lang="en-US" dirty="0" smtClean="0"/>
              <a:t> – RHIC comparison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249" y="5486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049" y="5509736"/>
            <a:ext cx="3507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80"/>
                </a:solidFill>
              </a:rPr>
              <a:t>PHENIX </a:t>
            </a:r>
            <a:r>
              <a:rPr lang="en-US" sz="1400" b="1" dirty="0">
                <a:solidFill>
                  <a:srgbClr val="008080"/>
                </a:solidFill>
              </a:rPr>
              <a:t>Collaboration, arXiv:1404.2246</a:t>
            </a:r>
          </a:p>
          <a:p>
            <a:endParaRPr lang="en-US" sz="1400" b="1" dirty="0">
              <a:solidFill>
                <a:srgbClr val="008080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343400" y="1600200"/>
            <a:ext cx="4800600" cy="381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778125" algn="l"/>
              </a:tabLst>
            </a:pPr>
            <a:r>
              <a:rPr lang="en-US" sz="2400" dirty="0" smtClean="0"/>
              <a:t>STAR vs. PHENIX:</a:t>
            </a:r>
            <a:br>
              <a:rPr lang="en-US" sz="2400" dirty="0" smtClean="0"/>
            </a:br>
            <a:r>
              <a:rPr lang="en-US" sz="2400" dirty="0" smtClean="0"/>
              <a:t>data are consistent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>
              <a:tabLst>
                <a:tab pos="2778125" algn="l"/>
              </a:tabLst>
            </a:pP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143000"/>
            <a:ext cx="2724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srgbClr val="0000FF"/>
                </a:solidFill>
              </a:rPr>
              <a:t>Au+Au</a:t>
            </a:r>
            <a:r>
              <a:rPr lang="hu-HU" sz="1200" b="1" dirty="0" smtClean="0">
                <a:solidFill>
                  <a:srgbClr val="008080"/>
                </a:solidFill>
              </a:rPr>
              <a:t>: Phys.Lett</a:t>
            </a:r>
            <a:r>
              <a:rPr lang="hu-HU" sz="1200" b="1" dirty="0">
                <a:solidFill>
                  <a:srgbClr val="008080"/>
                </a:solidFill>
              </a:rPr>
              <a:t>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5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00600" cy="4607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R</a:t>
            </a:r>
            <a:r>
              <a:rPr lang="en-US" baseline="-25000" dirty="0" smtClean="0"/>
              <a:t>AA </a:t>
            </a:r>
            <a:r>
              <a:rPr lang="en-US" dirty="0" smtClean="0"/>
              <a:t> – RHIC &amp; LHC comparison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249" y="5486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1143000"/>
            <a:ext cx="2724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srgbClr val="0000FF"/>
                </a:solidFill>
              </a:rPr>
              <a:t>Au+Au</a:t>
            </a:r>
            <a:r>
              <a:rPr lang="hu-HU" sz="1200" b="1" dirty="0" smtClean="0">
                <a:solidFill>
                  <a:srgbClr val="008080"/>
                </a:solidFill>
              </a:rPr>
              <a:t>: Phys.Lett</a:t>
            </a:r>
            <a:r>
              <a:rPr lang="hu-HU" sz="1200" b="1" dirty="0">
                <a:solidFill>
                  <a:srgbClr val="008080"/>
                </a:solidFill>
              </a:rPr>
              <a:t>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49" y="5509736"/>
            <a:ext cx="381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80"/>
                </a:solidFill>
              </a:rPr>
              <a:t>PHENIX </a:t>
            </a:r>
            <a:r>
              <a:rPr lang="en-US" sz="1400" b="1" dirty="0">
                <a:solidFill>
                  <a:srgbClr val="008080"/>
                </a:solidFill>
              </a:rPr>
              <a:t>Collaboration, arXiv:1404.2246</a:t>
            </a:r>
          </a:p>
          <a:p>
            <a:r>
              <a:rPr lang="en-US" sz="1400" b="1" dirty="0">
                <a:solidFill>
                  <a:srgbClr val="008080"/>
                </a:solidFill>
              </a:rPr>
              <a:t>CMS Collaboration, </a:t>
            </a:r>
            <a:r>
              <a:rPr lang="hu-HU" sz="1400" b="1" dirty="0">
                <a:solidFill>
                  <a:srgbClr val="008080"/>
                </a:solidFill>
              </a:rPr>
              <a:t>PRL 109 (2012) 222301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343400" y="1600200"/>
            <a:ext cx="4800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778125" algn="l"/>
              </a:tabLst>
            </a:pPr>
            <a:r>
              <a:rPr lang="en-US" sz="2400" dirty="0" smtClean="0"/>
              <a:t>STAR vs. PHENIX:</a:t>
            </a:r>
            <a:br>
              <a:rPr lang="en-US" sz="2400" dirty="0" smtClean="0"/>
            </a:br>
            <a:r>
              <a:rPr lang="en-US" sz="2400" dirty="0" smtClean="0"/>
              <a:t>data are consistent</a:t>
            </a:r>
          </a:p>
          <a:p>
            <a:pPr>
              <a:tabLst>
                <a:tab pos="2778125" algn="l"/>
              </a:tabLst>
            </a:pPr>
            <a:endParaRPr lang="en-US" sz="2400" dirty="0" smtClean="0"/>
          </a:p>
          <a:p>
            <a:pPr>
              <a:tabLst>
                <a:tab pos="2778125" algn="l"/>
              </a:tabLst>
            </a:pPr>
            <a:r>
              <a:rPr lang="en-US" sz="2400" dirty="0" smtClean="0"/>
              <a:t>RHIC vs. LHC:</a:t>
            </a:r>
          </a:p>
          <a:p>
            <a:pPr lvl="1">
              <a:tabLst>
                <a:tab pos="2778125" algn="l"/>
              </a:tabLst>
            </a:pPr>
            <a:r>
              <a:rPr lang="en-US" sz="2000" dirty="0" err="1" smtClean="0"/>
              <a:t>N</a:t>
            </a:r>
            <a:r>
              <a:rPr lang="en-US" sz="2000" baseline="-25000" dirty="0" err="1" smtClean="0"/>
              <a:t>part</a:t>
            </a:r>
            <a:r>
              <a:rPr lang="en-US" sz="2000" dirty="0" smtClean="0"/>
              <a:t> dependence </a:t>
            </a:r>
            <a:r>
              <a:rPr lang="en-US" sz="2000" dirty="0"/>
              <a:t>of </a:t>
            </a:r>
            <a:r>
              <a:rPr lang="en-US" sz="2000" dirty="0" smtClean="0">
                <a:sym typeface="Symbol" charset="0"/>
              </a:rPr>
              <a:t> suppression </a:t>
            </a:r>
            <a:r>
              <a:rPr lang="en-US" sz="2000" dirty="0" smtClean="0"/>
              <a:t>is weaker at LHC</a:t>
            </a:r>
          </a:p>
          <a:p>
            <a:pPr lvl="1">
              <a:tabLst>
                <a:tab pos="2778125" algn="l"/>
              </a:tabLst>
            </a:pPr>
            <a:r>
              <a:rPr lang="en-US" sz="2000" dirty="0" smtClean="0"/>
              <a:t>At the highest </a:t>
            </a:r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r>
              <a:rPr lang="en-US" sz="2000" dirty="0"/>
              <a:t> </a:t>
            </a:r>
            <a:r>
              <a:rPr lang="en-US" sz="2000" dirty="0" smtClean="0"/>
              <a:t>LHC and RHIC suppressions </a:t>
            </a:r>
            <a:r>
              <a:rPr lang="en-US" sz="2000" smtClean="0"/>
              <a:t>are comparable</a:t>
            </a:r>
            <a:endParaRPr lang="en-US" sz="2000" dirty="0" smtClean="0"/>
          </a:p>
          <a:p>
            <a:pPr marL="457200" lvl="1" indent="0">
              <a:buNone/>
              <a:tabLst>
                <a:tab pos="2778125" algn="l"/>
              </a:tabLst>
            </a:pPr>
            <a:r>
              <a:rPr lang="en-US" sz="2400" dirty="0" smtClean="0">
                <a:solidFill>
                  <a:srgbClr val="000066"/>
                </a:solidFill>
                <a:sym typeface="Wingdings"/>
              </a:rPr>
              <a:t> is </a:t>
            </a:r>
            <a:r>
              <a:rPr lang="en-US" sz="2400" dirty="0" smtClean="0">
                <a:solidFill>
                  <a:srgbClr val="000066"/>
                </a:solidFill>
              </a:rPr>
              <a:t>suppression driven </a:t>
            </a:r>
            <a:br>
              <a:rPr lang="en-US" sz="2400" dirty="0" smtClean="0">
                <a:solidFill>
                  <a:srgbClr val="000066"/>
                </a:solidFill>
              </a:rPr>
            </a:br>
            <a:r>
              <a:rPr lang="en-US" sz="2400" dirty="0" smtClean="0">
                <a:solidFill>
                  <a:srgbClr val="000066"/>
                </a:solidFill>
              </a:rPr>
              <a:t>    by the energy density?</a:t>
            </a:r>
            <a:endParaRPr lang="en-US" sz="2400" i="1" dirty="0" smtClean="0">
              <a:solidFill>
                <a:srgbClr val="000066"/>
              </a:solidFill>
            </a:endParaRPr>
          </a:p>
          <a:p>
            <a:pPr marL="0" indent="0">
              <a:buNone/>
              <a:tabLst>
                <a:tab pos="2778125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778125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Note the uncertainties, however</a:t>
            </a:r>
            <a:endParaRPr lang="en-US" sz="1200" i="1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778125" algn="l"/>
              </a:tabLst>
            </a:pPr>
            <a:endParaRPr lang="en-US" sz="2400" i="1" dirty="0" smtClean="0">
              <a:solidFill>
                <a:srgbClr val="000000"/>
              </a:solidFill>
            </a:endParaRPr>
          </a:p>
          <a:p>
            <a:pPr>
              <a:tabLst>
                <a:tab pos="2778125" algn="l"/>
              </a:tabLst>
            </a:pP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31" y="1231220"/>
            <a:ext cx="4880882" cy="3504223"/>
            <a:chOff x="126231" y="1231220"/>
            <a:chExt cx="4880882" cy="35042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31" y="1231220"/>
              <a:ext cx="4880882" cy="35042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304800" y="1274469"/>
              <a:ext cx="228600" cy="3089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09525" y="1823051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charset="0"/>
              </a:rPr>
              <a:t>(1S) R</a:t>
            </a:r>
            <a:r>
              <a:rPr lang="en-US" baseline="-25000" dirty="0" smtClean="0">
                <a:sym typeface="Symbol" charset="0"/>
              </a:rPr>
              <a:t>AA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609600" y="49530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 smtClean="0"/>
              <a:t>ϒ</a:t>
            </a:r>
            <a:r>
              <a:rPr lang="en-US" sz="2400" dirty="0" smtClean="0"/>
              <a:t>(</a:t>
            </a:r>
            <a:r>
              <a:rPr lang="en-US" sz="2400" dirty="0"/>
              <a:t>1S)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is </a:t>
            </a:r>
            <a:r>
              <a:rPr lang="en-US" sz="2400" dirty="0"/>
              <a:t>consistent with </a:t>
            </a:r>
            <a:r>
              <a:rPr lang="en-US" sz="2400" dirty="0" smtClean="0"/>
              <a:t>unity in peripheral </a:t>
            </a:r>
            <a:r>
              <a:rPr lang="en-US" sz="2400" dirty="0"/>
              <a:t>and mid-central </a:t>
            </a:r>
            <a:r>
              <a:rPr lang="en-US" sz="2400" dirty="0" err="1" smtClean="0"/>
              <a:t>Au+Au</a:t>
            </a:r>
            <a:endParaRPr lang="en-US" sz="2400" dirty="0"/>
          </a:p>
          <a:p>
            <a:r>
              <a:rPr lang="en-US" sz="2400" dirty="0"/>
              <a:t>Indication of suppression consistent with model calculation in central </a:t>
            </a:r>
            <a:r>
              <a:rPr lang="en-US" sz="2400" dirty="0" err="1" smtClean="0"/>
              <a:t>Au+Au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524000"/>
            <a:ext cx="3429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Model calculations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Strickland-</a:t>
            </a:r>
            <a:r>
              <a:rPr lang="en-US" dirty="0" err="1" smtClean="0"/>
              <a:t>Bazov</a:t>
            </a:r>
            <a:r>
              <a:rPr lang="en-US" dirty="0" smtClean="0"/>
              <a:t> model B:</a:t>
            </a:r>
            <a:br>
              <a:rPr lang="en-US" dirty="0" smtClean="0"/>
            </a:br>
            <a:r>
              <a:rPr lang="en-US" dirty="0" smtClean="0"/>
              <a:t>Hot and cold effects</a:t>
            </a:r>
            <a:br>
              <a:rPr lang="en-US" dirty="0" smtClean="0"/>
            </a:br>
            <a:r>
              <a:rPr lang="en-US" sz="1400" b="1" dirty="0" err="1" smtClean="0">
                <a:solidFill>
                  <a:srgbClr val="008080"/>
                </a:solidFill>
              </a:rPr>
              <a:t>Nucl</a:t>
            </a:r>
            <a:r>
              <a:rPr lang="en-US" sz="1400" b="1" dirty="0">
                <a:solidFill>
                  <a:srgbClr val="008080"/>
                </a:solidFill>
              </a:rPr>
              <a:t>. Phys.  A879, 25 (2012)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Liu-Chen model:</a:t>
            </a:r>
            <a:br>
              <a:rPr lang="en-US" dirty="0" smtClean="0"/>
            </a:br>
            <a:r>
              <a:rPr lang="en-US" dirty="0" smtClean="0"/>
              <a:t>Dissociation of </a:t>
            </a:r>
            <a:r>
              <a:rPr lang="en-US" dirty="0" err="1" smtClean="0"/>
              <a:t>Quarkonium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 CNM effects</a:t>
            </a:r>
            <a:br>
              <a:rPr lang="en-US" dirty="0" smtClean="0"/>
            </a:br>
            <a:r>
              <a:rPr lang="hu-HU" sz="1400" b="1" dirty="0">
                <a:solidFill>
                  <a:srgbClr val="008080"/>
                </a:solidFill>
              </a:rPr>
              <a:t>Phys</a:t>
            </a:r>
            <a:r>
              <a:rPr lang="hu-HU" sz="1400" b="1" dirty="0" smtClean="0">
                <a:solidFill>
                  <a:srgbClr val="008080"/>
                </a:solidFill>
              </a:rPr>
              <a:t>. Lett. B697 (</a:t>
            </a:r>
            <a:r>
              <a:rPr lang="hu-HU" sz="1400" b="1" dirty="0">
                <a:solidFill>
                  <a:srgbClr val="008080"/>
                </a:solidFill>
              </a:rPr>
              <a:t>2011) 32</a:t>
            </a:r>
            <a:endParaRPr lang="en-US" sz="1400" b="1" dirty="0" smtClean="0">
              <a:solidFill>
                <a:srgbClr val="0080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7083" y="114300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8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88" descr="me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12" y="1981200"/>
            <a:ext cx="5522987" cy="2221997"/>
          </a:xfrm>
          <a:prstGeom prst="rect">
            <a:avLst/>
          </a:prstGeom>
        </p:spPr>
      </p:pic>
      <p:sp>
        <p:nvSpPr>
          <p:cNvPr id="18" name="Content Placeholder 10"/>
          <p:cNvSpPr txBox="1">
            <a:spLocks/>
          </p:cNvSpPr>
          <p:nvPr/>
        </p:nvSpPr>
        <p:spPr>
          <a:xfrm>
            <a:off x="76200" y="1066800"/>
            <a:ext cx="70866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Debye screening of heavy quark potential</a:t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/>
              <a:t>Quarkonia</a:t>
            </a:r>
            <a:r>
              <a:rPr lang="en-US" sz="2400" dirty="0" smtClean="0"/>
              <a:t> are expected to dissociate</a:t>
            </a:r>
          </a:p>
          <a:p>
            <a:pPr marL="0" lvl="0" indent="0" defTabSz="434947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rPr>
              <a:t>		</a:t>
            </a:r>
            <a:r>
              <a:rPr lang="en-US" sz="1400" b="1" dirty="0" smtClean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T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. Matsui, H. </a:t>
            </a:r>
            <a:r>
              <a:rPr lang="en-US" sz="1400" b="1" dirty="0" err="1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Satz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, </a:t>
            </a:r>
            <a:r>
              <a:rPr lang="en-US" sz="1400" b="1" dirty="0" err="1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Phys.Lett</a:t>
            </a:r>
            <a:r>
              <a:rPr lang="en-US" sz="1400" b="1" dirty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. B178, 416 (1986</a:t>
            </a:r>
            <a:r>
              <a:rPr lang="en-US" sz="1400" b="1" dirty="0" smtClean="0">
                <a:solidFill>
                  <a:srgbClr val="008080"/>
                </a:solidFill>
                <a:latin typeface="Arial" charset="0"/>
                <a:ea typeface="ＭＳ Ｐゴシック" charset="0"/>
                <a:cs typeface="Droid Sans Fallback" charset="0"/>
              </a:rPr>
              <a:t>)</a:t>
            </a:r>
          </a:p>
          <a:p>
            <a:pPr marL="0" lvl="0" indent="0" defTabSz="434947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Sequential melting: Different states </a:t>
            </a:r>
            <a:br>
              <a:rPr lang="en-US" sz="2400" dirty="0" smtClean="0"/>
            </a:br>
            <a:r>
              <a:rPr lang="en-US" sz="2400" dirty="0" smtClean="0"/>
              <a:t>dissociate at different temperatures</a:t>
            </a:r>
            <a:endParaRPr lang="en-US" sz="1600" dirty="0"/>
          </a:p>
          <a:p>
            <a:pPr marL="0" indent="0" defTabSz="45720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8080"/>
                </a:solidFill>
              </a:rPr>
              <a:t>	</a:t>
            </a:r>
            <a:r>
              <a:rPr lang="en-US" sz="1400" b="1" dirty="0" err="1" smtClean="0">
                <a:solidFill>
                  <a:srgbClr val="008080"/>
                </a:solidFill>
              </a:rPr>
              <a:t>Á</a:t>
            </a:r>
            <a:r>
              <a:rPr lang="en-US" sz="1400" b="1" dirty="0">
                <a:solidFill>
                  <a:srgbClr val="008080"/>
                </a:solidFill>
              </a:rPr>
              <a:t>. </a:t>
            </a:r>
            <a:r>
              <a:rPr lang="en-US" sz="1400" b="1" dirty="0" err="1">
                <a:solidFill>
                  <a:srgbClr val="008080"/>
                </a:solidFill>
              </a:rPr>
              <a:t>Mócsy</a:t>
            </a:r>
            <a:r>
              <a:rPr lang="en-US" sz="1400" b="1" dirty="0">
                <a:solidFill>
                  <a:srgbClr val="008080"/>
                </a:solidFill>
              </a:rPr>
              <a:t>, P. </a:t>
            </a:r>
            <a:r>
              <a:rPr lang="en-US" sz="1400" b="1" dirty="0" err="1">
                <a:solidFill>
                  <a:srgbClr val="008080"/>
                </a:solidFill>
              </a:rPr>
              <a:t>Petreczky</a:t>
            </a:r>
            <a:r>
              <a:rPr lang="en-US" sz="1400" b="1" dirty="0">
                <a:solidFill>
                  <a:srgbClr val="008080"/>
                </a:solidFill>
              </a:rPr>
              <a:t>, Phys. Rev. D77, 014501 (2008</a:t>
            </a:r>
            <a:r>
              <a:rPr lang="en-US" sz="1400" b="1" dirty="0" smtClean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673915"/>
            <a:ext cx="1524579" cy="23458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066800" y="6096000"/>
            <a:ext cx="6934200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/>
              <a:t>Quarkonia</a:t>
            </a:r>
            <a:r>
              <a:rPr lang="en-US" sz="2400" dirty="0" smtClean="0"/>
              <a:t> may serve as </a:t>
            </a:r>
            <a:r>
              <a:rPr lang="en-US" sz="2400" dirty="0" err="1" smtClean="0"/>
              <a:t>sQGP</a:t>
            </a:r>
            <a:r>
              <a:rPr lang="en-US" sz="2400" dirty="0" smtClean="0"/>
              <a:t> thermometer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b="0" dirty="0" err="1" smtClean="0"/>
              <a:t>Quarkonia</a:t>
            </a:r>
            <a:r>
              <a:rPr lang="en-US" b="0" dirty="0" smtClean="0"/>
              <a:t> in the </a:t>
            </a:r>
            <a:r>
              <a:rPr lang="en-US" b="0" dirty="0" err="1" smtClean="0"/>
              <a:t>sQGP</a:t>
            </a:r>
            <a:endParaRPr lang="en-US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6400800" y="1778516"/>
            <a:ext cx="2590800" cy="1650484"/>
            <a:chOff x="6400800" y="1778516"/>
            <a:chExt cx="2590800" cy="1650484"/>
          </a:xfrm>
        </p:grpSpPr>
        <p:sp>
          <p:nvSpPr>
            <p:cNvPr id="11" name="Rectangle 10"/>
            <p:cNvSpPr/>
            <p:nvPr/>
          </p:nvSpPr>
          <p:spPr>
            <a:xfrm>
              <a:off x="6400800" y="1988606"/>
              <a:ext cx="2590800" cy="1440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b="1" kern="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Charmonia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(cc): </a:t>
              </a:r>
              <a:b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J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/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Ψ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, 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Ψ</a:t>
              </a:r>
              <a:r>
                <a:rPr lang="ja-JP" alt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’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, 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χ</a:t>
              </a:r>
              <a:r>
                <a:rPr lang="en-US" b="1" kern="0" baseline="-25000" dirty="0" err="1">
                  <a:solidFill>
                    <a:srgbClr val="000000"/>
                  </a:solidFill>
                  <a:latin typeface="Optima"/>
                  <a:cs typeface="Optima"/>
                </a:rPr>
                <a:t>c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</a:t>
              </a: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endParaRPr lang="en-US" sz="1000" b="1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b="1" kern="0" dirty="0" err="1" smtClean="0">
                  <a:solidFill>
                    <a:srgbClr val="000000"/>
                  </a:solidFill>
                  <a:latin typeface="Optima"/>
                  <a:cs typeface="Optima"/>
                </a:rPr>
                <a:t>Bottomonia</a:t>
              </a: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(bb): </a:t>
              </a:r>
              <a:b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b="1" kern="0" dirty="0" smtClean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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(1S), (2S), (3S),</a:t>
              </a:r>
              <a:r>
                <a:rPr lang="en-US" b="1" kern="0" dirty="0" err="1">
                  <a:solidFill>
                    <a:srgbClr val="000000"/>
                  </a:solidFill>
                  <a:latin typeface="Optima"/>
                  <a:cs typeface="Optima"/>
                </a:rPr>
                <a:t>χ</a:t>
              </a:r>
              <a:r>
                <a:rPr lang="en-US" b="1" kern="0" baseline="-25000" dirty="0" err="1">
                  <a:solidFill>
                    <a:srgbClr val="000000"/>
                  </a:solidFill>
                  <a:latin typeface="Optima"/>
                  <a:cs typeface="Optima"/>
                </a:rPr>
                <a:t>B</a:t>
              </a:r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  <a:sym typeface="Symbol" charset="0"/>
                </a:rPr>
                <a:t>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7811277" y="1778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_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37195" y="252755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0000"/>
                  </a:solidFill>
                  <a:latin typeface="Optima"/>
                  <a:cs typeface="Optima"/>
                </a:rPr>
                <a:t>_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95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856"/>
    </mc:Choice>
    <mc:Fallback xmlns="">
      <p:transition advTm="538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Excited </a:t>
            </a:r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states in </a:t>
            </a:r>
            <a:r>
              <a:rPr lang="en-US" dirty="0" err="1" smtClean="0"/>
              <a:t>Au+Au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787189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8216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Au+Au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10999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029200" y="1219200"/>
            <a:ext cx="38100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Central </a:t>
            </a:r>
            <a:r>
              <a:rPr lang="en-US" sz="2800" dirty="0" err="1" smtClean="0"/>
              <a:t>Au+Au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>
                <a:solidFill>
                  <a:srgbClr val="000000"/>
                </a:solidFill>
              </a:rPr>
              <a:t>Excited </a:t>
            </a:r>
            <a:r>
              <a:rPr lang="en-US" sz="2400" dirty="0">
                <a:solidFill>
                  <a:srgbClr val="000000"/>
                </a:solidFill>
              </a:rPr>
              <a:t>states </a:t>
            </a:r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(2S)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(3S) </a:t>
            </a:r>
            <a:r>
              <a:rPr lang="en-US" sz="2400" dirty="0" smtClean="0">
                <a:solidFill>
                  <a:srgbClr val="000000"/>
                </a:solidFill>
              </a:rPr>
              <a:t>consistent with complete melting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(1S) suppression is similar to high-</a:t>
            </a:r>
            <a:r>
              <a:rPr lang="en-US" sz="2400" dirty="0" err="1">
                <a:solidFill>
                  <a:srgbClr val="000000"/>
                </a:solidFill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J/</a:t>
            </a:r>
            <a:r>
              <a:rPr lang="en-US" sz="2400" dirty="0" err="1">
                <a:solidFill>
                  <a:srgbClr val="000000"/>
                </a:solidFill>
              </a:rPr>
              <a:t>ψ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978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219200"/>
            <a:ext cx="38100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Central </a:t>
            </a:r>
            <a:r>
              <a:rPr lang="en-US" sz="2800" dirty="0" err="1" smtClean="0"/>
              <a:t>Au+Au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>
                <a:solidFill>
                  <a:srgbClr val="000000"/>
                </a:solidFill>
              </a:rPr>
              <a:t>Excited </a:t>
            </a:r>
            <a:r>
              <a:rPr lang="en-US" sz="2400" dirty="0">
                <a:solidFill>
                  <a:srgbClr val="000000"/>
                </a:solidFill>
              </a:rPr>
              <a:t>states </a:t>
            </a:r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(2S)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(3S) </a:t>
            </a:r>
            <a:r>
              <a:rPr lang="en-US" sz="2400" dirty="0" smtClean="0">
                <a:solidFill>
                  <a:srgbClr val="000000"/>
                </a:solidFill>
              </a:rPr>
              <a:t>consistent with complete melting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ϒ</a:t>
            </a:r>
            <a:r>
              <a:rPr lang="en-US" sz="2400" dirty="0">
                <a:solidFill>
                  <a:srgbClr val="000000"/>
                </a:solidFill>
              </a:rPr>
              <a:t>(1S) suppression is similar to high-</a:t>
            </a:r>
            <a:r>
              <a:rPr lang="en-US" sz="2400" dirty="0" err="1">
                <a:solidFill>
                  <a:srgbClr val="000000"/>
                </a:solidFill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J/</a:t>
            </a:r>
            <a:r>
              <a:rPr lang="en-US" sz="2400" dirty="0" err="1">
                <a:solidFill>
                  <a:srgbClr val="000000"/>
                </a:solidFill>
              </a:rPr>
              <a:t>ψ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787189" cy="3352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762000" y="5410200"/>
            <a:ext cx="7620000" cy="6096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err="1" smtClean="0"/>
              <a:t>ϒ</a:t>
            </a:r>
            <a:r>
              <a:rPr lang="en-US" sz="2400" dirty="0" smtClean="0"/>
              <a:t> suppression pattern supports sequential melting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Excited </a:t>
            </a:r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states in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8216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Au+Au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10999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787189" cy="33528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Excited </a:t>
            </a:r>
            <a:r>
              <a:rPr lang="en-US" dirty="0">
                <a:sym typeface="Symbol" charset="0"/>
              </a:rPr>
              <a:t></a:t>
            </a:r>
            <a:r>
              <a:rPr lang="en-US" dirty="0" smtClean="0"/>
              <a:t> states – LHC comparison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8216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Au+Au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066800" y="52578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RHIC √</a:t>
            </a:r>
            <a:r>
              <a:rPr lang="en-US" sz="2400" dirty="0" err="1"/>
              <a:t>s</a:t>
            </a:r>
            <a:r>
              <a:rPr lang="en-US" sz="2400" baseline="-25000" dirty="0" err="1"/>
              <a:t>NN</a:t>
            </a:r>
            <a:r>
              <a:rPr lang="en-US" sz="2400" dirty="0"/>
              <a:t>=</a:t>
            </a:r>
            <a:r>
              <a:rPr lang="en-US" sz="2400" dirty="0" smtClean="0"/>
              <a:t>200 </a:t>
            </a:r>
            <a:r>
              <a:rPr lang="en-US" sz="2400" dirty="0" err="1"/>
              <a:t>GeV</a:t>
            </a:r>
            <a:r>
              <a:rPr lang="en-US" sz="2400" dirty="0"/>
              <a:t> </a:t>
            </a:r>
            <a:r>
              <a:rPr lang="en-US" sz="2400" dirty="0" err="1" smtClean="0"/>
              <a:t>Au+Au</a:t>
            </a:r>
            <a:r>
              <a:rPr lang="en-US" sz="2400" dirty="0" smtClean="0"/>
              <a:t> and </a:t>
            </a:r>
            <a:br>
              <a:rPr lang="en-US" sz="2400" dirty="0" smtClean="0"/>
            </a:br>
            <a:r>
              <a:rPr lang="en-US" sz="2400" dirty="0" smtClean="0"/>
              <a:t>LHC </a:t>
            </a:r>
            <a:r>
              <a:rPr lang="en-US" sz="2400" dirty="0"/>
              <a:t>√</a:t>
            </a:r>
            <a:r>
              <a:rPr lang="en-US" sz="2400" dirty="0" err="1"/>
              <a:t>s</a:t>
            </a:r>
            <a:r>
              <a:rPr lang="en-US" sz="2400" baseline="-25000" dirty="0" err="1"/>
              <a:t>NN</a:t>
            </a:r>
            <a:r>
              <a:rPr lang="en-US" sz="2400" dirty="0"/>
              <a:t>=</a:t>
            </a:r>
            <a:r>
              <a:rPr lang="en-US" sz="2400" dirty="0" smtClean="0"/>
              <a:t>2.76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err="1" smtClean="0"/>
              <a:t>Pb+Pb</a:t>
            </a:r>
            <a:r>
              <a:rPr lang="en-US" sz="2400" dirty="0" smtClean="0"/>
              <a:t> collisions:</a:t>
            </a:r>
            <a:br>
              <a:rPr lang="en-US" sz="2400" dirty="0" smtClean="0"/>
            </a:br>
            <a:r>
              <a:rPr lang="en-US" sz="2400" dirty="0" smtClean="0"/>
              <a:t>Similar suppression of central </a:t>
            </a:r>
            <a:r>
              <a:rPr lang="en-US" sz="2400" dirty="0" err="1"/>
              <a:t>ϒ</a:t>
            </a:r>
            <a:r>
              <a:rPr lang="en-US" sz="2400" dirty="0"/>
              <a:t>(1S</a:t>
            </a:r>
            <a:r>
              <a:rPr lang="en-US" sz="2400" dirty="0" smtClean="0"/>
              <a:t>)</a:t>
            </a:r>
          </a:p>
        </p:txBody>
      </p:sp>
      <p:pic>
        <p:nvPicPr>
          <p:cNvPr id="13" name="Picture 12" descr="CMS Quarkonia RAA vs Binding Energ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8" y="990600"/>
            <a:ext cx="4282392" cy="38941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0" y="1109990"/>
            <a:ext cx="2117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rgbClr val="008080"/>
                </a:solidFill>
              </a:rPr>
              <a:t>Phys.Lett. B735 (2014) 127</a:t>
            </a:r>
            <a:endParaRPr lang="en-US" sz="1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2503512" cy="21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</a:t>
            </a:r>
            <a:r>
              <a:rPr lang="en-US" dirty="0" err="1"/>
              <a:t>Muon</a:t>
            </a:r>
            <a:r>
              <a:rPr lang="en-US" dirty="0"/>
              <a:t> Telescope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13" name="Picture 10" descr="RAA_central_ppdEdxCut_0_AuAudEdxCut_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400" y="4191000"/>
            <a:ext cx="3429000" cy="26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867400" y="4191000"/>
            <a:ext cx="3048000" cy="2617011"/>
            <a:chOff x="4662191" y="4038600"/>
            <a:chExt cx="3872209" cy="276941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51996" y="3499396"/>
              <a:ext cx="2743200" cy="382160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96200" y="6576773"/>
              <a:ext cx="730259" cy="2312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lang="en-US" sz="1400" dirty="0" smtClean="0"/>
                <a:t>&lt;</a:t>
              </a:r>
              <a:r>
                <a:rPr lang="en-US" sz="1400" dirty="0" err="1" smtClean="0"/>
                <a:t>N</a:t>
              </a:r>
              <a:r>
                <a:rPr lang="en-US" sz="1400" baseline="-25000" dirty="0" err="1" smtClean="0"/>
                <a:t>part</a:t>
              </a:r>
              <a:r>
                <a:rPr lang="en-US" sz="1400" dirty="0"/>
                <a:t>&gt;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562280" y="4246264"/>
              <a:ext cx="479619" cy="279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 smtClean="0"/>
                <a:t>R</a:t>
              </a:r>
              <a:r>
                <a:rPr lang="en-US" sz="1400" baseline="-25000" dirty="0" smtClean="0"/>
                <a:t>AA</a:t>
              </a:r>
              <a:endParaRPr lang="en-US" sz="1400" dirty="0"/>
            </a:p>
          </p:txBody>
        </p:sp>
      </p:grpSp>
      <p:pic>
        <p:nvPicPr>
          <p:cNvPr id="30" name="Picture 4" descr="http://drupal.star.bnl.gov/STAR/files/userfiles/247/platform_oct2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124995"/>
            <a:ext cx="4038600" cy="26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962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</a:rPr>
              <a:t>Reconstructed J/</a:t>
            </a:r>
            <a:r>
              <a:rPr lang="en-US" sz="1600" b="1" dirty="0" smtClean="0">
                <a:solidFill>
                  <a:srgbClr val="000066"/>
                </a:solidFill>
              </a:rPr>
              <a:t> peak</a:t>
            </a: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825936" y="3962400"/>
            <a:ext cx="2606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000066"/>
                </a:solidFill>
                <a:latin typeface="Arial" charset="0"/>
              </a:rPr>
              <a:t>J/</a:t>
            </a:r>
            <a:r>
              <a:rPr lang="en-US" altLang="zh-CN" sz="1600" b="1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 projected stat. errors</a:t>
            </a:r>
            <a:endParaRPr lang="en-US" altLang="zh-CN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7027" y="3962400"/>
            <a:ext cx="2452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66"/>
                </a:solidFill>
              </a:rPr>
              <a:t>ϒ</a:t>
            </a:r>
            <a:r>
              <a:rPr lang="en-US" sz="1600" b="1" dirty="0" smtClean="0">
                <a:solidFill>
                  <a:srgbClr val="000066"/>
                </a:solidFill>
              </a:rPr>
              <a:t> projected stat. errors</a:t>
            </a: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5486400"/>
          </a:xfrm>
        </p:spPr>
        <p:txBody>
          <a:bodyPr>
            <a:normAutofit/>
          </a:bodyPr>
          <a:lstStyle/>
          <a:p>
            <a:r>
              <a:rPr lang="cs-CZ" sz="2000" dirty="0"/>
              <a:t>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en-US" sz="2000" dirty="0">
                <a:cs typeface="Arial"/>
              </a:rPr>
              <a:t>/</a:t>
            </a:r>
            <a:r>
              <a:rPr lang="en-US" sz="2000" dirty="0" err="1" smtClean="0">
                <a:cs typeface="Arial"/>
              </a:rPr>
              <a:t>ϒ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el-GR" sz="2000" dirty="0">
                <a:latin typeface="Arial"/>
                <a:cs typeface="Arial"/>
              </a:rPr>
              <a:t>μ</a:t>
            </a:r>
            <a:r>
              <a:rPr lang="cs-CZ" sz="2000" baseline="30000" dirty="0">
                <a:latin typeface="Arial"/>
                <a:cs typeface="Arial"/>
              </a:rPr>
              <a:t>+</a:t>
            </a:r>
            <a:r>
              <a:rPr lang="el-GR" sz="2000" dirty="0">
                <a:latin typeface="Arial"/>
                <a:cs typeface="Arial"/>
              </a:rPr>
              <a:t>μ</a:t>
            </a:r>
            <a:r>
              <a:rPr lang="cs-CZ" sz="2000" baseline="30000" dirty="0">
                <a:latin typeface="Arial"/>
                <a:cs typeface="Arial"/>
              </a:rPr>
              <a:t>-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1800" dirty="0"/>
              <a:t>(</a:t>
            </a:r>
            <a:r>
              <a:rPr lang="cs-CZ" sz="1800" dirty="0" smtClean="0"/>
              <a:t>BR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~ 6%</a:t>
            </a:r>
            <a:r>
              <a:rPr lang="cs-CZ" sz="1800" dirty="0"/>
              <a:t>)</a:t>
            </a:r>
          </a:p>
          <a:p>
            <a:pPr lvl="1"/>
            <a:r>
              <a:rPr lang="cs-CZ" sz="1700" dirty="0"/>
              <a:t>No </a:t>
            </a:r>
            <a:r>
              <a:rPr lang="el-GR" sz="1700" dirty="0"/>
              <a:t>γ</a:t>
            </a:r>
            <a:r>
              <a:rPr lang="cs-CZ" sz="1700" dirty="0"/>
              <a:t> </a:t>
            </a:r>
            <a:r>
              <a:rPr lang="cs-CZ" sz="1700" dirty="0" err="1" smtClean="0"/>
              <a:t>conversion</a:t>
            </a:r>
            <a:endParaRPr lang="cs-CZ" sz="1700" dirty="0" smtClean="0"/>
          </a:p>
          <a:p>
            <a:pPr lvl="1"/>
            <a:r>
              <a:rPr lang="cs-CZ" sz="1700" dirty="0" err="1" smtClean="0"/>
              <a:t>Less</a:t>
            </a:r>
            <a:r>
              <a:rPr lang="cs-CZ" sz="1700" dirty="0" smtClean="0"/>
              <a:t> </a:t>
            </a:r>
            <a:r>
              <a:rPr lang="cs-CZ" sz="1700" dirty="0" err="1" smtClean="0"/>
              <a:t>Bremsstrahlung</a:t>
            </a:r>
            <a:r>
              <a:rPr lang="cs-CZ" sz="1700" dirty="0" smtClean="0"/>
              <a:t> </a:t>
            </a:r>
            <a:r>
              <a:rPr lang="cs-CZ" sz="1700" dirty="0" smtClean="0">
                <a:sym typeface="Wingdings"/>
              </a:rPr>
              <a:t> </a:t>
            </a:r>
            <a:r>
              <a:rPr lang="cs-CZ" sz="1700" dirty="0" err="1" smtClean="0"/>
              <a:t>better</a:t>
            </a:r>
            <a:r>
              <a:rPr lang="cs-CZ" sz="1700" dirty="0" smtClean="0"/>
              <a:t> </a:t>
            </a:r>
            <a:r>
              <a:rPr lang="cs-CZ" sz="1700" dirty="0" err="1" smtClean="0"/>
              <a:t>resolution</a:t>
            </a:r>
            <a:endParaRPr lang="cs-CZ" sz="1700" dirty="0" smtClean="0"/>
          </a:p>
          <a:p>
            <a:pPr lvl="1"/>
            <a:r>
              <a:rPr lang="cs-CZ" sz="1700" dirty="0" err="1"/>
              <a:t>L</a:t>
            </a:r>
            <a:r>
              <a:rPr lang="cs-CZ" sz="1700" dirty="0" err="1" smtClean="0"/>
              <a:t>ess</a:t>
            </a:r>
            <a:r>
              <a:rPr lang="cs-CZ" sz="1700" dirty="0" smtClean="0"/>
              <a:t> </a:t>
            </a:r>
            <a:r>
              <a:rPr lang="cs-CZ" sz="1700" dirty="0" err="1"/>
              <a:t>contribution</a:t>
            </a:r>
            <a:r>
              <a:rPr lang="cs-CZ" sz="1700" dirty="0"/>
              <a:t> </a:t>
            </a:r>
            <a:r>
              <a:rPr lang="cs-CZ" sz="1700" dirty="0" err="1"/>
              <a:t>from</a:t>
            </a:r>
            <a:r>
              <a:rPr lang="cs-CZ" sz="1700" dirty="0"/>
              <a:t> </a:t>
            </a:r>
            <a:r>
              <a:rPr lang="cs-CZ" sz="1700" dirty="0" err="1"/>
              <a:t>Dalitz</a:t>
            </a:r>
            <a:r>
              <a:rPr lang="cs-CZ" sz="1700" dirty="0"/>
              <a:t> </a:t>
            </a:r>
            <a:r>
              <a:rPr lang="cs-CZ" sz="1700" dirty="0" err="1"/>
              <a:t>decays</a:t>
            </a:r>
            <a:endParaRPr lang="cs-CZ" sz="1700" dirty="0"/>
          </a:p>
          <a:p>
            <a:pPr lvl="1"/>
            <a:r>
              <a:rPr lang="cs-CZ" sz="1700" dirty="0" err="1"/>
              <a:t>Trigger</a:t>
            </a:r>
            <a:r>
              <a:rPr lang="cs-CZ" sz="1700" dirty="0"/>
              <a:t> </a:t>
            </a:r>
            <a:r>
              <a:rPr lang="cs-CZ" sz="1700" dirty="0" err="1"/>
              <a:t>capability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J/</a:t>
            </a:r>
            <a:r>
              <a:rPr lang="el-GR" sz="1700" dirty="0">
                <a:latin typeface="Arial"/>
                <a:cs typeface="Arial"/>
              </a:rPr>
              <a:t>ψ</a:t>
            </a:r>
            <a:r>
              <a:rPr lang="cs-CZ" sz="1700" dirty="0">
                <a:latin typeface="Arial"/>
                <a:cs typeface="Arial"/>
              </a:rPr>
              <a:t> </a:t>
            </a:r>
            <a:r>
              <a:rPr lang="cs-CZ" sz="1700" dirty="0" smtClean="0">
                <a:latin typeface="Arial"/>
                <a:cs typeface="Arial"/>
              </a:rPr>
              <a:t/>
            </a:r>
            <a:br>
              <a:rPr lang="cs-CZ" sz="1700" dirty="0" smtClean="0">
                <a:latin typeface="Arial"/>
                <a:cs typeface="Arial"/>
              </a:rPr>
            </a:br>
            <a:r>
              <a:rPr lang="cs-CZ" sz="1700" dirty="0" smtClean="0">
                <a:latin typeface="Arial"/>
                <a:cs typeface="Arial"/>
              </a:rPr>
              <a:t>in </a:t>
            </a:r>
            <a:r>
              <a:rPr lang="cs-CZ" sz="1700" dirty="0" err="1">
                <a:latin typeface="Arial"/>
                <a:cs typeface="Arial"/>
              </a:rPr>
              <a:t>central</a:t>
            </a:r>
            <a:r>
              <a:rPr lang="cs-CZ" sz="1700" dirty="0">
                <a:latin typeface="Arial"/>
                <a:cs typeface="Arial"/>
              </a:rPr>
              <a:t> A+A </a:t>
            </a:r>
            <a:r>
              <a:rPr lang="cs-CZ" sz="1700" dirty="0" err="1">
                <a:latin typeface="Arial"/>
                <a:cs typeface="Arial"/>
              </a:rPr>
              <a:t>collisions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80053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RAA_central_ppdEdxCut_0_AuAudEdxCut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8400" y="4191000"/>
            <a:ext cx="3429000" cy="26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867400" y="4191000"/>
            <a:ext cx="3048000" cy="2617011"/>
            <a:chOff x="4662191" y="4038600"/>
            <a:chExt cx="3872209" cy="276941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51996" y="3499396"/>
              <a:ext cx="2743200" cy="38216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96200" y="6576773"/>
              <a:ext cx="730259" cy="2312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lang="en-US" sz="1400" dirty="0" smtClean="0"/>
                <a:t>&lt;</a:t>
              </a:r>
              <a:r>
                <a:rPr lang="en-US" sz="1400" dirty="0" err="1" smtClean="0"/>
                <a:t>N</a:t>
              </a:r>
              <a:r>
                <a:rPr lang="en-US" sz="1400" baseline="-25000" dirty="0" err="1" smtClean="0"/>
                <a:t>part</a:t>
              </a:r>
              <a:r>
                <a:rPr lang="en-US" sz="1400" dirty="0"/>
                <a:t>&gt;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4562280" y="4246264"/>
              <a:ext cx="479619" cy="279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 smtClean="0"/>
                <a:t>R</a:t>
              </a:r>
              <a:r>
                <a:rPr lang="en-US" sz="1400" baseline="-25000" dirty="0" smtClean="0"/>
                <a:t>AA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2400" y="3962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</a:rPr>
              <a:t>Reconstructed J/</a:t>
            </a:r>
            <a:r>
              <a:rPr lang="en-US" sz="1600" b="1" dirty="0" smtClean="0">
                <a:solidFill>
                  <a:srgbClr val="000066"/>
                </a:solidFill>
              </a:rPr>
              <a:t> peak</a:t>
            </a: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7027" y="3962400"/>
            <a:ext cx="2452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66"/>
                </a:solidFill>
              </a:rPr>
              <a:t>ϒ</a:t>
            </a:r>
            <a:r>
              <a:rPr lang="en-US" sz="1600" b="1" dirty="0" smtClean="0">
                <a:solidFill>
                  <a:srgbClr val="000066"/>
                </a:solidFill>
              </a:rPr>
              <a:t> projected stat. errors</a:t>
            </a: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5486400"/>
          </a:xfrm>
        </p:spPr>
        <p:txBody>
          <a:bodyPr>
            <a:normAutofit/>
          </a:bodyPr>
          <a:lstStyle/>
          <a:p>
            <a:r>
              <a:rPr lang="cs-CZ" sz="2000" dirty="0"/>
              <a:t>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en-US" sz="2000" dirty="0">
                <a:cs typeface="Arial"/>
              </a:rPr>
              <a:t>/</a:t>
            </a:r>
            <a:r>
              <a:rPr lang="en-US" sz="2000" dirty="0" err="1" smtClean="0">
                <a:cs typeface="Arial"/>
              </a:rPr>
              <a:t>ϒ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el-GR" sz="2000" dirty="0">
                <a:latin typeface="Arial"/>
                <a:cs typeface="Arial"/>
              </a:rPr>
              <a:t>μ</a:t>
            </a:r>
            <a:r>
              <a:rPr lang="cs-CZ" sz="2000" baseline="30000" dirty="0">
                <a:latin typeface="Arial"/>
                <a:cs typeface="Arial"/>
              </a:rPr>
              <a:t>+</a:t>
            </a:r>
            <a:r>
              <a:rPr lang="el-GR" sz="2000" dirty="0">
                <a:latin typeface="Arial"/>
                <a:cs typeface="Arial"/>
              </a:rPr>
              <a:t>μ</a:t>
            </a:r>
            <a:r>
              <a:rPr lang="cs-CZ" sz="2000" baseline="30000" dirty="0">
                <a:latin typeface="Arial"/>
                <a:cs typeface="Arial"/>
              </a:rPr>
              <a:t>-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1800" dirty="0"/>
              <a:t>(</a:t>
            </a:r>
            <a:r>
              <a:rPr lang="cs-CZ" sz="1800" dirty="0" smtClean="0"/>
              <a:t>BR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~ 6%</a:t>
            </a:r>
            <a:r>
              <a:rPr lang="cs-CZ" sz="1800" dirty="0"/>
              <a:t>)</a:t>
            </a:r>
          </a:p>
          <a:p>
            <a:pPr lvl="1"/>
            <a:r>
              <a:rPr lang="cs-CZ" sz="1700" dirty="0"/>
              <a:t>No </a:t>
            </a:r>
            <a:r>
              <a:rPr lang="el-GR" sz="1700" dirty="0"/>
              <a:t>γ</a:t>
            </a:r>
            <a:r>
              <a:rPr lang="cs-CZ" sz="1700" dirty="0"/>
              <a:t> </a:t>
            </a:r>
            <a:r>
              <a:rPr lang="cs-CZ" sz="1700" dirty="0" err="1" smtClean="0"/>
              <a:t>conversion</a:t>
            </a:r>
            <a:endParaRPr lang="cs-CZ" sz="1700" dirty="0" smtClean="0"/>
          </a:p>
          <a:p>
            <a:pPr lvl="1"/>
            <a:r>
              <a:rPr lang="cs-CZ" sz="1700" dirty="0" err="1" smtClean="0"/>
              <a:t>Less</a:t>
            </a:r>
            <a:r>
              <a:rPr lang="cs-CZ" sz="1700" dirty="0" smtClean="0"/>
              <a:t> </a:t>
            </a:r>
            <a:r>
              <a:rPr lang="cs-CZ" sz="1700" dirty="0" err="1" smtClean="0"/>
              <a:t>Bremsstrahlung</a:t>
            </a:r>
            <a:r>
              <a:rPr lang="cs-CZ" sz="1700" dirty="0" smtClean="0"/>
              <a:t> </a:t>
            </a:r>
            <a:r>
              <a:rPr lang="cs-CZ" sz="1700" dirty="0" smtClean="0">
                <a:sym typeface="Wingdings"/>
              </a:rPr>
              <a:t> </a:t>
            </a:r>
            <a:r>
              <a:rPr lang="cs-CZ" sz="1700" dirty="0" err="1" smtClean="0"/>
              <a:t>better</a:t>
            </a:r>
            <a:r>
              <a:rPr lang="cs-CZ" sz="1700" dirty="0" smtClean="0"/>
              <a:t> </a:t>
            </a:r>
            <a:r>
              <a:rPr lang="cs-CZ" sz="1700" dirty="0" err="1" smtClean="0"/>
              <a:t>resolution</a:t>
            </a:r>
            <a:endParaRPr lang="cs-CZ" sz="1700" dirty="0" smtClean="0"/>
          </a:p>
          <a:p>
            <a:pPr lvl="1"/>
            <a:r>
              <a:rPr lang="cs-CZ" sz="1700" dirty="0" err="1"/>
              <a:t>L</a:t>
            </a:r>
            <a:r>
              <a:rPr lang="cs-CZ" sz="1700" dirty="0" err="1" smtClean="0"/>
              <a:t>ess</a:t>
            </a:r>
            <a:r>
              <a:rPr lang="cs-CZ" sz="1700" dirty="0" smtClean="0"/>
              <a:t> </a:t>
            </a:r>
            <a:r>
              <a:rPr lang="cs-CZ" sz="1700" dirty="0" err="1"/>
              <a:t>contribution</a:t>
            </a:r>
            <a:r>
              <a:rPr lang="cs-CZ" sz="1700" dirty="0"/>
              <a:t> </a:t>
            </a:r>
            <a:r>
              <a:rPr lang="cs-CZ" sz="1700" dirty="0" err="1"/>
              <a:t>from</a:t>
            </a:r>
            <a:r>
              <a:rPr lang="cs-CZ" sz="1700" dirty="0"/>
              <a:t> </a:t>
            </a:r>
            <a:r>
              <a:rPr lang="cs-CZ" sz="1700" dirty="0" err="1"/>
              <a:t>Dalitz</a:t>
            </a:r>
            <a:r>
              <a:rPr lang="cs-CZ" sz="1700" dirty="0"/>
              <a:t> </a:t>
            </a:r>
            <a:r>
              <a:rPr lang="cs-CZ" sz="1700" dirty="0" err="1"/>
              <a:t>decays</a:t>
            </a:r>
            <a:endParaRPr lang="cs-CZ" sz="1700" dirty="0"/>
          </a:p>
          <a:p>
            <a:pPr lvl="1"/>
            <a:r>
              <a:rPr lang="cs-CZ" sz="1700" dirty="0" err="1"/>
              <a:t>Trigger</a:t>
            </a:r>
            <a:r>
              <a:rPr lang="cs-CZ" sz="1700" dirty="0"/>
              <a:t> </a:t>
            </a:r>
            <a:r>
              <a:rPr lang="cs-CZ" sz="1700" dirty="0" err="1"/>
              <a:t>capability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J/</a:t>
            </a:r>
            <a:r>
              <a:rPr lang="el-GR" sz="1700" dirty="0">
                <a:latin typeface="Arial"/>
                <a:cs typeface="Arial"/>
              </a:rPr>
              <a:t>ψ</a:t>
            </a:r>
            <a:r>
              <a:rPr lang="cs-CZ" sz="1700" dirty="0">
                <a:latin typeface="Arial"/>
                <a:cs typeface="Arial"/>
              </a:rPr>
              <a:t> </a:t>
            </a:r>
            <a:r>
              <a:rPr lang="cs-CZ" sz="1700" dirty="0" smtClean="0">
                <a:latin typeface="Arial"/>
                <a:cs typeface="Arial"/>
              </a:rPr>
              <a:t/>
            </a:r>
            <a:br>
              <a:rPr lang="cs-CZ" sz="1700" dirty="0" smtClean="0">
                <a:latin typeface="Arial"/>
                <a:cs typeface="Arial"/>
              </a:rPr>
            </a:br>
            <a:r>
              <a:rPr lang="cs-CZ" sz="1700" dirty="0" smtClean="0">
                <a:latin typeface="Arial"/>
                <a:cs typeface="Arial"/>
              </a:rPr>
              <a:t>in </a:t>
            </a:r>
            <a:r>
              <a:rPr lang="cs-CZ" sz="1700" dirty="0" err="1">
                <a:latin typeface="Arial"/>
                <a:cs typeface="Arial"/>
              </a:rPr>
              <a:t>central</a:t>
            </a:r>
            <a:r>
              <a:rPr lang="cs-CZ" sz="1700" dirty="0">
                <a:latin typeface="Arial"/>
                <a:cs typeface="Arial"/>
              </a:rPr>
              <a:t> A+A </a:t>
            </a:r>
            <a:r>
              <a:rPr lang="cs-CZ" sz="1700" dirty="0" err="1">
                <a:latin typeface="Arial"/>
                <a:cs typeface="Arial"/>
              </a:rPr>
              <a:t>collisions</a:t>
            </a:r>
            <a:endParaRPr lang="cs-CZ" sz="17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</a:t>
            </a:r>
            <a:r>
              <a:rPr lang="en-US" dirty="0" err="1"/>
              <a:t>Muon</a:t>
            </a:r>
            <a:r>
              <a:rPr lang="en-US" dirty="0"/>
              <a:t> Telescope </a:t>
            </a:r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30" name="Picture 4" descr="http://drupal.star.bnl.gov/STAR/files/userfiles/247/platform_oct2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124995"/>
            <a:ext cx="4038600" cy="26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825936" y="3962400"/>
            <a:ext cx="2606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000066"/>
                </a:solidFill>
                <a:latin typeface="Arial" charset="0"/>
              </a:rPr>
              <a:t>J/</a:t>
            </a:r>
            <a:r>
              <a:rPr lang="en-US" altLang="zh-CN" sz="1600" b="1" dirty="0" smtClean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 projected stat. errors</a:t>
            </a:r>
            <a:endParaRPr lang="en-US" altLang="zh-CN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990600" y="3276600"/>
            <a:ext cx="7391400" cy="6096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Run14 data was taken with MTD fully operational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2503512" cy="21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51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876800"/>
          </a:xfrm>
        </p:spPr>
        <p:txBody>
          <a:bodyPr/>
          <a:lstStyle/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J</a:t>
            </a:r>
            <a:r>
              <a:rPr lang="en-US" sz="2200" dirty="0">
                <a:solidFill>
                  <a:srgbClr val="000066"/>
                </a:solidFill>
              </a:rPr>
              <a:t>/</a:t>
            </a:r>
            <a:r>
              <a:rPr lang="el-GR" sz="2200" dirty="0" smtClean="0">
                <a:solidFill>
                  <a:srgbClr val="000066"/>
                </a:solidFill>
              </a:rPr>
              <a:t>ψ</a:t>
            </a:r>
            <a:r>
              <a:rPr lang="en-US" sz="2200" dirty="0" smtClean="0">
                <a:solidFill>
                  <a:srgbClr val="000066"/>
                </a:solidFill>
              </a:rPr>
              <a:t> suppression similar in central 39</a:t>
            </a:r>
            <a:r>
              <a:rPr lang="en-US" sz="2200" dirty="0">
                <a:solidFill>
                  <a:srgbClr val="000066"/>
                </a:solidFill>
              </a:rPr>
              <a:t>, 62.4 </a:t>
            </a:r>
            <a:r>
              <a:rPr lang="en-US" sz="2200" dirty="0" smtClean="0">
                <a:solidFill>
                  <a:srgbClr val="000066"/>
                </a:solidFill>
              </a:rPr>
              <a:t/>
            </a:r>
            <a:br>
              <a:rPr lang="en-US" sz="2200" dirty="0" smtClean="0">
                <a:solidFill>
                  <a:srgbClr val="000066"/>
                </a:solidFill>
              </a:rPr>
            </a:br>
            <a:r>
              <a:rPr lang="en-US" sz="2200" dirty="0" smtClean="0">
                <a:solidFill>
                  <a:srgbClr val="000066"/>
                </a:solidFill>
              </a:rPr>
              <a:t>and </a:t>
            </a:r>
            <a:r>
              <a:rPr lang="en-US" sz="2200" dirty="0">
                <a:solidFill>
                  <a:srgbClr val="000066"/>
                </a:solidFill>
              </a:rPr>
              <a:t>200 </a:t>
            </a:r>
            <a:r>
              <a:rPr lang="en-US" sz="2200" dirty="0" err="1" smtClean="0">
                <a:solidFill>
                  <a:srgbClr val="000066"/>
                </a:solidFill>
              </a:rPr>
              <a:t>GeV</a:t>
            </a:r>
            <a:r>
              <a:rPr lang="en-US" sz="2200" dirty="0" smtClean="0">
                <a:solidFill>
                  <a:srgbClr val="000066"/>
                </a:solidFill>
              </a:rPr>
              <a:t> collisions</a:t>
            </a:r>
          </a:p>
          <a:p>
            <a:pPr lvl="2"/>
            <a:endParaRPr lang="en-US" sz="1000" dirty="0" smtClean="0"/>
          </a:p>
          <a:p>
            <a:pPr lvl="1"/>
            <a:r>
              <a:rPr lang="en-US" sz="2200" dirty="0">
                <a:solidFill>
                  <a:srgbClr val="000066"/>
                </a:solidFill>
              </a:rPr>
              <a:t>No strong collective behavior of J/</a:t>
            </a:r>
            <a:r>
              <a:rPr lang="el-GR" sz="2200" dirty="0">
                <a:solidFill>
                  <a:srgbClr val="000066"/>
                </a:solidFill>
              </a:rPr>
              <a:t>ψ</a:t>
            </a:r>
            <a:r>
              <a:rPr lang="en-US" sz="2200" dirty="0">
                <a:solidFill>
                  <a:srgbClr val="000066"/>
                </a:solidFill>
              </a:rPr>
              <a:t> observed </a:t>
            </a:r>
            <a:r>
              <a:rPr lang="en-US" sz="2200" dirty="0" smtClean="0">
                <a:solidFill>
                  <a:srgbClr val="000066"/>
                </a:solidFill>
              </a:rPr>
              <a:t>(v</a:t>
            </a:r>
            <a:r>
              <a:rPr lang="en-US" sz="2200" baseline="-25000" dirty="0" smtClean="0">
                <a:solidFill>
                  <a:srgbClr val="000066"/>
                </a:solidFill>
              </a:rPr>
              <a:t>2</a:t>
            </a:r>
            <a:r>
              <a:rPr lang="en-US" sz="2200" dirty="0" smtClean="0">
                <a:solidFill>
                  <a:srgbClr val="000066"/>
                </a:solidFill>
              </a:rPr>
              <a:t>, radial flow)</a:t>
            </a:r>
            <a:r>
              <a:rPr lang="en-US" sz="2200" dirty="0">
                <a:solidFill>
                  <a:srgbClr val="000066"/>
                </a:solidFill>
              </a:rPr>
              <a:t/>
            </a:r>
            <a:br>
              <a:rPr lang="en-US" sz="2200" dirty="0">
                <a:solidFill>
                  <a:srgbClr val="000066"/>
                </a:solidFill>
              </a:rPr>
            </a:br>
            <a:r>
              <a:rPr lang="en-US" sz="2200" dirty="0">
                <a:solidFill>
                  <a:srgbClr val="000066"/>
                </a:solidFill>
              </a:rPr>
              <a:t>  </a:t>
            </a:r>
            <a:r>
              <a:rPr lang="en-US" sz="2200" dirty="0" smtClean="0">
                <a:solidFill>
                  <a:srgbClr val="000066"/>
                </a:solidFill>
                <a:sym typeface="Wingdings"/>
              </a:rPr>
              <a:t> </a:t>
            </a:r>
            <a:r>
              <a:rPr lang="en-US" sz="2200" i="1" dirty="0" smtClean="0">
                <a:solidFill>
                  <a:srgbClr val="000066"/>
                </a:solidFill>
                <a:sym typeface="Wingdings"/>
              </a:rPr>
              <a:t>thermalized cc-coalescence not dominant in production</a:t>
            </a:r>
            <a:endParaRPr lang="en-US" sz="2200" i="1" dirty="0" smtClean="0">
              <a:solidFill>
                <a:srgbClr val="000066"/>
              </a:solidFill>
            </a:endParaRPr>
          </a:p>
          <a:p>
            <a:pPr lvl="2"/>
            <a:endParaRPr lang="en-US" sz="1000" dirty="0" smtClean="0"/>
          </a:p>
          <a:p>
            <a:pPr lvl="1"/>
            <a:r>
              <a:rPr lang="en-US" sz="2200" dirty="0">
                <a:solidFill>
                  <a:srgbClr val="000066"/>
                </a:solidFill>
              </a:rPr>
              <a:t>Significant suppression of high-</a:t>
            </a:r>
            <a:r>
              <a:rPr lang="en-US" sz="2200" dirty="0" err="1">
                <a:solidFill>
                  <a:srgbClr val="000066"/>
                </a:solidFill>
              </a:rPr>
              <a:t>p</a:t>
            </a:r>
            <a:r>
              <a:rPr lang="en-US" sz="2200" baseline="-25000" dirty="0" err="1">
                <a:solidFill>
                  <a:srgbClr val="000066"/>
                </a:solidFill>
              </a:rPr>
              <a:t>T</a:t>
            </a:r>
            <a:r>
              <a:rPr lang="en-US" sz="2200" dirty="0">
                <a:solidFill>
                  <a:srgbClr val="000066"/>
                </a:solidFill>
              </a:rPr>
              <a:t> J/</a:t>
            </a:r>
            <a:r>
              <a:rPr lang="el-GR" sz="2200" dirty="0">
                <a:solidFill>
                  <a:srgbClr val="000066"/>
                </a:solidFill>
              </a:rPr>
              <a:t>ψ</a:t>
            </a:r>
            <a:r>
              <a:rPr lang="en-US" sz="2200" dirty="0">
                <a:solidFill>
                  <a:srgbClr val="000066"/>
                </a:solidFill>
              </a:rPr>
              <a:t> and similar </a:t>
            </a:r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(1S) suppression in central A+A collisions</a:t>
            </a:r>
          </a:p>
          <a:p>
            <a:pPr lvl="4"/>
            <a:endParaRPr lang="en-US" sz="10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err="1" smtClean="0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(2S) and </a:t>
            </a:r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(3S) suppression is stronger than Y(1S)</a:t>
            </a:r>
            <a:br>
              <a:rPr lang="en-US" sz="2200" dirty="0">
                <a:solidFill>
                  <a:srgbClr val="000066"/>
                </a:solidFill>
              </a:rPr>
            </a:br>
            <a:r>
              <a:rPr lang="en-US" sz="2200" dirty="0">
                <a:solidFill>
                  <a:srgbClr val="000066"/>
                </a:solidFill>
              </a:rPr>
              <a:t>	</a:t>
            </a:r>
            <a:r>
              <a:rPr lang="en-US" sz="2200" dirty="0">
                <a:solidFill>
                  <a:srgbClr val="000066"/>
                </a:solidFill>
                <a:sym typeface="Wingdings"/>
              </a:rPr>
              <a:t> </a:t>
            </a:r>
            <a:r>
              <a:rPr lang="en-US" sz="2200" i="1" dirty="0">
                <a:solidFill>
                  <a:srgbClr val="000066"/>
                </a:solidFill>
                <a:sym typeface="Wingdings"/>
              </a:rPr>
              <a:t>clear signal of a </a:t>
            </a:r>
            <a:r>
              <a:rPr lang="en-US" sz="2200" i="1" dirty="0" err="1">
                <a:solidFill>
                  <a:srgbClr val="000066"/>
                </a:solidFill>
                <a:sym typeface="Wingdings"/>
              </a:rPr>
              <a:t>deconfined</a:t>
            </a:r>
            <a:r>
              <a:rPr lang="en-US" sz="2200" i="1" dirty="0">
                <a:solidFill>
                  <a:srgbClr val="000066"/>
                </a:solidFill>
                <a:sym typeface="Wingdings"/>
              </a:rPr>
              <a:t> </a:t>
            </a:r>
            <a:r>
              <a:rPr lang="en-US" sz="2200" i="1" dirty="0" smtClean="0">
                <a:solidFill>
                  <a:srgbClr val="000066"/>
                </a:solidFill>
                <a:sym typeface="Wingdings"/>
              </a:rPr>
              <a:t>medium</a:t>
            </a:r>
          </a:p>
          <a:p>
            <a:pPr lvl="4"/>
            <a:endParaRPr lang="en-US" sz="10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 smtClean="0">
                <a:solidFill>
                  <a:srgbClr val="000066"/>
                </a:solidFill>
              </a:rPr>
              <a:t>(</a:t>
            </a:r>
            <a:r>
              <a:rPr lang="en-US" sz="2200" dirty="0" err="1" smtClean="0">
                <a:solidFill>
                  <a:srgbClr val="000066"/>
                </a:solidFill>
              </a:rPr>
              <a:t>nS</a:t>
            </a:r>
            <a:r>
              <a:rPr lang="en-US" sz="2200" dirty="0" smtClean="0">
                <a:solidFill>
                  <a:srgbClr val="000066"/>
                </a:solidFill>
              </a:rPr>
              <a:t>) suppression in most central collisions similar to LHC </a:t>
            </a:r>
          </a:p>
          <a:p>
            <a:pPr lvl="4"/>
            <a:endParaRPr lang="en-US" sz="1000" dirty="0" smtClean="0"/>
          </a:p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U+U measurements show similar suppression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patterns to </a:t>
            </a:r>
            <a:r>
              <a:rPr lang="en-US" sz="2200" dirty="0" err="1" smtClean="0">
                <a:solidFill>
                  <a:srgbClr val="000066"/>
                </a:solidFill>
              </a:rPr>
              <a:t>Au+Au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7036" y="2209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accent2"/>
                </a:solidFill>
                <a:latin typeface="Optima"/>
                <a:cs typeface="Optima"/>
              </a:rPr>
              <a:t>_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09600" y="6019800"/>
            <a:ext cx="7772400" cy="576753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Stay tuned for new great results with MTD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876800"/>
          </a:xfrm>
        </p:spPr>
        <p:txBody>
          <a:bodyPr/>
          <a:lstStyle/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J</a:t>
            </a:r>
            <a:r>
              <a:rPr lang="en-US" sz="2200" dirty="0">
                <a:solidFill>
                  <a:srgbClr val="000066"/>
                </a:solidFill>
              </a:rPr>
              <a:t>/</a:t>
            </a:r>
            <a:r>
              <a:rPr lang="el-GR" sz="2200" dirty="0" smtClean="0">
                <a:solidFill>
                  <a:srgbClr val="000066"/>
                </a:solidFill>
              </a:rPr>
              <a:t>ψ</a:t>
            </a:r>
            <a:r>
              <a:rPr lang="en-US" sz="2200" dirty="0" smtClean="0">
                <a:solidFill>
                  <a:srgbClr val="000066"/>
                </a:solidFill>
              </a:rPr>
              <a:t> suppression similar in central 39</a:t>
            </a:r>
            <a:r>
              <a:rPr lang="en-US" sz="2200" dirty="0">
                <a:solidFill>
                  <a:srgbClr val="000066"/>
                </a:solidFill>
              </a:rPr>
              <a:t>, 62.4 </a:t>
            </a:r>
            <a:r>
              <a:rPr lang="en-US" sz="2200" dirty="0" smtClean="0">
                <a:solidFill>
                  <a:srgbClr val="000066"/>
                </a:solidFill>
              </a:rPr>
              <a:t/>
            </a:r>
            <a:br>
              <a:rPr lang="en-US" sz="2200" dirty="0" smtClean="0">
                <a:solidFill>
                  <a:srgbClr val="000066"/>
                </a:solidFill>
              </a:rPr>
            </a:br>
            <a:r>
              <a:rPr lang="en-US" sz="2200" dirty="0" smtClean="0">
                <a:solidFill>
                  <a:srgbClr val="000066"/>
                </a:solidFill>
              </a:rPr>
              <a:t>and </a:t>
            </a:r>
            <a:r>
              <a:rPr lang="en-US" sz="2200" dirty="0">
                <a:solidFill>
                  <a:srgbClr val="000066"/>
                </a:solidFill>
              </a:rPr>
              <a:t>200 </a:t>
            </a:r>
            <a:r>
              <a:rPr lang="en-US" sz="2200" dirty="0" err="1" smtClean="0">
                <a:solidFill>
                  <a:srgbClr val="000066"/>
                </a:solidFill>
              </a:rPr>
              <a:t>GeV</a:t>
            </a:r>
            <a:r>
              <a:rPr lang="en-US" sz="2200" dirty="0" smtClean="0">
                <a:solidFill>
                  <a:srgbClr val="000066"/>
                </a:solidFill>
              </a:rPr>
              <a:t> collisions</a:t>
            </a:r>
          </a:p>
          <a:p>
            <a:pPr lvl="2"/>
            <a:endParaRPr lang="en-US" sz="1000" dirty="0" smtClean="0"/>
          </a:p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No strong collective </a:t>
            </a:r>
            <a:r>
              <a:rPr lang="en-US" sz="2200" dirty="0">
                <a:solidFill>
                  <a:srgbClr val="000066"/>
                </a:solidFill>
              </a:rPr>
              <a:t>behavior </a:t>
            </a:r>
            <a:r>
              <a:rPr lang="en-US" sz="2200" dirty="0" smtClean="0">
                <a:solidFill>
                  <a:srgbClr val="000066"/>
                </a:solidFill>
              </a:rPr>
              <a:t>of </a:t>
            </a:r>
            <a:r>
              <a:rPr lang="en-US" sz="2200" dirty="0">
                <a:solidFill>
                  <a:srgbClr val="000066"/>
                </a:solidFill>
              </a:rPr>
              <a:t>J/</a:t>
            </a:r>
            <a:r>
              <a:rPr lang="el-GR" sz="2200" dirty="0">
                <a:solidFill>
                  <a:srgbClr val="000066"/>
                </a:solidFill>
              </a:rPr>
              <a:t>ψ</a:t>
            </a:r>
            <a:r>
              <a:rPr lang="en-US" sz="2200" dirty="0">
                <a:solidFill>
                  <a:srgbClr val="000066"/>
                </a:solidFill>
              </a:rPr>
              <a:t> observed </a:t>
            </a:r>
            <a:r>
              <a:rPr lang="en-US" sz="2200" dirty="0" smtClean="0">
                <a:solidFill>
                  <a:srgbClr val="000066"/>
                </a:solidFill>
              </a:rPr>
              <a:t>(v</a:t>
            </a:r>
            <a:r>
              <a:rPr lang="en-US" sz="2200" baseline="-25000" dirty="0" smtClean="0">
                <a:solidFill>
                  <a:srgbClr val="000066"/>
                </a:solidFill>
              </a:rPr>
              <a:t>2</a:t>
            </a:r>
            <a:r>
              <a:rPr lang="en-US" sz="2200" dirty="0">
                <a:solidFill>
                  <a:srgbClr val="000066"/>
                </a:solidFill>
              </a:rPr>
              <a:t>, radial flow)</a:t>
            </a:r>
            <a:r>
              <a:rPr lang="en-US" sz="2200" dirty="0" smtClean="0">
                <a:solidFill>
                  <a:srgbClr val="000066"/>
                </a:solidFill>
              </a:rPr>
              <a:t/>
            </a:r>
            <a:br>
              <a:rPr lang="en-US" sz="2200" dirty="0" smtClean="0">
                <a:solidFill>
                  <a:srgbClr val="000066"/>
                </a:solidFill>
              </a:rPr>
            </a:br>
            <a:r>
              <a:rPr lang="en-US" sz="2200" dirty="0" smtClean="0">
                <a:solidFill>
                  <a:srgbClr val="000066"/>
                </a:solidFill>
              </a:rPr>
              <a:t>  </a:t>
            </a:r>
            <a:r>
              <a:rPr lang="en-US" sz="2200" dirty="0" smtClean="0">
                <a:solidFill>
                  <a:srgbClr val="000066"/>
                </a:solidFill>
                <a:sym typeface="Wingdings"/>
              </a:rPr>
              <a:t> </a:t>
            </a:r>
            <a:r>
              <a:rPr lang="en-US" sz="2200" i="1" dirty="0" smtClean="0">
                <a:solidFill>
                  <a:srgbClr val="000066"/>
                </a:solidFill>
                <a:sym typeface="Wingdings"/>
              </a:rPr>
              <a:t>thermalized cc-coalescence not dominant in production</a:t>
            </a:r>
            <a:endParaRPr lang="en-US" sz="2200" i="1" dirty="0" smtClean="0">
              <a:solidFill>
                <a:srgbClr val="000066"/>
              </a:solidFill>
            </a:endParaRPr>
          </a:p>
          <a:p>
            <a:pPr lvl="2"/>
            <a:endParaRPr lang="en-US" sz="1000" dirty="0" smtClean="0"/>
          </a:p>
          <a:p>
            <a:pPr lvl="1"/>
            <a:r>
              <a:rPr lang="en-US" sz="2200" dirty="0">
                <a:solidFill>
                  <a:srgbClr val="000066"/>
                </a:solidFill>
              </a:rPr>
              <a:t>Significant suppression of high-</a:t>
            </a:r>
            <a:r>
              <a:rPr lang="en-US" sz="2200" dirty="0" err="1">
                <a:solidFill>
                  <a:srgbClr val="000066"/>
                </a:solidFill>
              </a:rPr>
              <a:t>p</a:t>
            </a:r>
            <a:r>
              <a:rPr lang="en-US" sz="2200" baseline="-25000" dirty="0" err="1">
                <a:solidFill>
                  <a:srgbClr val="000066"/>
                </a:solidFill>
              </a:rPr>
              <a:t>T</a:t>
            </a:r>
            <a:r>
              <a:rPr lang="en-US" sz="2200" dirty="0">
                <a:solidFill>
                  <a:srgbClr val="000066"/>
                </a:solidFill>
              </a:rPr>
              <a:t> J/</a:t>
            </a:r>
            <a:r>
              <a:rPr lang="el-GR" sz="2200" dirty="0">
                <a:solidFill>
                  <a:srgbClr val="000066"/>
                </a:solidFill>
              </a:rPr>
              <a:t>ψ</a:t>
            </a:r>
            <a:r>
              <a:rPr lang="en-US" sz="2200" dirty="0">
                <a:solidFill>
                  <a:srgbClr val="000066"/>
                </a:solidFill>
              </a:rPr>
              <a:t> and similar </a:t>
            </a:r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(1S) suppression in central A+A collisions</a:t>
            </a:r>
          </a:p>
          <a:p>
            <a:pPr lvl="4"/>
            <a:endParaRPr lang="en-US" sz="10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err="1" smtClean="0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(2S) and </a:t>
            </a:r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>
                <a:solidFill>
                  <a:srgbClr val="000066"/>
                </a:solidFill>
              </a:rPr>
              <a:t>(3S) suppression is stronger than Y(1S)</a:t>
            </a:r>
            <a:br>
              <a:rPr lang="en-US" sz="2200" dirty="0">
                <a:solidFill>
                  <a:srgbClr val="000066"/>
                </a:solidFill>
              </a:rPr>
            </a:br>
            <a:r>
              <a:rPr lang="en-US" sz="2200" dirty="0">
                <a:solidFill>
                  <a:srgbClr val="000066"/>
                </a:solidFill>
              </a:rPr>
              <a:t>	</a:t>
            </a:r>
            <a:r>
              <a:rPr lang="en-US" sz="2200" dirty="0">
                <a:solidFill>
                  <a:srgbClr val="000066"/>
                </a:solidFill>
                <a:sym typeface="Wingdings"/>
              </a:rPr>
              <a:t> </a:t>
            </a:r>
            <a:r>
              <a:rPr lang="en-US" sz="2200" i="1" dirty="0">
                <a:solidFill>
                  <a:srgbClr val="000066"/>
                </a:solidFill>
                <a:sym typeface="Wingdings"/>
              </a:rPr>
              <a:t>clear signal of a </a:t>
            </a:r>
            <a:r>
              <a:rPr lang="en-US" sz="2200" i="1" dirty="0" err="1">
                <a:solidFill>
                  <a:srgbClr val="000066"/>
                </a:solidFill>
                <a:sym typeface="Wingdings"/>
              </a:rPr>
              <a:t>deconfined</a:t>
            </a:r>
            <a:r>
              <a:rPr lang="en-US" sz="2200" i="1" dirty="0">
                <a:solidFill>
                  <a:srgbClr val="000066"/>
                </a:solidFill>
                <a:sym typeface="Wingdings"/>
              </a:rPr>
              <a:t> </a:t>
            </a:r>
            <a:r>
              <a:rPr lang="en-US" sz="2200" i="1" dirty="0" smtClean="0">
                <a:solidFill>
                  <a:srgbClr val="000066"/>
                </a:solidFill>
                <a:sym typeface="Wingdings"/>
              </a:rPr>
              <a:t>medium</a:t>
            </a:r>
          </a:p>
          <a:p>
            <a:pPr lvl="4"/>
            <a:endParaRPr lang="en-US" sz="10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err="1">
                <a:solidFill>
                  <a:srgbClr val="000066"/>
                </a:solidFill>
              </a:rPr>
              <a:t>ϒ</a:t>
            </a:r>
            <a:r>
              <a:rPr lang="en-US" sz="2200" dirty="0" smtClean="0">
                <a:solidFill>
                  <a:srgbClr val="000066"/>
                </a:solidFill>
              </a:rPr>
              <a:t>(</a:t>
            </a:r>
            <a:r>
              <a:rPr lang="en-US" sz="2200" dirty="0" err="1" smtClean="0">
                <a:solidFill>
                  <a:srgbClr val="000066"/>
                </a:solidFill>
              </a:rPr>
              <a:t>nS</a:t>
            </a:r>
            <a:r>
              <a:rPr lang="en-US" sz="2200" dirty="0" smtClean="0">
                <a:solidFill>
                  <a:srgbClr val="000066"/>
                </a:solidFill>
              </a:rPr>
              <a:t>) suppression in most central collisions similar to LHC </a:t>
            </a:r>
          </a:p>
          <a:p>
            <a:pPr lvl="4"/>
            <a:endParaRPr lang="en-US" sz="1000" dirty="0" smtClean="0"/>
          </a:p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U+U measurements show similar suppression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 smtClean="0">
                <a:solidFill>
                  <a:srgbClr val="000066"/>
                </a:solidFill>
              </a:rPr>
              <a:t>patterns to </a:t>
            </a:r>
            <a:r>
              <a:rPr lang="en-US" sz="2200" dirty="0" err="1" smtClean="0">
                <a:solidFill>
                  <a:srgbClr val="000066"/>
                </a:solidFill>
              </a:rPr>
              <a:t>Au+Au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036" y="2209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accent2"/>
                </a:solidFill>
                <a:latin typeface="Optima"/>
                <a:cs typeface="Optima"/>
              </a:rPr>
              <a:t>_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0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Thank You!</a:t>
            </a:r>
            <a:endParaRPr lang="en-US" b="0" dirty="0"/>
          </a:p>
        </p:txBody>
      </p:sp>
      <p:pic>
        <p:nvPicPr>
          <p:cNvPr id="238594" name="Picture 15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08125"/>
            <a:ext cx="4876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3162300" y="6353175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2400" b="1" kern="0" dirty="0" smtClean="0">
                <a:solidFill>
                  <a:srgbClr val="333399"/>
                </a:solidFill>
              </a:rPr>
              <a:t>STAR Collaboration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43998"/>
            <a:ext cx="4648200" cy="5509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AGH University of Science and </a:t>
            </a:r>
            <a:r>
              <a:rPr lang="en-US" sz="1100" dirty="0" smtClean="0"/>
              <a:t>Technology</a:t>
            </a:r>
          </a:p>
          <a:p>
            <a:r>
              <a:rPr lang="en-US" sz="1100" dirty="0" smtClean="0"/>
              <a:t>Argonne </a:t>
            </a:r>
            <a:r>
              <a:rPr lang="en-US" sz="1100" dirty="0"/>
              <a:t>National Laboratory, Argonne, Illinois 60439</a:t>
            </a:r>
          </a:p>
          <a:p>
            <a:r>
              <a:rPr lang="en-US" sz="1100" dirty="0" smtClean="0"/>
              <a:t>Brookhaven </a:t>
            </a:r>
            <a:r>
              <a:rPr lang="en-US" sz="1100" dirty="0"/>
              <a:t>National Laboratory, Upton, New York 11973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California, Berkeley, California 94720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California, Davis, California 95616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California, Los Angeles, California 90095</a:t>
            </a:r>
          </a:p>
          <a:p>
            <a:r>
              <a:rPr lang="en-US" sz="1100" dirty="0" err="1" smtClean="0"/>
              <a:t>Universidade</a:t>
            </a:r>
            <a:r>
              <a:rPr lang="en-US" sz="1100" dirty="0" smtClean="0"/>
              <a:t> </a:t>
            </a:r>
            <a:r>
              <a:rPr lang="en-US" sz="1100" dirty="0" err="1"/>
              <a:t>Estadual</a:t>
            </a:r>
            <a:r>
              <a:rPr lang="en-US" sz="1100" dirty="0"/>
              <a:t> de Campinas, Sao Paulo 13131, Brazil</a:t>
            </a:r>
          </a:p>
          <a:p>
            <a:r>
              <a:rPr lang="en-US" sz="1100" dirty="0" smtClean="0"/>
              <a:t>Central </a:t>
            </a:r>
            <a:r>
              <a:rPr lang="en-US" sz="1100" dirty="0"/>
              <a:t>China Normal University (HZNU), Wuhan 430079, China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Illinois at Chicago, Chicago, Illinois 60607</a:t>
            </a:r>
          </a:p>
          <a:p>
            <a:r>
              <a:rPr lang="en-US" sz="1100" dirty="0" smtClean="0"/>
              <a:t>Creighton </a:t>
            </a:r>
            <a:r>
              <a:rPr lang="en-US" sz="1100" dirty="0"/>
              <a:t>University, Omaha, Nebraska 68178</a:t>
            </a:r>
          </a:p>
          <a:p>
            <a:r>
              <a:rPr lang="en-US" sz="1100" dirty="0" smtClean="0"/>
              <a:t>Czech </a:t>
            </a:r>
            <a:r>
              <a:rPr lang="en-US" sz="1100" dirty="0"/>
              <a:t>Technical University in Prague, FNSPE, Prague, 115 19, Czech Republic</a:t>
            </a:r>
          </a:p>
          <a:p>
            <a:r>
              <a:rPr lang="en-US" sz="1100" dirty="0" smtClean="0"/>
              <a:t>Nuclear </a:t>
            </a:r>
            <a:r>
              <a:rPr lang="en-US" sz="1100" dirty="0"/>
              <a:t>Physics Institute AS CR, 250 68 </a:t>
            </a:r>
            <a:r>
              <a:rPr lang="en-US" sz="1100" dirty="0" err="1" smtClean="0"/>
              <a:t>Rez</a:t>
            </a:r>
            <a:r>
              <a:rPr lang="en-US" sz="1100" dirty="0" smtClean="0"/>
              <a:t>/</a:t>
            </a:r>
            <a:r>
              <a:rPr lang="en-US" sz="1100" dirty="0"/>
              <a:t>Prague, Czech Republic</a:t>
            </a:r>
          </a:p>
          <a:p>
            <a:r>
              <a:rPr lang="en-US" sz="1100" dirty="0" smtClean="0"/>
              <a:t>Frankfurt </a:t>
            </a:r>
            <a:r>
              <a:rPr lang="en-US" sz="1100" dirty="0"/>
              <a:t>Institute for Advanced Studies FIAS, Frankfurt 60438, Germany</a:t>
            </a:r>
          </a:p>
          <a:p>
            <a:r>
              <a:rPr lang="en-US" sz="1100" dirty="0" smtClean="0"/>
              <a:t>Institute </a:t>
            </a:r>
            <a:r>
              <a:rPr lang="en-US" sz="1100" dirty="0"/>
              <a:t>of Physics, Bhubaneswar 751005, India</a:t>
            </a:r>
          </a:p>
          <a:p>
            <a:r>
              <a:rPr lang="en-US" sz="1100" dirty="0" smtClean="0"/>
              <a:t>Indian </a:t>
            </a:r>
            <a:r>
              <a:rPr lang="en-US" sz="1100" dirty="0"/>
              <a:t>Institute of Technology, Mumbai 400076, India</a:t>
            </a:r>
          </a:p>
          <a:p>
            <a:r>
              <a:rPr lang="en-US" sz="1100" dirty="0" smtClean="0"/>
              <a:t>Indiana </a:t>
            </a:r>
            <a:r>
              <a:rPr lang="en-US" sz="1100" dirty="0"/>
              <a:t>University, Bloomington, Indiana 47408</a:t>
            </a:r>
          </a:p>
          <a:p>
            <a:r>
              <a:rPr lang="en-US" sz="1100" dirty="0" err="1" smtClean="0"/>
              <a:t>Alikhanov</a:t>
            </a:r>
            <a:r>
              <a:rPr lang="en-US" sz="1100" dirty="0" smtClean="0"/>
              <a:t> </a:t>
            </a:r>
            <a:r>
              <a:rPr lang="en-US" sz="1100" dirty="0"/>
              <a:t>Institute for Theoretical and Experimental Physics, Moscow 117218, Russia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Jammu, Jammu 180001, India</a:t>
            </a:r>
          </a:p>
          <a:p>
            <a:r>
              <a:rPr lang="en-US" sz="1100" dirty="0" smtClean="0"/>
              <a:t>Joint </a:t>
            </a:r>
            <a:r>
              <a:rPr lang="en-US" sz="1100" dirty="0"/>
              <a:t>Institute for Nuclear Research, </a:t>
            </a:r>
            <a:r>
              <a:rPr lang="en-US" sz="1100" dirty="0" err="1"/>
              <a:t>Dubna</a:t>
            </a:r>
            <a:r>
              <a:rPr lang="en-US" sz="1100" dirty="0"/>
              <a:t>, 141 980, Russia</a:t>
            </a:r>
          </a:p>
          <a:p>
            <a:r>
              <a:rPr lang="en-US" sz="1100" dirty="0" smtClean="0"/>
              <a:t>Kent </a:t>
            </a:r>
            <a:r>
              <a:rPr lang="en-US" sz="1100" dirty="0"/>
              <a:t>State University, Kent, Ohio 44242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Kentucky, Lexington, Kentucky, 40506-0055</a:t>
            </a:r>
          </a:p>
          <a:p>
            <a:r>
              <a:rPr lang="en-US" sz="1100" dirty="0" smtClean="0"/>
              <a:t>Korea </a:t>
            </a:r>
            <a:r>
              <a:rPr lang="en-US" sz="1100" dirty="0"/>
              <a:t>Institute of Science and Technology Information, </a:t>
            </a:r>
            <a:r>
              <a:rPr lang="en-US" sz="1100" dirty="0" err="1"/>
              <a:t>Daejeon</a:t>
            </a:r>
            <a:r>
              <a:rPr lang="en-US" sz="1100" dirty="0"/>
              <a:t> 305-701, Korea</a:t>
            </a:r>
          </a:p>
          <a:p>
            <a:r>
              <a:rPr lang="en-US" sz="1100" dirty="0" smtClean="0"/>
              <a:t>Institute </a:t>
            </a:r>
            <a:r>
              <a:rPr lang="en-US" sz="1100" dirty="0"/>
              <a:t>of Modern Physics, Lanzhou 730000, China</a:t>
            </a:r>
          </a:p>
          <a:p>
            <a:r>
              <a:rPr lang="en-US" sz="1100" dirty="0" smtClean="0"/>
              <a:t>Lawrence </a:t>
            </a:r>
            <a:r>
              <a:rPr lang="en-US" sz="1100" dirty="0"/>
              <a:t>Berkeley National Laboratory, Berkeley, California 94720</a:t>
            </a:r>
          </a:p>
          <a:p>
            <a:r>
              <a:rPr lang="en-US" sz="1100" dirty="0" smtClean="0"/>
              <a:t>Massachusetts </a:t>
            </a:r>
            <a:r>
              <a:rPr lang="en-US" sz="1100" dirty="0"/>
              <a:t>Institute of Technology, Cambridge, Massachusetts 02139-</a:t>
            </a:r>
            <a:r>
              <a:rPr lang="en-US" sz="1100" dirty="0" smtClean="0"/>
              <a:t>4307</a:t>
            </a:r>
          </a:p>
          <a:p>
            <a:r>
              <a:rPr lang="en-US" sz="1100" dirty="0" smtClean="0"/>
              <a:t>Max-Planck-</a:t>
            </a:r>
            <a:r>
              <a:rPr lang="en-US" sz="1100" dirty="0" err="1" smtClean="0"/>
              <a:t>Institut</a:t>
            </a:r>
            <a:r>
              <a:rPr lang="en-US" sz="1100" dirty="0" smtClean="0"/>
              <a:t> fur </a:t>
            </a:r>
            <a:r>
              <a:rPr lang="en-US" sz="1100" dirty="0" err="1" smtClean="0"/>
              <a:t>Physik</a:t>
            </a:r>
            <a:r>
              <a:rPr lang="en-US" sz="1100" dirty="0" smtClean="0"/>
              <a:t>, Munich 80805, Germany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1060875"/>
            <a:ext cx="4572000" cy="5339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Michigan State University, East Lansing, Michigan 48824</a:t>
            </a:r>
          </a:p>
          <a:p>
            <a:r>
              <a:rPr lang="en-US" sz="1100" dirty="0" smtClean="0"/>
              <a:t>Moscow </a:t>
            </a:r>
            <a:r>
              <a:rPr lang="en-US" sz="1100" dirty="0"/>
              <a:t>Engineering Physics Institute, Moscow 115409, Russia</a:t>
            </a:r>
          </a:p>
          <a:p>
            <a:r>
              <a:rPr lang="en-US" sz="1100" dirty="0" smtClean="0"/>
              <a:t>National </a:t>
            </a:r>
            <a:r>
              <a:rPr lang="en-US" sz="1100" dirty="0"/>
              <a:t>Institute of Science Education and Research, Bhubaneswar 751005, India</a:t>
            </a:r>
          </a:p>
          <a:p>
            <a:r>
              <a:rPr lang="en-US" sz="1100" dirty="0" smtClean="0"/>
              <a:t>Ohio </a:t>
            </a:r>
            <a:r>
              <a:rPr lang="en-US" sz="1100" dirty="0"/>
              <a:t>State University, Columbus, Ohio 43210</a:t>
            </a:r>
          </a:p>
          <a:p>
            <a:r>
              <a:rPr lang="en-US" sz="1100" dirty="0" smtClean="0"/>
              <a:t>Institute </a:t>
            </a:r>
            <a:r>
              <a:rPr lang="en-US" sz="1100" dirty="0"/>
              <a:t>of Nuclear Physics PAN, Cracow 31-342, Poland</a:t>
            </a:r>
          </a:p>
          <a:p>
            <a:r>
              <a:rPr lang="en-US" sz="1100" dirty="0" err="1" smtClean="0"/>
              <a:t>Panjab</a:t>
            </a:r>
            <a:r>
              <a:rPr lang="en-US" sz="1100" dirty="0" smtClean="0"/>
              <a:t> </a:t>
            </a:r>
            <a:r>
              <a:rPr lang="en-US" sz="1100" dirty="0"/>
              <a:t>University, Chandigarh 160014, India</a:t>
            </a:r>
          </a:p>
          <a:p>
            <a:r>
              <a:rPr lang="en-US" sz="1100" dirty="0" smtClean="0"/>
              <a:t>Pennsylvania </a:t>
            </a:r>
            <a:r>
              <a:rPr lang="en-US" sz="1100" dirty="0"/>
              <a:t>State University, University Park, Pennsylvania 16802</a:t>
            </a:r>
          </a:p>
          <a:p>
            <a:r>
              <a:rPr lang="en-US" sz="1100" dirty="0" smtClean="0"/>
              <a:t>Institute </a:t>
            </a:r>
            <a:r>
              <a:rPr lang="en-US" sz="1100" dirty="0"/>
              <a:t>of High Energy Physics, </a:t>
            </a:r>
            <a:r>
              <a:rPr lang="en-US" sz="1100" dirty="0" err="1"/>
              <a:t>Protvino</a:t>
            </a:r>
            <a:r>
              <a:rPr lang="en-US" sz="1100" dirty="0"/>
              <a:t> 142281, Russia</a:t>
            </a:r>
          </a:p>
          <a:p>
            <a:r>
              <a:rPr lang="en-US" sz="1100" dirty="0" smtClean="0"/>
              <a:t>Purdue </a:t>
            </a:r>
            <a:r>
              <a:rPr lang="en-US" sz="1100" dirty="0"/>
              <a:t>University, West Lafayette, Indiana 47907</a:t>
            </a:r>
          </a:p>
          <a:p>
            <a:r>
              <a:rPr lang="en-US" sz="1100" dirty="0" smtClean="0"/>
              <a:t>Pusan </a:t>
            </a:r>
            <a:r>
              <a:rPr lang="en-US" sz="1100" dirty="0"/>
              <a:t>National University, Pusan 609735, Republic of Korea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Rajasthan, Jaipur 302004, India</a:t>
            </a:r>
          </a:p>
          <a:p>
            <a:r>
              <a:rPr lang="en-US" sz="1100" dirty="0" smtClean="0"/>
              <a:t>Rice </a:t>
            </a:r>
            <a:r>
              <a:rPr lang="en-US" sz="1100" dirty="0"/>
              <a:t>University, Houston, Texas 77251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Science and Technology of China, Hefei 230026, China</a:t>
            </a:r>
          </a:p>
          <a:p>
            <a:r>
              <a:rPr lang="en-US" sz="1100" dirty="0" smtClean="0"/>
              <a:t>Shandong </a:t>
            </a:r>
            <a:r>
              <a:rPr lang="en-US" sz="1100" dirty="0"/>
              <a:t>University, Jinan, Shandong 250100, China</a:t>
            </a:r>
          </a:p>
          <a:p>
            <a:r>
              <a:rPr lang="en-US" sz="1100" dirty="0" smtClean="0"/>
              <a:t>Shanghai </a:t>
            </a:r>
            <a:r>
              <a:rPr lang="en-US" sz="1100" dirty="0"/>
              <a:t>Institute of Applied Physics, Shanghai 201800, China</a:t>
            </a:r>
          </a:p>
          <a:p>
            <a:r>
              <a:rPr lang="en-US" sz="1100" dirty="0" smtClean="0"/>
              <a:t>Temple </a:t>
            </a:r>
            <a:r>
              <a:rPr lang="en-US" sz="1100" dirty="0"/>
              <a:t>University, Philadelphia, Pennsylvania 19122</a:t>
            </a:r>
          </a:p>
          <a:p>
            <a:r>
              <a:rPr lang="en-US" sz="1100" dirty="0" smtClean="0"/>
              <a:t>Texas </a:t>
            </a:r>
            <a:r>
              <a:rPr lang="en-US" sz="1100" dirty="0"/>
              <a:t>A&amp;M University, College Station, Texas 77843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Texas, Austin, Texas 78712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Houston, Houston, Texas 77204</a:t>
            </a:r>
          </a:p>
          <a:p>
            <a:r>
              <a:rPr lang="en-US" sz="1100" dirty="0" smtClean="0"/>
              <a:t>Tsinghua </a:t>
            </a:r>
            <a:r>
              <a:rPr lang="en-US" sz="1100" dirty="0"/>
              <a:t>University, Beijing 100084, China</a:t>
            </a:r>
          </a:p>
          <a:p>
            <a:r>
              <a:rPr lang="en-US" sz="1100" dirty="0" smtClean="0"/>
              <a:t>United </a:t>
            </a:r>
            <a:r>
              <a:rPr lang="en-US" sz="1100" dirty="0"/>
              <a:t>States Naval Academy, Annapolis, Maryland, 21402</a:t>
            </a:r>
          </a:p>
          <a:p>
            <a:r>
              <a:rPr lang="en-US" sz="1100" dirty="0" smtClean="0"/>
              <a:t>Valparaiso </a:t>
            </a:r>
            <a:r>
              <a:rPr lang="en-US" sz="1100" dirty="0"/>
              <a:t>University, Valparaiso, Indiana 46383</a:t>
            </a:r>
          </a:p>
          <a:p>
            <a:r>
              <a:rPr lang="en-US" sz="1100" dirty="0" smtClean="0"/>
              <a:t>Variable </a:t>
            </a:r>
            <a:r>
              <a:rPr lang="en-US" sz="1100" dirty="0"/>
              <a:t>Energy Cyclotron Centre, Kolkata 700064, India</a:t>
            </a:r>
          </a:p>
          <a:p>
            <a:r>
              <a:rPr lang="en-US" sz="1100" dirty="0" smtClean="0"/>
              <a:t>Warsaw </a:t>
            </a:r>
            <a:r>
              <a:rPr lang="en-US" sz="1100" dirty="0"/>
              <a:t>University of Technology, Warsaw 00-661, Poland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Washington, Seattle, Washington 98195</a:t>
            </a:r>
          </a:p>
          <a:p>
            <a:r>
              <a:rPr lang="en-US" sz="1100" dirty="0" smtClean="0"/>
              <a:t>Wayne </a:t>
            </a:r>
            <a:r>
              <a:rPr lang="en-US" sz="1100" dirty="0"/>
              <a:t>State University, Detroit, Michigan 48201</a:t>
            </a:r>
          </a:p>
          <a:p>
            <a:r>
              <a:rPr lang="en-US" sz="1100" dirty="0" smtClean="0"/>
              <a:t>World </a:t>
            </a:r>
            <a:r>
              <a:rPr lang="en-US" sz="1100" dirty="0"/>
              <a:t>Laboratory for Cosmology and Particle Physics (WLCAPP), Cairo 11571, Egypt</a:t>
            </a:r>
          </a:p>
          <a:p>
            <a:r>
              <a:rPr lang="en-US" sz="1100" dirty="0" smtClean="0"/>
              <a:t>Yale </a:t>
            </a:r>
            <a:r>
              <a:rPr lang="en-US" sz="1100" dirty="0"/>
              <a:t>University, New Haven, Connecticut 06520</a:t>
            </a:r>
          </a:p>
          <a:p>
            <a:r>
              <a:rPr lang="en-US" sz="1100" dirty="0" smtClean="0"/>
              <a:t>University </a:t>
            </a:r>
            <a:r>
              <a:rPr lang="en-US" sz="1100" dirty="0"/>
              <a:t>of Zagreb, Zagreb, HR-10002, Croatia</a:t>
            </a:r>
          </a:p>
        </p:txBody>
      </p:sp>
    </p:spTree>
    <p:extLst>
      <p:ext uri="{BB962C8B-B14F-4D97-AF65-F5344CB8AC3E}">
        <p14:creationId xmlns:p14="http://schemas.microsoft.com/office/powerpoint/2010/main" val="23109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–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386" y="1752600"/>
            <a:ext cx="3614614" cy="4806462"/>
          </a:xfrm>
        </p:spPr>
        <p:txBody>
          <a:bodyPr>
            <a:noAutofit/>
          </a:bodyPr>
          <a:lstStyle/>
          <a:p>
            <a:r>
              <a:rPr lang="en-US" sz="2400" dirty="0" smtClean="0"/>
              <a:t>2&lt;</a:t>
            </a:r>
            <a:r>
              <a:rPr lang="en-US" sz="2400" dirty="0" err="1" smtClean="0"/>
              <a:t>pT</a:t>
            </a:r>
            <a:r>
              <a:rPr lang="en-US" sz="2400" dirty="0" smtClean="0"/>
              <a:t>&lt;6 </a:t>
            </a:r>
            <a:r>
              <a:rPr lang="en-US" sz="2400" dirty="0" err="1" smtClean="0"/>
              <a:t>GeV</a:t>
            </a:r>
            <a:r>
              <a:rPr lang="en-US" sz="2400" dirty="0" smtClean="0"/>
              <a:t>/c</a:t>
            </a:r>
          </a:p>
          <a:p>
            <a:r>
              <a:rPr lang="en-US" sz="2400" dirty="0" smtClean="0"/>
              <a:t>STAR+PHENIX consistent with NLO+CSM</a:t>
            </a:r>
          </a:p>
          <a:p>
            <a:pPr lvl="1"/>
            <a:r>
              <a:rPr lang="en-US" sz="2000" dirty="0" smtClean="0"/>
              <a:t>Higher statistics needed to discriminate</a:t>
            </a:r>
          </a:p>
          <a:p>
            <a:r>
              <a:rPr lang="en-US" sz="2400" dirty="0" err="1" smtClean="0"/>
              <a:t>p+p</a:t>
            </a:r>
            <a:r>
              <a:rPr lang="en-US" sz="2400" dirty="0" smtClean="0"/>
              <a:t> 500 </a:t>
            </a:r>
            <a:r>
              <a:rPr lang="en-US" sz="2400" dirty="0" err="1" smtClean="0"/>
              <a:t>GeV</a:t>
            </a:r>
            <a:r>
              <a:rPr lang="en-US" sz="2400" dirty="0" smtClean="0"/>
              <a:t> results will improve precision for future CNM calculations</a:t>
            </a:r>
            <a:endParaRPr lang="en-US" sz="2400" dirty="0"/>
          </a:p>
        </p:txBody>
      </p:sp>
      <p:pic>
        <p:nvPicPr>
          <p:cNvPr id="7" name="Picture 6" descr="jPsi polar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" y="1983153"/>
            <a:ext cx="5524240" cy="394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60" y="5482196"/>
            <a:ext cx="137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arXiv:1131.1621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00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Complications…</a:t>
            </a:r>
            <a:endParaRPr lang="en-US" b="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03" y="1752600"/>
            <a:ext cx="42567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55722" y="1066800"/>
            <a:ext cx="2326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Model:</a:t>
            </a:r>
            <a:br>
              <a:rPr lang="en-US" sz="900" b="1" dirty="0" smtClean="0"/>
            </a:br>
            <a:r>
              <a:rPr lang="hr-HR" sz="900" b="1" dirty="0" smtClean="0">
                <a:solidFill>
                  <a:srgbClr val="008080"/>
                </a:solidFill>
              </a:rPr>
              <a:t>X</a:t>
            </a:r>
            <a:r>
              <a:rPr lang="hr-HR" sz="900" b="1" dirty="0">
                <a:solidFill>
                  <a:srgbClr val="008080"/>
                </a:solidFill>
              </a:rPr>
              <a:t>. Zhao, R.Rapp, PRC82, 064905 (2010</a:t>
            </a:r>
            <a:r>
              <a:rPr lang="hr-HR" sz="900" b="1" dirty="0" smtClean="0">
                <a:solidFill>
                  <a:srgbClr val="008080"/>
                </a:solidFill>
              </a:rPr>
              <a:t>)</a:t>
            </a:r>
            <a:endParaRPr lang="en-US" sz="900" b="1" dirty="0" smtClean="0">
              <a:solidFill>
                <a:srgbClr val="008080"/>
              </a:solidFill>
            </a:endParaRPr>
          </a:p>
          <a:p>
            <a:endParaRPr lang="en-US" sz="900" b="1" dirty="0" smtClean="0">
              <a:solidFill>
                <a:srgbClr val="000000"/>
              </a:solidFill>
            </a:endParaRPr>
          </a:p>
          <a:p>
            <a:r>
              <a:rPr lang="en-US" sz="900" b="1" dirty="0" smtClean="0">
                <a:solidFill>
                  <a:srgbClr val="000000"/>
                </a:solidFill>
              </a:rPr>
              <a:t>Data:</a:t>
            </a:r>
            <a:br>
              <a:rPr lang="en-US" sz="900" b="1" dirty="0" smtClean="0">
                <a:solidFill>
                  <a:srgbClr val="000000"/>
                </a:solidFill>
              </a:rPr>
            </a:br>
            <a:r>
              <a:rPr lang="en-US" sz="900" b="1" dirty="0" smtClean="0">
                <a:solidFill>
                  <a:srgbClr val="008080"/>
                </a:solidFill>
              </a:rPr>
              <a:t>PHENIX, </a:t>
            </a:r>
            <a:r>
              <a:rPr lang="en-US" sz="900" b="1" dirty="0" err="1" smtClean="0">
                <a:solidFill>
                  <a:srgbClr val="008080"/>
                </a:solidFill>
              </a:rPr>
              <a:t>Nucl.Phys</a:t>
            </a:r>
            <a:r>
              <a:rPr lang="en-US" sz="900" b="1" dirty="0" smtClean="0">
                <a:solidFill>
                  <a:srgbClr val="008080"/>
                </a:solidFill>
              </a:rPr>
              <a:t>. A 774 (2006) 747</a:t>
            </a:r>
            <a:endParaRPr lang="en-US" sz="900" b="1" dirty="0">
              <a:solidFill>
                <a:srgbClr val="008080"/>
              </a:solidFill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76200" y="1219200"/>
            <a:ext cx="56388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Feed-down</a:t>
            </a:r>
          </a:p>
          <a:p>
            <a:pPr marL="700520" lvl="1" indent="-377979">
              <a:defRPr/>
            </a:pP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c</a:t>
            </a:r>
            <a:r>
              <a:rPr lang="en-US" altLang="ja-JP" sz="2000" baseline="-25000" dirty="0" smtClean="0">
                <a:ea typeface="MS PGothic" pitchFamily="34" charset="-128"/>
              </a:rPr>
              <a:t>c</a:t>
            </a:r>
            <a:r>
              <a:rPr lang="en-US" altLang="ja-JP" sz="2000" dirty="0" smtClean="0">
                <a:ea typeface="MS PGothic" pitchFamily="34" charset="-128"/>
              </a:rPr>
              <a:t>, </a:t>
            </a:r>
            <a:r>
              <a:rPr lang="el-GR" sz="2000" dirty="0"/>
              <a:t>ψ</a:t>
            </a:r>
            <a:r>
              <a:rPr lang="en-US" altLang="ja-JP" sz="2000" dirty="0">
                <a:ea typeface="MS PGothic" pitchFamily="34" charset="-128"/>
              </a:rPr>
              <a:t>’, B-meson decay to J/</a:t>
            </a:r>
            <a:r>
              <a:rPr lang="el-GR" sz="2000" dirty="0"/>
              <a:t>ψ</a:t>
            </a:r>
            <a:endParaRPr lang="en-US" sz="2000" dirty="0"/>
          </a:p>
          <a:p>
            <a:pPr marL="700520" lvl="1" indent="-377979">
              <a:defRPr/>
            </a:pPr>
            <a:r>
              <a:rPr lang="en-US" altLang="ja-JP" sz="2000" dirty="0" err="1" smtClean="0">
                <a:latin typeface="Symbol" pitchFamily="18" charset="2"/>
                <a:ea typeface="MS PGothic" pitchFamily="34" charset="-128"/>
              </a:rPr>
              <a:t>c</a:t>
            </a:r>
            <a:r>
              <a:rPr lang="en-US" altLang="ja-JP" sz="2000" baseline="-25000" dirty="0" err="1" smtClean="0">
                <a:ea typeface="MS PGothic" pitchFamily="34" charset="-128"/>
              </a:rPr>
              <a:t>b</a:t>
            </a:r>
            <a:r>
              <a:rPr lang="en-US" altLang="ja-JP" sz="2000" dirty="0" smtClean="0">
                <a:ea typeface="MS PGothic" pitchFamily="34" charset="-128"/>
              </a:rPr>
              <a:t>, </a:t>
            </a:r>
            <a:r>
              <a:rPr lang="en-US" sz="2000" dirty="0" err="1" smtClean="0"/>
              <a:t>ϒ</a:t>
            </a:r>
            <a:r>
              <a:rPr lang="en-US" sz="2000" dirty="0" smtClean="0"/>
              <a:t>(2S), </a:t>
            </a:r>
            <a:r>
              <a:rPr lang="en-US" sz="2000" dirty="0" err="1"/>
              <a:t>ϒ</a:t>
            </a:r>
            <a:r>
              <a:rPr lang="en-US" sz="2000" dirty="0"/>
              <a:t>(2S)</a:t>
            </a:r>
            <a:r>
              <a:rPr lang="en-US" sz="2000" dirty="0" smtClean="0"/>
              <a:t> to </a:t>
            </a:r>
            <a:r>
              <a:rPr lang="en-US" sz="2000" dirty="0" err="1" smtClean="0"/>
              <a:t>ϒ</a:t>
            </a:r>
            <a:r>
              <a:rPr lang="en-US" sz="2000" dirty="0" smtClean="0"/>
              <a:t>(1S) …</a:t>
            </a:r>
            <a:endParaRPr lang="en-US" altLang="ja-JP" sz="2000" dirty="0">
              <a:ea typeface="MS PGothic" pitchFamily="34" charset="-128"/>
            </a:endParaRPr>
          </a:p>
          <a:p>
            <a:pPr lvl="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Cold nuclear matter effects</a:t>
            </a:r>
            <a:endParaRPr lang="en-US" sz="2400" dirty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Nuclear shadowing </a:t>
            </a:r>
            <a:br>
              <a:rPr lang="en-US" sz="2000" dirty="0" smtClean="0"/>
            </a:br>
            <a:r>
              <a:rPr lang="en-US" sz="2000" dirty="0" smtClean="0"/>
              <a:t>(PDF modification in the nucleus)</a:t>
            </a:r>
            <a:endParaRPr lang="en-US" sz="2000" dirty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Initial state energy loss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Co-mover absorption</a:t>
            </a:r>
          </a:p>
          <a:p>
            <a:pPr lvl="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Hot</a:t>
            </a:r>
            <a:r>
              <a:rPr lang="en-US" sz="2400" dirty="0"/>
              <a:t>/dense medium effects 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Coalescence of uncorrelated </a:t>
            </a:r>
            <a:br>
              <a:rPr lang="en-US" sz="2000" dirty="0" smtClean="0"/>
            </a:br>
            <a:r>
              <a:rPr lang="en-US" sz="2000" dirty="0" smtClean="0"/>
              <a:t>charm and bottom pairs</a:t>
            </a:r>
            <a:r>
              <a:rPr lang="en-US" sz="2000" dirty="0"/>
              <a:t>.  </a:t>
            </a:r>
            <a:endParaRPr lang="en-US" sz="24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0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856"/>
    </mc:Choice>
    <mc:Fallback xmlns="">
      <p:transition advTm="538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Complications…</a:t>
            </a:r>
            <a:endParaRPr lang="en-US" b="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5791200"/>
            <a:ext cx="7543800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/>
              <a:t>Contribution of different effects is not well understood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76200" y="1219200"/>
            <a:ext cx="56388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Feed-down</a:t>
            </a:r>
          </a:p>
          <a:p>
            <a:pPr marL="700520" lvl="1" indent="-377979">
              <a:defRPr/>
            </a:pPr>
            <a:r>
              <a:rPr lang="en-US" altLang="ja-JP" sz="2000" dirty="0" smtClean="0">
                <a:latin typeface="Symbol" pitchFamily="18" charset="2"/>
                <a:ea typeface="MS PGothic" pitchFamily="34" charset="-128"/>
              </a:rPr>
              <a:t>c</a:t>
            </a:r>
            <a:r>
              <a:rPr lang="en-US" altLang="ja-JP" sz="2000" baseline="-25000" dirty="0" smtClean="0">
                <a:ea typeface="MS PGothic" pitchFamily="34" charset="-128"/>
              </a:rPr>
              <a:t>c</a:t>
            </a:r>
            <a:r>
              <a:rPr lang="en-US" altLang="ja-JP" sz="2000" dirty="0" smtClean="0">
                <a:ea typeface="MS PGothic" pitchFamily="34" charset="-128"/>
              </a:rPr>
              <a:t>, </a:t>
            </a:r>
            <a:r>
              <a:rPr lang="el-GR" sz="2000" dirty="0"/>
              <a:t>ψ</a:t>
            </a:r>
            <a:r>
              <a:rPr lang="en-US" altLang="ja-JP" sz="2000" dirty="0">
                <a:ea typeface="MS PGothic" pitchFamily="34" charset="-128"/>
              </a:rPr>
              <a:t>’, B-meson decay to J/</a:t>
            </a:r>
            <a:r>
              <a:rPr lang="el-GR" sz="2000" dirty="0"/>
              <a:t>ψ</a:t>
            </a:r>
            <a:endParaRPr lang="en-US" sz="2000" dirty="0"/>
          </a:p>
          <a:p>
            <a:pPr marL="700520" lvl="1" indent="-377979">
              <a:defRPr/>
            </a:pPr>
            <a:r>
              <a:rPr lang="en-US" altLang="ja-JP" sz="2000" dirty="0" err="1" smtClean="0">
                <a:latin typeface="Symbol" pitchFamily="18" charset="2"/>
                <a:ea typeface="MS PGothic" pitchFamily="34" charset="-128"/>
              </a:rPr>
              <a:t>c</a:t>
            </a:r>
            <a:r>
              <a:rPr lang="en-US" altLang="ja-JP" sz="2000" baseline="-25000" dirty="0" err="1" smtClean="0">
                <a:ea typeface="MS PGothic" pitchFamily="34" charset="-128"/>
              </a:rPr>
              <a:t>b</a:t>
            </a:r>
            <a:r>
              <a:rPr lang="en-US" altLang="ja-JP" sz="2000" dirty="0" smtClean="0">
                <a:ea typeface="MS PGothic" pitchFamily="34" charset="-128"/>
              </a:rPr>
              <a:t>, </a:t>
            </a:r>
            <a:r>
              <a:rPr lang="en-US" sz="2000" dirty="0" err="1" smtClean="0"/>
              <a:t>ϒ</a:t>
            </a:r>
            <a:r>
              <a:rPr lang="en-US" sz="2000" dirty="0" smtClean="0"/>
              <a:t>(2S), </a:t>
            </a:r>
            <a:r>
              <a:rPr lang="en-US" sz="2000" dirty="0" err="1"/>
              <a:t>ϒ</a:t>
            </a:r>
            <a:r>
              <a:rPr lang="en-US" sz="2000" dirty="0"/>
              <a:t>(2S)</a:t>
            </a:r>
            <a:r>
              <a:rPr lang="en-US" sz="2000" dirty="0" smtClean="0"/>
              <a:t> to </a:t>
            </a:r>
            <a:r>
              <a:rPr lang="en-US" sz="2000" dirty="0" err="1" smtClean="0"/>
              <a:t>ϒ</a:t>
            </a:r>
            <a:r>
              <a:rPr lang="en-US" sz="2000" dirty="0" smtClean="0"/>
              <a:t>(1S) …</a:t>
            </a:r>
            <a:endParaRPr lang="en-US" altLang="ja-JP" sz="2000" dirty="0">
              <a:ea typeface="MS PGothic" pitchFamily="34" charset="-128"/>
            </a:endParaRPr>
          </a:p>
          <a:p>
            <a:pPr lvl="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Cold nuclear matter effects</a:t>
            </a:r>
            <a:endParaRPr lang="en-US" sz="2400" dirty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Nuclear shadowing </a:t>
            </a:r>
            <a:br>
              <a:rPr lang="en-US" sz="2000" dirty="0" smtClean="0"/>
            </a:br>
            <a:r>
              <a:rPr lang="en-US" sz="2000" dirty="0" smtClean="0"/>
              <a:t>(PDF modification in the nucleus)</a:t>
            </a:r>
            <a:endParaRPr lang="en-US" sz="2000" dirty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Initial state energy loss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Co-mover absorption</a:t>
            </a:r>
          </a:p>
          <a:p>
            <a:pPr lvl="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Hot</a:t>
            </a:r>
            <a:r>
              <a:rPr lang="en-US" sz="2400" dirty="0"/>
              <a:t>/dense medium effects 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Coalescence of uncorrelated </a:t>
            </a:r>
            <a:br>
              <a:rPr lang="en-US" sz="2000" dirty="0" smtClean="0"/>
            </a:br>
            <a:r>
              <a:rPr lang="en-US" sz="2000" dirty="0" smtClean="0"/>
              <a:t>charm and bottom pairs</a:t>
            </a:r>
            <a:r>
              <a:rPr lang="en-US" sz="2000" dirty="0"/>
              <a:t>.  </a:t>
            </a:r>
            <a:endParaRPr lang="en-US" sz="24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03" y="1752600"/>
            <a:ext cx="42567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55722" y="1066800"/>
            <a:ext cx="2326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Model:</a:t>
            </a:r>
            <a:br>
              <a:rPr lang="en-US" sz="900" b="1" dirty="0" smtClean="0"/>
            </a:br>
            <a:r>
              <a:rPr lang="hr-HR" sz="900" b="1" dirty="0" smtClean="0">
                <a:solidFill>
                  <a:srgbClr val="008080"/>
                </a:solidFill>
              </a:rPr>
              <a:t>X</a:t>
            </a:r>
            <a:r>
              <a:rPr lang="hr-HR" sz="900" b="1" dirty="0">
                <a:solidFill>
                  <a:srgbClr val="008080"/>
                </a:solidFill>
              </a:rPr>
              <a:t>. Zhao, R.Rapp, PRC82, 064905 (2010</a:t>
            </a:r>
            <a:r>
              <a:rPr lang="hr-HR" sz="900" b="1" dirty="0" smtClean="0">
                <a:solidFill>
                  <a:srgbClr val="008080"/>
                </a:solidFill>
              </a:rPr>
              <a:t>)</a:t>
            </a:r>
            <a:endParaRPr lang="en-US" sz="900" b="1" dirty="0" smtClean="0">
              <a:solidFill>
                <a:srgbClr val="008080"/>
              </a:solidFill>
            </a:endParaRPr>
          </a:p>
          <a:p>
            <a:endParaRPr lang="en-US" sz="900" b="1" dirty="0" smtClean="0">
              <a:solidFill>
                <a:srgbClr val="000000"/>
              </a:solidFill>
            </a:endParaRPr>
          </a:p>
          <a:p>
            <a:r>
              <a:rPr lang="en-US" sz="900" b="1" dirty="0" smtClean="0">
                <a:solidFill>
                  <a:srgbClr val="000000"/>
                </a:solidFill>
              </a:rPr>
              <a:t>Data:</a:t>
            </a:r>
            <a:br>
              <a:rPr lang="en-US" sz="900" b="1" dirty="0" smtClean="0">
                <a:solidFill>
                  <a:srgbClr val="000000"/>
                </a:solidFill>
              </a:rPr>
            </a:br>
            <a:r>
              <a:rPr lang="en-US" sz="900" b="1" dirty="0" smtClean="0">
                <a:solidFill>
                  <a:srgbClr val="008080"/>
                </a:solidFill>
              </a:rPr>
              <a:t>PHENIX, </a:t>
            </a:r>
            <a:r>
              <a:rPr lang="en-US" sz="900" b="1" dirty="0" err="1" smtClean="0">
                <a:solidFill>
                  <a:srgbClr val="008080"/>
                </a:solidFill>
              </a:rPr>
              <a:t>Nucl.Phys</a:t>
            </a:r>
            <a:r>
              <a:rPr lang="en-US" sz="900" b="1" dirty="0" smtClean="0">
                <a:solidFill>
                  <a:srgbClr val="008080"/>
                </a:solidFill>
              </a:rPr>
              <a:t>. A 774 (2006) 747</a:t>
            </a:r>
            <a:endParaRPr lang="en-US" sz="900" b="1" dirty="0">
              <a:solidFill>
                <a:srgbClr val="0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0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856"/>
    </mc:Choice>
    <mc:Fallback xmlns="">
      <p:transition advTm="538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at STAR</a:t>
            </a:r>
            <a:endParaRPr lang="en-US" dirty="0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304800" y="1143000"/>
            <a:ext cx="8610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A wide variety of </a:t>
            </a:r>
            <a:r>
              <a:rPr lang="en-US" altLang="ja-JP" sz="2400" dirty="0">
                <a:ea typeface="MS PGothic" pitchFamily="34" charset="-128"/>
              </a:rPr>
              <a:t>J/</a:t>
            </a:r>
            <a:r>
              <a:rPr lang="el-GR" sz="2400" dirty="0" smtClean="0"/>
              <a:t>ψ</a:t>
            </a:r>
            <a:r>
              <a:rPr lang="en-US" sz="2400" dirty="0" smtClean="0"/>
              <a:t> measurements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Different species</a:t>
            </a:r>
          </a:p>
          <a:p>
            <a:pPr marL="457200" lvl="1" indent="0" defTabSz="45720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d+Au</a:t>
            </a:r>
            <a:r>
              <a:rPr lang="en-US" sz="2000" dirty="0" smtClean="0">
                <a:sym typeface="Wingdings"/>
              </a:rPr>
              <a:t> 		 cold nuclear matter (CNM) effects</a:t>
            </a:r>
          </a:p>
          <a:p>
            <a:pPr marL="457200" lvl="1" indent="0" defTabSz="45720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Au+Au</a:t>
            </a:r>
            <a:r>
              <a:rPr lang="en-US" sz="2000" dirty="0" smtClean="0">
                <a:sym typeface="Wingdings"/>
              </a:rPr>
              <a:t>, U+U 	 hot plasma effects, different energy densities</a:t>
            </a:r>
            <a:endParaRPr lang="en-US" sz="2000" dirty="0" smtClean="0"/>
          </a:p>
          <a:p>
            <a:pPr lvl="4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Energy scan</a:t>
            </a:r>
          </a:p>
          <a:p>
            <a:pPr lvl="1" defTabSz="457200">
              <a:lnSpc>
                <a:spcPct val="90000"/>
              </a:lnSpc>
              <a:buFont typeface="Wingdings" charset="0"/>
              <a:buChar char="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ym typeface="Wingdings"/>
              </a:rPr>
              <a:t>Change relative contributions</a:t>
            </a:r>
          </a:p>
          <a:p>
            <a:pPr lvl="4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>
              <a:sym typeface="Wingdings"/>
            </a:endParaRP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ym typeface="Wingdings"/>
              </a:rPr>
              <a:t>High-</a:t>
            </a:r>
            <a:r>
              <a:rPr lang="en-US" sz="2000" dirty="0" err="1" smtClean="0">
                <a:sym typeface="Wingdings"/>
              </a:rPr>
              <a:t>pT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J/</a:t>
            </a: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ψ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0" defTabSz="45720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/>
              </a:rPr>
              <a:t>”turn off” regeneration and CNM effects</a:t>
            </a:r>
          </a:p>
          <a:p>
            <a:pPr marL="457200" lvl="1" indent="0" defTabSz="45720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dirty="0" smtClean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Measure  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Negligible recombination </a:t>
            </a:r>
            <a:r>
              <a:rPr lang="en-US" sz="2000" dirty="0"/>
              <a:t>and co-mover absorption </a:t>
            </a:r>
            <a:r>
              <a:rPr lang="en-US" sz="2000" dirty="0" smtClean="0"/>
              <a:t>at </a:t>
            </a:r>
            <a:r>
              <a:rPr lang="en-US" sz="2000" dirty="0"/>
              <a:t>RHIC </a:t>
            </a:r>
            <a:r>
              <a:rPr lang="en-US" sz="2000" dirty="0" smtClean="0"/>
              <a:t>energies</a:t>
            </a:r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Difficult measurement: </a:t>
            </a:r>
            <a:r>
              <a:rPr lang="en-US" sz="2000" dirty="0"/>
              <a:t>Low production </a:t>
            </a:r>
            <a:r>
              <a:rPr lang="en-US" sz="2000" dirty="0" smtClean="0"/>
              <a:t>rate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Requires </a:t>
            </a:r>
            <a:r>
              <a:rPr lang="en-US" sz="2000" dirty="0"/>
              <a:t>good acceptance and specific </a:t>
            </a:r>
            <a:r>
              <a:rPr lang="en-US" sz="2000" dirty="0" smtClean="0"/>
              <a:t>triggering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334000"/>
            <a:ext cx="6570136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/>
              <a:t> states provide a cleaner probe at RHIC</a:t>
            </a:r>
          </a:p>
        </p:txBody>
      </p:sp>
    </p:spTree>
    <p:extLst>
      <p:ext uri="{BB962C8B-B14F-4D97-AF65-F5344CB8AC3E}">
        <p14:creationId xmlns:p14="http://schemas.microsoft.com/office/powerpoint/2010/main" val="22779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90600"/>
            <a:ext cx="5943600" cy="4452523"/>
          </a:xfrm>
          <a:prstGeom prst="rect">
            <a:avLst/>
          </a:prstGeom>
        </p:spPr>
      </p:pic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RHIC/</a:t>
            </a:r>
            <a:r>
              <a:rPr lang="en-US" b="0" dirty="0" smtClean="0"/>
              <a:t>STAR</a:t>
            </a:r>
          </a:p>
        </p:txBody>
      </p:sp>
      <p:sp>
        <p:nvSpPr>
          <p:cNvPr id="20482" name="AutoShape 2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20483" name="AutoShape 4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576" y="5029201"/>
            <a:ext cx="2128775" cy="1828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5800" y="5562600"/>
            <a:ext cx="59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A90000"/>
                </a:solidFill>
                <a:latin typeface="Times New Roman"/>
                <a:cs typeface="Times New Roman"/>
              </a:rPr>
              <a:t>E</a:t>
            </a:r>
            <a:r>
              <a:rPr lang="en-US" b="1" i="1" dirty="0" smtClean="0">
                <a:solidFill>
                  <a:srgbClr val="A90000"/>
                </a:solidFill>
                <a:latin typeface="Times New Roman"/>
                <a:cs typeface="Times New Roman"/>
              </a:rPr>
              <a:t>/p</a:t>
            </a:r>
            <a:endParaRPr lang="en-US" b="1" i="1" dirty="0">
              <a:solidFill>
                <a:srgbClr val="A9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2436" y="5883146"/>
            <a:ext cx="9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BEMC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9906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/>
              <a:t>Reconstruction:</a:t>
            </a:r>
          </a:p>
          <a:p>
            <a:pPr marL="457200" lvl="1" indent="0" eaLnBrk="1" hangingPunct="1">
              <a:buNone/>
            </a:pPr>
            <a:r>
              <a:rPr lang="en-US" sz="1600" kern="0" dirty="0" smtClean="0"/>
              <a:t>J</a:t>
            </a:r>
            <a:r>
              <a:rPr lang="en-US" sz="1600" kern="0" dirty="0"/>
              <a:t>/</a:t>
            </a:r>
            <a:r>
              <a:rPr lang="el-GR" sz="1600" dirty="0"/>
              <a:t>ψ</a:t>
            </a:r>
            <a:r>
              <a:rPr lang="en-US" sz="1600" dirty="0"/>
              <a:t> </a:t>
            </a:r>
            <a:r>
              <a:rPr lang="el-GR" sz="1600" dirty="0">
                <a:sym typeface="Wingdings"/>
              </a:rPr>
              <a:t></a:t>
            </a:r>
            <a:r>
              <a:rPr lang="en-US" sz="1600" dirty="0">
                <a:sym typeface="Wingdings"/>
              </a:rPr>
              <a:t> </a:t>
            </a:r>
            <a:r>
              <a:rPr lang="en-US" sz="1600" dirty="0" err="1">
                <a:sym typeface="Wingdings"/>
              </a:rPr>
              <a:t>e</a:t>
            </a:r>
            <a:r>
              <a:rPr lang="en-US" sz="1600" baseline="30000" dirty="0" err="1">
                <a:sym typeface="Wingdings"/>
              </a:rPr>
              <a:t>+</a:t>
            </a:r>
            <a:r>
              <a:rPr lang="en-US" sz="1600" dirty="0" err="1">
                <a:sym typeface="Wingdings"/>
              </a:rPr>
              <a:t>e</a:t>
            </a:r>
            <a:r>
              <a:rPr lang="en-US" sz="1600" baseline="30000" dirty="0">
                <a:sym typeface="Wingdings"/>
              </a:rPr>
              <a:t>–</a:t>
            </a:r>
            <a:r>
              <a:rPr lang="en-US" sz="1600" dirty="0">
                <a:sym typeface="Wingdings"/>
              </a:rPr>
              <a:t> (B</a:t>
            </a:r>
            <a:r>
              <a:rPr lang="en-US" sz="1600" baseline="-25000" dirty="0">
                <a:sym typeface="Wingdings"/>
              </a:rPr>
              <a:t>ee</a:t>
            </a:r>
            <a:r>
              <a:rPr lang="en-US" sz="1600" dirty="0">
                <a:sym typeface="Wingdings"/>
              </a:rPr>
              <a:t> ~ 6%</a:t>
            </a:r>
            <a:r>
              <a:rPr lang="en-US" sz="1600" dirty="0" smtClean="0">
                <a:sym typeface="Wingdings"/>
              </a:rPr>
              <a:t>)</a:t>
            </a:r>
          </a:p>
          <a:p>
            <a:pPr marL="457200" lvl="1" indent="0" eaLnBrk="1" hangingPunct="1">
              <a:buNone/>
            </a:pPr>
            <a:r>
              <a:rPr lang="en-US" sz="1600" dirty="0" err="1" smtClean="0"/>
              <a:t>ϒ</a:t>
            </a:r>
            <a:r>
              <a:rPr lang="en-US" sz="1600" dirty="0" smtClean="0"/>
              <a:t>  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 err="1">
                <a:sym typeface="Wingdings"/>
              </a:rPr>
              <a:t>e</a:t>
            </a:r>
            <a:r>
              <a:rPr lang="en-US" sz="1600" baseline="30000" dirty="0" err="1">
                <a:sym typeface="Wingdings"/>
              </a:rPr>
              <a:t>+</a:t>
            </a:r>
            <a:r>
              <a:rPr lang="en-US" sz="1600" dirty="0" err="1">
                <a:sym typeface="Wingdings"/>
              </a:rPr>
              <a:t>e</a:t>
            </a:r>
            <a:r>
              <a:rPr lang="en-US" sz="1600" baseline="30000" dirty="0">
                <a:sym typeface="Wingdings"/>
              </a:rPr>
              <a:t>–</a:t>
            </a:r>
            <a:r>
              <a:rPr lang="en-US" sz="1600" dirty="0">
                <a:sym typeface="Wingdings"/>
              </a:rPr>
              <a:t> 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(B</a:t>
            </a:r>
            <a:r>
              <a:rPr lang="en-US" sz="1600" baseline="-25000" dirty="0">
                <a:solidFill>
                  <a:srgbClr val="000000"/>
                </a:solidFill>
                <a:sym typeface="Wingdings"/>
              </a:rPr>
              <a:t>ee</a:t>
            </a:r>
            <a:r>
              <a:rPr lang="en-US" sz="1600" dirty="0">
                <a:solidFill>
                  <a:srgbClr val="000000"/>
                </a:solidFill>
                <a:sym typeface="Wingdings"/>
              </a:rPr>
              <a:t> ~ 2%)</a:t>
            </a:r>
          </a:p>
          <a:p>
            <a:pPr eaLnBrk="1" hangingPunct="1"/>
            <a:endParaRPr lang="en-US" sz="2000" kern="0" dirty="0" smtClean="0"/>
          </a:p>
          <a:p>
            <a:pPr eaLnBrk="1" hangingPunct="1"/>
            <a:r>
              <a:rPr lang="en-US" sz="2000" kern="0" dirty="0" smtClean="0"/>
              <a:t>TPC</a:t>
            </a:r>
          </a:p>
          <a:p>
            <a:pPr lvl="1" eaLnBrk="1" hangingPunct="1"/>
            <a:r>
              <a:rPr lang="en-US" sz="1800" kern="0" dirty="0" err="1" smtClean="0"/>
              <a:t>dE</a:t>
            </a:r>
            <a:r>
              <a:rPr lang="en-US" sz="1800" kern="0" dirty="0" smtClean="0"/>
              <a:t>/dx </a:t>
            </a:r>
            <a:r>
              <a:rPr lang="en-US" sz="1800" kern="0" dirty="0"/>
              <a:t>P</a:t>
            </a:r>
            <a:r>
              <a:rPr lang="en-US" sz="1800" kern="0" dirty="0" smtClean="0"/>
              <a:t>ID </a:t>
            </a:r>
          </a:p>
          <a:p>
            <a:pPr lvl="1" eaLnBrk="1" hangingPunct="1"/>
            <a:r>
              <a:rPr lang="en-US" sz="1800" kern="0" dirty="0" smtClean="0"/>
              <a:t>Large acceptance,</a:t>
            </a:r>
            <a:br>
              <a:rPr lang="en-US" sz="1800" kern="0" dirty="0" smtClean="0"/>
            </a:br>
            <a:r>
              <a:rPr lang="en-US" sz="1800" kern="0" dirty="0" smtClean="0"/>
              <a:t>uniform in a wide</a:t>
            </a:r>
            <a:br>
              <a:rPr lang="en-US" sz="1800" kern="0" dirty="0" smtClean="0"/>
            </a:br>
            <a:r>
              <a:rPr lang="en-US" sz="1800" kern="0" dirty="0" smtClean="0"/>
              <a:t>energy range</a:t>
            </a:r>
            <a:endParaRPr lang="en-US" sz="800" kern="0" dirty="0" smtClean="0"/>
          </a:p>
          <a:p>
            <a:pPr eaLnBrk="1" hangingPunct="1"/>
            <a:r>
              <a:rPr lang="en-US" sz="2000" kern="0" dirty="0" smtClean="0"/>
              <a:t>TOF</a:t>
            </a:r>
          </a:p>
          <a:p>
            <a:pPr lvl="1" eaLnBrk="1" hangingPunct="1"/>
            <a:r>
              <a:rPr lang="en-US" sz="1800" dirty="0" smtClean="0"/>
              <a:t>PID using flight time</a:t>
            </a:r>
            <a:endParaRPr lang="en-US" sz="1200" kern="0" dirty="0"/>
          </a:p>
          <a:p>
            <a:pPr eaLnBrk="1" hangingPunct="1"/>
            <a:r>
              <a:rPr lang="en-US" sz="2000" kern="0" dirty="0" smtClean="0"/>
              <a:t>BEMC</a:t>
            </a:r>
          </a:p>
          <a:p>
            <a:pPr lvl="1" eaLnBrk="1" hangingPunct="1"/>
            <a:r>
              <a:rPr lang="en-US" sz="1800" kern="0" dirty="0" smtClean="0"/>
              <a:t>High-</a:t>
            </a:r>
            <a:r>
              <a:rPr lang="en-US" sz="1800" kern="0" dirty="0" err="1" smtClean="0"/>
              <a:t>p</a:t>
            </a:r>
            <a:r>
              <a:rPr lang="en-US" sz="1800" kern="0" baseline="-25000" dirty="0" err="1" smtClean="0"/>
              <a:t>T</a:t>
            </a:r>
            <a:r>
              <a:rPr lang="en-US" sz="1800" kern="0" dirty="0" smtClean="0"/>
              <a:t> trigger</a:t>
            </a:r>
          </a:p>
          <a:p>
            <a:pPr lvl="1" eaLnBrk="1" hangingPunct="1"/>
            <a:r>
              <a:rPr lang="en-US" sz="1800" kern="0" dirty="0" smtClean="0"/>
              <a:t>PID using E/p </a:t>
            </a:r>
            <a:br>
              <a:rPr lang="en-US" sz="1800" kern="0" dirty="0" smtClean="0"/>
            </a:br>
            <a:r>
              <a:rPr lang="en-US" sz="1800" kern="0" dirty="0" smtClean="0"/>
              <a:t>and shower shape</a:t>
            </a:r>
            <a:endParaRPr lang="en-US" sz="1000" kern="0" dirty="0"/>
          </a:p>
          <a:p>
            <a:pPr eaLnBrk="1" hangingPunct="1"/>
            <a:r>
              <a:rPr lang="en-US" sz="2000" kern="0" dirty="0" smtClean="0"/>
              <a:t>VPD</a:t>
            </a:r>
          </a:p>
          <a:p>
            <a:pPr lvl="1" eaLnBrk="1" hangingPunct="1"/>
            <a:r>
              <a:rPr lang="en-US" sz="1800" kern="0" dirty="0" smtClean="0"/>
              <a:t>Minimum</a:t>
            </a:r>
            <a:br>
              <a:rPr lang="en-US" sz="1800" kern="0" dirty="0" smtClean="0"/>
            </a:br>
            <a:r>
              <a:rPr lang="en-US" sz="1800" kern="0" dirty="0" smtClean="0"/>
              <a:t>bias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029200"/>
            <a:ext cx="2209800" cy="1787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0781" y="559001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029200"/>
            <a:ext cx="2133600" cy="1796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7340" y="5742414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</a:t>
            </a:r>
            <a:r>
              <a:rPr lang="en-US" dirty="0" smtClean="0"/>
              <a:t>spectra, </a:t>
            </a:r>
            <a:r>
              <a:rPr lang="en-US" dirty="0" err="1" smtClean="0"/>
              <a:t>p+p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endParaRPr lang="en-US" b="0" dirty="0" smtClean="0"/>
          </a:p>
        </p:txBody>
      </p:sp>
      <p:sp>
        <p:nvSpPr>
          <p:cNvPr id="20482" name="AutoShape 2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20483" name="AutoShape 4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45386" y="1375474"/>
            <a:ext cx="4198614" cy="44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6"/>
          <p:cNvSpPr txBox="1"/>
          <p:nvPr/>
        </p:nvSpPr>
        <p:spPr>
          <a:xfrm>
            <a:off x="5700481" y="1070674"/>
            <a:ext cx="2833919" cy="414764"/>
          </a:xfrm>
          <a:prstGeom prst="rect">
            <a:avLst/>
          </a:prstGeom>
          <a:noFill/>
        </p:spPr>
        <p:txBody>
          <a:bodyPr wrap="square" lIns="82945" tIns="41473" rIns="82945" bIns="41473" rtlCol="0">
            <a:noAutofit/>
          </a:bodyPr>
          <a:lstStyle/>
          <a:p>
            <a:r>
              <a:rPr lang="en-US" sz="2000" b="1" dirty="0">
                <a:latin typeface="+mn-lt"/>
              </a:rPr>
              <a:t>Inclusive J/</a:t>
            </a:r>
            <a:r>
              <a:rPr lang="en-US" sz="2000" b="1" dirty="0">
                <a:latin typeface="Symbol" pitchFamily="18" charset="2"/>
                <a:cs typeface="Symbol" charset="2"/>
              </a:rPr>
              <a:t>y</a:t>
            </a:r>
            <a:r>
              <a:rPr lang="en-US" sz="2000" b="1" dirty="0">
                <a:latin typeface="+mn-lt"/>
              </a:rPr>
              <a:t> spectra: </a:t>
            </a:r>
          </a:p>
        </p:txBody>
      </p:sp>
      <p:sp>
        <p:nvSpPr>
          <p:cNvPr id="19" name="Obdélník 7"/>
          <p:cNvSpPr/>
          <p:nvPr/>
        </p:nvSpPr>
        <p:spPr>
          <a:xfrm>
            <a:off x="304800" y="2345110"/>
            <a:ext cx="3886200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STAR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2009 EMC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: Phys.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Lett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. B 722 (2013) 55</a:t>
            </a:r>
          </a:p>
          <a:p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STAR 2009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MB: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Acta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 Phys.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Polonica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 B Vol.5, No 2 (2012),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543</a:t>
            </a:r>
          </a:p>
          <a:p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STAR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</a:rPr>
              <a:t>2005 &amp; 2006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:  Phys. Rev. C80, 041902(R) (2009)</a:t>
            </a:r>
          </a:p>
          <a:p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</a:rPr>
              <a:t>PHENIX 2006: 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Phys. Rev. D 85, 092004 (2012)</a:t>
            </a:r>
          </a:p>
          <a:p>
            <a:endParaRPr lang="en-US" sz="1200" b="1" dirty="0">
              <a:solidFill>
                <a:srgbClr val="00808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11042" y="1354510"/>
            <a:ext cx="4332357" cy="50462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 Data: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0&lt;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&lt;14</a:t>
            </a:r>
            <a:r>
              <a:rPr lang="en-US" sz="1800" dirty="0" smtClean="0"/>
              <a:t> </a:t>
            </a:r>
            <a:r>
              <a:rPr lang="en-US" sz="1800" dirty="0" err="1" smtClean="0"/>
              <a:t>GeV</a:t>
            </a:r>
            <a:r>
              <a:rPr lang="en-US" sz="1800" dirty="0" smtClean="0"/>
              <a:t>/c in year 2009</a:t>
            </a:r>
          </a:p>
          <a:p>
            <a:pPr lvl="1"/>
            <a:r>
              <a:rPr lang="en-US" sz="1800" dirty="0" smtClean="0"/>
              <a:t>Good agreement with PHENIX</a:t>
            </a:r>
          </a:p>
          <a:p>
            <a:pPr lvl="1">
              <a:buFont typeface="Wingdings" pitchFamily="2" charset="2"/>
              <a:buNone/>
            </a:pPr>
            <a:endParaRPr lang="en-US" sz="500" dirty="0" smtClean="0"/>
          </a:p>
          <a:p>
            <a:pPr lvl="1"/>
            <a:endParaRPr lang="en-US" sz="1700" dirty="0" smtClean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93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</a:t>
            </a:r>
            <a:r>
              <a:rPr lang="en-US" dirty="0"/>
              <a:t>/</a:t>
            </a:r>
            <a:r>
              <a:rPr lang="en-US" dirty="0" err="1"/>
              <a:t>ψ</a:t>
            </a:r>
            <a:r>
              <a:rPr lang="en-US" dirty="0"/>
              <a:t> </a:t>
            </a:r>
            <a:r>
              <a:rPr lang="en-US" dirty="0" smtClean="0"/>
              <a:t>spectra, </a:t>
            </a:r>
            <a:r>
              <a:rPr lang="en-US" dirty="0" err="1" smtClean="0"/>
              <a:t>p+p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endParaRPr lang="en-US" b="0" dirty="0" smtClean="0"/>
          </a:p>
        </p:txBody>
      </p:sp>
      <p:sp>
        <p:nvSpPr>
          <p:cNvPr id="20482" name="AutoShape 2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20483" name="AutoShape 4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45386" y="1375474"/>
            <a:ext cx="4198614" cy="44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6"/>
          <p:cNvSpPr txBox="1"/>
          <p:nvPr/>
        </p:nvSpPr>
        <p:spPr>
          <a:xfrm>
            <a:off x="5700481" y="1070674"/>
            <a:ext cx="2833919" cy="414764"/>
          </a:xfrm>
          <a:prstGeom prst="rect">
            <a:avLst/>
          </a:prstGeom>
          <a:noFill/>
        </p:spPr>
        <p:txBody>
          <a:bodyPr wrap="square" lIns="82945" tIns="41473" rIns="82945" bIns="41473" rtlCol="0">
            <a:noAutofit/>
          </a:bodyPr>
          <a:lstStyle/>
          <a:p>
            <a:r>
              <a:rPr lang="en-US" sz="2000" b="1" dirty="0">
                <a:latin typeface="+mn-lt"/>
              </a:rPr>
              <a:t>Inclusive J/</a:t>
            </a:r>
            <a:r>
              <a:rPr lang="en-US" sz="2000" b="1" dirty="0">
                <a:latin typeface="Symbol" pitchFamily="18" charset="2"/>
                <a:cs typeface="Symbol" charset="2"/>
              </a:rPr>
              <a:t>y</a:t>
            </a:r>
            <a:r>
              <a:rPr lang="en-US" sz="2000" b="1" dirty="0">
                <a:latin typeface="+mn-lt"/>
              </a:rPr>
              <a:t> spectra: </a:t>
            </a:r>
          </a:p>
        </p:txBody>
      </p:sp>
      <p:sp>
        <p:nvSpPr>
          <p:cNvPr id="19" name="Obdélník 7"/>
          <p:cNvSpPr/>
          <p:nvPr/>
        </p:nvSpPr>
        <p:spPr>
          <a:xfrm>
            <a:off x="304800" y="2345110"/>
            <a:ext cx="3886200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STAR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2009 EMC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: Phys.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Lett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. B 722 (2013) 55</a:t>
            </a:r>
          </a:p>
          <a:p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STAR 2009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MB: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Acta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 Phys. </a:t>
            </a:r>
            <a:r>
              <a:rPr lang="en-US" sz="1050" b="1" dirty="0" err="1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Polonica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 B Vol.5, No 2 (2012),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543</a:t>
            </a:r>
          </a:p>
          <a:p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STAR </a:t>
            </a:r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</a:rPr>
              <a:t>2005 &amp; 2006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:  Phys. Rev. C80, 041902(R) (2009)</a:t>
            </a:r>
          </a:p>
          <a:p>
            <a:r>
              <a:rPr lang="en-US" sz="1050" b="1" dirty="0" smtClean="0">
                <a:solidFill>
                  <a:srgbClr val="008080"/>
                </a:solidFill>
                <a:latin typeface="Arial Narrow" pitchFamily="34" charset="0"/>
              </a:rPr>
              <a:t>PHENIX 2006:  </a:t>
            </a:r>
            <a:r>
              <a:rPr lang="en-US" sz="1050" b="1" dirty="0">
                <a:solidFill>
                  <a:srgbClr val="008080"/>
                </a:solidFill>
                <a:latin typeface="Arial Narrow" pitchFamily="34" charset="0"/>
              </a:rPr>
              <a:t>Phys. Rev. D 85, 092004 (2012)</a:t>
            </a:r>
          </a:p>
          <a:p>
            <a:endParaRPr lang="en-US" sz="1200" b="1" dirty="0">
              <a:solidFill>
                <a:srgbClr val="00808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Obdélník 4"/>
          <p:cNvSpPr/>
          <p:nvPr/>
        </p:nvSpPr>
        <p:spPr>
          <a:xfrm>
            <a:off x="228600" y="5715000"/>
            <a:ext cx="5029200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000" b="1" dirty="0" smtClean="0">
                <a:solidFill>
                  <a:srgbClr val="008080"/>
                </a:solidFill>
                <a:latin typeface="Arial Narrow" pitchFamily="34" charset="0"/>
              </a:rPr>
              <a:t>direct 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NNLO CS: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P.Artoisenet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 et al., Phys. Rev.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Lett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. 101, 152001 (2008) and </a:t>
            </a:r>
          </a:p>
          <a:p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J.P.Lansberg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 private communication</a:t>
            </a:r>
          </a:p>
          <a:p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NLO CS+CO: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Y.-Q.Ma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K.Wang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, and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K.T.Chao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, Phys. Rev. D 84, 51 114001 (2011) and priv. comm.</a:t>
            </a:r>
          </a:p>
          <a:p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CEM: A.D.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Frawley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, T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Ullrich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, R. Vogt,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Pys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. Rept. 462 (2008) 125, and </a:t>
            </a:r>
            <a:r>
              <a:rPr lang="en-US" sz="1000" b="1" dirty="0" err="1">
                <a:solidFill>
                  <a:srgbClr val="008080"/>
                </a:solidFill>
                <a:latin typeface="Arial Narrow" pitchFamily="34" charset="0"/>
              </a:rPr>
              <a:t>R.Vogt</a:t>
            </a:r>
            <a:r>
              <a:rPr lang="en-US" sz="1000" b="1" dirty="0">
                <a:solidFill>
                  <a:srgbClr val="008080"/>
                </a:solidFill>
                <a:latin typeface="Arial Narrow" pitchFamily="34" charset="0"/>
              </a:rPr>
              <a:t> priv. comm. </a:t>
            </a:r>
          </a:p>
        </p:txBody>
      </p: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11042" y="1354510"/>
            <a:ext cx="4332357" cy="50462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 Data: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0&lt;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&lt;14</a:t>
            </a:r>
            <a:r>
              <a:rPr lang="en-US" sz="1800" dirty="0" smtClean="0"/>
              <a:t> </a:t>
            </a:r>
            <a:r>
              <a:rPr lang="en-US" sz="1800" dirty="0" err="1" smtClean="0"/>
              <a:t>GeV</a:t>
            </a:r>
            <a:r>
              <a:rPr lang="en-US" sz="1800" dirty="0" smtClean="0"/>
              <a:t>/c in year 2009</a:t>
            </a:r>
          </a:p>
          <a:p>
            <a:pPr lvl="1"/>
            <a:r>
              <a:rPr lang="en-US" sz="1800" dirty="0" smtClean="0"/>
              <a:t>Good agreement with PHENIX</a:t>
            </a:r>
          </a:p>
          <a:p>
            <a:pPr lvl="1">
              <a:buFont typeface="Wingdings" pitchFamily="2" charset="2"/>
              <a:buNone/>
            </a:pPr>
            <a:endParaRPr lang="en-US" sz="500" dirty="0" smtClean="0"/>
          </a:p>
          <a:p>
            <a:pPr lvl="1"/>
            <a:endParaRPr lang="en-US" sz="1700" dirty="0" smtClean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Model comparison:</a:t>
            </a:r>
            <a:endParaRPr lang="en-US" sz="2100" dirty="0"/>
          </a:p>
          <a:p>
            <a:pPr lvl="1"/>
            <a:r>
              <a:rPr lang="en-US" sz="1700" dirty="0" smtClean="0"/>
              <a:t>prompt NLO CS+CO: </a:t>
            </a:r>
            <a:br>
              <a:rPr lang="en-US" sz="1700" dirty="0" smtClean="0"/>
            </a:br>
            <a:r>
              <a:rPr lang="en-US" sz="1700" dirty="0" smtClean="0"/>
              <a:t>describes the data for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r>
              <a:rPr lang="en-US" sz="1700" dirty="0" smtClean="0"/>
              <a:t> 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&gt; 4</a:t>
            </a:r>
            <a:r>
              <a:rPr lang="en-US" sz="1700" dirty="0" smtClean="0"/>
              <a:t> </a:t>
            </a:r>
            <a:r>
              <a:rPr lang="en-US" sz="1700" dirty="0" err="1" smtClean="0"/>
              <a:t>GeV</a:t>
            </a:r>
            <a:r>
              <a:rPr lang="en-US" sz="1700" dirty="0" smtClean="0"/>
              <a:t>/c </a:t>
            </a:r>
          </a:p>
          <a:p>
            <a:pPr lvl="1"/>
            <a:r>
              <a:rPr lang="en-US" sz="1700" dirty="0"/>
              <a:t>direct NNLO*CS:</a:t>
            </a:r>
            <a:br>
              <a:rPr lang="en-US" sz="1700" dirty="0"/>
            </a:br>
            <a:r>
              <a:rPr lang="en-US" sz="1700" dirty="0"/>
              <a:t>misses high-</a:t>
            </a:r>
            <a:r>
              <a:rPr lang="en-US" sz="1700" dirty="0">
                <a:cs typeface="Arial"/>
              </a:rPr>
              <a:t> </a:t>
            </a:r>
            <a:r>
              <a:rPr lang="en-US" sz="1700" dirty="0" err="1">
                <a:cs typeface="Arial"/>
              </a:rPr>
              <a:t>p</a:t>
            </a:r>
            <a:r>
              <a:rPr lang="en-US" sz="1700" baseline="-25000" dirty="0" err="1">
                <a:cs typeface="Arial"/>
              </a:rPr>
              <a:t>T</a:t>
            </a:r>
            <a:r>
              <a:rPr lang="en-US" sz="1700" baseline="-25000" dirty="0">
                <a:cs typeface="Arial"/>
              </a:rPr>
              <a:t> </a:t>
            </a:r>
            <a:r>
              <a:rPr lang="en-US" sz="1700" dirty="0"/>
              <a:t> part</a:t>
            </a:r>
          </a:p>
          <a:p>
            <a:pPr lvl="1"/>
            <a:r>
              <a:rPr lang="en-US" sz="1700" dirty="0" smtClean="0"/>
              <a:t>Prompt CEM: reasonable description of spectra, but </a:t>
            </a:r>
            <a:r>
              <a:rPr lang="en-US" sz="1700" dirty="0" err="1" smtClean="0"/>
              <a:t>overpredicts</a:t>
            </a:r>
            <a:r>
              <a:rPr lang="en-US" sz="1700" dirty="0" smtClean="0"/>
              <a:t> the data at </a:t>
            </a:r>
            <a:r>
              <a:rPr lang="en-US" sz="1700" dirty="0" smtClean="0">
                <a:cs typeface="Arial"/>
              </a:rPr>
              <a:t>p</a:t>
            </a:r>
            <a:r>
              <a:rPr lang="en-US" sz="1700" baseline="-25000" dirty="0" smtClean="0">
                <a:cs typeface="Arial"/>
              </a:rPr>
              <a:t>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∼3</a:t>
            </a:r>
            <a:r>
              <a:rPr lang="en-US" sz="1700" dirty="0" smtClean="0"/>
              <a:t> </a:t>
            </a:r>
            <a:r>
              <a:rPr lang="en-US" sz="1700" dirty="0" err="1" smtClean="0"/>
              <a:t>GeV</a:t>
            </a:r>
            <a:r>
              <a:rPr lang="en-US" sz="1700" dirty="0" smtClean="0"/>
              <a:t>/c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2100" dirty="0" smtClean="0"/>
          </a:p>
          <a:p>
            <a:pPr lvl="1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41" y="5334000"/>
            <a:ext cx="4191000" cy="1250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257800" y="5181600"/>
            <a:ext cx="381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.4"/>
</p:tagLst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36993</TotalTime>
  <Words>3191</Words>
  <Application>Microsoft Macintosh PowerPoint</Application>
  <PresentationFormat>On-screen Show (4:3)</PresentationFormat>
  <Paragraphs>554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1_Alapértelmezett terv</vt:lpstr>
      <vt:lpstr>PowerPoint Presentation</vt:lpstr>
      <vt:lpstr>Quarkonia in the sQGP</vt:lpstr>
      <vt:lpstr>Quarkonia in the sQGP</vt:lpstr>
      <vt:lpstr>Complications…</vt:lpstr>
      <vt:lpstr>Complications…</vt:lpstr>
      <vt:lpstr>Measurements at STAR</vt:lpstr>
      <vt:lpstr>RHIC/STAR</vt:lpstr>
      <vt:lpstr>J/ψ spectra, p+p at 200 GeV</vt:lpstr>
      <vt:lpstr>J/ψ spectra, p+p at 200 GeV</vt:lpstr>
      <vt:lpstr>J/ψ spectra, Au+Au at 200 GeV</vt:lpstr>
      <vt:lpstr>J/ψ spectra, Au+Au at 200 GeV</vt:lpstr>
      <vt:lpstr>Azimuthal anisotropy (v2)</vt:lpstr>
      <vt:lpstr>J/ψ RAA vs. beam energy</vt:lpstr>
      <vt:lpstr>U+U: Higher energy densities</vt:lpstr>
      <vt:lpstr>J/ψ RAA in 193 GeV U+U</vt:lpstr>
      <vt:lpstr>Motivation for high-pT J/ψ </vt:lpstr>
      <vt:lpstr>Motivation for high-pT J/ψ </vt:lpstr>
      <vt:lpstr>High-pT J/ψ in Au+Au</vt:lpstr>
      <vt:lpstr>High-pT J/ψ in Au+Au</vt:lpstr>
      <vt:lpstr> in p+p – baseline</vt:lpstr>
      <vt:lpstr> in p+p – baseline</vt:lpstr>
      <vt:lpstr> RdAu – CNM effects</vt:lpstr>
      <vt:lpstr> RdAu – CNM effects</vt:lpstr>
      <vt:lpstr> RAA</vt:lpstr>
      <vt:lpstr> RAA</vt:lpstr>
      <vt:lpstr> RAA – data vs. models</vt:lpstr>
      <vt:lpstr> RAA  – RHIC comparison</vt:lpstr>
      <vt:lpstr> RAA  – RHIC &amp; LHC comparison</vt:lpstr>
      <vt:lpstr>(1S) RAA in Au+Au</vt:lpstr>
      <vt:lpstr>Excited  states in Au+Au</vt:lpstr>
      <vt:lpstr>Excited  states in Au+Au</vt:lpstr>
      <vt:lpstr>Excited  states – LHC comparison</vt:lpstr>
      <vt:lpstr>Outlook: Muon Telescope Detector</vt:lpstr>
      <vt:lpstr>Outlook: Muon Telescope Detector</vt:lpstr>
      <vt:lpstr>Summary</vt:lpstr>
      <vt:lpstr>Summary</vt:lpstr>
      <vt:lpstr>Thank You!</vt:lpstr>
      <vt:lpstr>J/ψ in p+p – polarization</vt:lpstr>
    </vt:vector>
  </TitlesOfParts>
  <Manager/>
  <Company>Debreceni Egyetem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measurements at STAR</dc:title>
  <dc:subject/>
  <dc:creator>Vértesi Róbert</dc:creator>
  <cp:keywords/>
  <dc:description/>
  <cp:lastModifiedBy>Robert Vertesi</cp:lastModifiedBy>
  <cp:revision>1186</cp:revision>
  <dcterms:created xsi:type="dcterms:W3CDTF">2009-04-02T10:25:24Z</dcterms:created>
  <dcterms:modified xsi:type="dcterms:W3CDTF">2014-12-02T03:24:41Z</dcterms:modified>
  <cp:category/>
</cp:coreProperties>
</file>