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sldIdLst>
    <p:sldId id="512" r:id="rId2"/>
    <p:sldId id="593" r:id="rId3"/>
    <p:sldId id="515" r:id="rId4"/>
    <p:sldId id="618" r:id="rId5"/>
    <p:sldId id="534" r:id="rId6"/>
    <p:sldId id="538" r:id="rId7"/>
    <p:sldId id="527" r:id="rId8"/>
    <p:sldId id="531" r:id="rId9"/>
    <p:sldId id="560" r:id="rId10"/>
    <p:sldId id="551" r:id="rId11"/>
    <p:sldId id="563" r:id="rId12"/>
    <p:sldId id="539" r:id="rId13"/>
    <p:sldId id="569" r:id="rId14"/>
    <p:sldId id="590" r:id="rId15"/>
    <p:sldId id="575" r:id="rId16"/>
    <p:sldId id="613" r:id="rId17"/>
    <p:sldId id="576" r:id="rId18"/>
    <p:sldId id="584" r:id="rId19"/>
    <p:sldId id="595" r:id="rId20"/>
    <p:sldId id="594" r:id="rId21"/>
    <p:sldId id="604" r:id="rId22"/>
    <p:sldId id="601" r:id="rId23"/>
    <p:sldId id="603" r:id="rId24"/>
    <p:sldId id="526" r:id="rId25"/>
    <p:sldId id="605" r:id="rId26"/>
    <p:sldId id="596" r:id="rId27"/>
    <p:sldId id="532" r:id="rId28"/>
    <p:sldId id="533" r:id="rId29"/>
    <p:sldId id="611" r:id="rId30"/>
    <p:sldId id="535" r:id="rId31"/>
    <p:sldId id="609" r:id="rId32"/>
    <p:sldId id="612" r:id="rId33"/>
    <p:sldId id="610" r:id="rId34"/>
    <p:sldId id="606" r:id="rId35"/>
    <p:sldId id="607" r:id="rId36"/>
    <p:sldId id="543" r:id="rId37"/>
    <p:sldId id="544" r:id="rId38"/>
    <p:sldId id="545" r:id="rId39"/>
    <p:sldId id="614" r:id="rId40"/>
    <p:sldId id="615" r:id="rId41"/>
    <p:sldId id="616" r:id="rId4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000"/>
    <a:srgbClr val="D166D0"/>
    <a:srgbClr val="000066"/>
    <a:srgbClr val="008080"/>
    <a:srgbClr val="336699"/>
    <a:srgbClr val="FF0000"/>
    <a:srgbClr val="6699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89565" autoAdjust="0"/>
  </p:normalViewPr>
  <p:slideViewPr>
    <p:cSldViewPr>
      <p:cViewPr>
        <p:scale>
          <a:sx n="94" d="100"/>
          <a:sy n="94" d="100"/>
        </p:scale>
        <p:origin x="-1752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Relationship Id="rId2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6D6489-5F5E-480D-8643-9C97F43739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37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1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45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133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3A8026-D9A9-0A43-A692-E5FF9BE61693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6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322F3-5037-FC46-B64C-96E8B7A22338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what</a:t>
            </a:r>
            <a:r>
              <a:rPr lang="fr-FR" dirty="0" smtClean="0"/>
              <a:t>’s X and 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61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Predicted</a:t>
            </a:r>
          </a:p>
          <a:p>
            <a:r>
              <a:rPr lang="en-US" dirty="0" smtClean="0"/>
              <a:t>Refer </a:t>
            </a:r>
            <a:r>
              <a:rPr lang="en-US" dirty="0" err="1" smtClean="0"/>
              <a:t>sergei</a:t>
            </a:r>
            <a:r>
              <a:rPr lang="en-US" dirty="0" smtClean="0"/>
              <a:t> </a:t>
            </a:r>
            <a:r>
              <a:rPr lang="en-US" dirty="0" err="1" smtClean="0"/>
              <a:t>voloshin’s</a:t>
            </a:r>
            <a:r>
              <a:rPr lang="en-US" dirty="0" smtClean="0"/>
              <a:t> paper…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35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15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c_sound</a:t>
            </a:r>
            <a:r>
              <a:rPr lang="en-US" dirty="0" smtClean="0"/>
              <a:t>  plot? </a:t>
            </a:r>
            <a:r>
              <a:rPr lang="en-US" dirty="0" err="1" smtClean="0"/>
              <a:t>compressibilily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6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88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 proton -&gt; only the</a:t>
            </a:r>
            <a:r>
              <a:rPr lang="en-US" baseline="0" dirty="0" smtClean="0"/>
              <a:t> “mechanical” part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58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is </a:t>
            </a:r>
            <a:r>
              <a:rPr lang="en-US" dirty="0" err="1" smtClean="0"/>
              <a:t>mu_B</a:t>
            </a:r>
            <a:r>
              <a:rPr lang="en-US" dirty="0" smtClean="0"/>
              <a:t> extracted?</a:t>
            </a:r>
            <a:r>
              <a:rPr lang="en-US" baseline="0" dirty="0" smtClean="0"/>
              <a:t> Ratios?</a:t>
            </a:r>
          </a:p>
          <a:p>
            <a:r>
              <a:rPr lang="en-US" baseline="0" dirty="0" smtClean="0"/>
              <a:t>Thermal model </a:t>
            </a:r>
            <a:r>
              <a:rPr lang="en-US" baseline="0" dirty="0" err="1" smtClean="0"/>
              <a:t>postdiction</a:t>
            </a:r>
            <a:r>
              <a:rPr lang="en-US" baseline="0" dirty="0" smtClean="0"/>
              <a:t> – LQCD TC predictions on the same curve!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66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Reference- is it correct?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1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Refererence</a:t>
            </a:r>
            <a:r>
              <a:rPr lang="en-US" dirty="0" smtClean="0"/>
              <a:t> / prelim.?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47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 of right plot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8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that </a:t>
            </a:r>
            <a:r>
              <a:rPr lang="en-US" dirty="0" err="1" smtClean="0"/>
              <a:t>uRQMD</a:t>
            </a:r>
            <a:r>
              <a:rPr lang="en-US" baseline="0" dirty="0" smtClean="0"/>
              <a:t> is different on both plots – clearly not </a:t>
            </a:r>
            <a:r>
              <a:rPr lang="en-US" baseline="0" dirty="0" err="1" smtClean="0"/>
              <a:t>hadronic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85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89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87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67200"/>
            <a:ext cx="6400800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5568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209800" cy="6400800"/>
          </a:xfrm>
          <a:prstGeom prst="rect">
            <a:avLst/>
          </a:prstGeom>
        </p:spPr>
        <p:txBody>
          <a:bodyPr vert="eaVert"/>
          <a:lstStyle>
            <a:lvl1pPr algn="l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64770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104900"/>
            <a:ext cx="4343400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104900"/>
            <a:ext cx="4343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810000"/>
            <a:ext cx="43434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923225"/>
          </a:xfrm>
        </p:spPr>
        <p:txBody>
          <a:bodyPr/>
          <a:lstStyle>
            <a:extLst/>
          </a:lstStyle>
          <a:p>
            <a:r>
              <a:rPr kumimoji="0" lang="cs-CZ" dirty="0" smtClean="0"/>
              <a:t>Klepnutím lze upravit styl předlohy nadpisů.</a:t>
            </a:r>
            <a:endParaRPr kumimoji="0"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lIns="82945" tIns="41473" rIns="82945" bIns="41473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lIns="82945" tIns="41473" rIns="82945" bIns="41473"/>
          <a:lstStyle/>
          <a:p>
            <a:fld id="{9648F39E-9C37-485F-AC97-16BB4BDF9F49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160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 userDrawn="1"/>
        </p:nvSpPr>
        <p:spPr bwMode="auto">
          <a:xfrm>
            <a:off x="649288" y="746125"/>
            <a:ext cx="8189912" cy="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AutoShape 12"/>
          <p:cNvSpPr>
            <a:spLocks noChangeArrowheads="1"/>
          </p:cNvSpPr>
          <p:nvPr userDrawn="1"/>
        </p:nvSpPr>
        <p:spPr bwMode="auto">
          <a:xfrm>
            <a:off x="152400" y="304800"/>
            <a:ext cx="515938" cy="406400"/>
          </a:xfrm>
          <a:prstGeom prst="star5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i="1">
              <a:latin typeface="+mn-lt"/>
              <a:ea typeface="+mn-ea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WS on Beam Energy Scan II, 27-Sep-2014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07FD87-0345-45A2-B2BB-C523CAA93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2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Click to edit Master title style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487"/>
            <a:ext cx="3008313" cy="12564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1487"/>
            <a:ext cx="5111750" cy="6234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33537"/>
            <a:ext cx="3008313" cy="5072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088" y="4800599"/>
            <a:ext cx="5827712" cy="8350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088" y="612775"/>
            <a:ext cx="5827712" cy="60626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6088" y="5367338"/>
            <a:ext cx="5827712" cy="1185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3007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22" name="Élőláb helye 4"/>
          <p:cNvSpPr txBox="1">
            <a:spLocks/>
          </p:cNvSpPr>
          <p:nvPr/>
        </p:nvSpPr>
        <p:spPr>
          <a:xfrm>
            <a:off x="0" y="0"/>
            <a:ext cx="2053988" cy="32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baseline="0" dirty="0" err="1" smtClean="0"/>
              <a:t>Zimányi</a:t>
            </a:r>
            <a:r>
              <a:rPr lang="en-US" baseline="0" dirty="0" smtClean="0"/>
              <a:t> 14</a:t>
            </a:r>
            <a:r>
              <a:rPr lang="en-US" dirty="0" smtClean="0"/>
              <a:t>, 12/</a:t>
            </a:r>
            <a:r>
              <a:rPr lang="en-US" baseline="0" dirty="0" smtClean="0"/>
              <a:t>01/</a:t>
            </a:r>
            <a:r>
              <a:rPr lang="en-US" dirty="0" smtClean="0"/>
              <a:t>2014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23" name="Élőláb helye 4"/>
          <p:cNvSpPr txBox="1">
            <a:spLocks/>
          </p:cNvSpPr>
          <p:nvPr/>
        </p:nvSpPr>
        <p:spPr>
          <a:xfrm>
            <a:off x="3429000" y="0"/>
            <a:ext cx="3048000" cy="32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aseline="0" dirty="0" smtClean="0"/>
              <a:t>STAR BES, R. </a:t>
            </a:r>
            <a:r>
              <a:rPr lang="en-US" baseline="0" dirty="0" err="1" smtClean="0"/>
              <a:t>Vértesi</a:t>
            </a:r>
            <a:endParaRPr lang="en-US" dirty="0"/>
          </a:p>
        </p:txBody>
      </p:sp>
      <p:sp>
        <p:nvSpPr>
          <p:cNvPr id="9" name="Dia számának helye 11"/>
          <p:cNvSpPr txBox="1">
            <a:spLocks noGrp="1"/>
          </p:cNvSpPr>
          <p:nvPr userDrawn="1"/>
        </p:nvSpPr>
        <p:spPr>
          <a:xfrm>
            <a:off x="8609463" y="0"/>
            <a:ext cx="533400" cy="328612"/>
          </a:xfrm>
          <a:prstGeom prst="rect">
            <a:avLst/>
          </a:prstGeom>
          <a:noFill/>
        </p:spPr>
        <p:txBody>
          <a:bodyPr/>
          <a:lstStyle/>
          <a:p>
            <a:pPr lvl="0" algn="r"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fld id="{788329EA-BB85-4C66-9255-AFC63C0073A4}" type="slidenum">
              <a:rPr lang="en-US" sz="1600" b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pPr lvl="0" algn="r">
                <a:spcBef>
                  <a:spcPts val="700"/>
                </a:spcBef>
                <a:buClr>
                  <a:srgbClr val="0066CC"/>
                </a:buClr>
                <a:buFont typeface="Wingdings" pitchFamily="2" charset="2"/>
                <a:buNone/>
                <a:defRPr/>
              </a:pPr>
              <a:t>‹#›</a:t>
            </a:fld>
            <a:endParaRPr lang="en-US" sz="2400" b="0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63" r:id="rId14"/>
    <p:sldLayoutId id="214748366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hyperlink" Target="mailto:robert.vertesi@ujf.cas.cz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hyperlink" Target="http://arxiv.org/abs/1007.261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hyperlink" Target="http://arxiv.org/abs/1007.261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7.wmf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48.emf"/><Relationship Id="rId10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arxiv.org/abs/1007.2613" TargetMode="External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hyperlink" Target="http://arxiv.org/abs/1007.261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r>
              <a:rPr lang="en-US" dirty="0" smtClean="0"/>
              <a:t>14</a:t>
            </a:r>
            <a:r>
              <a:rPr lang="en-US" dirty="0"/>
              <a:t>. </a:t>
            </a:r>
            <a:r>
              <a:rPr lang="en-US" dirty="0" err="1" smtClean="0"/>
              <a:t>Zimányi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WINTER </a:t>
            </a:r>
            <a:r>
              <a:rPr lang="en-US" dirty="0"/>
              <a:t>SCHOOL </a:t>
            </a:r>
            <a:r>
              <a:rPr lang="en-US" dirty="0" smtClean="0"/>
              <a:t>ON HEAVY </a:t>
            </a:r>
            <a:r>
              <a:rPr lang="en-US" dirty="0"/>
              <a:t>ION PHYSICS</a:t>
            </a:r>
            <a:br>
              <a:rPr lang="en-US" dirty="0"/>
            </a:br>
            <a:r>
              <a:rPr lang="en-US" dirty="0" smtClean="0"/>
              <a:t>Dec</a:t>
            </a:r>
            <a:r>
              <a:rPr lang="en-US" dirty="0"/>
              <a:t>. 1. - Dec. 5., </a:t>
            </a:r>
            <a:r>
              <a:rPr lang="en-US" dirty="0" smtClean="0"/>
              <a:t>Budapest</a:t>
            </a:r>
            <a:r>
              <a:rPr lang="en-US" dirty="0"/>
              <a:t>, Hungary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85800" y="1752600"/>
            <a:ext cx="7696200" cy="1676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hu-HU" sz="3600" dirty="0" smtClean="0"/>
              <a:t>Recent STAR results from the </a:t>
            </a:r>
            <a:br>
              <a:rPr lang="hu-HU" sz="3600" dirty="0" smtClean="0"/>
            </a:br>
            <a:r>
              <a:rPr lang="hu-HU" sz="3600" dirty="0" smtClean="0"/>
              <a:t>RHIC Beam Energy Scan program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15000"/>
            <a:ext cx="2438400" cy="914400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2"/>
                </a:solidFill>
              </a:rPr>
              <a:t>Nuclear Physics Institute Academy of Sciences</a:t>
            </a:r>
            <a:br>
              <a:rPr lang="en-US" sz="1600" dirty="0" smtClean="0">
                <a:solidFill>
                  <a:schemeClr val="accent2"/>
                </a:solidFill>
              </a:rPr>
            </a:br>
            <a:r>
              <a:rPr lang="en-US" sz="1600" dirty="0" smtClean="0">
                <a:solidFill>
                  <a:schemeClr val="accent2"/>
                </a:solidFill>
              </a:rPr>
              <a:t>of the Czech Republic</a:t>
            </a:r>
            <a:endParaRPr lang="hu-HU" sz="1600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5" descr="esf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6096000"/>
            <a:ext cx="3200400" cy="78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_ujf.pdf"/>
          <p:cNvPicPr>
            <a:picLocks noChangeAspect="1"/>
          </p:cNvPicPr>
          <p:nvPr/>
        </p:nvPicPr>
        <p:blipFill>
          <a:blip r:embed="rId4" cstate="print"/>
          <a:srcRect l="21439" t="15150" r="22630" b="15150"/>
          <a:stretch>
            <a:fillRect/>
          </a:stretch>
        </p:blipFill>
        <p:spPr bwMode="auto">
          <a:xfrm>
            <a:off x="0" y="5562600"/>
            <a:ext cx="73147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02" y="4325884"/>
            <a:ext cx="2111798" cy="169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00785" y="359148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3200" dirty="0">
                <a:solidFill>
                  <a:schemeClr val="accent2"/>
                </a:solidFill>
              </a:rPr>
              <a:t>Róbert Vértesi</a:t>
            </a:r>
            <a:endParaRPr lang="en-US" sz="900" dirty="0"/>
          </a:p>
          <a:p>
            <a:pPr algn="ctr"/>
            <a:r>
              <a:rPr lang="en-US" sz="1600" dirty="0">
                <a:solidFill>
                  <a:schemeClr val="accent2"/>
                </a:solidFill>
                <a:hlinkClick r:id="rId6"/>
              </a:rPr>
              <a:t>robert.vertesi@ujf.cas.cz</a:t>
            </a:r>
            <a:r>
              <a:rPr lang="en-US" sz="700" dirty="0">
                <a:solidFill>
                  <a:schemeClr val="accent2"/>
                </a:solidFill>
              </a:rPr>
              <a:t>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4478284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for the</a:t>
            </a: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 smtClean="0">
              <a:solidFill>
                <a:schemeClr val="accent2"/>
              </a:solidFill>
            </a:endParaRPr>
          </a:p>
          <a:p>
            <a:endParaRPr lang="en-US" sz="1600" dirty="0">
              <a:solidFill>
                <a:schemeClr val="accent2"/>
              </a:solidFill>
            </a:endParaRPr>
          </a:p>
          <a:p>
            <a:pPr algn="r"/>
            <a:r>
              <a:rPr lang="en-US" sz="1600" b="1" dirty="0" smtClean="0">
                <a:solidFill>
                  <a:schemeClr val="accent2"/>
                </a:solidFill>
              </a:rPr>
              <a:t>collaboration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70000" cy="1181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035" y="152400"/>
            <a:ext cx="205945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v2_ncq.pdf"/>
          <p:cNvPicPr>
            <a:picLocks noChangeAspect="1"/>
          </p:cNvPicPr>
          <p:nvPr/>
        </p:nvPicPr>
        <p:blipFill>
          <a:blip r:embed="rId3"/>
          <a:srcRect t="13148" r="8749"/>
          <a:stretch>
            <a:fillRect/>
          </a:stretch>
        </p:blipFill>
        <p:spPr>
          <a:xfrm>
            <a:off x="4572000" y="1319971"/>
            <a:ext cx="4463579" cy="40386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particle – antiparticle</a:t>
            </a:r>
            <a:endParaRPr lang="en-US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0" y="55626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Substantial particle-antiparticle split at lower √</a:t>
            </a:r>
            <a:r>
              <a:rPr lang="en-US" sz="2800" dirty="0" err="1" smtClean="0"/>
              <a:t>s</a:t>
            </a:r>
            <a:r>
              <a:rPr lang="en-US" sz="2800" baseline="-25000" dirty="0" err="1" smtClean="0"/>
              <a:t>NN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Linear dependence on the baryon chemical potential</a:t>
            </a:r>
            <a:br>
              <a:rPr lang="en-US" sz="2800" dirty="0" smtClean="0"/>
            </a:br>
            <a:r>
              <a:rPr lang="en-US" sz="2800" dirty="0" smtClean="0"/>
              <a:t>	</a:t>
            </a:r>
            <a:endParaRPr lang="en-US" sz="2400" baseline="-25000" dirty="0" smtClean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19971"/>
            <a:ext cx="4495800" cy="409022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11460" y="1002268"/>
            <a:ext cx="376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8080"/>
                </a:solidFill>
              </a:rPr>
              <a:t>Phys.Rev.Lett. 110 (2013) 142301</a:t>
            </a:r>
            <a:endParaRPr lang="en-US" dirty="0">
              <a:solidFill>
                <a:srgbClr val="0080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1033046"/>
            <a:ext cx="29753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80"/>
                </a:solidFill>
              </a:rPr>
              <a:t>Phys. Rev. C 88 (2013) 14902</a:t>
            </a:r>
          </a:p>
        </p:txBody>
      </p:sp>
    </p:spTree>
    <p:extLst>
      <p:ext uri="{BB962C8B-B14F-4D97-AF65-F5344CB8AC3E}">
        <p14:creationId xmlns:p14="http://schemas.microsoft.com/office/powerpoint/2010/main" val="280500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Chiral magnetic effect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228600" y="60198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Drop of charge separation below 11.5 </a:t>
            </a:r>
            <a:r>
              <a:rPr lang="en-US" sz="2400" dirty="0" err="1" smtClean="0"/>
              <a:t>GeV</a:t>
            </a:r>
            <a:r>
              <a:rPr lang="en-US" sz="2400" dirty="0" smtClean="0"/>
              <a:t> consistent with expectations in a dominant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phase</a:t>
            </a:r>
            <a:endParaRPr lang="en-US" sz="1600" dirty="0" smtClean="0"/>
          </a:p>
        </p:txBody>
      </p:sp>
      <p:pic>
        <p:nvPicPr>
          <p:cNvPr id="8" name="Picture 7" descr="dif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1981200"/>
            <a:ext cx="3200400" cy="4124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43200"/>
            <a:ext cx="2514600" cy="1524000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152400" y="914400"/>
            <a:ext cx="883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rgbClr val="262673"/>
                </a:solidFill>
              </a:rPr>
              <a:t>QCD allows for local parity violation in </a:t>
            </a:r>
            <a:r>
              <a:rPr lang="en-US" sz="2400" dirty="0" err="1" smtClean="0">
                <a:solidFill>
                  <a:srgbClr val="262673"/>
                </a:solidFill>
              </a:rPr>
              <a:t>sQGP</a:t>
            </a:r>
            <a:endParaRPr lang="en-US" sz="2400" dirty="0" smtClean="0">
              <a:solidFill>
                <a:srgbClr val="262673"/>
              </a:solidFill>
            </a:endParaRPr>
          </a:p>
          <a:p>
            <a:r>
              <a:rPr lang="en-US" sz="2400" dirty="0" smtClean="0">
                <a:solidFill>
                  <a:srgbClr val="262673"/>
                </a:solidFill>
              </a:rPr>
              <a:t>Possible signatures: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2042856"/>
            <a:ext cx="3478499" cy="39867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9400" y="1676400"/>
            <a:ext cx="3163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1) Three-point </a:t>
            </a:r>
            <a:r>
              <a:rPr lang="en-US" sz="2000" b="1" dirty="0" err="1" smtClean="0"/>
              <a:t>correlator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31855" y="1686180"/>
            <a:ext cx="273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2) Charge separation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5181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rgbClr val="008080"/>
                </a:solidFill>
              </a:rPr>
              <a:t>Phys.Rev.Lett. </a:t>
            </a:r>
            <a:r>
              <a:rPr lang="hu-HU" sz="1400" b="1" dirty="0" smtClean="0">
                <a:solidFill>
                  <a:srgbClr val="008080"/>
                </a:solidFill>
              </a:rPr>
              <a:t>113, </a:t>
            </a:r>
            <a:br>
              <a:rPr lang="hu-HU" sz="1400" b="1" dirty="0" smtClean="0">
                <a:solidFill>
                  <a:srgbClr val="008080"/>
                </a:solidFill>
              </a:rPr>
            </a:br>
            <a:r>
              <a:rPr lang="hu-HU" sz="1400" b="1" dirty="0" smtClean="0">
                <a:solidFill>
                  <a:srgbClr val="008080"/>
                </a:solidFill>
              </a:rPr>
              <a:t>052302 (2014)</a:t>
            </a:r>
            <a:endParaRPr lang="en-US" sz="14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4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1397353"/>
            <a:ext cx="5562600" cy="500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64105" y="1600200"/>
            <a:ext cx="2660095" cy="37961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101882" tIns="50941" rIns="101882" bIns="50941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Find…</a:t>
            </a:r>
          </a:p>
          <a:p>
            <a:pPr eaLnBrk="1" hangingPunct="1"/>
            <a:endParaRPr lang="en-US" b="1" dirty="0" smtClean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  <a:p>
            <a:pPr eaLnBrk="1" hangingPunct="1"/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1) Turn-off of </a:t>
            </a:r>
            <a:r>
              <a:rPr lang="en-US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sQGP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 signatures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808080"/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endParaRPr lang="en-US" dirty="0" smtClean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2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) 1</a:t>
            </a:r>
            <a:r>
              <a:rPr lang="en-US" baseline="30000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st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 order phase transition signs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latin typeface="+mn-lt"/>
              </a:rPr>
              <a:t>                                      </a:t>
            </a:r>
            <a:endParaRPr lang="en-US" dirty="0" smtClean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3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) The QCD critical point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808080"/>
              </a:solidFill>
              <a:latin typeface="+mn-lt"/>
            </a:endParaRPr>
          </a:p>
        </p:txBody>
      </p:sp>
      <p:sp>
        <p:nvSpPr>
          <p:cNvPr id="5" name="Left-Right Arrow 4"/>
          <p:cNvSpPr/>
          <p:nvPr/>
        </p:nvSpPr>
        <p:spPr bwMode="auto">
          <a:xfrm rot="14238053">
            <a:off x="5731741" y="3668944"/>
            <a:ext cx="1219200" cy="524808"/>
          </a:xfrm>
          <a:prstGeom prst="left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Exploring the QCD phase diagram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0890" y="6180853"/>
            <a:ext cx="3043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8080"/>
                </a:solidFill>
                <a:hlinkClick r:id="rId3"/>
              </a:rPr>
              <a:t>http://arxiv.org/abs/1007.2613</a:t>
            </a:r>
            <a:r>
              <a:rPr lang="en-US" sz="1600" b="1" u="sng" dirty="0" smtClean="0">
                <a:solidFill>
                  <a:srgbClr val="008080"/>
                </a:solidFill>
              </a:rPr>
              <a:t> </a:t>
            </a:r>
            <a:endParaRPr lang="cs-CZ" sz="1600" b="1" u="sng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flow (v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Fi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955275"/>
            <a:ext cx="3352800" cy="5909024"/>
          </a:xfrm>
          <a:prstGeom prst="rect">
            <a:avLst/>
          </a:prstGeom>
        </p:spPr>
      </p:pic>
      <p:pic>
        <p:nvPicPr>
          <p:cNvPr id="4" name="Picture 3" descr="Fig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1" y="1371600"/>
            <a:ext cx="3429000" cy="3505200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1400" y="4953000"/>
            <a:ext cx="556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Opposite charge </a:t>
            </a:r>
            <a:r>
              <a:rPr lang="en-US" sz="2000" dirty="0" err="1" smtClean="0"/>
              <a:t>pions</a:t>
            </a:r>
            <a:r>
              <a:rPr lang="en-US" sz="2000" dirty="0" smtClean="0"/>
              <a:t> follow the same trend</a:t>
            </a:r>
          </a:p>
          <a:p>
            <a:r>
              <a:rPr lang="en-US" sz="2000" dirty="0" smtClean="0"/>
              <a:t>Protons-antiprotons are different</a:t>
            </a:r>
          </a:p>
          <a:p>
            <a:pPr marL="0" indent="0">
              <a:buNone/>
            </a:pPr>
            <a:r>
              <a:rPr lang="en-US" sz="2000" dirty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     baryon number transport is important</a:t>
            </a:r>
            <a:endParaRPr lang="en-US" sz="2000" dirty="0" smtClean="0"/>
          </a:p>
          <a:p>
            <a:pPr lvl="3"/>
            <a:endParaRPr lang="en-US" sz="800" dirty="0" smtClean="0"/>
          </a:p>
          <a:p>
            <a:r>
              <a:rPr lang="en-US" sz="2000" dirty="0" smtClean="0"/>
              <a:t>Proton v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slope changes sign</a:t>
            </a:r>
          </a:p>
          <a:p>
            <a:pPr marL="0" indent="0">
              <a:buNone/>
            </a:pPr>
            <a:endParaRPr lang="en-US" sz="2400" dirty="0">
              <a:solidFill>
                <a:srgbClr val="26267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10668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80"/>
                </a:solidFill>
              </a:rPr>
              <a:t>Phys. Rev. </a:t>
            </a:r>
            <a:r>
              <a:rPr lang="en-US" sz="1600" b="1" dirty="0" err="1" smtClean="0">
                <a:solidFill>
                  <a:srgbClr val="008080"/>
                </a:solidFill>
              </a:rPr>
              <a:t>Lett</a:t>
            </a:r>
            <a:r>
              <a:rPr lang="en-US" sz="1600" b="1" dirty="0" smtClean="0">
                <a:solidFill>
                  <a:srgbClr val="008080"/>
                </a:solidFill>
              </a:rPr>
              <a:t>. 112, 162301 (2014)</a:t>
            </a:r>
            <a:endParaRPr lang="en-US" sz="1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7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1143000"/>
            <a:ext cx="51462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rgbClr val="262673"/>
                </a:solidFill>
              </a:rPr>
              <a:t>Net protons: double sign change</a:t>
            </a:r>
          </a:p>
          <a:p>
            <a:pPr lvl="1"/>
            <a:r>
              <a:rPr lang="en-US" sz="2000" dirty="0" smtClean="0"/>
              <a:t>Simple hydro predicts structure</a:t>
            </a:r>
          </a:p>
          <a:p>
            <a:pPr lvl="1"/>
            <a:r>
              <a:rPr lang="en-US" sz="2000" dirty="0" smtClean="0"/>
              <a:t>More sophisticated </a:t>
            </a:r>
            <a:r>
              <a:rPr lang="en-US" sz="2000" dirty="0" err="1" smtClean="0"/>
              <a:t>UrQMD</a:t>
            </a:r>
            <a:r>
              <a:rPr lang="en-US" sz="2000" dirty="0" smtClean="0"/>
              <a:t> fails</a:t>
            </a:r>
          </a:p>
          <a:p>
            <a:pPr marL="1200150" lvl="3" indent="-342900"/>
            <a:endParaRPr lang="en-US" sz="1600" dirty="0" smtClean="0">
              <a:solidFill>
                <a:srgbClr val="000066"/>
              </a:solidFill>
            </a:endParaRPr>
          </a:p>
          <a:p>
            <a:pPr marL="342900" lvl="1" indent="-342900"/>
            <a:r>
              <a:rPr lang="en-US" sz="2400" dirty="0" smtClean="0">
                <a:solidFill>
                  <a:srgbClr val="000066"/>
                </a:solidFill>
              </a:rPr>
              <a:t>Softening </a:t>
            </a:r>
            <a:r>
              <a:rPr lang="en-US" sz="2400" dirty="0">
                <a:solidFill>
                  <a:srgbClr val="000066"/>
                </a:solidFill>
              </a:rPr>
              <a:t>of </a:t>
            </a:r>
            <a:r>
              <a:rPr lang="en-US" sz="2400" dirty="0" smtClean="0">
                <a:solidFill>
                  <a:srgbClr val="000066"/>
                </a:solidFill>
              </a:rPr>
              <a:t>EOS?</a:t>
            </a:r>
          </a:p>
          <a:p>
            <a:pPr marL="742950" lvl="2" indent="-342900"/>
            <a:r>
              <a:rPr lang="en-US" sz="2000" dirty="0" smtClean="0">
                <a:solidFill>
                  <a:schemeClr val="tx2"/>
                </a:solidFill>
              </a:rPr>
              <a:t>Expected in mixed phase</a:t>
            </a:r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62600" y="1143000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080"/>
                </a:solidFill>
              </a:rPr>
              <a:t>Phys. Rev. </a:t>
            </a:r>
            <a:r>
              <a:rPr lang="en-US" sz="1600" b="1" dirty="0" err="1" smtClean="0">
                <a:solidFill>
                  <a:srgbClr val="008080"/>
                </a:solidFill>
              </a:rPr>
              <a:t>Lett</a:t>
            </a:r>
            <a:r>
              <a:rPr lang="en-US" sz="1600" b="1" dirty="0" smtClean="0">
                <a:solidFill>
                  <a:srgbClr val="008080"/>
                </a:solidFill>
              </a:rPr>
              <a:t>. 112, 162301 (2014)</a:t>
            </a:r>
            <a:endParaRPr lang="en-US" sz="1600" b="1" dirty="0">
              <a:solidFill>
                <a:srgbClr val="0080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657600"/>
            <a:ext cx="4289576" cy="3124200"/>
          </a:xfrm>
          <a:prstGeom prst="rect">
            <a:avLst/>
          </a:prstGeom>
        </p:spPr>
      </p:pic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990600" y="3761601"/>
            <a:ext cx="3429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8080"/>
                </a:solidFill>
              </a:rPr>
              <a:t>H. Stoecker, </a:t>
            </a:r>
            <a:r>
              <a:rPr lang="en-US" sz="1200" b="1" dirty="0" err="1" smtClean="0">
                <a:solidFill>
                  <a:srgbClr val="008080"/>
                </a:solidFill>
              </a:rPr>
              <a:t>Nucl</a:t>
            </a:r>
            <a:r>
              <a:rPr lang="en-US" sz="1200" b="1" dirty="0">
                <a:solidFill>
                  <a:srgbClr val="008080"/>
                </a:solidFill>
              </a:rPr>
              <a:t>. Phys. A 750, 121 (2005).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59" y="1451455"/>
            <a:ext cx="4522141" cy="540654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Net proton v</a:t>
            </a:r>
            <a:r>
              <a:rPr lang="en-US" baseline="-25000" dirty="0" smtClean="0"/>
              <a:t>1 </a:t>
            </a:r>
            <a:r>
              <a:rPr lang="en-US" dirty="0" smtClean="0"/>
              <a:t>slope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51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Caloric curve</a:t>
            </a:r>
            <a:endParaRPr lang="en-US" dirty="0"/>
          </a:p>
        </p:txBody>
      </p:sp>
      <p:pic>
        <p:nvPicPr>
          <p:cNvPr id="11" name="Picture 10" descr="CaloricCur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1295400"/>
            <a:ext cx="3124200" cy="2438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629400" y="29057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  <a:latin typeface="Arial Narrow" pitchFamily="34" charset="0"/>
              </a:rPr>
              <a:t>H. </a:t>
            </a:r>
            <a:r>
              <a:rPr lang="en-US" sz="1400" b="1" dirty="0" err="1" smtClean="0">
                <a:solidFill>
                  <a:srgbClr val="008080"/>
                </a:solidFill>
                <a:latin typeface="Arial Narrow" pitchFamily="34" charset="0"/>
              </a:rPr>
              <a:t>Feldmeier</a:t>
            </a:r>
            <a:r>
              <a:rPr lang="en-US" sz="1400" b="1" dirty="0" smtClean="0">
                <a:solidFill>
                  <a:srgbClr val="008080"/>
                </a:solidFill>
                <a:latin typeface="Arial Narrow" pitchFamily="34" charset="0"/>
              </a:rPr>
              <a:t> &amp; J. </a:t>
            </a:r>
            <a:r>
              <a:rPr lang="en-US" sz="1400" b="1" dirty="0" err="1" smtClean="0">
                <a:solidFill>
                  <a:srgbClr val="008080"/>
                </a:solidFill>
                <a:latin typeface="Arial Narrow" pitchFamily="34" charset="0"/>
              </a:rPr>
              <a:t>Schnack</a:t>
            </a:r>
            <a:r>
              <a:rPr lang="en-US" sz="1400" b="1" dirty="0" smtClean="0">
                <a:solidFill>
                  <a:srgbClr val="008080"/>
                </a:solidFill>
                <a:latin typeface="Arial Narrow" pitchFamily="34" charset="0"/>
              </a:rPr>
              <a:t>,</a:t>
            </a:r>
          </a:p>
          <a:p>
            <a:r>
              <a:rPr lang="en-US" sz="1400" b="1" dirty="0" smtClean="0">
                <a:solidFill>
                  <a:srgbClr val="008080"/>
                </a:solidFill>
                <a:latin typeface="Arial Narrow" pitchFamily="34" charset="0"/>
              </a:rPr>
              <a:t>Rev. Mod. Phys. 72, 655 (2000).</a:t>
            </a:r>
            <a:endParaRPr lang="en-US" sz="1400" b="1" dirty="0">
              <a:solidFill>
                <a:srgbClr val="008080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93539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nuclear liquid-vapor PT</a:t>
            </a:r>
            <a:endParaRPr lang="en-US" b="1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52400" y="1143000"/>
            <a:ext cx="5298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</a:t>
            </a:r>
            <a:r>
              <a:rPr lang="en-US" sz="2400" dirty="0"/>
              <a:t>order phase </a:t>
            </a:r>
            <a:r>
              <a:rPr lang="en-US" sz="2400" dirty="0" smtClean="0"/>
              <a:t>transition </a:t>
            </a:r>
            <a:br>
              <a:rPr lang="en-US" sz="2400" dirty="0" smtClean="0"/>
            </a:br>
            <a:r>
              <a:rPr lang="en-US" sz="2400" dirty="0" smtClean="0">
                <a:sym typeface="Wingdings"/>
              </a:rPr>
              <a:t> T(E) plateau</a:t>
            </a:r>
            <a:endParaRPr lang="en-US" sz="2400" dirty="0"/>
          </a:p>
          <a:p>
            <a:pPr lvl="2"/>
            <a:endParaRPr lang="en-US" sz="1600" dirty="0" smtClean="0"/>
          </a:p>
          <a:p>
            <a:r>
              <a:rPr lang="en-US" sz="2400" dirty="0" smtClean="0"/>
              <a:t>Similar feature in RHIC data!</a:t>
            </a:r>
          </a:p>
          <a:p>
            <a:pPr lvl="1"/>
            <a:r>
              <a:rPr lang="en-US" sz="2000" dirty="0" smtClean="0"/>
              <a:t>&lt;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&gt; is related to temperature</a:t>
            </a:r>
          </a:p>
          <a:p>
            <a:pPr lvl="1"/>
            <a:r>
              <a:rPr lang="en-US" sz="2000" dirty="0" smtClean="0"/>
              <a:t>E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 is related to energy density</a:t>
            </a:r>
          </a:p>
          <a:p>
            <a:pPr lvl="1"/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53808" y="3733800"/>
            <a:ext cx="8332992" cy="3136900"/>
            <a:chOff x="353808" y="3733800"/>
            <a:chExt cx="8332992" cy="31369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808" y="3733800"/>
              <a:ext cx="8332992" cy="31369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352800" y="5867400"/>
              <a:ext cx="762000" cy="3674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76600" y="5943600"/>
              <a:ext cx="1524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STAR preliminary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600064" y="5986046"/>
              <a:ext cx="1840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8080"/>
                  </a:solidFill>
                </a:rPr>
                <a:t>J. Mitchell, QM2012</a:t>
              </a:r>
              <a:endParaRPr lang="en-US" sz="1400" b="1" dirty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670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1"/>
            <a:ext cx="3133899" cy="2895600"/>
          </a:xfrm>
          <a:prstGeom prst="rect">
            <a:avLst/>
          </a:prstGeom>
        </p:spPr>
      </p:pic>
      <p:pic>
        <p:nvPicPr>
          <p:cNvPr id="4" name="Picture 3" descr="LisaHBT-can6.png"/>
          <p:cNvPicPr>
            <a:picLocks noChangeAspect="1"/>
          </p:cNvPicPr>
          <p:nvPr/>
        </p:nvPicPr>
        <p:blipFill>
          <a:blip r:embed="rId3" cstate="print"/>
          <a:srcRect l="1678" t="9441" r="7047" b="2448"/>
          <a:stretch>
            <a:fillRect/>
          </a:stretch>
        </p:blipFill>
        <p:spPr>
          <a:xfrm>
            <a:off x="4126894" y="1143000"/>
            <a:ext cx="5017106" cy="4648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41" y="990600"/>
            <a:ext cx="3301259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HBT radii (</a:t>
            </a:r>
            <a:r>
              <a:rPr lang="en-US" dirty="0" err="1" smtClean="0"/>
              <a:t>pions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05400" y="4419600"/>
            <a:ext cx="3352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arXiv</a:t>
            </a:r>
            <a:r>
              <a:rPr lang="en-US" sz="1400" b="1" dirty="0">
                <a:solidFill>
                  <a:srgbClr val="008080"/>
                </a:solidFill>
              </a:rPr>
              <a:t>:1403.4972 </a:t>
            </a:r>
            <a:r>
              <a:rPr lang="en-US" sz="1400" b="1" dirty="0" smtClean="0">
                <a:solidFill>
                  <a:srgbClr val="008080"/>
                </a:solidFill>
              </a:rPr>
              <a:t/>
            </a:r>
            <a:br>
              <a:rPr lang="en-US" sz="1400" b="1" dirty="0" smtClean="0">
                <a:solidFill>
                  <a:srgbClr val="008080"/>
                </a:solidFill>
              </a:rPr>
            </a:br>
            <a:r>
              <a:rPr lang="en-US" sz="1400" b="1" dirty="0" smtClean="0">
                <a:solidFill>
                  <a:srgbClr val="008080"/>
                </a:solidFill>
              </a:rPr>
              <a:t>(submitted to PRC)</a:t>
            </a:r>
            <a:endParaRPr lang="en-US" sz="1400" b="1" dirty="0">
              <a:solidFill>
                <a:srgbClr val="008080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-22152" y="5791200"/>
            <a:ext cx="922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order phase transition – longer emission duration </a:t>
            </a:r>
            <a:r>
              <a:rPr lang="en-US" sz="2400" dirty="0" smtClean="0"/>
              <a:t>expected</a:t>
            </a:r>
          </a:p>
          <a:p>
            <a:r>
              <a:rPr lang="en-US" sz="2400" dirty="0" smtClean="0"/>
              <a:t>Non</a:t>
            </a:r>
            <a:r>
              <a:rPr lang="en-US" sz="2400" dirty="0"/>
              <a:t>-</a:t>
            </a:r>
            <a:r>
              <a:rPr lang="en-US" sz="2400" dirty="0" smtClean="0"/>
              <a:t>monotonicity R</a:t>
            </a:r>
            <a:r>
              <a:rPr lang="en-US" sz="2400" baseline="-25000" dirty="0" smtClean="0"/>
              <a:t>out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–R</a:t>
            </a:r>
            <a:r>
              <a:rPr lang="en-US" sz="2400" baseline="-25000" dirty="0" smtClean="0"/>
              <a:t>side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may indicate changes in dynamics</a:t>
            </a:r>
          </a:p>
          <a:p>
            <a:endParaRPr lang="en-US" sz="2400" dirty="0">
              <a:solidFill>
                <a:srgbClr val="262673"/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286000" y="4191000"/>
            <a:ext cx="1096347" cy="666105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51460" y="3272135"/>
            <a:ext cx="1558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Makhlin, Sinyukov, </a:t>
            </a:r>
            <a:r>
              <a:rPr lang="hu-HU" sz="1200" b="1" dirty="0" smtClean="0">
                <a:solidFill>
                  <a:srgbClr val="008080"/>
                </a:solidFill>
              </a:rPr>
              <a:t/>
            </a:r>
            <a:br>
              <a:rPr lang="hu-HU" sz="1200" b="1" dirty="0" smtClean="0">
                <a:solidFill>
                  <a:srgbClr val="008080"/>
                </a:solidFill>
              </a:rPr>
            </a:br>
            <a:r>
              <a:rPr lang="hu-HU" sz="1200" b="1" dirty="0" smtClean="0">
                <a:solidFill>
                  <a:srgbClr val="008080"/>
                </a:solidFill>
              </a:rPr>
              <a:t>ZPC</a:t>
            </a:r>
            <a:r>
              <a:rPr lang="hu-HU" sz="1200" b="1" dirty="0">
                <a:solidFill>
                  <a:srgbClr val="008080"/>
                </a:solidFill>
              </a:rPr>
              <a:t>.39.69 (1988)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6934200" y="277780"/>
            <a:ext cx="2209800" cy="685800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2000" b="1" dirty="0" smtClean="0">
                <a:solidFill>
                  <a:schemeClr val="tx1"/>
                </a:solidFill>
              </a:rPr>
              <a:t>Martin Girard: </a:t>
            </a:r>
            <a:r>
              <a:rPr lang="en-US" sz="2000" b="1" dirty="0" err="1" smtClean="0">
                <a:solidFill>
                  <a:schemeClr val="tx1"/>
                </a:solidFill>
              </a:rPr>
              <a:t>Kaon</a:t>
            </a:r>
            <a:r>
              <a:rPr lang="en-US" sz="2000" b="1" dirty="0" smtClean="0">
                <a:solidFill>
                  <a:schemeClr val="tx1"/>
                </a:solidFill>
              </a:rPr>
              <a:t> BES HBT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99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1397353"/>
            <a:ext cx="5562600" cy="500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4105" y="1600200"/>
            <a:ext cx="2660095" cy="37961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101882" tIns="50941" rIns="101882" bIns="50941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Find…</a:t>
            </a:r>
          </a:p>
          <a:p>
            <a:pPr eaLnBrk="1" hangingPunct="1"/>
            <a:endParaRPr lang="en-US" b="1" dirty="0" smtClean="0">
              <a:ln w="17780" cmpd="sng">
                <a:noFill/>
                <a:prstDash val="solid"/>
                <a:miter lim="800000"/>
              </a:ln>
              <a:solidFill>
                <a:srgbClr val="808080"/>
              </a:solidFill>
              <a:latin typeface="+mn-lt"/>
            </a:endParaRPr>
          </a:p>
          <a:p>
            <a:pPr eaLnBrk="1" hangingPunct="1"/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1) Turn-off of </a:t>
            </a:r>
            <a:r>
              <a:rPr lang="en-US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sQGP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 signatures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808080"/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endParaRPr lang="en-US" dirty="0" smtClean="0">
              <a:ln w="17780" cmpd="sng">
                <a:noFill/>
                <a:prstDash val="solid"/>
                <a:miter lim="800000"/>
              </a:ln>
              <a:solidFill>
                <a:srgbClr val="808080"/>
              </a:solidFill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2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) 1</a:t>
            </a:r>
            <a:r>
              <a:rPr lang="en-US" baseline="30000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st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808080"/>
                </a:solidFill>
                <a:latin typeface="+mn-lt"/>
              </a:rPr>
              <a:t> order phase transition signs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808080"/>
              </a:solidFill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latin typeface="+mn-lt"/>
              </a:rPr>
              <a:t>                                      </a:t>
            </a:r>
            <a:endParaRPr lang="en-US" dirty="0" smtClean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3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) The QCD critical point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11003657">
            <a:off x="5032097" y="3621014"/>
            <a:ext cx="896753" cy="524808"/>
          </a:xfrm>
          <a:prstGeom prst="leftRigh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Exploring the QCD phase diagram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0890" y="6180853"/>
            <a:ext cx="3043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8080"/>
                </a:solidFill>
                <a:hlinkClick r:id="rId3"/>
              </a:rPr>
              <a:t>http://arxiv.org/abs/1007.2613</a:t>
            </a:r>
            <a:r>
              <a:rPr lang="en-US" sz="1600" b="1" u="sng" dirty="0" smtClean="0">
                <a:solidFill>
                  <a:srgbClr val="008080"/>
                </a:solidFill>
              </a:rPr>
              <a:t> </a:t>
            </a:r>
            <a:endParaRPr lang="cs-CZ" sz="1600" b="1" u="sng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proton multiplicity moments</a:t>
            </a:r>
            <a:endParaRPr lang="en-US" dirty="0"/>
          </a:p>
        </p:txBody>
      </p:sp>
      <p:pic>
        <p:nvPicPr>
          <p:cNvPr id="3" name="Picture 2" descr="https://drupal.star.bnl.gov/STAR/files/starpublications/205/fig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00" y="1081498"/>
            <a:ext cx="4769500" cy="54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57800" y="6519446"/>
            <a:ext cx="3363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008080"/>
                </a:solidFill>
              </a:rPr>
              <a:t>Phys. Rev. Lett. 112 (2014) 32302</a:t>
            </a:r>
            <a:endParaRPr lang="en-US" sz="1600" b="1" dirty="0">
              <a:solidFill>
                <a:srgbClr val="008080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76200" y="1066800"/>
            <a:ext cx="45366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Susceptibilities of conserved quantities (Q, B, S)</a:t>
            </a:r>
          </a:p>
          <a:p>
            <a:r>
              <a:rPr lang="en-US" sz="2400" dirty="0" smtClean="0"/>
              <a:t>Related to multiplicity distribution moments</a:t>
            </a:r>
          </a:p>
          <a:p>
            <a:r>
              <a:rPr lang="en-US" sz="2400" dirty="0" smtClean="0"/>
              <a:t>Volume effect </a:t>
            </a:r>
            <a:r>
              <a:rPr lang="en-US" sz="2400" dirty="0" smtClean="0">
                <a:sym typeface="Wingdings"/>
              </a:rPr>
              <a:t> ratios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Non-monotonic behavior?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b="1" dirty="0" smtClean="0"/>
              <a:t>Net proton </a:t>
            </a:r>
            <a:r>
              <a:rPr lang="en-US" sz="2400" b="1" dirty="0" err="1" smtClean="0"/>
              <a:t>mult</a:t>
            </a:r>
            <a:r>
              <a:rPr lang="en-US" sz="2400" b="1" dirty="0" smtClean="0"/>
              <a:t>.: </a:t>
            </a:r>
            <a:r>
              <a:rPr lang="en-US" sz="2400" dirty="0" smtClean="0"/>
              <a:t>maybe, </a:t>
            </a:r>
            <a:br>
              <a:rPr lang="en-US" sz="2400" dirty="0" smtClean="0"/>
            </a:br>
            <a:r>
              <a:rPr lang="en-US" sz="2400" dirty="0" smtClean="0"/>
              <a:t>but we need more statistics</a:t>
            </a:r>
            <a:r>
              <a:rPr lang="en-US" sz="2400" dirty="0" smtClean="0">
                <a:solidFill>
                  <a:srgbClr val="262673"/>
                </a:solidFill>
              </a:rPr>
              <a:t>!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200400"/>
            <a:ext cx="2119110" cy="834801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0538" y="3962400"/>
            <a:ext cx="2038350" cy="76200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4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 I – highlights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52400" y="53340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A wide range of potential </a:t>
            </a:r>
            <a:r>
              <a:rPr lang="en-US" sz="2400" dirty="0" err="1"/>
              <a:t>sQGP</a:t>
            </a:r>
            <a:r>
              <a:rPr lang="en-US" sz="2400" dirty="0"/>
              <a:t>/PT/CP </a:t>
            </a:r>
            <a:r>
              <a:rPr lang="en-US" sz="2400" dirty="0" smtClean="0"/>
              <a:t>signatures measured</a:t>
            </a:r>
          </a:p>
          <a:p>
            <a:r>
              <a:rPr lang="en-US" sz="2400" dirty="0" smtClean="0"/>
              <a:t>Some key observables identified, interesting region localized</a:t>
            </a:r>
          </a:p>
          <a:p>
            <a:r>
              <a:rPr lang="en-US" sz="2400" dirty="0" smtClean="0"/>
              <a:t>Many of these require better statistics / detector performance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4400" y="1063823"/>
            <a:ext cx="7162800" cy="4270177"/>
            <a:chOff x="685800" y="990600"/>
            <a:chExt cx="7162800" cy="42701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990600"/>
              <a:ext cx="3619393" cy="4191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1"/>
              <a:ext cx="3505200" cy="41909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048000" y="4953000"/>
              <a:ext cx="28809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8080"/>
                  </a:solidFill>
                </a:rPr>
                <a:t>http://</a:t>
              </a:r>
              <a:r>
                <a:rPr lang="en-US" sz="1400" b="1" dirty="0" err="1">
                  <a:solidFill>
                    <a:srgbClr val="008080"/>
                  </a:solidFill>
                </a:rPr>
                <a:t>www.bnl.gov</a:t>
              </a:r>
              <a:r>
                <a:rPr lang="en-US" sz="1400" b="1" dirty="0">
                  <a:solidFill>
                    <a:srgbClr val="008080"/>
                  </a:solidFill>
                </a:rPr>
                <a:t>/</a:t>
              </a:r>
              <a:r>
                <a:rPr lang="en-US" sz="1400" b="1" dirty="0" err="1">
                  <a:solidFill>
                    <a:srgbClr val="008080"/>
                  </a:solidFill>
                </a:rPr>
                <a:t>npp</a:t>
              </a:r>
              <a:r>
                <a:rPr lang="en-US" sz="1400" b="1" dirty="0">
                  <a:solidFill>
                    <a:srgbClr val="008080"/>
                  </a:solidFill>
                </a:rPr>
                <a:t>/</a:t>
              </a:r>
              <a:r>
                <a:rPr lang="en-US" sz="1400" b="1" dirty="0" err="1">
                  <a:solidFill>
                    <a:srgbClr val="008080"/>
                  </a:solidFill>
                </a:rPr>
                <a:t>pac.asp</a:t>
              </a:r>
              <a:endParaRPr lang="en-US" sz="1400" b="1" dirty="0">
                <a:solidFill>
                  <a:srgbClr val="00808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371600" y="4447401"/>
              <a:ext cx="1781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200" b="1" dirty="0">
                  <a:solidFill>
                    <a:srgbClr val="008080"/>
                  </a:solidFill>
                </a:rPr>
                <a:t>PRL 112, 32302 (2014)</a:t>
              </a:r>
              <a:endParaRPr lang="en-US" sz="1200" b="1" dirty="0">
                <a:solidFill>
                  <a:srgbClr val="00808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81600" y="4267200"/>
              <a:ext cx="1867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smtClean="0">
                  <a:solidFill>
                    <a:srgbClr val="008080"/>
                  </a:solidFill>
                </a:rPr>
                <a:t>PRL 113, 052302 (2014)</a:t>
              </a:r>
              <a:endParaRPr lang="en-US" sz="1200" dirty="0">
                <a:solidFill>
                  <a:srgbClr val="00808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71600" y="3276600"/>
              <a:ext cx="1905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80"/>
                  </a:solidFill>
                </a:rPr>
                <a:t>PRL 112, 162301 (2014)</a:t>
              </a:r>
              <a:endParaRPr lang="en-US" sz="1200" b="1" dirty="0">
                <a:solidFill>
                  <a:srgbClr val="00808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81600" y="2514600"/>
              <a:ext cx="1867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>
                  <a:solidFill>
                    <a:srgbClr val="008080"/>
                  </a:solidFill>
                </a:rPr>
                <a:t>PRL 110, 142301 (</a:t>
              </a:r>
              <a:r>
                <a:rPr lang="hu-HU" sz="1200" b="1" dirty="0" smtClean="0">
                  <a:solidFill>
                    <a:srgbClr val="008080"/>
                  </a:solidFill>
                </a:rPr>
                <a:t>2013)</a:t>
              </a:r>
              <a:endParaRPr lang="en-US" sz="1200" dirty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94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52400" y="1295400"/>
            <a:ext cx="8991600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Experimental exploration of the </a:t>
            </a:r>
            <a:r>
              <a:rPr lang="en-US" sz="2400" b="1" dirty="0" smtClean="0"/>
              <a:t>QCD phase diagram</a:t>
            </a:r>
          </a:p>
          <a:p>
            <a:r>
              <a:rPr lang="en-US" sz="2400" dirty="0" smtClean="0"/>
              <a:t>Theory: Critical point may be around 10&lt;√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&lt;30 </a:t>
            </a:r>
            <a:r>
              <a:rPr lang="en-US" sz="2400" dirty="0" err="1" smtClean="0"/>
              <a:t>GeV</a:t>
            </a:r>
            <a:endParaRPr lang="en-US" sz="2400" dirty="0"/>
          </a:p>
          <a:p>
            <a:r>
              <a:rPr lang="en-US" sz="2400" dirty="0" smtClean="0"/>
              <a:t>Vary T, </a:t>
            </a:r>
            <a:r>
              <a:rPr lang="en-US" sz="24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/>
              <a:t>B</a:t>
            </a:r>
            <a:r>
              <a:rPr lang="en-US" sz="2400" dirty="0" smtClean="0"/>
              <a:t> by setting different </a:t>
            </a:r>
            <a:r>
              <a:rPr lang="en-US" sz="2400" b="1" dirty="0" smtClean="0"/>
              <a:t>collision energy</a:t>
            </a:r>
            <a:r>
              <a:rPr lang="en-US" sz="2400" dirty="0" smtClean="0"/>
              <a:t>, species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RHIC: </a:t>
            </a:r>
            <a:r>
              <a:rPr lang="en-US" sz="2400" dirty="0" smtClean="0"/>
              <a:t>access to a wide range with the same apparatus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352800"/>
            <a:ext cx="3657600" cy="349284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632" y="3352800"/>
            <a:ext cx="4736168" cy="33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953000" y="5555159"/>
            <a:ext cx="259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rgbClr val="008080"/>
                </a:solidFill>
              </a:rPr>
              <a:t>Phys</a:t>
            </a:r>
            <a:r>
              <a:rPr lang="en-US" sz="1100" b="1" dirty="0">
                <a:solidFill>
                  <a:srgbClr val="008080"/>
                </a:solidFill>
              </a:rPr>
              <a:t>. Rev. D 78, 14503 (2008</a:t>
            </a:r>
            <a:r>
              <a:rPr lang="en-US" sz="1100" b="1" dirty="0" smtClean="0">
                <a:solidFill>
                  <a:srgbClr val="008080"/>
                </a:solidFill>
              </a:rPr>
              <a:t>)</a:t>
            </a:r>
          </a:p>
          <a:p>
            <a:r>
              <a:rPr lang="en-US" sz="1100" b="1" dirty="0" err="1">
                <a:solidFill>
                  <a:srgbClr val="008080"/>
                </a:solidFill>
              </a:rPr>
              <a:t>Phys.Rev.D</a:t>
            </a:r>
            <a:r>
              <a:rPr lang="en-US" sz="1100" b="1" dirty="0">
                <a:solidFill>
                  <a:srgbClr val="008080"/>
                </a:solidFill>
              </a:rPr>
              <a:t> 71, 114014 (2005)</a:t>
            </a:r>
          </a:p>
          <a:p>
            <a:r>
              <a:rPr lang="en-US" sz="1100" b="1" dirty="0" smtClean="0">
                <a:solidFill>
                  <a:srgbClr val="008080"/>
                </a:solidFill>
              </a:rPr>
              <a:t>JHEP </a:t>
            </a:r>
            <a:r>
              <a:rPr lang="en-US" sz="1100" b="1" dirty="0">
                <a:solidFill>
                  <a:srgbClr val="008080"/>
                </a:solidFill>
              </a:rPr>
              <a:t>0404, 50 (2004</a:t>
            </a:r>
            <a:r>
              <a:rPr lang="en-US" sz="1100" b="1" dirty="0" smtClean="0">
                <a:solidFill>
                  <a:srgbClr val="008080"/>
                </a:solidFill>
              </a:rPr>
              <a:t>)</a:t>
            </a:r>
            <a:endParaRPr lang="en-US" sz="1100" b="1" dirty="0">
              <a:solidFill>
                <a:srgbClr val="008080"/>
              </a:solidFill>
            </a:endParaRPr>
          </a:p>
          <a:p>
            <a:r>
              <a:rPr lang="tr-TR" sz="1100" b="1" dirty="0">
                <a:solidFill>
                  <a:srgbClr val="008080"/>
                </a:solidFill>
              </a:rPr>
              <a:t>Acta Phys.Polon.Supp. 5 (2012) </a:t>
            </a:r>
            <a:r>
              <a:rPr lang="tr-TR" sz="1100" b="1" dirty="0" smtClean="0">
                <a:solidFill>
                  <a:srgbClr val="008080"/>
                </a:solidFill>
              </a:rPr>
              <a:t>825</a:t>
            </a:r>
            <a:endParaRPr lang="en-US" sz="1100" b="1" dirty="0">
              <a:solidFill>
                <a:srgbClr val="008080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 rot="18277658">
            <a:off x="5604720" y="3334723"/>
            <a:ext cx="1274680" cy="26908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 II plan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244851"/>
              </p:ext>
            </p:extLst>
          </p:nvPr>
        </p:nvGraphicFramePr>
        <p:xfrm>
          <a:off x="685800" y="1095160"/>
          <a:ext cx="8077199" cy="5186804"/>
        </p:xfrm>
        <a:graphic>
          <a:graphicData uri="http://schemas.openxmlformats.org/drawingml/2006/table">
            <a:tbl>
              <a:tblPr/>
              <a:tblGrid>
                <a:gridCol w="3616302"/>
                <a:gridCol w="854169"/>
                <a:gridCol w="958142"/>
                <a:gridCol w="958142"/>
                <a:gridCol w="892179"/>
                <a:gridCol w="798265"/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Verdana"/>
                          <a:ea typeface="Times New Roman"/>
                          <a:cs typeface="Times New Roman"/>
                        </a:rPr>
                        <a:t>Collision Energies (</a:t>
                      </a:r>
                      <a:r>
                        <a:rPr lang="en-US" sz="1800" b="1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7.7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9.1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11.5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14.5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19.6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6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Chemical Potential (</a:t>
                      </a:r>
                      <a:r>
                        <a:rPr lang="en-US" sz="1800" b="1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MeV</a:t>
                      </a: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420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370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315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Observables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Millions of Events Needed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latin typeface="Verdana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CP</a:t>
                      </a: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 up to </a:t>
                      </a:r>
                      <a:r>
                        <a:rPr lang="en-US" sz="1800" i="1" dirty="0" err="1">
                          <a:latin typeface="Verdana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800" baseline="-25000" dirty="0" err="1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US" sz="1800" baseline="0" dirty="0" err="1" smtClean="0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Elliptic Flow of </a:t>
                      </a:r>
                      <a:r>
                        <a:rPr lang="en-US" sz="2000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sz="2000" dirty="0" smtClean="0"/>
                        <a:t> meson (</a:t>
                      </a:r>
                      <a:r>
                        <a:rPr lang="en-US" sz="2000" i="1" dirty="0" smtClean="0"/>
                        <a:t>v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150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3</a:t>
                      </a:r>
                      <a:r>
                        <a:rPr lang="en-US" sz="2000" smtClean="0">
                          <a:latin typeface="+mn-lt"/>
                        </a:rPr>
                        <a:t>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Local</a:t>
                      </a:r>
                      <a:r>
                        <a:rPr lang="en-US" sz="1800" b="0" baseline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 Parity Violation (CME)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Verdana"/>
                          <a:ea typeface="Times New Roman"/>
                          <a:cs typeface="Times New Roman"/>
                        </a:rPr>
                        <a:t>Directed Flow</a:t>
                      </a:r>
                      <a:r>
                        <a:rPr lang="en-US" sz="1800" i="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 studies  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(v</a:t>
                      </a:r>
                      <a:r>
                        <a:rPr lang="en-US" sz="1800" i="1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Verdana"/>
                          <a:ea typeface="Times New Roman"/>
                          <a:cs typeface="Times New Roman"/>
                        </a:rPr>
                        <a:t>asHBT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 (proton-proton)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net-proton 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kurtosis (</a:t>
                      </a:r>
                      <a:r>
                        <a:rPr lang="en-US" sz="1800" dirty="0" smtClean="0">
                          <a:latin typeface="Symbol" pitchFamily="18" charset="2"/>
                          <a:ea typeface="Times New Roman"/>
                          <a:cs typeface="Times New Roman"/>
                        </a:rPr>
                        <a:t>ks</a:t>
                      </a:r>
                      <a:r>
                        <a:rPr lang="en-US" sz="1800" baseline="30000" dirty="0" smtClean="0"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80 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Dileptons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Proposed Number of Events: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11" name="Left Brace 10"/>
          <p:cNvSpPr/>
          <p:nvPr/>
        </p:nvSpPr>
        <p:spPr>
          <a:xfrm>
            <a:off x="304800" y="2619160"/>
            <a:ext cx="381000" cy="1295400"/>
          </a:xfrm>
          <a:prstGeom prst="leftBrac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304800" y="3914560"/>
            <a:ext cx="381000" cy="914400"/>
          </a:xfrm>
          <a:prstGeom prst="leftBrac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304800" y="4828960"/>
            <a:ext cx="381000" cy="381000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38500" y="3101928"/>
            <a:ext cx="6463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QGP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86205" y="4121023"/>
            <a:ext cx="7417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P.T.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93648" y="4823180"/>
            <a:ext cx="556627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C.P.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5800" y="1070446"/>
            <a:ext cx="8077200" cy="5257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304800" y="5286160"/>
            <a:ext cx="381000" cy="457200"/>
          </a:xfrm>
          <a:prstGeom prst="lef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410752" y="5773114"/>
            <a:ext cx="119083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EM Probes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4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upgrades for BES II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60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5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target program at STAR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066800"/>
            <a:ext cx="2424363" cy="21890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5228384" cy="3920205"/>
          </a:xfrm>
          <a:prstGeom prst="rect">
            <a:avLst/>
          </a:prstGeom>
        </p:spPr>
      </p:pic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228600" y="5181600"/>
            <a:ext cx="487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rgbClr val="262673"/>
                </a:solidFill>
              </a:rPr>
              <a:t>Target inserted into beam pipe</a:t>
            </a:r>
          </a:p>
          <a:p>
            <a:r>
              <a:rPr lang="en-US" sz="2000" dirty="0" smtClean="0">
                <a:solidFill>
                  <a:srgbClr val="262673"/>
                </a:solidFill>
              </a:rPr>
              <a:t>Only a small percentage</a:t>
            </a:r>
          </a:p>
          <a:p>
            <a:r>
              <a:rPr lang="en-US" sz="2000" dirty="0" smtClean="0">
                <a:solidFill>
                  <a:srgbClr val="262673"/>
                </a:solidFill>
              </a:rPr>
              <a:t>Does not interfere with collider mode data taking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3429000"/>
            <a:ext cx="3962401" cy="324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target program at STAR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177" y="1371600"/>
            <a:ext cx="5437823" cy="5029200"/>
          </a:xfrm>
          <a:prstGeom prst="rect">
            <a:avLst/>
          </a:prstGeom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6200" y="14478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solidFill>
                  <a:srgbClr val="262673"/>
                </a:solidFill>
              </a:rPr>
              <a:t>Extend range towards higher </a:t>
            </a:r>
            <a:r>
              <a:rPr lang="en-US" sz="2400" dirty="0" err="1" smtClean="0">
                <a:solidFill>
                  <a:srgbClr val="262673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>
                <a:solidFill>
                  <a:srgbClr val="262673"/>
                </a:solidFill>
              </a:rPr>
              <a:t>B</a:t>
            </a:r>
            <a:r>
              <a:rPr lang="en-US" sz="2400" dirty="0" smtClean="0">
                <a:solidFill>
                  <a:srgbClr val="262673"/>
                </a:solidFill>
              </a:rPr>
              <a:t> </a:t>
            </a:r>
          </a:p>
          <a:p>
            <a:endParaRPr lang="en-US" sz="2400" dirty="0">
              <a:solidFill>
                <a:srgbClr val="262673"/>
              </a:solidFill>
            </a:endParaRPr>
          </a:p>
          <a:p>
            <a:r>
              <a:rPr lang="en-US" sz="2400" dirty="0" smtClean="0">
                <a:solidFill>
                  <a:srgbClr val="262673"/>
                </a:solidFill>
              </a:rPr>
              <a:t>Started in 2014</a:t>
            </a:r>
          </a:p>
          <a:p>
            <a:pPr marL="457200" lvl="1" indent="0">
              <a:buNone/>
            </a:pPr>
            <a:endParaRPr lang="en-US" sz="1100" dirty="0" smtClean="0">
              <a:solidFill>
                <a:srgbClr val="262673"/>
              </a:solidFill>
            </a:endParaRPr>
          </a:p>
          <a:p>
            <a:pPr marL="457200" lvl="1" indent="0">
              <a:buNone/>
            </a:pPr>
            <a:r>
              <a:rPr lang="en-US" sz="2000" dirty="0" smtClean="0"/>
              <a:t>Collider mode 14.5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r>
              <a:rPr lang="en-US" sz="2000" dirty="0" smtClean="0"/>
              <a:t>Fixed target 3.9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885884"/>
              </p:ext>
            </p:extLst>
          </p:nvPr>
        </p:nvGraphicFramePr>
        <p:xfrm>
          <a:off x="1" y="5059681"/>
          <a:ext cx="4038599" cy="179831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82918"/>
                <a:gridCol w="1080352"/>
                <a:gridCol w="1012830"/>
                <a:gridCol w="662499"/>
              </a:tblGrid>
              <a:tr h="212835">
                <a:tc rowSpan="2">
                  <a:txBody>
                    <a:bodyPr/>
                    <a:lstStyle/>
                    <a:p>
                      <a:r>
                        <a:rPr lang="en-US" sz="1400" b="0" dirty="0" smtClean="0">
                          <a:effectLst/>
                        </a:rPr>
                        <a:t>Collider mode √</a:t>
                      </a:r>
                      <a:r>
                        <a:rPr lang="en-US" sz="1400" b="0" dirty="0" err="1" smtClean="0">
                          <a:effectLst/>
                        </a:rPr>
                        <a:t>s</a:t>
                      </a:r>
                      <a:r>
                        <a:rPr lang="en-US" sz="1400" b="0" baseline="-25000" dirty="0" err="1" smtClean="0">
                          <a:effectLst/>
                        </a:rPr>
                        <a:t>NN</a:t>
                      </a:r>
                      <a:r>
                        <a:rPr lang="en-US" sz="1400" b="0" dirty="0" smtClean="0">
                          <a:effectLst/>
                        </a:rPr>
                        <a:t> (</a:t>
                      </a:r>
                      <a:r>
                        <a:rPr lang="en-US" sz="1400" b="0" dirty="0" err="1" smtClean="0">
                          <a:effectLst/>
                        </a:rPr>
                        <a:t>GeV</a:t>
                      </a:r>
                      <a:r>
                        <a:rPr lang="en-US" sz="1400" b="0" dirty="0">
                          <a:effectLst/>
                        </a:rPr>
                        <a:t>)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</a:rPr>
                        <a:t>Fixed target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dirty="0"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800" b="0" dirty="0">
                        <a:effectLst/>
                      </a:endParaRPr>
                    </a:p>
                  </a:txBody>
                  <a:tcPr anchor="ctr"/>
                </a:tc>
              </a:tr>
              <a:tr h="2128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√</a:t>
                      </a:r>
                      <a:r>
                        <a:rPr lang="en-US" sz="1400" b="1" dirty="0" err="1" smtClean="0">
                          <a:effectLst/>
                        </a:rPr>
                        <a:t>s</a:t>
                      </a:r>
                      <a:r>
                        <a:rPr lang="en-US" sz="1400" b="1" baseline="-25000" dirty="0" err="1" smtClean="0">
                          <a:effectLst/>
                        </a:rPr>
                        <a:t>NN</a:t>
                      </a:r>
                      <a:r>
                        <a:rPr lang="en-US" sz="1400" b="1" baseline="0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(</a:t>
                      </a:r>
                      <a:r>
                        <a:rPr lang="en-US" sz="1400" b="0" dirty="0" err="1" smtClean="0">
                          <a:effectLst/>
                        </a:rPr>
                        <a:t>GeV</a:t>
                      </a:r>
                      <a:r>
                        <a:rPr lang="en-US" sz="1400" b="0" dirty="0" smtClean="0">
                          <a:effectLst/>
                        </a:rPr>
                        <a:t>)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="1" baseline="-25000" dirty="0" err="1" smtClean="0">
                          <a:effectLst/>
                        </a:rPr>
                        <a:t>B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0" dirty="0" smtClean="0">
                          <a:effectLst/>
                        </a:rPr>
                        <a:t>(MeV)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effectLst/>
                        </a:rPr>
                        <a:t>y</a:t>
                      </a:r>
                      <a:r>
                        <a:rPr lang="en-US" sz="1400" b="1" baseline="-25000" dirty="0" err="1" smtClean="0">
                          <a:effectLst/>
                        </a:rPr>
                        <a:t>CM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</a:tr>
              <a:tr h="23648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effectLst/>
                        </a:rPr>
                        <a:t>7.7</a:t>
                      </a:r>
                      <a:endParaRPr lang="en-US" sz="14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3.0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720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1.05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</a:tr>
              <a:tr h="23648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effectLst/>
                        </a:rPr>
                        <a:t>11.5</a:t>
                      </a:r>
                      <a:endParaRPr lang="en-US" sz="14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3.5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670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1.25 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</a:tr>
              <a:tr h="23648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</a:rPr>
                        <a:t>14.5</a:t>
                      </a:r>
                      <a:endParaRPr lang="en-US" sz="1400" b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3.9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633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1.37 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23648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effectLst/>
                        </a:rPr>
                        <a:t>19.6</a:t>
                      </a:r>
                      <a:endParaRPr lang="en-US" sz="14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4.5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585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1.52</a:t>
                      </a:r>
                      <a:endParaRPr lang="en-US" sz="1400" b="1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Up-Down Arrow 2"/>
          <p:cNvSpPr/>
          <p:nvPr/>
        </p:nvSpPr>
        <p:spPr bwMode="auto">
          <a:xfrm>
            <a:off x="1676400" y="3657600"/>
            <a:ext cx="457200" cy="6858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1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STAR Long-Term Plan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46"/>
            <a:ext cx="9144000" cy="56260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14800" y="6047601"/>
            <a:ext cx="48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8080"/>
                </a:solidFill>
              </a:rPr>
              <a:t>https://drupal.star.bnl.gov/STAR/starnotes/public/sn0592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0" y="1080310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+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0" y="10668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BES-</a:t>
            </a:r>
            <a:r>
              <a:rPr lang="en-US" sz="2800" dirty="0" smtClean="0">
                <a:solidFill>
                  <a:srgbClr val="FF0000"/>
                </a:solidFill>
              </a:rPr>
              <a:t>I </a:t>
            </a:r>
            <a:r>
              <a:rPr lang="en-US" sz="2800" dirty="0" smtClean="0"/>
              <a:t>covers the right (wide) </a:t>
            </a:r>
            <a:r>
              <a:rPr lang="en-US" sz="2800" dirty="0" err="1" smtClean="0"/>
              <a:t>μ</a:t>
            </a:r>
            <a:r>
              <a:rPr lang="en-US" sz="2800" baseline="-25000" dirty="0" err="1" smtClean="0"/>
              <a:t>B</a:t>
            </a:r>
            <a:r>
              <a:rPr lang="en-US" sz="2800" dirty="0" smtClean="0"/>
              <a:t> range</a:t>
            </a:r>
            <a:endParaRPr lang="en-US" sz="2800" dirty="0"/>
          </a:p>
          <a:p>
            <a:r>
              <a:rPr lang="en-US" sz="2800" dirty="0" smtClean="0"/>
              <a:t>Interesting behavior seen:</a:t>
            </a:r>
          </a:p>
          <a:p>
            <a:pPr lvl="1"/>
            <a:r>
              <a:rPr lang="en-US" sz="2400" dirty="0" err="1" smtClean="0"/>
              <a:t>sQGP</a:t>
            </a:r>
            <a:r>
              <a:rPr lang="en-US" sz="2400" dirty="0" smtClean="0"/>
              <a:t>-turnoff: R</a:t>
            </a:r>
            <a:r>
              <a:rPr lang="en-US" sz="2400" baseline="-25000" dirty="0" smtClean="0"/>
              <a:t>CP</a:t>
            </a:r>
            <a:r>
              <a:rPr lang="en-US" sz="2400" dirty="0" smtClean="0"/>
              <a:t>, Δv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chiral magnetic effect</a:t>
            </a:r>
          </a:p>
          <a:p>
            <a:pPr lvl="1"/>
            <a:r>
              <a:rPr lang="en-US" sz="2400" dirty="0" smtClean="0"/>
              <a:t>Phase transition: non-monotonic v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, HBT radii</a:t>
            </a:r>
            <a:r>
              <a:rPr lang="en-US" sz="2400" dirty="0"/>
              <a:t>, caloric </a:t>
            </a:r>
            <a:r>
              <a:rPr lang="en-US" sz="2400" dirty="0" smtClean="0"/>
              <a:t>curve</a:t>
            </a:r>
          </a:p>
          <a:p>
            <a:pPr lvl="1"/>
            <a:r>
              <a:rPr lang="en-US" sz="2400" dirty="0" smtClean="0"/>
              <a:t>Critical point: Net-proton moments</a:t>
            </a:r>
            <a:endParaRPr lang="en-US" sz="2400" dirty="0"/>
          </a:p>
          <a:p>
            <a:pPr lvl="1"/>
            <a:r>
              <a:rPr lang="en-US" sz="2400" dirty="0" smtClean="0"/>
              <a:t>…and much more!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BES-II</a:t>
            </a:r>
            <a:r>
              <a:rPr lang="en-US" sz="2800" dirty="0" smtClean="0"/>
              <a:t> more statistics in a finer scan between 7-20 </a:t>
            </a:r>
            <a:r>
              <a:rPr lang="en-US" sz="2800" dirty="0" err="1" smtClean="0"/>
              <a:t>GeV</a:t>
            </a:r>
            <a:endParaRPr lang="en-US" sz="2800" dirty="0"/>
          </a:p>
          <a:p>
            <a:pPr lvl="1"/>
            <a:r>
              <a:rPr lang="en-US" sz="2400" dirty="0" smtClean="0"/>
              <a:t>Decisive measurements of likely signatures</a:t>
            </a:r>
          </a:p>
          <a:p>
            <a:pPr lvl="1"/>
            <a:r>
              <a:rPr lang="en-US" sz="2400" dirty="0" smtClean="0"/>
              <a:t>New measurements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838200" y="6019800"/>
            <a:ext cx="74676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Toward understanding the QCD phase diagram</a:t>
            </a:r>
          </a:p>
        </p:txBody>
      </p:sp>
    </p:spTree>
    <p:extLst>
      <p:ext uri="{BB962C8B-B14F-4D97-AF65-F5344CB8AC3E}">
        <p14:creationId xmlns:p14="http://schemas.microsoft.com/office/powerpoint/2010/main" val="3624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C0000"/>
                </a:solidFill>
              </a:rPr>
              <a:t>Thank You!</a:t>
            </a:r>
            <a:endParaRPr lang="en-US" b="0" dirty="0"/>
          </a:p>
        </p:txBody>
      </p:sp>
      <p:pic>
        <p:nvPicPr>
          <p:cNvPr id="238594" name="Picture 15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508125"/>
            <a:ext cx="48768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ím 1"/>
          <p:cNvSpPr txBox="1">
            <a:spLocks/>
          </p:cNvSpPr>
          <p:nvPr/>
        </p:nvSpPr>
        <p:spPr bwMode="auto">
          <a:xfrm>
            <a:off x="3162300" y="6353175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2400" b="1" kern="0" dirty="0" smtClean="0">
                <a:solidFill>
                  <a:srgbClr val="333399"/>
                </a:solidFill>
              </a:rPr>
              <a:t>STAR Collaboration</a:t>
            </a:r>
            <a:endParaRPr lang="en-US" sz="2400" b="1" kern="0" dirty="0">
              <a:solidFill>
                <a:srgbClr val="3333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43998"/>
            <a:ext cx="4648200" cy="5509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AGH University of Science and </a:t>
            </a:r>
            <a:r>
              <a:rPr lang="en-US" sz="1100" dirty="0" smtClean="0"/>
              <a:t>Technology</a:t>
            </a:r>
          </a:p>
          <a:p>
            <a:r>
              <a:rPr lang="en-US" sz="1100" dirty="0" smtClean="0"/>
              <a:t>Argonne </a:t>
            </a:r>
            <a:r>
              <a:rPr lang="en-US" sz="1100" dirty="0"/>
              <a:t>National Laboratory, Argonne, Illinois 60439</a:t>
            </a:r>
          </a:p>
          <a:p>
            <a:r>
              <a:rPr lang="en-US" sz="1100" dirty="0" smtClean="0"/>
              <a:t>Brookhaven </a:t>
            </a:r>
            <a:r>
              <a:rPr lang="en-US" sz="1100" dirty="0"/>
              <a:t>National Laboratory, Upton, New York 11973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California, Berkeley, California 94720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California, Davis, California 95616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California, Los Angeles, California 90095</a:t>
            </a:r>
          </a:p>
          <a:p>
            <a:r>
              <a:rPr lang="en-US" sz="1100" dirty="0" err="1" smtClean="0"/>
              <a:t>Universidade</a:t>
            </a:r>
            <a:r>
              <a:rPr lang="en-US" sz="1100" dirty="0" smtClean="0"/>
              <a:t> </a:t>
            </a:r>
            <a:r>
              <a:rPr lang="en-US" sz="1100" dirty="0" err="1"/>
              <a:t>Estadual</a:t>
            </a:r>
            <a:r>
              <a:rPr lang="en-US" sz="1100" dirty="0"/>
              <a:t> de Campinas, Sao Paulo 13131, Brazil</a:t>
            </a:r>
          </a:p>
          <a:p>
            <a:r>
              <a:rPr lang="en-US" sz="1100" dirty="0" smtClean="0"/>
              <a:t>Central </a:t>
            </a:r>
            <a:r>
              <a:rPr lang="en-US" sz="1100" dirty="0"/>
              <a:t>China Normal University (HZNU), Wuhan 430079, China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Illinois at Chicago, Chicago, Illinois 60607</a:t>
            </a:r>
          </a:p>
          <a:p>
            <a:r>
              <a:rPr lang="en-US" sz="1100" dirty="0" smtClean="0"/>
              <a:t>Creighton </a:t>
            </a:r>
            <a:r>
              <a:rPr lang="en-US" sz="1100" dirty="0"/>
              <a:t>University, Omaha, Nebraska 68178</a:t>
            </a:r>
          </a:p>
          <a:p>
            <a:r>
              <a:rPr lang="en-US" sz="1100" dirty="0" smtClean="0"/>
              <a:t>Czech </a:t>
            </a:r>
            <a:r>
              <a:rPr lang="en-US" sz="1100" dirty="0"/>
              <a:t>Technical University in Prague, FNSPE, Prague, 115 19, Czech Republic</a:t>
            </a:r>
          </a:p>
          <a:p>
            <a:r>
              <a:rPr lang="en-US" sz="1100" dirty="0" smtClean="0"/>
              <a:t>Nuclear </a:t>
            </a:r>
            <a:r>
              <a:rPr lang="en-US" sz="1100" dirty="0"/>
              <a:t>Physics Institute AS CR, 250 68 </a:t>
            </a:r>
            <a:r>
              <a:rPr lang="en-US" sz="1100" dirty="0" err="1" smtClean="0"/>
              <a:t>Rez</a:t>
            </a:r>
            <a:r>
              <a:rPr lang="en-US" sz="1100" dirty="0" smtClean="0"/>
              <a:t>/</a:t>
            </a:r>
            <a:r>
              <a:rPr lang="en-US" sz="1100" dirty="0"/>
              <a:t>Prague, Czech Republic</a:t>
            </a:r>
          </a:p>
          <a:p>
            <a:r>
              <a:rPr lang="en-US" sz="1100" dirty="0" smtClean="0"/>
              <a:t>Frankfurt </a:t>
            </a:r>
            <a:r>
              <a:rPr lang="en-US" sz="1100" dirty="0"/>
              <a:t>Institute for Advanced Studies FIAS, Frankfurt 60438, Germany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Physics, Bhubaneswar 751005, India</a:t>
            </a:r>
          </a:p>
          <a:p>
            <a:r>
              <a:rPr lang="en-US" sz="1100" dirty="0" smtClean="0"/>
              <a:t>Indian </a:t>
            </a:r>
            <a:r>
              <a:rPr lang="en-US" sz="1100" dirty="0"/>
              <a:t>Institute of Technology, Mumbai 400076, India</a:t>
            </a:r>
          </a:p>
          <a:p>
            <a:r>
              <a:rPr lang="en-US" sz="1100" dirty="0" smtClean="0"/>
              <a:t>Indiana </a:t>
            </a:r>
            <a:r>
              <a:rPr lang="en-US" sz="1100" dirty="0"/>
              <a:t>University, Bloomington, Indiana 47408</a:t>
            </a:r>
          </a:p>
          <a:p>
            <a:r>
              <a:rPr lang="en-US" sz="1100" dirty="0" err="1" smtClean="0"/>
              <a:t>Alikhanov</a:t>
            </a:r>
            <a:r>
              <a:rPr lang="en-US" sz="1100" dirty="0" smtClean="0"/>
              <a:t> </a:t>
            </a:r>
            <a:r>
              <a:rPr lang="en-US" sz="1100" dirty="0"/>
              <a:t>Institute for Theoretical and Experimental Physics, Moscow 117218, Russia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Jammu, Jammu 180001, India</a:t>
            </a:r>
          </a:p>
          <a:p>
            <a:r>
              <a:rPr lang="en-US" sz="1100" dirty="0" smtClean="0"/>
              <a:t>Joint </a:t>
            </a:r>
            <a:r>
              <a:rPr lang="en-US" sz="1100" dirty="0"/>
              <a:t>Institute for Nuclear Research, </a:t>
            </a:r>
            <a:r>
              <a:rPr lang="en-US" sz="1100" dirty="0" err="1"/>
              <a:t>Dubna</a:t>
            </a:r>
            <a:r>
              <a:rPr lang="en-US" sz="1100" dirty="0"/>
              <a:t>, 141 980, Russia</a:t>
            </a:r>
          </a:p>
          <a:p>
            <a:r>
              <a:rPr lang="en-US" sz="1100" dirty="0" smtClean="0"/>
              <a:t>Kent </a:t>
            </a:r>
            <a:r>
              <a:rPr lang="en-US" sz="1100" dirty="0"/>
              <a:t>State University, Kent, Ohio 44242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Kentucky, Lexington, Kentucky, 40506-0055</a:t>
            </a:r>
          </a:p>
          <a:p>
            <a:r>
              <a:rPr lang="en-US" sz="1100" dirty="0" smtClean="0"/>
              <a:t>Korea </a:t>
            </a:r>
            <a:r>
              <a:rPr lang="en-US" sz="1100" dirty="0"/>
              <a:t>Institute of Science and Technology Information, </a:t>
            </a:r>
            <a:r>
              <a:rPr lang="en-US" sz="1100" dirty="0" err="1"/>
              <a:t>Daejeon</a:t>
            </a:r>
            <a:r>
              <a:rPr lang="en-US" sz="1100" dirty="0"/>
              <a:t> 305-701, Korea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Modern Physics, Lanzhou 730000, China</a:t>
            </a:r>
          </a:p>
          <a:p>
            <a:r>
              <a:rPr lang="en-US" sz="1100" dirty="0" smtClean="0"/>
              <a:t>Lawrence </a:t>
            </a:r>
            <a:r>
              <a:rPr lang="en-US" sz="1100" dirty="0"/>
              <a:t>Berkeley National Laboratory, Berkeley, California 94720</a:t>
            </a:r>
          </a:p>
          <a:p>
            <a:r>
              <a:rPr lang="en-US" sz="1100" dirty="0" smtClean="0"/>
              <a:t>Massachusetts </a:t>
            </a:r>
            <a:r>
              <a:rPr lang="en-US" sz="1100" dirty="0"/>
              <a:t>Institute of Technology, Cambridge, Massachusetts 02139-</a:t>
            </a:r>
            <a:r>
              <a:rPr lang="en-US" sz="1100" dirty="0" smtClean="0"/>
              <a:t>4307</a:t>
            </a:r>
          </a:p>
          <a:p>
            <a:r>
              <a:rPr lang="en-US" sz="1100" dirty="0" smtClean="0"/>
              <a:t>Max-Planck-</a:t>
            </a:r>
            <a:r>
              <a:rPr lang="en-US" sz="1100" dirty="0" err="1" smtClean="0"/>
              <a:t>Institut</a:t>
            </a:r>
            <a:r>
              <a:rPr lang="en-US" sz="1100" dirty="0" smtClean="0"/>
              <a:t> fur </a:t>
            </a:r>
            <a:r>
              <a:rPr lang="en-US" sz="1100" dirty="0" err="1" smtClean="0"/>
              <a:t>Physik</a:t>
            </a:r>
            <a:r>
              <a:rPr lang="en-US" sz="1100" dirty="0" smtClean="0"/>
              <a:t>, Munich 80805, Germany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1060875"/>
            <a:ext cx="4572000" cy="53399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Michigan State University, East Lansing, Michigan 48824</a:t>
            </a:r>
          </a:p>
          <a:p>
            <a:r>
              <a:rPr lang="en-US" sz="1100" dirty="0" smtClean="0"/>
              <a:t>Moscow </a:t>
            </a:r>
            <a:r>
              <a:rPr lang="en-US" sz="1100" dirty="0"/>
              <a:t>Engineering Physics Institute, Moscow 115409, Russia</a:t>
            </a:r>
          </a:p>
          <a:p>
            <a:r>
              <a:rPr lang="en-US" sz="1100" dirty="0" smtClean="0"/>
              <a:t>National </a:t>
            </a:r>
            <a:r>
              <a:rPr lang="en-US" sz="1100" dirty="0"/>
              <a:t>Institute of Science Education and Research, Bhubaneswar 751005, India</a:t>
            </a:r>
          </a:p>
          <a:p>
            <a:r>
              <a:rPr lang="en-US" sz="1100" dirty="0" smtClean="0"/>
              <a:t>Ohio </a:t>
            </a:r>
            <a:r>
              <a:rPr lang="en-US" sz="1100" dirty="0"/>
              <a:t>State University, Columbus, Ohio 43210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Nuclear Physics PAN, Cracow 31-342, Poland</a:t>
            </a:r>
          </a:p>
          <a:p>
            <a:r>
              <a:rPr lang="en-US" sz="1100" dirty="0" err="1" smtClean="0"/>
              <a:t>Panjab</a:t>
            </a:r>
            <a:r>
              <a:rPr lang="en-US" sz="1100" dirty="0" smtClean="0"/>
              <a:t> </a:t>
            </a:r>
            <a:r>
              <a:rPr lang="en-US" sz="1100" dirty="0"/>
              <a:t>University, Chandigarh 160014, India</a:t>
            </a:r>
          </a:p>
          <a:p>
            <a:r>
              <a:rPr lang="en-US" sz="1100" dirty="0" smtClean="0"/>
              <a:t>Pennsylvania </a:t>
            </a:r>
            <a:r>
              <a:rPr lang="en-US" sz="1100" dirty="0"/>
              <a:t>State University, University Park, Pennsylvania 16802</a:t>
            </a:r>
          </a:p>
          <a:p>
            <a:r>
              <a:rPr lang="en-US" sz="1100" dirty="0" smtClean="0"/>
              <a:t>Institute </a:t>
            </a:r>
            <a:r>
              <a:rPr lang="en-US" sz="1100" dirty="0"/>
              <a:t>of High Energy Physics, </a:t>
            </a:r>
            <a:r>
              <a:rPr lang="en-US" sz="1100" dirty="0" err="1"/>
              <a:t>Protvino</a:t>
            </a:r>
            <a:r>
              <a:rPr lang="en-US" sz="1100" dirty="0"/>
              <a:t> 142281, Russia</a:t>
            </a:r>
          </a:p>
          <a:p>
            <a:r>
              <a:rPr lang="en-US" sz="1100" dirty="0" smtClean="0"/>
              <a:t>Purdue </a:t>
            </a:r>
            <a:r>
              <a:rPr lang="en-US" sz="1100" dirty="0"/>
              <a:t>University, West Lafayette, Indiana 47907</a:t>
            </a:r>
          </a:p>
          <a:p>
            <a:r>
              <a:rPr lang="en-US" sz="1100" dirty="0" smtClean="0"/>
              <a:t>Pusan </a:t>
            </a:r>
            <a:r>
              <a:rPr lang="en-US" sz="1100" dirty="0"/>
              <a:t>National University, Pusan 609735, Republic of Korea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Rajasthan, Jaipur 302004, India</a:t>
            </a:r>
          </a:p>
          <a:p>
            <a:r>
              <a:rPr lang="en-US" sz="1100" dirty="0" smtClean="0"/>
              <a:t>Rice </a:t>
            </a:r>
            <a:r>
              <a:rPr lang="en-US" sz="1100" dirty="0"/>
              <a:t>University, Houston, Texas 77251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Science and Technology of China, Hefei 230026, China</a:t>
            </a:r>
          </a:p>
          <a:p>
            <a:r>
              <a:rPr lang="en-US" sz="1100" dirty="0" smtClean="0"/>
              <a:t>Shandong </a:t>
            </a:r>
            <a:r>
              <a:rPr lang="en-US" sz="1100" dirty="0"/>
              <a:t>University, Jinan, Shandong 250100, China</a:t>
            </a:r>
          </a:p>
          <a:p>
            <a:r>
              <a:rPr lang="en-US" sz="1100" dirty="0" smtClean="0"/>
              <a:t>Shanghai </a:t>
            </a:r>
            <a:r>
              <a:rPr lang="en-US" sz="1100" dirty="0"/>
              <a:t>Institute of Applied Physics, Shanghai 201800, China</a:t>
            </a:r>
          </a:p>
          <a:p>
            <a:r>
              <a:rPr lang="en-US" sz="1100" dirty="0" smtClean="0"/>
              <a:t>Temple </a:t>
            </a:r>
            <a:r>
              <a:rPr lang="en-US" sz="1100" dirty="0"/>
              <a:t>University, Philadelphia, Pennsylvania 19122</a:t>
            </a:r>
          </a:p>
          <a:p>
            <a:r>
              <a:rPr lang="en-US" sz="1100" dirty="0" smtClean="0"/>
              <a:t>Texas </a:t>
            </a:r>
            <a:r>
              <a:rPr lang="en-US" sz="1100" dirty="0"/>
              <a:t>A&amp;M University, College Station, Texas 77843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Texas, Austin, Texas 78712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Houston, Houston, Texas 77204</a:t>
            </a:r>
          </a:p>
          <a:p>
            <a:r>
              <a:rPr lang="en-US" sz="1100" dirty="0" smtClean="0"/>
              <a:t>Tsinghua </a:t>
            </a:r>
            <a:r>
              <a:rPr lang="en-US" sz="1100" dirty="0"/>
              <a:t>University, Beijing 100084, China</a:t>
            </a:r>
          </a:p>
          <a:p>
            <a:r>
              <a:rPr lang="en-US" sz="1100" dirty="0" smtClean="0"/>
              <a:t>United </a:t>
            </a:r>
            <a:r>
              <a:rPr lang="en-US" sz="1100" dirty="0"/>
              <a:t>States Naval Academy, Annapolis, Maryland, 21402</a:t>
            </a:r>
          </a:p>
          <a:p>
            <a:r>
              <a:rPr lang="en-US" sz="1100" dirty="0" smtClean="0"/>
              <a:t>Valparaiso </a:t>
            </a:r>
            <a:r>
              <a:rPr lang="en-US" sz="1100" dirty="0"/>
              <a:t>University, Valparaiso, Indiana 46383</a:t>
            </a:r>
          </a:p>
          <a:p>
            <a:r>
              <a:rPr lang="en-US" sz="1100" dirty="0" smtClean="0"/>
              <a:t>Variable </a:t>
            </a:r>
            <a:r>
              <a:rPr lang="en-US" sz="1100" dirty="0"/>
              <a:t>Energy Cyclotron Centre, Kolkata 700064, India</a:t>
            </a:r>
          </a:p>
          <a:p>
            <a:r>
              <a:rPr lang="en-US" sz="1100" dirty="0" smtClean="0"/>
              <a:t>Warsaw </a:t>
            </a:r>
            <a:r>
              <a:rPr lang="en-US" sz="1100" dirty="0"/>
              <a:t>University of Technology, Warsaw 00-661, Poland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Washington, Seattle, Washington 98195</a:t>
            </a:r>
          </a:p>
          <a:p>
            <a:r>
              <a:rPr lang="en-US" sz="1100" dirty="0" smtClean="0"/>
              <a:t>Wayne </a:t>
            </a:r>
            <a:r>
              <a:rPr lang="en-US" sz="1100" dirty="0"/>
              <a:t>State University, Detroit, Michigan 48201</a:t>
            </a:r>
          </a:p>
          <a:p>
            <a:r>
              <a:rPr lang="en-US" sz="1100" dirty="0" smtClean="0"/>
              <a:t>World </a:t>
            </a:r>
            <a:r>
              <a:rPr lang="en-US" sz="1100" dirty="0"/>
              <a:t>Laboratory for Cosmology and Particle Physics (WLCAPP), Cairo 11571, Egypt</a:t>
            </a:r>
          </a:p>
          <a:p>
            <a:r>
              <a:rPr lang="en-US" sz="1100" dirty="0" smtClean="0"/>
              <a:t>Yale </a:t>
            </a:r>
            <a:r>
              <a:rPr lang="en-US" sz="1100" dirty="0"/>
              <a:t>University, New Haven, Connecticut 06520</a:t>
            </a:r>
          </a:p>
          <a:p>
            <a:r>
              <a:rPr lang="en-US" sz="1100" dirty="0" smtClean="0"/>
              <a:t>University </a:t>
            </a:r>
            <a:r>
              <a:rPr lang="en-US" sz="1100" dirty="0"/>
              <a:t>of Zagreb, Zagreb, HR-10002, Croatia</a:t>
            </a:r>
          </a:p>
        </p:txBody>
      </p:sp>
    </p:spTree>
    <p:extLst>
      <p:ext uri="{BB962C8B-B14F-4D97-AF65-F5344CB8AC3E}">
        <p14:creationId xmlns:p14="http://schemas.microsoft.com/office/powerpoint/2010/main" val="31520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5410200" y="1201341"/>
            <a:ext cx="3386461" cy="184665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PID (TPC+TOF):</a:t>
            </a:r>
          </a:p>
          <a:p>
            <a:r>
              <a:rPr lang="en-US" sz="1900" dirty="0" smtClean="0"/>
              <a:t>π/K: p</a:t>
            </a:r>
            <a:r>
              <a:rPr lang="en-US" sz="1900" baseline="-25000" dirty="0" smtClean="0"/>
              <a:t>T</a:t>
            </a:r>
            <a:r>
              <a:rPr lang="en-US" sz="1900" dirty="0" smtClean="0"/>
              <a:t>~1.6 GeV/c</a:t>
            </a:r>
          </a:p>
          <a:p>
            <a:r>
              <a:rPr lang="en-US" sz="1900" dirty="0"/>
              <a:t>p</a:t>
            </a:r>
            <a:r>
              <a:rPr lang="en-US" sz="1900" dirty="0" smtClean="0"/>
              <a:t>: p</a:t>
            </a:r>
            <a:r>
              <a:rPr lang="en-US" sz="1900" baseline="-25000" dirty="0" smtClean="0"/>
              <a:t>T</a:t>
            </a:r>
            <a:r>
              <a:rPr lang="en-US" sz="1900" dirty="0" smtClean="0"/>
              <a:t>~3.0 GeV/c</a:t>
            </a:r>
          </a:p>
          <a:p>
            <a:r>
              <a:rPr lang="en-US" sz="1900" dirty="0" smtClean="0"/>
              <a:t>Strange hadrons: </a:t>
            </a:r>
          </a:p>
          <a:p>
            <a:r>
              <a:rPr lang="en-US" sz="1900" dirty="0"/>
              <a:t>d</a:t>
            </a:r>
            <a:r>
              <a:rPr lang="en-US" sz="1900" dirty="0" smtClean="0"/>
              <a:t>ecay topology &amp; invariant mass</a:t>
            </a:r>
            <a:endParaRPr lang="en-US" sz="1900" dirty="0"/>
          </a:p>
        </p:txBody>
      </p:sp>
      <p:grpSp>
        <p:nvGrpSpPr>
          <p:cNvPr id="2" name="Group 1"/>
          <p:cNvGrpSpPr/>
          <p:nvPr/>
        </p:nvGrpSpPr>
        <p:grpSpPr>
          <a:xfrm>
            <a:off x="575850" y="3291210"/>
            <a:ext cx="7162267" cy="3160847"/>
            <a:chOff x="609085" y="3092636"/>
            <a:chExt cx="7772400" cy="3430111"/>
          </a:xfrm>
          <a:solidFill>
            <a:schemeClr val="bg1"/>
          </a:solidFill>
        </p:grpSpPr>
        <p:pic>
          <p:nvPicPr>
            <p:cNvPr id="72" name="Picture 5" descr="InvMass_39GeV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085" y="3092636"/>
              <a:ext cx="7772400" cy="34301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6392" name="TextBox 10"/>
            <p:cNvSpPr txBox="1">
              <a:spLocks noChangeArrowheads="1"/>
            </p:cNvSpPr>
            <p:nvPr/>
          </p:nvSpPr>
          <p:spPr bwMode="auto">
            <a:xfrm>
              <a:off x="6521450" y="5592763"/>
              <a:ext cx="185738" cy="4619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79964" y="4622175"/>
              <a:ext cx="1486154" cy="3231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500" dirty="0" err="1" smtClean="0">
                  <a:solidFill>
                    <a:schemeClr val="accent2"/>
                  </a:solidFill>
                </a:rPr>
                <a:t>Au+Au</a:t>
              </a:r>
              <a:r>
                <a:rPr lang="en-US" sz="1500" dirty="0" smtClean="0">
                  <a:solidFill>
                    <a:schemeClr val="accent2"/>
                  </a:solidFill>
                </a:rPr>
                <a:t> 39 GeV</a:t>
              </a:r>
              <a:endParaRPr lang="en-US" sz="15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Particle Identification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914400" y="1295400"/>
            <a:ext cx="4572000" cy="1839837"/>
            <a:chOff x="494869" y="939184"/>
            <a:chExt cx="5677331" cy="1956416"/>
          </a:xfrm>
          <a:solidFill>
            <a:schemeClr val="bg1"/>
          </a:solidFill>
        </p:grpSpPr>
        <p:grpSp>
          <p:nvGrpSpPr>
            <p:cNvPr id="21" name="Group 20"/>
            <p:cNvGrpSpPr/>
            <p:nvPr/>
          </p:nvGrpSpPr>
          <p:grpSpPr>
            <a:xfrm>
              <a:off x="494869" y="939184"/>
              <a:ext cx="2781731" cy="1944678"/>
              <a:chOff x="494868" y="939184"/>
              <a:chExt cx="2781731" cy="1944678"/>
            </a:xfrm>
            <a:grpFill/>
          </p:grpSpPr>
          <p:pic>
            <p:nvPicPr>
              <p:cNvPr id="25" name="Picture 24" descr="dedx_bichsel_39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868" y="939184"/>
                <a:ext cx="2781731" cy="194467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066800" y="1066800"/>
                <a:ext cx="569387" cy="3231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/>
                  <a:t>TPC</a:t>
                </a:r>
                <a:endParaRPr lang="en-US" sz="15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272712" y="939184"/>
              <a:ext cx="2899488" cy="1956416"/>
              <a:chOff x="3272712" y="939184"/>
              <a:chExt cx="2899488" cy="1956416"/>
            </a:xfrm>
            <a:grpFill/>
          </p:grpSpPr>
          <p:pic>
            <p:nvPicPr>
              <p:cNvPr id="23" name="Picture 22" descr="beta_vs_qp_39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0793"/>
              <a:stretch>
                <a:fillRect/>
              </a:stretch>
            </p:blipFill>
            <p:spPr bwMode="auto">
              <a:xfrm>
                <a:off x="3272712" y="939184"/>
                <a:ext cx="2899488" cy="195641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733800" y="1048435"/>
                <a:ext cx="1062874" cy="32316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/>
                  <a:t>TPC+TOF</a:t>
                </a:r>
                <a:endParaRPr lang="en-US" sz="15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15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3810000" y="5791200"/>
            <a:ext cx="5263562" cy="707886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v</a:t>
            </a:r>
            <a:r>
              <a:rPr lang="en-US" sz="2000" baseline="-25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1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(y) is sensitive to baryon transport, space - momentum correlations and QGP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90">
                      <a:alpha val="43000"/>
                    </a:srgbClr>
                  </a:outerShdw>
                </a:effectLst>
              </a:rPr>
              <a:t>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Azimuthal </a:t>
            </a:r>
            <a:r>
              <a:rPr lang="en-US" dirty="0" err="1" smtClean="0">
                <a:solidFill>
                  <a:srgbClr val="000000"/>
                </a:solidFill>
              </a:rPr>
              <a:t>Anisothropy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445917"/>
              </p:ext>
            </p:extLst>
          </p:nvPr>
        </p:nvGraphicFramePr>
        <p:xfrm>
          <a:off x="3879161" y="1048836"/>
          <a:ext cx="5049143" cy="92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" name="Equation" r:id="rId4" imgW="2070000" imgH="457200" progId="Equation.3">
                  <p:embed/>
                </p:oleObj>
              </mc:Choice>
              <mc:Fallback>
                <p:oleObj name="Equation" r:id="rId4" imgW="2070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9161" y="1048836"/>
                        <a:ext cx="5049143" cy="929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4" y="1123241"/>
            <a:ext cx="3026607" cy="1868580"/>
          </a:xfrm>
          <a:prstGeom prst="rect">
            <a:avLst/>
          </a:prstGeom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11" name="Rectangle 61"/>
          <p:cNvSpPr>
            <a:spLocks noChangeArrowheads="1"/>
          </p:cNvSpPr>
          <p:nvPr/>
        </p:nvSpPr>
        <p:spPr bwMode="auto">
          <a:xfrm>
            <a:off x="137177" y="4191000"/>
            <a:ext cx="405382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 smtClean="0"/>
              <a:t>Generated already during </a:t>
            </a:r>
            <a:r>
              <a:rPr lang="en-US" sz="2400" dirty="0"/>
              <a:t>the nuclear passage </a:t>
            </a:r>
            <a:r>
              <a:rPr lang="en-US" sz="2400" dirty="0" smtClean="0"/>
              <a:t>time  	    (</a:t>
            </a:r>
            <a:r>
              <a:rPr lang="en-US" sz="2400" dirty="0"/>
              <a:t>2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dirty="0" smtClean="0">
                <a:latin typeface="Symbol" charset="0"/>
              </a:rPr>
              <a:t>g</a:t>
            </a:r>
            <a:r>
              <a:rPr lang="en-US" sz="2400" dirty="0" smtClean="0"/>
              <a:t>≈.1 </a:t>
            </a:r>
            <a:r>
              <a:rPr lang="en-US" sz="2400" dirty="0"/>
              <a:t>fm/</a:t>
            </a:r>
            <a:r>
              <a:rPr lang="en-US" sz="2400" dirty="0" smtClean="0"/>
              <a:t>c@200GeV) </a:t>
            </a:r>
          </a:p>
          <a:p>
            <a:pPr>
              <a:buFont typeface="Lucida Grande"/>
              <a:buChar char="⇒"/>
            </a:pPr>
            <a:r>
              <a:rPr lang="en-US" sz="2400" dirty="0" smtClean="0"/>
              <a:t> It probes the onset of bulk collective dynamics during </a:t>
            </a:r>
            <a:r>
              <a:rPr lang="en-US" sz="2400" dirty="0" err="1" smtClean="0"/>
              <a:t>thermalization</a:t>
            </a:r>
            <a:endParaRPr lang="en-US" sz="240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744902" y="2014714"/>
            <a:ext cx="52455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Directed flow</a:t>
            </a:r>
            <a:r>
              <a:rPr lang="en-US" sz="2400" dirty="0"/>
              <a:t> is quantified by the first </a:t>
            </a:r>
            <a:r>
              <a:rPr lang="en-US" sz="2400" dirty="0" smtClean="0"/>
              <a:t>harmonic:</a:t>
            </a:r>
            <a:endParaRPr lang="en-US" sz="2400" dirty="0"/>
          </a:p>
        </p:txBody>
      </p:sp>
      <p:pic>
        <p:nvPicPr>
          <p:cNvPr id="12" name="Picture 19" descr="pastedGraphi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035" y="4073335"/>
            <a:ext cx="2264669" cy="18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506479" y="3886097"/>
            <a:ext cx="2363921" cy="1810236"/>
            <a:chOff x="2647" y="1794"/>
            <a:chExt cx="2201" cy="1998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2736" y="3120"/>
              <a:ext cx="2112" cy="0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flipV="1">
              <a:off x="3744" y="2160"/>
              <a:ext cx="0" cy="1632"/>
            </a:xfrm>
            <a:prstGeom prst="line">
              <a:avLst/>
            </a:prstGeom>
            <a:noFill/>
            <a:ln w="28575">
              <a:solidFill>
                <a:srgbClr val="0066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744" y="2592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 flipH="1" flipV="1">
              <a:off x="2976" y="3120"/>
              <a:ext cx="768" cy="528"/>
            </a:xfrm>
            <a:custGeom>
              <a:avLst/>
              <a:gdLst>
                <a:gd name="T0" fmla="*/ 0 w 624"/>
                <a:gd name="T1" fmla="*/ 1372 h 384"/>
                <a:gd name="T2" fmla="*/ 881 w 624"/>
                <a:gd name="T3" fmla="*/ 1029 h 384"/>
                <a:gd name="T4" fmla="*/ 1431 w 624"/>
                <a:gd name="T5" fmla="*/ 0 h 384"/>
                <a:gd name="T6" fmla="*/ 0 60000 65536"/>
                <a:gd name="T7" fmla="*/ 0 60000 65536"/>
                <a:gd name="T8" fmla="*/ 0 60000 65536"/>
                <a:gd name="T9" fmla="*/ 0 w 624"/>
                <a:gd name="T10" fmla="*/ 0 h 384"/>
                <a:gd name="T11" fmla="*/ 624 w 62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384">
                  <a:moveTo>
                    <a:pt x="0" y="384"/>
                  </a:moveTo>
                  <a:cubicBezTo>
                    <a:pt x="140" y="368"/>
                    <a:pt x="280" y="352"/>
                    <a:pt x="384" y="288"/>
                  </a:cubicBezTo>
                  <a:cubicBezTo>
                    <a:pt x="488" y="224"/>
                    <a:pt x="556" y="112"/>
                    <a:pt x="624" y="0"/>
                  </a:cubicBezTo>
                </a:path>
              </a:pathLst>
            </a:custGeom>
            <a:noFill/>
            <a:ln w="38100">
              <a:solidFill>
                <a:srgbClr val="00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36"/>
            <p:cNvSpPr txBox="1">
              <a:spLocks noChangeArrowheads="1"/>
            </p:cNvSpPr>
            <p:nvPr/>
          </p:nvSpPr>
          <p:spPr bwMode="auto">
            <a:xfrm>
              <a:off x="3988" y="3244"/>
              <a:ext cx="790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rapidity</a:t>
              </a:r>
            </a:p>
          </p:txBody>
        </p:sp>
        <p:sp>
          <p:nvSpPr>
            <p:cNvPr id="19" name="Text Box 37"/>
            <p:cNvSpPr txBox="1">
              <a:spLocks noChangeArrowheads="1"/>
            </p:cNvSpPr>
            <p:nvPr/>
          </p:nvSpPr>
          <p:spPr bwMode="auto">
            <a:xfrm>
              <a:off x="2647" y="1794"/>
              <a:ext cx="1865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&lt;</a:t>
              </a:r>
              <a:r>
                <a:rPr lang="en-US" altLang="zh-CN" b="1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p</a:t>
              </a:r>
              <a:r>
                <a:rPr lang="en-US" altLang="zh-CN" b="1" baseline="-25000" dirty="0" err="1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x</a:t>
              </a:r>
              <a:r>
                <a:rPr lang="en-US" altLang="zh-CN" b="1" dirty="0">
                  <a:solidFill>
                    <a:schemeClr val="hlink"/>
                  </a:solidFill>
                  <a:latin typeface="Times New Roman" charset="0"/>
                  <a:ea typeface="宋体" charset="0"/>
                  <a:cs typeface="宋体" charset="0"/>
                </a:rPr>
                <a:t>&gt; or directed flow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41764" y="3352800"/>
            <a:ext cx="9002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dirty="0"/>
              <a:t>Directed </a:t>
            </a:r>
            <a:r>
              <a:rPr lang="en-US" sz="2400" dirty="0" smtClean="0"/>
              <a:t>flow is due to the </a:t>
            </a:r>
            <a:r>
              <a:rPr lang="en-US" sz="2400" dirty="0"/>
              <a:t>sideward motion of the </a:t>
            </a:r>
            <a:r>
              <a:rPr lang="en-US" sz="2400" dirty="0" smtClean="0"/>
              <a:t>particles within the reaction plane.</a:t>
            </a:r>
            <a:endParaRPr lang="en-US" sz="2400" dirty="0"/>
          </a:p>
        </p:txBody>
      </p:sp>
      <p:graphicFrame>
        <p:nvGraphicFramePr>
          <p:cNvPr id="2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702095"/>
              </p:ext>
            </p:extLst>
          </p:nvPr>
        </p:nvGraphicFramePr>
        <p:xfrm>
          <a:off x="6108700" y="2397125"/>
          <a:ext cx="2278063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6" name="Equation" r:id="rId8" imgW="1079500" imgH="520700" progId="Equation.3">
                  <p:embed/>
                </p:oleObj>
              </mc:Choice>
              <mc:Fallback>
                <p:oleObj name="Equation" r:id="rId8" imgW="10795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2397125"/>
                        <a:ext cx="2278063" cy="10985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STAR-logo-base-red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flow (v</a:t>
            </a:r>
            <a:r>
              <a:rPr lang="en-US" baseline="-25000" dirty="0" smtClean="0"/>
              <a:t>2</a:t>
            </a:r>
            <a:r>
              <a:rPr lang="en-US" dirty="0" smtClean="0"/>
              <a:t>) – antiparticles</a:t>
            </a:r>
            <a:endParaRPr lang="en-US" dirty="0"/>
          </a:p>
        </p:txBody>
      </p:sp>
      <p:pic>
        <p:nvPicPr>
          <p:cNvPr id="5" name="Picture 4" descr="c_v2_mt_ncq1_mult0.eps"/>
          <p:cNvPicPr>
            <a:picLocks noChangeAspect="1"/>
          </p:cNvPicPr>
          <p:nvPr/>
        </p:nvPicPr>
        <p:blipFill>
          <a:blip r:embed="rId2"/>
          <a:srcRect l="1250" t="10330" r="9999"/>
          <a:stretch>
            <a:fillRect/>
          </a:stretch>
        </p:blipFill>
        <p:spPr>
          <a:xfrm>
            <a:off x="1305225" y="990600"/>
            <a:ext cx="6390975" cy="441960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52400" y="5257800"/>
            <a:ext cx="883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Approximate NCQ scaling </a:t>
            </a:r>
            <a:r>
              <a:rPr lang="en-US" sz="2800" dirty="0"/>
              <a:t>holds…   DOF=quarks</a:t>
            </a:r>
            <a:r>
              <a:rPr lang="en-US" sz="2800" dirty="0" smtClean="0"/>
              <a:t>?</a:t>
            </a:r>
            <a:endParaRPr lang="en-US" sz="2800" dirty="0"/>
          </a:p>
          <a:p>
            <a:r>
              <a:rPr lang="en-US" sz="2800" dirty="0" smtClean="0"/>
              <a:t>…but particles and antiparticles are different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6088" y="4447401"/>
            <a:ext cx="2277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80"/>
                </a:solidFill>
              </a:rPr>
              <a:t>Phys. Rev. C 88 (2013) 14902</a:t>
            </a:r>
          </a:p>
        </p:txBody>
      </p:sp>
    </p:spTree>
    <p:extLst>
      <p:ext uri="{BB962C8B-B14F-4D97-AF65-F5344CB8AC3E}">
        <p14:creationId xmlns:p14="http://schemas.microsoft.com/office/powerpoint/2010/main" val="14537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Exploring the QCD phase diagram</a:t>
            </a:r>
            <a:endParaRPr lang="en-US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4105" y="1600200"/>
            <a:ext cx="2660095" cy="37961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101882" tIns="50941" rIns="101882" bIns="50941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Find…</a:t>
            </a:r>
          </a:p>
          <a:p>
            <a:pPr eaLnBrk="1" hangingPunct="1"/>
            <a:endParaRPr lang="en-US" b="1" dirty="0" smtClean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  <a:p>
            <a:pPr eaLnBrk="1" hangingPunct="1"/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1) Turn-off of </a:t>
            </a:r>
            <a:r>
              <a:rPr lang="en-US" dirty="0" err="1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sQGP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 signatures</a:t>
            </a:r>
            <a:endParaRPr lang="en-US" dirty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>
              <a:buFontTx/>
              <a:buChar char="-"/>
            </a:pPr>
            <a:endParaRPr lang="en-US" dirty="0" smtClean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latin typeface="+mn-lt"/>
              </a:rPr>
              <a:t>2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) 1</a:t>
            </a:r>
            <a:r>
              <a:rPr lang="en-US" baseline="30000" dirty="0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st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 order phase transition signs</a:t>
            </a:r>
            <a:endParaRPr lang="en-US" dirty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latin typeface="+mn-lt"/>
              </a:rPr>
              <a:t>                                      </a:t>
            </a:r>
            <a:endParaRPr lang="en-US" dirty="0" smtClean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latin typeface="+mn-lt"/>
              </a:rPr>
              <a:t>3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latin typeface="+mn-lt"/>
              </a:rPr>
              <a:t>) The QCD critical point</a:t>
            </a:r>
            <a:endParaRPr lang="en-US" dirty="0">
              <a:ln w="17780" cmpd="sng">
                <a:noFill/>
                <a:prstDash val="solid"/>
                <a:miter lim="800000"/>
              </a:ln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890" y="6180853"/>
            <a:ext cx="3043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8080"/>
                </a:solidFill>
                <a:hlinkClick r:id="rId2"/>
              </a:rPr>
              <a:t>http://arxiv.org/abs/1007.2613</a:t>
            </a:r>
            <a:r>
              <a:rPr lang="en-US" sz="1600" b="1" u="sng" dirty="0" smtClean="0">
                <a:solidFill>
                  <a:srgbClr val="008080"/>
                </a:solidFill>
              </a:rPr>
              <a:t> </a:t>
            </a:r>
            <a:endParaRPr lang="cs-CZ" sz="1600" b="1" u="sng" dirty="0">
              <a:solidFill>
                <a:srgbClr val="008080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1" y="1397353"/>
            <a:ext cx="5562600" cy="500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10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78857" y="1549192"/>
            <a:ext cx="4605938" cy="3784808"/>
            <a:chOff x="4043527" y="1040657"/>
            <a:chExt cx="4605938" cy="3784808"/>
          </a:xfrm>
        </p:grpSpPr>
        <p:grpSp>
          <p:nvGrpSpPr>
            <p:cNvPr id="3" name="Group 15"/>
            <p:cNvGrpSpPr/>
            <p:nvPr/>
          </p:nvGrpSpPr>
          <p:grpSpPr>
            <a:xfrm>
              <a:off x="4043527" y="1040657"/>
              <a:ext cx="4605938" cy="3784808"/>
              <a:chOff x="4944270" y="975024"/>
              <a:chExt cx="3883940" cy="3213516"/>
            </a:xfrm>
          </p:grpSpPr>
          <p:pic>
            <p:nvPicPr>
              <p:cNvPr id="9" name="Picture 8" descr="tkin_vs_beta_mod_maxpt_nfree.gi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" t="8317" r="7069" b="1675"/>
              <a:stretch/>
            </p:blipFill>
            <p:spPr>
              <a:xfrm>
                <a:off x="4944270" y="975024"/>
                <a:ext cx="3883940" cy="3213516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6857999" y="1295400"/>
                <a:ext cx="1427099" cy="261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STAR Preliminary</a:t>
                </a:r>
                <a:endParaRPr lang="en-US" sz="1400" b="1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5212130" y="2569456"/>
              <a:ext cx="901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 smtClean="0"/>
                <a:t>Au+Au</a:t>
              </a:r>
              <a:endParaRPr lang="en-US" sz="1800" dirty="0"/>
            </a:p>
          </p:txBody>
        </p:sp>
      </p:grpSp>
      <p:sp>
        <p:nvSpPr>
          <p:cNvPr id="43" name="TextBox 6"/>
          <p:cNvSpPr txBox="1">
            <a:spLocks noChangeArrowheads="1"/>
          </p:cNvSpPr>
          <p:nvPr/>
        </p:nvSpPr>
        <p:spPr bwMode="auto">
          <a:xfrm>
            <a:off x="609600" y="5771823"/>
            <a:ext cx="79248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Higher kinetic temperature corresponds to lower value of average </a:t>
            </a:r>
          </a:p>
          <a:p>
            <a:r>
              <a:rPr lang="en-US" sz="2000" dirty="0" smtClean="0"/>
              <a:t>    flow velocity and vice-versa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1240464"/>
            <a:ext cx="334530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Blast Wave: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kin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and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 &lt;</a:t>
            </a:r>
            <a:r>
              <a:rPr lang="en-US" sz="2000" dirty="0" smtClean="0">
                <a:latin typeface="Symbol"/>
              </a:rPr>
              <a:t>b</a:t>
            </a:r>
            <a:r>
              <a:rPr lang="en-US" sz="2000" dirty="0" smtClean="0"/>
              <a:t>&gt;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1" y="1752600"/>
            <a:ext cx="33528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Particles used: </a:t>
            </a:r>
            <a:r>
              <a:rPr lang="en-US" sz="2000" dirty="0" err="1" smtClean="0">
                <a:latin typeface="Symbol"/>
              </a:rPr>
              <a:t>p</a:t>
            </a:r>
            <a:r>
              <a:rPr lang="en-US" sz="2000" dirty="0" err="1" smtClean="0"/>
              <a:t>,K,p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62069" y="2492804"/>
            <a:ext cx="3057641" cy="2714234"/>
            <a:chOff x="447559" y="2365523"/>
            <a:chExt cx="3057641" cy="2714234"/>
          </a:xfrm>
        </p:grpSpPr>
        <p:pic>
          <p:nvPicPr>
            <p:cNvPr id="23" name="Picture 16" descr="bw_fit_spectra_11gev_0005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30" r="7262" b="2969"/>
            <a:stretch>
              <a:fillRect/>
            </a:stretch>
          </p:blipFill>
          <p:spPr bwMode="auto">
            <a:xfrm>
              <a:off x="447559" y="2365523"/>
              <a:ext cx="3057641" cy="2714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1828800" y="4267200"/>
              <a:ext cx="1420420" cy="25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STAR Preliminary</a:t>
              </a:r>
              <a:endParaRPr lang="en-US" sz="1000" dirty="0"/>
            </a:p>
          </p:txBody>
        </p:sp>
      </p:grpSp>
      <p:pic>
        <p:nvPicPr>
          <p:cNvPr id="19" name="Picture 18" descr="STAR-logo-base-red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freeze-out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Azimuthally sensitive HBT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4822" t="3320" r="7421" b="2047"/>
          <a:stretch>
            <a:fillRect/>
          </a:stretch>
        </p:blipFill>
        <p:spPr bwMode="auto">
          <a:xfrm>
            <a:off x="3733800" y="1326930"/>
            <a:ext cx="5245258" cy="3778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029200" y="990600"/>
            <a:ext cx="3352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arXiv</a:t>
            </a:r>
            <a:r>
              <a:rPr lang="en-US" sz="1400" b="1" dirty="0">
                <a:solidFill>
                  <a:srgbClr val="008080"/>
                </a:solidFill>
              </a:rPr>
              <a:t>:1403.4972 </a:t>
            </a:r>
            <a:r>
              <a:rPr lang="en-US" sz="1400" b="1" dirty="0" smtClean="0">
                <a:solidFill>
                  <a:srgbClr val="008080"/>
                </a:solidFill>
              </a:rPr>
              <a:t>(submitted to PRC)</a:t>
            </a:r>
            <a:endParaRPr lang="en-US" sz="1400" b="1" dirty="0">
              <a:solidFill>
                <a:srgbClr val="008080"/>
              </a:solidFill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239156" y="5257800"/>
            <a:ext cx="891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Spatial </a:t>
            </a:r>
            <a:r>
              <a:rPr lang="en-US" sz="2400" dirty="0" smtClean="0"/>
              <a:t>eccentricity </a:t>
            </a:r>
            <a:r>
              <a:rPr lang="en-US" sz="2400" dirty="0"/>
              <a:t>at </a:t>
            </a:r>
            <a:r>
              <a:rPr lang="en-US" sz="2400" dirty="0" smtClean="0"/>
              <a:t>the kinetic freeze-out, </a:t>
            </a:r>
            <a:r>
              <a:rPr lang="en-US" sz="2400" dirty="0" err="1" smtClean="0"/>
              <a:t>ε</a:t>
            </a:r>
            <a:r>
              <a:rPr lang="en-US" sz="2400" baseline="-25000" dirty="0" err="1" smtClean="0"/>
              <a:t>F</a:t>
            </a:r>
            <a:endParaRPr lang="en-US" sz="2400" baseline="-25000" dirty="0"/>
          </a:p>
          <a:p>
            <a:r>
              <a:rPr lang="en-US" sz="2400" dirty="0" smtClean="0"/>
              <a:t>Sensitive to EOS</a:t>
            </a:r>
            <a:endParaRPr lang="en-US" sz="2400" dirty="0"/>
          </a:p>
          <a:p>
            <a:r>
              <a:rPr lang="en-US" sz="2400" dirty="0" smtClean="0"/>
              <a:t>Smooth, monotonous behavior observed over the BES range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3733800" cy="264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3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Chiral magnetic effect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3949805" cy="2438400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bg1"/>
            </a:solidFill>
          </a:ln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76200" y="3429000"/>
            <a:ext cx="853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solidFill>
                  <a:srgbClr val="262673"/>
                </a:solidFill>
              </a:rPr>
              <a:t>Chiral-magnetic effect: </a:t>
            </a:r>
            <a:br>
              <a:rPr lang="en-US" sz="2800" dirty="0" smtClean="0">
                <a:solidFill>
                  <a:srgbClr val="262673"/>
                </a:solidFill>
              </a:rPr>
            </a:br>
            <a:r>
              <a:rPr lang="en-US" sz="2800" dirty="0" smtClean="0">
                <a:solidFill>
                  <a:srgbClr val="262673"/>
                </a:solidFill>
              </a:rPr>
              <a:t>Local parity violation in </a:t>
            </a:r>
            <a:r>
              <a:rPr lang="en-US" sz="2800" dirty="0" err="1" smtClean="0">
                <a:solidFill>
                  <a:srgbClr val="262673"/>
                </a:solidFill>
              </a:rPr>
              <a:t>sQGP</a:t>
            </a:r>
            <a:endParaRPr lang="en-US" sz="2800" dirty="0" smtClean="0">
              <a:solidFill>
                <a:srgbClr val="262673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Measure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: 3-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point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</a:rPr>
              <a:t>correlator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, charge separation</a:t>
            </a:r>
            <a:endParaRPr lang="en-US" sz="2800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733800" y="4343401"/>
            <a:ext cx="1447800" cy="10181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33400" y="6019800"/>
            <a:ext cx="4318000" cy="533400"/>
            <a:chOff x="533400" y="6019800"/>
            <a:chExt cx="4318000" cy="533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6050036"/>
              <a:ext cx="2382520" cy="462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5600" y="6019800"/>
              <a:ext cx="1955800" cy="5334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9" y="4495800"/>
            <a:ext cx="6803141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6083095"/>
            <a:ext cx="3429000" cy="47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3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 charge multiplicity moments</a:t>
            </a:r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76200" y="1066800"/>
            <a:ext cx="45366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Susceptibilities of conserved quantities (Q, B, S)</a:t>
            </a:r>
          </a:p>
          <a:p>
            <a:r>
              <a:rPr lang="en-US" sz="2400" dirty="0" smtClean="0"/>
              <a:t>Related to multiplicity distribution moments</a:t>
            </a:r>
          </a:p>
          <a:p>
            <a:r>
              <a:rPr lang="en-US" sz="2400" dirty="0" smtClean="0"/>
              <a:t>Volume </a:t>
            </a:r>
            <a:r>
              <a:rPr lang="en-US" sz="2400" dirty="0"/>
              <a:t>effect </a:t>
            </a:r>
            <a:r>
              <a:rPr lang="en-US" sz="2400" dirty="0">
                <a:sym typeface="Wingdings"/>
              </a:rPr>
              <a:t> ratios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Non-monotonic behavior?</a:t>
            </a:r>
          </a:p>
          <a:p>
            <a:endParaRPr lang="en-US" sz="2400" dirty="0" smtClean="0"/>
          </a:p>
          <a:p>
            <a:r>
              <a:rPr lang="en-US" sz="2400" b="1" dirty="0" smtClean="0"/>
              <a:t>Net charge </a:t>
            </a:r>
            <a:r>
              <a:rPr lang="en-US" sz="2400" b="1" dirty="0" err="1" smtClean="0"/>
              <a:t>mult</a:t>
            </a:r>
            <a:r>
              <a:rPr lang="en-US" sz="2400" b="1" dirty="0" smtClean="0"/>
              <a:t>.: </a:t>
            </a:r>
            <a:r>
              <a:rPr lang="en-US" sz="2400" dirty="0" smtClean="0"/>
              <a:t>no non-monotonic behavior seen</a:t>
            </a:r>
            <a:endParaRPr lang="en-U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538" y="3962400"/>
            <a:ext cx="2038350" cy="76200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52" y="1143000"/>
            <a:ext cx="4620448" cy="5372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47480" y="6519446"/>
            <a:ext cx="33631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1" dirty="0">
                <a:solidFill>
                  <a:srgbClr val="008080"/>
                </a:solidFill>
              </a:rPr>
              <a:t>Phys. Rev. Lett. 113 (2014) 92301</a:t>
            </a:r>
            <a:endParaRPr lang="en-US" sz="1600" b="1" dirty="0">
              <a:solidFill>
                <a:srgbClr val="00808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200400"/>
            <a:ext cx="2119110" cy="834801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654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Quantify the Spectral </a:t>
            </a:r>
            <a:r>
              <a:rPr lang="en-US" sz="4000" dirty="0">
                <a:solidFill>
                  <a:srgbClr val="000000"/>
                </a:solidFill>
              </a:rPr>
              <a:t>F</a:t>
            </a:r>
            <a:r>
              <a:rPr lang="en-US" sz="4000" dirty="0" smtClean="0">
                <a:solidFill>
                  <a:srgbClr val="000000"/>
                </a:solidFill>
              </a:rPr>
              <a:t>unction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780" y="968276"/>
            <a:ext cx="7866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882650"/>
            <a:r>
              <a:rPr lang="en-US" dirty="0" smtClean="0">
                <a:solidFill>
                  <a:srgbClr val="0070C0"/>
                </a:solidFill>
              </a:rPr>
              <a:t>Temperature dependence of rho spectral function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Beam energy range where final state is similar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Initial state and temperature evolution different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Density dependence by </a:t>
            </a:r>
            <a:r>
              <a:rPr lang="en-US" dirty="0" err="1" smtClean="0"/>
              <a:t>Azimuthal</a:t>
            </a:r>
            <a:r>
              <a:rPr lang="en-US" dirty="0" smtClean="0"/>
              <a:t> dependence (v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Use centrality dependence as another knob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Direct photon results should match with extrapolation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 smtClean="0">
                <a:solidFill>
                  <a:srgbClr val="0070C0"/>
                </a:solidFill>
              </a:rPr>
              <a:t>aryon </a:t>
            </a:r>
            <a:r>
              <a:rPr lang="en-US" dirty="0">
                <a:solidFill>
                  <a:srgbClr val="0070C0"/>
                </a:solidFill>
              </a:rPr>
              <a:t>dependence of rho spectral function</a:t>
            </a:r>
          </a:p>
          <a:p>
            <a:pPr algn="l"/>
            <a:r>
              <a:rPr lang="en-US" dirty="0" smtClean="0"/>
              <a:t>1. LMR excess expected to be consistent with total baryon density increase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899"/>
            <a:ext cx="4320480" cy="310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35696" y="3674844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Direct virtual photons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6451752"/>
            <a:ext cx="2598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QM14: Chi Yang, Patrick Huck</a:t>
            </a:r>
            <a:endParaRPr lang="en-US" sz="1400" dirty="0"/>
          </a:p>
        </p:txBody>
      </p:sp>
      <p:pic>
        <p:nvPicPr>
          <p:cNvPr id="11" name="Picture 2" descr="STARdileptonPanel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76600"/>
            <a:ext cx="423065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20406" y="5402425"/>
            <a:ext cx="1590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STAR Preliminary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738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chemeClr val="tx1"/>
                </a:solidFill>
              </a:rPr>
              <a:t>Dilepton</a:t>
            </a:r>
            <a:r>
              <a:rPr lang="en-US" sz="4000" dirty="0" smtClean="0">
                <a:solidFill>
                  <a:schemeClr val="tx1"/>
                </a:solidFill>
              </a:rPr>
              <a:t> Measurements at BES II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4991878"/>
            <a:ext cx="363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BES II enables </a:t>
            </a:r>
            <a:br>
              <a:rPr lang="en-US" dirty="0" smtClean="0"/>
            </a:br>
            <a:r>
              <a:rPr lang="en-US" dirty="0" smtClean="0"/>
              <a:t>measurements at energy &lt;20GeV</a:t>
            </a:r>
            <a:endParaRPr lang="en-US" dirty="0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" y="3047999"/>
            <a:ext cx="4876800" cy="3399451"/>
            <a:chOff x="58" y="3962400"/>
            <a:chExt cx="4343342" cy="2716775"/>
          </a:xfrm>
        </p:grpSpPr>
        <p:pic>
          <p:nvPicPr>
            <p:cNvPr id="12" name="Picture 2" descr="lifetime.gi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019"/>
            <a:stretch/>
          </p:blipFill>
          <p:spPr bwMode="auto">
            <a:xfrm>
              <a:off x="58" y="3962400"/>
              <a:ext cx="4343342" cy="271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20"/>
            <p:cNvSpPr txBox="1">
              <a:spLocks noChangeArrowheads="1"/>
            </p:cNvSpPr>
            <p:nvPr/>
          </p:nvSpPr>
          <p:spPr bwMode="auto">
            <a:xfrm>
              <a:off x="2236216" y="5934143"/>
              <a:ext cx="14732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charset="0"/>
                </a:rPr>
                <a:t>STAR Preliminary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72" y="1101012"/>
            <a:ext cx="4440250" cy="316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48883" y="1524000"/>
            <a:ext cx="3148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</a:t>
            </a:r>
            <a:r>
              <a:rPr lang="en-US" b="1" dirty="0" smtClean="0">
                <a:solidFill>
                  <a:srgbClr val="0070C0"/>
                </a:solidFill>
              </a:rPr>
              <a:t>Beam Energy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70C0"/>
                </a:solidFill>
              </a:rPr>
              <a:t>Centrality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15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 l="5177" t="3093" r="4438" b="4125"/>
          <a:stretch>
            <a:fillRect/>
          </a:stretch>
        </p:blipFill>
        <p:spPr bwMode="auto">
          <a:xfrm>
            <a:off x="4495800" y="1170619"/>
            <a:ext cx="4413347" cy="324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J/</a:t>
            </a:r>
            <a:r>
              <a:rPr lang="el-GR" dirty="0">
                <a:cs typeface="Arial"/>
              </a:rPr>
              <a:t>ψ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vs. beam energy</a:t>
            </a:r>
            <a:endParaRPr lang="en-US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6255" y="1143000"/>
            <a:ext cx="408854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/>
              <a:t>Expectation</a:t>
            </a: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 smtClean="0">
                <a:solidFill>
                  <a:schemeClr val="tx1"/>
                </a:solidFill>
              </a:rPr>
              <a:t>Debye </a:t>
            </a:r>
            <a:r>
              <a:rPr lang="en-US" sz="1800" dirty="0">
                <a:solidFill>
                  <a:schemeClr val="tx1"/>
                </a:solidFill>
              </a:rPr>
              <a:t>screening 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  <a:sym typeface="Wingdings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</a:rPr>
              <a:t>dissociation of </a:t>
            </a:r>
            <a:r>
              <a:rPr lang="en-US" sz="1800" dirty="0" err="1" smtClean="0">
                <a:solidFill>
                  <a:schemeClr val="tx1"/>
                </a:solidFill>
              </a:rPr>
              <a:t>quarkonia</a:t>
            </a:r>
            <a:endParaRPr lang="en-US" sz="1800" dirty="0" smtClean="0">
              <a:solidFill>
                <a:schemeClr val="tx1"/>
              </a:solidFill>
            </a:endParaRP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b="1" dirty="0" smtClean="0">
                <a:solidFill>
                  <a:schemeClr val="tx1"/>
                </a:solidFill>
              </a:rPr>
              <a:t>J/</a:t>
            </a:r>
            <a:r>
              <a:rPr lang="el-GR" sz="1800" b="1" dirty="0" smtClean="0">
                <a:solidFill>
                  <a:schemeClr val="tx1"/>
                </a:solidFill>
              </a:rPr>
              <a:t>ψ</a:t>
            </a:r>
            <a:r>
              <a:rPr lang="en-US" sz="1800" b="1" dirty="0" smtClean="0">
                <a:solidFill>
                  <a:schemeClr val="tx1"/>
                </a:solidFill>
              </a:rPr>
              <a:t> melting </a:t>
            </a:r>
            <a:r>
              <a:rPr lang="en-US" sz="1800" dirty="0" smtClean="0">
                <a:solidFill>
                  <a:schemeClr val="tx1"/>
                </a:solidFill>
              </a:rPr>
              <a:t>to be a smoking gun signature of </a:t>
            </a:r>
            <a:r>
              <a:rPr lang="en-US" sz="1800" b="1" dirty="0" smtClean="0">
                <a:solidFill>
                  <a:schemeClr val="tx1"/>
                </a:solidFill>
              </a:rPr>
              <a:t>QGP</a:t>
            </a:r>
            <a:endParaRPr lang="en-US" sz="1800" b="1" dirty="0">
              <a:solidFill>
                <a:schemeClr val="tx1"/>
              </a:solidFill>
            </a:endParaRP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rPr>
              <a:t>	</a:t>
            </a:r>
            <a:r>
              <a:rPr lang="en-US" sz="12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T</a:t>
            </a:r>
            <a:r>
              <a:rPr lang="en-US" sz="12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Matsui, H. </a:t>
            </a:r>
            <a:r>
              <a:rPr lang="en-US" sz="12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Satz</a:t>
            </a:r>
            <a:r>
              <a:rPr lang="en-US" sz="12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, </a:t>
            </a:r>
            <a:r>
              <a:rPr lang="en-US" sz="12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Phys.Lett</a:t>
            </a:r>
            <a:r>
              <a:rPr lang="en-US" sz="12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B178, 416 (1986</a:t>
            </a:r>
            <a:r>
              <a:rPr lang="en-US" sz="12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)</a:t>
            </a:r>
            <a:endParaRPr lang="en-US" sz="1200" b="1" dirty="0">
              <a:solidFill>
                <a:srgbClr val="008080"/>
              </a:solidFill>
              <a:latin typeface="Arial" charset="0"/>
              <a:ea typeface="ＭＳ Ｐゴシック" charset="0"/>
              <a:cs typeface="Droid Sans Fallback" charset="0"/>
            </a:endParaRP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867400" y="4430802"/>
            <a:ext cx="3276600" cy="235099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300" dirty="0" smtClean="0">
                <a:cs typeface="Arial"/>
              </a:rPr>
              <a:t>STAR Data (</a:t>
            </a:r>
            <a:r>
              <a:rPr lang="en-US" sz="2300" dirty="0" err="1" smtClean="0">
                <a:cs typeface="Arial"/>
              </a:rPr>
              <a:t>Au+Au</a:t>
            </a:r>
            <a:r>
              <a:rPr lang="en-US" sz="2300" dirty="0" smtClean="0">
                <a:cs typeface="Arial"/>
              </a:rPr>
              <a:t>)</a:t>
            </a:r>
          </a:p>
          <a:p>
            <a:pPr marL="265113" indent="-265113"/>
            <a:r>
              <a:rPr lang="en-US" sz="2000" dirty="0" smtClean="0">
                <a:solidFill>
                  <a:srgbClr val="000000"/>
                </a:solidFill>
                <a:cs typeface="Arial"/>
              </a:rPr>
              <a:t>Similar suppression in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Au+Au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cs typeface="Arial"/>
              </a:rPr>
              <a:t>at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62.4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and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39</a:t>
            </a:r>
            <a:r>
              <a:rPr lang="en-US" sz="180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cs typeface="Arial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cs typeface="Arial"/>
              </a:rPr>
              <a:t> </a:t>
            </a:r>
          </a:p>
          <a:p>
            <a:pPr marL="0" indent="0">
              <a:buNone/>
            </a:pPr>
            <a:endParaRPr lang="en-US" sz="1600" dirty="0" smtClean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  <a:cs typeface="Arial"/>
              </a:rPr>
              <a:t>Note: 62.4 and 39 </a:t>
            </a:r>
            <a:r>
              <a:rPr lang="en-US" sz="1600" dirty="0" err="1" smtClean="0">
                <a:solidFill>
                  <a:schemeClr val="tx1"/>
                </a:solidFill>
                <a:cs typeface="Arial"/>
              </a:rPr>
              <a:t>GeV</a:t>
            </a:r>
            <a:r>
              <a:rPr lang="en-US" sz="1600" dirty="0" smtClean="0">
                <a:solidFill>
                  <a:schemeClr val="tx1"/>
                </a:solidFill>
                <a:cs typeface="Arial"/>
              </a:rPr>
              <a:t> p+</a:t>
            </a:r>
            <a:r>
              <a:rPr lang="cs-CZ" sz="1600" dirty="0" smtClean="0">
                <a:solidFill>
                  <a:schemeClr val="tx1"/>
                </a:solidFill>
                <a:cs typeface="Arial"/>
              </a:rPr>
              <a:t>p reference </a:t>
            </a:r>
            <a:r>
              <a:rPr lang="cs-CZ" sz="1600" dirty="0" err="1" smtClean="0">
                <a:solidFill>
                  <a:schemeClr val="tx1"/>
                </a:solidFill>
                <a:cs typeface="Arial"/>
              </a:rPr>
              <a:t>is</a:t>
            </a:r>
            <a:r>
              <a:rPr lang="cs-CZ" sz="1600" dirty="0" smtClean="0">
                <a:solidFill>
                  <a:schemeClr val="tx1"/>
                </a:solidFill>
                <a:cs typeface="Arial"/>
              </a:rPr>
              <a:t> </a:t>
            </a:r>
            <a:r>
              <a:rPr lang="cs-CZ" sz="1600" dirty="0" err="1" smtClean="0">
                <a:solidFill>
                  <a:schemeClr val="tx1"/>
                </a:solidFill>
                <a:cs typeface="Arial"/>
              </a:rPr>
              <a:t>based</a:t>
            </a:r>
            <a:r>
              <a:rPr lang="cs-CZ" sz="1600" dirty="0" smtClean="0">
                <a:solidFill>
                  <a:schemeClr val="tx1"/>
                </a:solidFill>
                <a:cs typeface="Arial"/>
              </a:rPr>
              <a:t> on CEM </a:t>
            </a:r>
            <a:r>
              <a:rPr lang="cs-CZ" sz="1600" dirty="0" err="1" smtClean="0">
                <a:solidFill>
                  <a:schemeClr val="tx1"/>
                </a:solidFill>
                <a:cs typeface="Arial"/>
              </a:rPr>
              <a:t>calculations</a:t>
            </a:r>
            <a:r>
              <a:rPr lang="en-US" sz="1600" dirty="0" smtClean="0">
                <a:solidFill>
                  <a:schemeClr val="tx1"/>
                </a:solidFill>
                <a:cs typeface="Arial"/>
              </a:rPr>
              <a:t>, large uncertainty</a:t>
            </a:r>
            <a:br>
              <a:rPr lang="en-US" sz="1600" dirty="0" smtClean="0">
                <a:solidFill>
                  <a:schemeClr val="tx1"/>
                </a:solidFill>
                <a:cs typeface="Arial"/>
              </a:rPr>
            </a:br>
            <a:r>
              <a:rPr lang="da-DK" altLang="zh-CN" sz="1400" b="1" dirty="0" smtClean="0">
                <a:solidFill>
                  <a:srgbClr val="008080"/>
                </a:solidFill>
              </a:rPr>
              <a:t>Nelson</a:t>
            </a:r>
            <a:r>
              <a:rPr lang="da-DK" altLang="zh-CN" sz="1400" b="1" dirty="0">
                <a:solidFill>
                  <a:srgbClr val="008080"/>
                </a:solidFill>
              </a:rPr>
              <a:t>, Vogt et al</a:t>
            </a:r>
            <a:r>
              <a:rPr lang="cs-CZ" altLang="zh-CN" sz="1400" b="1" dirty="0">
                <a:solidFill>
                  <a:srgbClr val="008080"/>
                </a:solidFill>
              </a:rPr>
              <a:t>.</a:t>
            </a:r>
            <a:r>
              <a:rPr lang="da-DK" altLang="zh-CN" sz="1400" b="1" dirty="0">
                <a:solidFill>
                  <a:srgbClr val="008080"/>
                </a:solidFill>
              </a:rPr>
              <a:t>,</a:t>
            </a:r>
            <a:r>
              <a:rPr lang="cs-CZ" altLang="zh-CN" sz="1400" b="1" dirty="0">
                <a:solidFill>
                  <a:srgbClr val="008080"/>
                </a:solidFill>
              </a:rPr>
              <a:t> PRC87, 014908 (2013</a:t>
            </a:r>
            <a:r>
              <a:rPr lang="cs-CZ" altLang="zh-CN" sz="1400" b="1" dirty="0" smtClean="0">
                <a:solidFill>
                  <a:srgbClr val="008080"/>
                </a:solidFill>
              </a:rPr>
              <a:t>)</a:t>
            </a:r>
            <a:endParaRPr lang="en-US" sz="1600" dirty="0" smtClean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  <a:cs typeface="Arial"/>
            </a:endParaRPr>
          </a:p>
          <a:p>
            <a:pPr marL="265113" lvl="1" indent="-265113"/>
            <a:r>
              <a:rPr lang="en-US" sz="2100" dirty="0">
                <a:cs typeface="Arial"/>
              </a:rPr>
              <a:t>Does coalescence </a:t>
            </a:r>
            <a:r>
              <a:rPr lang="en-US" sz="2100" dirty="0" smtClean="0">
                <a:cs typeface="Arial"/>
              </a:rPr>
              <a:t/>
            </a:r>
            <a:br>
              <a:rPr lang="en-US" sz="2100" dirty="0" smtClean="0">
                <a:cs typeface="Arial"/>
              </a:rPr>
            </a:br>
            <a:r>
              <a:rPr lang="en-US" sz="2100" dirty="0" smtClean="0">
                <a:cs typeface="Arial"/>
              </a:rPr>
              <a:t>compensate </a:t>
            </a:r>
            <a:r>
              <a:rPr lang="en-US" sz="2100" dirty="0">
                <a:cs typeface="Arial"/>
              </a:rPr>
              <a:t>for melting</a:t>
            </a:r>
            <a:r>
              <a:rPr lang="en-US" sz="2100" dirty="0" smtClean="0">
                <a:cs typeface="Arial"/>
              </a:rPr>
              <a:t>?</a:t>
            </a:r>
          </a:p>
          <a:p>
            <a:pPr marL="400050" lvl="2" indent="0">
              <a:buNone/>
            </a:pPr>
            <a:r>
              <a:rPr lang="da-DK" altLang="zh-CN" sz="1400" b="1" dirty="0" smtClean="0">
                <a:solidFill>
                  <a:srgbClr val="008080"/>
                </a:solidFill>
              </a:rPr>
              <a:t>Zhao</a:t>
            </a:r>
            <a:r>
              <a:rPr lang="da-DK" altLang="zh-CN" sz="1400" b="1" dirty="0">
                <a:solidFill>
                  <a:srgbClr val="008080"/>
                </a:solidFill>
              </a:rPr>
              <a:t>, Rapp,</a:t>
            </a:r>
            <a:r>
              <a:rPr lang="cs-CZ" altLang="zh-CN" sz="1400" b="1" dirty="0">
                <a:solidFill>
                  <a:srgbClr val="008080"/>
                </a:solidFill>
              </a:rPr>
              <a:t> </a:t>
            </a:r>
            <a:r>
              <a:rPr lang="da-DK" altLang="zh-CN" sz="1400" b="1" dirty="0">
                <a:solidFill>
                  <a:srgbClr val="008080"/>
                </a:solidFill>
              </a:rPr>
              <a:t>PRC82, 064905 (2010)</a:t>
            </a:r>
            <a:endParaRPr lang="zh-CN" altLang="en-US" sz="1400" b="1" dirty="0">
              <a:solidFill>
                <a:srgbClr val="008080"/>
              </a:solidFill>
            </a:endParaRPr>
          </a:p>
          <a:p>
            <a:pPr marL="0" lvl="1" indent="0">
              <a:buNone/>
            </a:pPr>
            <a:endParaRPr lang="en-US" sz="2100" dirty="0">
              <a:cs typeface="Arial"/>
            </a:endParaRPr>
          </a:p>
          <a:p>
            <a:pPr marL="0" indent="0">
              <a:buNone/>
            </a:pPr>
            <a:endParaRPr lang="en-US" sz="2100" dirty="0" smtClean="0">
              <a:solidFill>
                <a:schemeClr val="tx1"/>
              </a:solidFill>
              <a:cs typeface="Arial"/>
            </a:endParaRPr>
          </a:p>
          <a:p>
            <a:pPr lvl="2">
              <a:buFont typeface="Wingdings" pitchFamily="2" charset="2"/>
              <a:buNone/>
            </a:pPr>
            <a:endParaRPr lang="en-US" sz="1300" dirty="0" smtClean="0"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13249" y="4343400"/>
            <a:ext cx="3243273" cy="2514599"/>
            <a:chOff x="2413249" y="4343400"/>
            <a:chExt cx="3243273" cy="2514599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3249" y="4419600"/>
              <a:ext cx="3243273" cy="2438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200400" y="4343400"/>
              <a:ext cx="1749197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" b="1" dirty="0">
                  <a:solidFill>
                    <a:srgbClr val="008080"/>
                  </a:solidFill>
                </a:rPr>
                <a:t>PHENIX, </a:t>
              </a:r>
              <a:r>
                <a:rPr lang="en-US" sz="700" b="1" dirty="0" err="1">
                  <a:solidFill>
                    <a:srgbClr val="008080"/>
                  </a:solidFill>
                </a:rPr>
                <a:t>Nucl.Phys</a:t>
              </a:r>
              <a:r>
                <a:rPr lang="en-US" sz="700" b="1" dirty="0">
                  <a:solidFill>
                    <a:srgbClr val="008080"/>
                  </a:solidFill>
                </a:rPr>
                <a:t>. A 774 (2006) 747</a:t>
              </a:r>
            </a:p>
          </p:txBody>
        </p:sp>
      </p:grpSp>
      <p:pic>
        <p:nvPicPr>
          <p:cNvPr id="11" name="Obrázek 88" descr="mel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312" y="2819400"/>
            <a:ext cx="3570288" cy="1436391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37536" y="4583202"/>
            <a:ext cx="2781864" cy="18937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cs typeface="Arial"/>
              </a:rPr>
              <a:t>A complicated story</a:t>
            </a: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Nuclear </a:t>
            </a:r>
            <a:r>
              <a:rPr lang="en-US" sz="1800" dirty="0">
                <a:solidFill>
                  <a:srgbClr val="000000"/>
                </a:solidFill>
              </a:rPr>
              <a:t>shadowing </a:t>
            </a:r>
            <a:endParaRPr lang="en-US" sz="1800" dirty="0" smtClean="0">
              <a:solidFill>
                <a:srgbClr val="000000"/>
              </a:solidFill>
            </a:endParaRP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Initial </a:t>
            </a:r>
            <a:r>
              <a:rPr lang="en-US" sz="1800" dirty="0">
                <a:solidFill>
                  <a:srgbClr val="000000"/>
                </a:solidFill>
              </a:rPr>
              <a:t>state energy loss</a:t>
            </a: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Co-mover </a:t>
            </a:r>
            <a:r>
              <a:rPr lang="en-US" sz="1800" dirty="0" smtClean="0">
                <a:solidFill>
                  <a:srgbClr val="000000"/>
                </a:solidFill>
              </a:rPr>
              <a:t>absorption</a:t>
            </a:r>
            <a:endParaRPr lang="en-US" sz="1800" dirty="0">
              <a:solidFill>
                <a:srgbClr val="000000"/>
              </a:solidFill>
            </a:endParaRP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Coalescence of uncorrelated charm </a:t>
            </a:r>
            <a:r>
              <a:rPr lang="en-US" sz="1800" dirty="0">
                <a:solidFill>
                  <a:srgbClr val="000000"/>
                </a:solidFill>
              </a:rPr>
              <a:t>and bottom pairs.  </a:t>
            </a:r>
          </a:p>
        </p:txBody>
      </p:sp>
    </p:spTree>
    <p:extLst>
      <p:ext uri="{BB962C8B-B14F-4D97-AF65-F5344CB8AC3E}">
        <p14:creationId xmlns:p14="http://schemas.microsoft.com/office/powerpoint/2010/main" val="14442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4191000" cy="2828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r>
              <a:rPr lang="en-US" sz="3600" dirty="0" smtClean="0"/>
              <a:t>Non-photonic electrons: 200 </a:t>
            </a:r>
            <a:r>
              <a:rPr lang="en-US" sz="3600" dirty="0" err="1" smtClean="0"/>
              <a:t>GeV</a:t>
            </a:r>
            <a:endParaRPr lang="en-US" sz="44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495800" y="1371600"/>
            <a:ext cx="4343400" cy="5334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Suppression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Significant suppression of NPE in central collisions (</a:t>
            </a:r>
            <a:r>
              <a:rPr lang="en-US" sz="2000" dirty="0" err="1" smtClean="0">
                <a:solidFill>
                  <a:schemeClr val="tx1"/>
                </a:solidFill>
              </a:rPr>
              <a:t>p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&gt;4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/c)</a:t>
            </a:r>
          </a:p>
          <a:p>
            <a:r>
              <a:rPr lang="en-US" sz="2000" dirty="0">
                <a:solidFill>
                  <a:schemeClr val="tx1"/>
                </a:solidFill>
              </a:rPr>
              <a:t>S</a:t>
            </a:r>
            <a:r>
              <a:rPr lang="en-US" sz="2000" dirty="0" smtClean="0">
                <a:solidFill>
                  <a:schemeClr val="tx1"/>
                </a:solidFill>
              </a:rPr>
              <a:t>imilar to that of </a:t>
            </a:r>
            <a:r>
              <a:rPr lang="en-US" sz="2000" dirty="0">
                <a:solidFill>
                  <a:schemeClr val="tx1"/>
                </a:solidFill>
              </a:rPr>
              <a:t>light hadrons and D</a:t>
            </a:r>
            <a:r>
              <a:rPr lang="en-US" sz="2000" baseline="30000" dirty="0">
                <a:solidFill>
                  <a:schemeClr val="tx1"/>
                </a:solidFill>
              </a:rPr>
              <a:t>0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mesons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Anisotropy (v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Substantial elliptic flow of NPE is seen in 200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r>
              <a:rPr lang="en-US" sz="2000" dirty="0" smtClean="0">
                <a:solidFill>
                  <a:schemeClr val="tx1"/>
                </a:solidFill>
              </a:rPr>
              <a:t> collisions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Note: it’s challenging for models to describe suppression and flow at the same time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4215103" cy="2971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38389" y="4495800"/>
            <a:ext cx="137641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arXiv:1405.6348</a:t>
            </a:r>
          </a:p>
          <a:p>
            <a:pPr algn="ctr"/>
            <a:r>
              <a:rPr lang="en-US" sz="1100" dirty="0" smtClean="0"/>
              <a:t>(Submitted to PLB)</a:t>
            </a:r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177020"/>
            <a:ext cx="1014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STAR </a:t>
            </a:r>
            <a:br>
              <a:rPr lang="en-US" sz="12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rgbClr val="FF0000"/>
                </a:solidFill>
              </a:rPr>
              <a:t>preliminary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4495800" y="1371600"/>
            <a:ext cx="4495800" cy="571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dirty="0" smtClean="0"/>
              <a:t>Suppression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No sign of suppression </a:t>
            </a:r>
            <a:r>
              <a:rPr lang="en-US" sz="2000" dirty="0" smtClean="0">
                <a:solidFill>
                  <a:schemeClr val="tx1"/>
                </a:solidFill>
              </a:rPr>
              <a:t>of NPE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in 62.4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r>
              <a:rPr lang="en-US" sz="2000" dirty="0" smtClean="0">
                <a:solidFill>
                  <a:schemeClr val="tx1"/>
                </a:solidFill>
              </a:rPr>
              <a:t> collisions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/>
              <a:t>Note: </a:t>
            </a:r>
            <a:r>
              <a:rPr lang="en-US" sz="1800" dirty="0" err="1" smtClean="0"/>
              <a:t>pQCD</a:t>
            </a:r>
            <a:r>
              <a:rPr lang="en-US" sz="1800" dirty="0" smtClean="0"/>
              <a:t>-scaled </a:t>
            </a:r>
            <a:r>
              <a:rPr lang="en-US" sz="1800" dirty="0" err="1" smtClean="0"/>
              <a:t>p+p</a:t>
            </a:r>
            <a:r>
              <a:rPr lang="en-US" sz="1800" dirty="0" smtClean="0"/>
              <a:t> reference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Anisotropy (v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NPE </a:t>
            </a: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smtClean="0">
                <a:solidFill>
                  <a:schemeClr val="tx1"/>
                </a:solidFill>
              </a:rPr>
              <a:t>39 and 62.4 </a:t>
            </a:r>
            <a:r>
              <a:rPr lang="en-US" sz="2000" dirty="0" err="1">
                <a:solidFill>
                  <a:schemeClr val="tx1"/>
                </a:solidFill>
              </a:rPr>
              <a:t>GeV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Au+</a:t>
            </a:r>
            <a:r>
              <a:rPr lang="en-US" sz="2000" dirty="0" err="1" smtClean="0">
                <a:solidFill>
                  <a:schemeClr val="tx1"/>
                </a:solidFill>
              </a:rPr>
              <a:t>Au</a:t>
            </a:r>
            <a:r>
              <a:rPr lang="en-US" sz="2000" dirty="0" smtClean="0">
                <a:solidFill>
                  <a:schemeClr val="tx1"/>
                </a:solidFill>
              </a:rPr>
              <a:t> collisions </a:t>
            </a:r>
            <a:r>
              <a:rPr lang="en-US" sz="2000" b="1" dirty="0" smtClean="0">
                <a:solidFill>
                  <a:schemeClr val="tx1"/>
                </a:solidFill>
              </a:rPr>
              <a:t>consistent with no flow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1800" dirty="0" smtClean="0">
                <a:solidFill>
                  <a:schemeClr val="tx1"/>
                </a:solidFill>
              </a:rPr>
              <a:t>(</a:t>
            </a:r>
            <a:r>
              <a:rPr lang="en-US" sz="1800" dirty="0" err="1" smtClean="0">
                <a:solidFill>
                  <a:schemeClr val="tx1"/>
                </a:solidFill>
              </a:rPr>
              <a:t>p</a:t>
            </a:r>
            <a:r>
              <a:rPr lang="en-US" sz="1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800" dirty="0" smtClean="0">
                <a:solidFill>
                  <a:schemeClr val="tx1"/>
                </a:solidFill>
              </a:rPr>
              <a:t>&lt;1 </a:t>
            </a:r>
            <a:r>
              <a:rPr lang="en-US" sz="1800" dirty="0" err="1" smtClean="0">
                <a:solidFill>
                  <a:schemeClr val="tx1"/>
                </a:solidFill>
              </a:rPr>
              <a:t>GeV</a:t>
            </a:r>
            <a:r>
              <a:rPr lang="en-US" sz="1800" dirty="0" smtClean="0">
                <a:solidFill>
                  <a:schemeClr val="tx1"/>
                </a:solidFill>
              </a:rPr>
              <a:t>/c)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Non-photonic electrons</a:t>
            </a:r>
            <a:r>
              <a:rPr lang="en-US" sz="3600" dirty="0"/>
              <a:t>:</a:t>
            </a:r>
            <a:r>
              <a:rPr lang="en-US" sz="3600" dirty="0" smtClean="0"/>
              <a:t> 39, 62.4 </a:t>
            </a:r>
            <a:r>
              <a:rPr lang="en-US" sz="3600" dirty="0" err="1" smtClean="0"/>
              <a:t>GeV</a:t>
            </a:r>
            <a:endParaRPr lang="en-US" sz="4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" y="990600"/>
            <a:ext cx="4190999" cy="2832100"/>
            <a:chOff x="1" y="990600"/>
            <a:chExt cx="4190999" cy="2832100"/>
          </a:xfrm>
        </p:grpSpPr>
        <p:grpSp>
          <p:nvGrpSpPr>
            <p:cNvPr id="11" name="Group 10"/>
            <p:cNvGrpSpPr/>
            <p:nvPr/>
          </p:nvGrpSpPr>
          <p:grpSpPr>
            <a:xfrm>
              <a:off x="1" y="990600"/>
              <a:ext cx="4190999" cy="2832100"/>
              <a:chOff x="1" y="990600"/>
              <a:chExt cx="4190999" cy="28321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" y="990600"/>
                <a:ext cx="4190999" cy="2832100"/>
                <a:chOff x="1" y="990600"/>
                <a:chExt cx="4190999" cy="283210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14867" y="990600"/>
                  <a:ext cx="3776133" cy="2832100"/>
                </a:xfrm>
                <a:prstGeom prst="rect">
                  <a:avLst/>
                </a:prstGeom>
              </p:spPr>
            </p:pic>
            <p:sp>
              <p:nvSpPr>
                <p:cNvPr id="2" name="TextBox 1"/>
                <p:cNvSpPr txBox="1"/>
                <p:nvPr/>
              </p:nvSpPr>
              <p:spPr>
                <a:xfrm rot="16200000">
                  <a:off x="-93615" y="1160415"/>
                  <a:ext cx="5565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R</a:t>
                  </a:r>
                  <a:r>
                    <a:rPr lang="en-US" baseline="-25000" dirty="0" smtClean="0"/>
                    <a:t>AA</a:t>
                  </a:r>
                  <a:endParaRPr lang="en-US" baseline="-25000" dirty="0"/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914400" y="2895600"/>
                <a:ext cx="167785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STAR preliminary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1023972" y="1651084"/>
              <a:ext cx="150000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/>
                <a:t>PRD 87 </a:t>
              </a:r>
              <a:r>
                <a:rPr lang="en-US" sz="900" dirty="0"/>
                <a:t>(2013) 9, 094022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0"/>
            <a:ext cx="4191000" cy="29857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63940" y="4004164"/>
            <a:ext cx="137641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/>
              <a:t>arXiv:1405.6348</a:t>
            </a:r>
          </a:p>
          <a:p>
            <a:pPr algn="ctr"/>
            <a:r>
              <a:rPr lang="en-US" sz="1100" dirty="0" smtClean="0"/>
              <a:t>(Submitted to PLB)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89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733800"/>
            <a:ext cx="4120527" cy="3092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en-US" baseline="-25000" dirty="0" smtClean="0"/>
              <a:t>1</a:t>
            </a:r>
            <a:r>
              <a:rPr lang="en-US" dirty="0" smtClean="0"/>
              <a:t> cartoon by Mike Lisa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4998798" y="5222899"/>
            <a:ext cx="1173402" cy="1114973"/>
            <a:chOff x="4998798" y="5222899"/>
            <a:chExt cx="1173402" cy="1114973"/>
          </a:xfrm>
        </p:grpSpPr>
        <p:sp>
          <p:nvSpPr>
            <p:cNvPr id="4" name="Notched Right Arrow 3"/>
            <p:cNvSpPr/>
            <p:nvPr/>
          </p:nvSpPr>
          <p:spPr>
            <a:xfrm rot="19216382" flipH="1" flipV="1">
              <a:off x="5241315" y="6109439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Notched Right Arrow 4"/>
            <p:cNvSpPr/>
            <p:nvPr/>
          </p:nvSpPr>
          <p:spPr>
            <a:xfrm rot="19216382">
              <a:off x="5482615" y="5222899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4998798" y="5282008"/>
              <a:ext cx="763752" cy="711200"/>
            </a:xfrm>
            <a:prstGeom prst="ellipse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5408448" y="5562600"/>
              <a:ext cx="763752" cy="711200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5401224" y="5445536"/>
              <a:ext cx="338669" cy="666048"/>
            </a:xfrm>
            <a:prstGeom prst="ellipse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166294" y="5726668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PUSH!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78214" y="4990771"/>
            <a:ext cx="1771713" cy="1668965"/>
            <a:chOff x="7378214" y="4990771"/>
            <a:chExt cx="1771713" cy="1668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7693172" y="5582887"/>
              <a:ext cx="1223574" cy="666048"/>
            </a:xfrm>
            <a:prstGeom prst="ellipse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8631767" y="536635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525934" y="526506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479367" y="54352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724900" y="5247441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734300" y="62965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28467" y="619529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81900" y="636551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27433" y="617767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Notched Right Arrow 18"/>
            <p:cNvSpPr/>
            <p:nvPr/>
          </p:nvSpPr>
          <p:spPr>
            <a:xfrm rot="18263858">
              <a:off x="8658251" y="5057540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Notched Right Arrow 19"/>
            <p:cNvSpPr/>
            <p:nvPr/>
          </p:nvSpPr>
          <p:spPr>
            <a:xfrm rot="18408410" flipH="1" flipV="1">
              <a:off x="7328698" y="6411681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7517914" y="516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530614" y="5296263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7378214" y="5385928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832427" y="6187804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845127" y="6322201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692727" y="641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 descr="PhaseDiagram-ver-N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1" y="990601"/>
            <a:ext cx="3616037" cy="274320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 rot="15280665" flipH="1">
            <a:off x="568499" y="4050872"/>
            <a:ext cx="1417346" cy="996018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95"/>
          <p:cNvGrpSpPr/>
          <p:nvPr/>
        </p:nvGrpSpPr>
        <p:grpSpPr>
          <a:xfrm>
            <a:off x="2057400" y="2514600"/>
            <a:ext cx="5257800" cy="3200400"/>
            <a:chOff x="1905000" y="1752600"/>
            <a:chExt cx="5257800" cy="3200400"/>
          </a:xfrm>
        </p:grpSpPr>
        <p:cxnSp>
          <p:nvCxnSpPr>
            <p:cNvPr id="37" name="Straight Arrow Connector 36"/>
            <p:cNvCxnSpPr/>
            <p:nvPr/>
          </p:nvCxnSpPr>
          <p:spPr>
            <a:xfrm flipH="1" flipV="1">
              <a:off x="2362200" y="2133600"/>
              <a:ext cx="4800600" cy="281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xplosion 1 37"/>
            <p:cNvSpPr/>
            <p:nvPr/>
          </p:nvSpPr>
          <p:spPr>
            <a:xfrm>
              <a:off x="1905000" y="1752600"/>
              <a:ext cx="501650" cy="546100"/>
            </a:xfrm>
            <a:prstGeom prst="irregularSeal1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61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801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at RHIC</a:t>
            </a:r>
            <a:endParaRPr lang="en-US" dirty="0"/>
          </a:p>
        </p:txBody>
      </p:sp>
      <p:pic>
        <p:nvPicPr>
          <p:cNvPr id="6" name="Picture 87"/>
          <p:cNvPicPr>
            <a:picLocks noChangeAspect="1" noChangeArrowheads="1"/>
          </p:cNvPicPr>
          <p:nvPr/>
        </p:nvPicPr>
        <p:blipFill>
          <a:blip r:embed="rId2" cstate="print"/>
          <a:srcRect l="13113" t="7839" r="9182" b="20509"/>
          <a:stretch>
            <a:fillRect/>
          </a:stretch>
        </p:blipFill>
        <p:spPr bwMode="auto">
          <a:xfrm>
            <a:off x="456524" y="942473"/>
            <a:ext cx="8382676" cy="594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5156200" y="1054101"/>
            <a:ext cx="1066800" cy="393700"/>
          </a:xfrm>
          <a:prstGeom prst="roundRect">
            <a:avLst/>
          </a:prstGeom>
          <a:solidFill>
            <a:srgbClr val="FFFFFF"/>
          </a:soli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95600" y="1054101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MTD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</p:cNvCxnSpPr>
          <p:nvPr/>
        </p:nvCxnSpPr>
        <p:spPr>
          <a:xfrm rot="5400000">
            <a:off x="3054350" y="1822451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676400" y="1054101"/>
            <a:ext cx="11684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" name="Straight Connector 11"/>
          <p:cNvCxnSpPr>
            <a:stCxn id="11" idx="2"/>
          </p:cNvCxnSpPr>
          <p:nvPr/>
        </p:nvCxnSpPr>
        <p:spPr>
          <a:xfrm>
            <a:off x="2260600" y="1447801"/>
            <a:ext cx="7493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013200" y="1054101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" name="Straight Connector 13"/>
          <p:cNvCxnSpPr>
            <a:stCxn id="13" idx="2"/>
          </p:cNvCxnSpPr>
          <p:nvPr/>
        </p:nvCxnSpPr>
        <p:spPr>
          <a:xfrm rot="5400000">
            <a:off x="3771899" y="1828802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2"/>
          </p:cNvCxnSpPr>
          <p:nvPr/>
        </p:nvCxnSpPr>
        <p:spPr>
          <a:xfrm rot="5400000">
            <a:off x="4375150" y="1835151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7442200" y="1054101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3400" y="1054101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8" name="Straight Connector 17"/>
          <p:cNvCxnSpPr>
            <a:stCxn id="16" idx="2"/>
          </p:cNvCxnSpPr>
          <p:nvPr/>
        </p:nvCxnSpPr>
        <p:spPr>
          <a:xfrm rot="5400000">
            <a:off x="6223000" y="2082801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2"/>
          </p:cNvCxnSpPr>
          <p:nvPr/>
        </p:nvCxnSpPr>
        <p:spPr>
          <a:xfrm rot="16200000" flipH="1">
            <a:off x="514350" y="2000251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6299200" y="1054101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21" name="Straight Connector 20"/>
          <p:cNvCxnSpPr>
            <a:stCxn id="20" idx="2"/>
          </p:cNvCxnSpPr>
          <p:nvPr/>
        </p:nvCxnSpPr>
        <p:spPr>
          <a:xfrm rot="5400000">
            <a:off x="5251450" y="1479551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57200" y="1053290"/>
            <a:ext cx="5769048" cy="5834238"/>
            <a:chOff x="457200" y="1053290"/>
            <a:chExt cx="5769048" cy="5834238"/>
          </a:xfrm>
        </p:grpSpPr>
        <p:sp>
          <p:nvSpPr>
            <p:cNvPr id="5" name="Rectangle 4"/>
            <p:cNvSpPr/>
            <p:nvPr/>
          </p:nvSpPr>
          <p:spPr>
            <a:xfrm>
              <a:off x="457200" y="5410200"/>
              <a:ext cx="5562600" cy="1477328"/>
            </a:xfrm>
            <a:prstGeom prst="rect">
              <a:avLst/>
            </a:prstGeom>
            <a:solidFill>
              <a:srgbClr val="FFFFFF">
                <a:alpha val="79000"/>
              </a:srgbClr>
            </a:solidFill>
          </p:spPr>
          <p:txBody>
            <a:bodyPr wrap="square"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en-US" dirty="0" smtClean="0">
                  <a:solidFill>
                    <a:srgbClr val="0000CC"/>
                  </a:solidFill>
                </a:rPr>
                <a:t>Main device: Time Projection Chamber</a:t>
              </a:r>
            </a:p>
            <a:p>
              <a:pPr>
                <a:buFont typeface="Wingdings" charset="2"/>
                <a:buNone/>
              </a:pPr>
              <a:r>
                <a:rPr lang="en-US" dirty="0" smtClean="0">
                  <a:solidFill>
                    <a:srgbClr val="0000CC"/>
                  </a:solidFill>
                </a:rPr>
                <a:t>Coverage: </a:t>
              </a:r>
              <a:r>
                <a:rPr lang="en-US" dirty="0" smtClean="0"/>
                <a:t>0 &lt; </a:t>
              </a:r>
              <a:r>
                <a:rPr lang="en-US" dirty="0" smtClean="0">
                  <a:latin typeface="Symbol"/>
                </a:rPr>
                <a:t>f</a:t>
              </a:r>
              <a:r>
                <a:rPr lang="en-US" dirty="0" smtClean="0"/>
                <a:t> &lt; 2</a:t>
              </a:r>
              <a:r>
                <a:rPr lang="en-US" dirty="0" smtClean="0">
                  <a:latin typeface="Symbol"/>
                </a:rPr>
                <a:t>p , </a:t>
              </a:r>
              <a:r>
                <a:rPr lang="en-US" dirty="0" smtClean="0"/>
                <a:t>|</a:t>
              </a:r>
              <a:r>
                <a:rPr lang="en-US" dirty="0" smtClean="0">
                  <a:latin typeface="Symbol"/>
                </a:rPr>
                <a:t>h</a:t>
              </a:r>
              <a:r>
                <a:rPr lang="en-US" dirty="0" smtClean="0"/>
                <a:t>| &lt; 1.0</a:t>
              </a:r>
              <a:endParaRPr lang="en-US" dirty="0" smtClean="0">
                <a:solidFill>
                  <a:srgbClr val="0000CC"/>
                </a:solidFill>
              </a:endParaRPr>
            </a:p>
            <a:p>
              <a:pPr>
                <a:buFont typeface="Wingdings" charset="2"/>
                <a:buNone/>
              </a:pPr>
              <a:r>
                <a:rPr lang="en-US" dirty="0" smtClean="0">
                  <a:solidFill>
                    <a:srgbClr val="0000CC"/>
                  </a:solidFill>
                </a:rPr>
                <a:t>Uniform  acceptance:</a:t>
              </a:r>
              <a:r>
                <a:rPr lang="en-US" dirty="0" smtClean="0"/>
                <a:t>  All energies and particles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Particle ID: </a:t>
              </a:r>
              <a:r>
                <a:rPr lang="en-US" dirty="0" smtClean="0">
                  <a:latin typeface="Symbol" pitchFamily="18" charset="2"/>
                </a:rPr>
                <a:t>p</a:t>
              </a:r>
              <a:r>
                <a:rPr lang="en-US" dirty="0" smtClean="0"/>
                <a:t>, K, p  through TPC </a:t>
              </a:r>
              <a:r>
                <a:rPr lang="en-US" dirty="0" err="1" smtClean="0"/>
                <a:t>dE</a:t>
              </a:r>
              <a:r>
                <a:rPr lang="en-US" dirty="0" smtClean="0"/>
                <a:t>/dx aided by TOF</a:t>
              </a:r>
            </a:p>
            <a:p>
              <a:r>
                <a:rPr lang="en-US" dirty="0" smtClean="0"/>
                <a:t>	    K</a:t>
              </a:r>
              <a:r>
                <a:rPr lang="en-US" baseline="30000" dirty="0" smtClean="0"/>
                <a:t>0</a:t>
              </a:r>
              <a:r>
                <a:rPr lang="en-US" baseline="-25000" dirty="0" smtClean="0"/>
                <a:t>s</a:t>
              </a:r>
              <a:r>
                <a:rPr lang="en-US" dirty="0" smtClean="0">
                  <a:latin typeface="Symbol" pitchFamily="18" charset="2"/>
                </a:rPr>
                <a:t>, L, X, W, f </a:t>
              </a:r>
              <a:r>
                <a:rPr lang="en-US" dirty="0" smtClean="0"/>
                <a:t>through invariant mass</a:t>
              </a:r>
              <a:endParaRPr lang="en-US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159448" y="1053290"/>
              <a:ext cx="1066800" cy="393700"/>
            </a:xfrm>
            <a:prstGeom prst="roundRect">
              <a:avLst/>
            </a:prstGeom>
            <a:solidFill>
              <a:srgbClr val="CCFFCC"/>
            </a:soli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800000"/>
                  </a:solidFill>
                </a:rPr>
                <a:t>TPC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37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733800"/>
            <a:ext cx="4120527" cy="3092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 cartoon by Mike Lisa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4998798" y="5222899"/>
            <a:ext cx="1173402" cy="1114973"/>
            <a:chOff x="4998798" y="5222899"/>
            <a:chExt cx="1173402" cy="1114973"/>
          </a:xfrm>
        </p:grpSpPr>
        <p:sp>
          <p:nvSpPr>
            <p:cNvPr id="4" name="Notched Right Arrow 3"/>
            <p:cNvSpPr/>
            <p:nvPr/>
          </p:nvSpPr>
          <p:spPr>
            <a:xfrm rot="19216382" flipH="1" flipV="1">
              <a:off x="5241315" y="6109439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Notched Right Arrow 4"/>
            <p:cNvSpPr/>
            <p:nvPr/>
          </p:nvSpPr>
          <p:spPr>
            <a:xfrm rot="19216382">
              <a:off x="5482615" y="5222899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/>
            <a:srcRect t="15655" r="11021" b="4738"/>
            <a:stretch/>
          </p:blipFill>
          <p:spPr>
            <a:xfrm>
              <a:off x="4998798" y="5282008"/>
              <a:ext cx="763752" cy="711200"/>
            </a:xfrm>
            <a:prstGeom prst="ellipse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/>
            <a:srcRect t="15655" r="11021" b="4738"/>
            <a:stretch/>
          </p:blipFill>
          <p:spPr>
            <a:xfrm>
              <a:off x="5408448" y="5562600"/>
              <a:ext cx="763752" cy="711200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5401224" y="5445536"/>
              <a:ext cx="338669" cy="666048"/>
            </a:xfrm>
            <a:prstGeom prst="ellipse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166294" y="5726668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PUSH!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78214" y="4990771"/>
            <a:ext cx="1771713" cy="1668965"/>
            <a:chOff x="7378214" y="4990771"/>
            <a:chExt cx="1771713" cy="1668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7693172" y="5582887"/>
              <a:ext cx="1223574" cy="666048"/>
            </a:xfrm>
            <a:prstGeom prst="ellipse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8631767" y="536635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525934" y="526506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479367" y="54352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724900" y="5247441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734300" y="62965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28467" y="619529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81900" y="636551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27433" y="617767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Notched Right Arrow 18"/>
            <p:cNvSpPr/>
            <p:nvPr/>
          </p:nvSpPr>
          <p:spPr>
            <a:xfrm rot="18263858">
              <a:off x="8658251" y="5057540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Notched Right Arrow 19"/>
            <p:cNvSpPr/>
            <p:nvPr/>
          </p:nvSpPr>
          <p:spPr>
            <a:xfrm rot="18408410" flipH="1" flipV="1">
              <a:off x="7328698" y="6411681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7517914" y="516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530614" y="5296263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7378214" y="5385928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832427" y="6187804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845127" y="6322201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692727" y="641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5029200" y="3422105"/>
            <a:ext cx="1145628" cy="997495"/>
            <a:chOff x="5011498" y="3059508"/>
            <a:chExt cx="1145628" cy="9974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/>
            <a:srcRect t="15655" r="11021" b="4738"/>
            <a:stretch/>
          </p:blipFill>
          <p:spPr>
            <a:xfrm>
              <a:off x="5011498" y="3059508"/>
              <a:ext cx="763752" cy="711200"/>
            </a:xfrm>
            <a:prstGeom prst="ellipse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3" cstate="print"/>
            <a:srcRect t="15655" r="11021" b="4738"/>
            <a:stretch/>
          </p:blipFill>
          <p:spPr>
            <a:xfrm>
              <a:off x="5393374" y="3345803"/>
              <a:ext cx="763752" cy="711200"/>
            </a:xfrm>
            <a:prstGeom prst="ellipse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5413924" y="3223036"/>
              <a:ext cx="338669" cy="666048"/>
            </a:xfrm>
            <a:prstGeom prst="ellipse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6325875" y="3962400"/>
            <a:ext cx="83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SOFT...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7403614" y="3266744"/>
            <a:ext cx="1771713" cy="1457656"/>
            <a:chOff x="7403614" y="2939366"/>
            <a:chExt cx="1771713" cy="145765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7705872" y="3360387"/>
              <a:ext cx="1223574" cy="666048"/>
            </a:xfrm>
            <a:prstGeom prst="ellipse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7979834" y="3330480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874001" y="3229192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827434" y="3399412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072967" y="3211568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538634" y="3955774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8432801" y="3854486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386234" y="4024706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631767" y="3836862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Notched Right Arrow 40"/>
            <p:cNvSpPr/>
            <p:nvPr/>
          </p:nvSpPr>
          <p:spPr>
            <a:xfrm rot="12863858">
              <a:off x="7631025" y="3066520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Notched Right Arrow 41"/>
            <p:cNvSpPr/>
            <p:nvPr/>
          </p:nvSpPr>
          <p:spPr>
            <a:xfrm rot="13008410" flipH="1" flipV="1">
              <a:off x="8639455" y="4091465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7543314" y="29393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7556014" y="3073763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7403614" y="3163428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857827" y="3965304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8870527" y="4099701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8718127" y="41893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 descr="PhaseDiagram-ver-N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1" y="990601"/>
            <a:ext cx="3616037" cy="2743200"/>
          </a:xfrm>
          <a:prstGeom prst="rect">
            <a:avLst/>
          </a:prstGeom>
        </p:spPr>
      </p:pic>
      <p:sp>
        <p:nvSpPr>
          <p:cNvPr id="86" name="Oval 85"/>
          <p:cNvSpPr/>
          <p:nvPr/>
        </p:nvSpPr>
        <p:spPr>
          <a:xfrm rot="16039407">
            <a:off x="1364443" y="4683370"/>
            <a:ext cx="942304" cy="196814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95"/>
          <p:cNvGrpSpPr/>
          <p:nvPr/>
        </p:nvGrpSpPr>
        <p:grpSpPr>
          <a:xfrm>
            <a:off x="1905000" y="1828800"/>
            <a:ext cx="5410200" cy="3886200"/>
            <a:chOff x="1752600" y="1066800"/>
            <a:chExt cx="5410200" cy="3886200"/>
          </a:xfrm>
        </p:grpSpPr>
        <p:cxnSp>
          <p:nvCxnSpPr>
            <p:cNvPr id="63" name="Straight Arrow Connector 62"/>
            <p:cNvCxnSpPr>
              <a:endCxn id="64" idx="3"/>
            </p:cNvCxnSpPr>
            <p:nvPr/>
          </p:nvCxnSpPr>
          <p:spPr>
            <a:xfrm flipH="1" flipV="1">
              <a:off x="2254250" y="1402803"/>
              <a:ext cx="4908550" cy="13403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Explosion 1 63"/>
            <p:cNvSpPr/>
            <p:nvPr/>
          </p:nvSpPr>
          <p:spPr>
            <a:xfrm>
              <a:off x="1752600" y="1066800"/>
              <a:ext cx="501650" cy="546100"/>
            </a:xfrm>
            <a:prstGeom prst="irregularSeal1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61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H="1" flipV="1">
              <a:off x="2362200" y="2133600"/>
              <a:ext cx="4800600" cy="281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Explosion 1 65"/>
            <p:cNvSpPr/>
            <p:nvPr/>
          </p:nvSpPr>
          <p:spPr>
            <a:xfrm>
              <a:off x="1905000" y="1752600"/>
              <a:ext cx="501650" cy="546100"/>
            </a:xfrm>
            <a:prstGeom prst="irregularSeal1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61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712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Untitl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733800"/>
            <a:ext cx="4120527" cy="3092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baseline="-25000" dirty="0"/>
              <a:t>1</a:t>
            </a:r>
            <a:r>
              <a:rPr lang="en-US" dirty="0"/>
              <a:t> cartoon by Mike Lisa</a:t>
            </a:r>
          </a:p>
        </p:txBody>
      </p:sp>
      <p:grpSp>
        <p:nvGrpSpPr>
          <p:cNvPr id="118" name="Group 117"/>
          <p:cNvGrpSpPr/>
          <p:nvPr/>
        </p:nvGrpSpPr>
        <p:grpSpPr>
          <a:xfrm>
            <a:off x="4998798" y="5222899"/>
            <a:ext cx="1173402" cy="1114973"/>
            <a:chOff x="4998798" y="5222899"/>
            <a:chExt cx="1173402" cy="1114973"/>
          </a:xfrm>
        </p:grpSpPr>
        <p:sp>
          <p:nvSpPr>
            <p:cNvPr id="4" name="Notched Right Arrow 3"/>
            <p:cNvSpPr/>
            <p:nvPr/>
          </p:nvSpPr>
          <p:spPr>
            <a:xfrm rot="19216382" flipH="1" flipV="1">
              <a:off x="5241315" y="6109439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Notched Right Arrow 4"/>
            <p:cNvSpPr/>
            <p:nvPr/>
          </p:nvSpPr>
          <p:spPr>
            <a:xfrm rot="19216382">
              <a:off x="5482615" y="5222899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4998798" y="5282008"/>
              <a:ext cx="763752" cy="711200"/>
            </a:xfrm>
            <a:prstGeom prst="ellipse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5408448" y="5562600"/>
              <a:ext cx="763752" cy="711200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5401224" y="5445536"/>
              <a:ext cx="338669" cy="666048"/>
            </a:xfrm>
            <a:prstGeom prst="ellipse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6166294" y="5726668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PUSH!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78214" y="4990771"/>
            <a:ext cx="1771713" cy="1668965"/>
            <a:chOff x="7378214" y="4990771"/>
            <a:chExt cx="1771713" cy="1668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7693172" y="5582887"/>
              <a:ext cx="1223574" cy="666048"/>
            </a:xfrm>
            <a:prstGeom prst="ellipse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8631767" y="536635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525934" y="526506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479367" y="54352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724900" y="5247441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734300" y="62965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28467" y="619529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581900" y="636551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827433" y="617767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Notched Right Arrow 18"/>
            <p:cNvSpPr/>
            <p:nvPr/>
          </p:nvSpPr>
          <p:spPr>
            <a:xfrm rot="18263858">
              <a:off x="8658251" y="5057540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Notched Right Arrow 19"/>
            <p:cNvSpPr/>
            <p:nvPr/>
          </p:nvSpPr>
          <p:spPr>
            <a:xfrm rot="18408410" flipH="1" flipV="1">
              <a:off x="7328698" y="6411681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7517914" y="516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530614" y="5296263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7378214" y="5385928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8832427" y="6187804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8845127" y="6322201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8692727" y="641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5029200" y="3422105"/>
            <a:ext cx="1145628" cy="997495"/>
            <a:chOff x="5011498" y="3059508"/>
            <a:chExt cx="1145628" cy="99749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5011498" y="3059508"/>
              <a:ext cx="763752" cy="711200"/>
            </a:xfrm>
            <a:prstGeom prst="ellipse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5393374" y="3345803"/>
              <a:ext cx="763752" cy="711200"/>
            </a:xfrm>
            <a:prstGeom prst="ellipse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5413924" y="3223036"/>
              <a:ext cx="338669" cy="666048"/>
            </a:xfrm>
            <a:prstGeom prst="ellipse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6325875" y="3962400"/>
            <a:ext cx="83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SOFT...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7403614" y="3266744"/>
            <a:ext cx="1771713" cy="1457656"/>
            <a:chOff x="7403614" y="2939366"/>
            <a:chExt cx="1771713" cy="145765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7705872" y="3360387"/>
              <a:ext cx="1223574" cy="666048"/>
            </a:xfrm>
            <a:prstGeom prst="ellipse">
              <a:avLst/>
            </a:prstGeom>
          </p:spPr>
        </p:pic>
        <p:sp>
          <p:nvSpPr>
            <p:cNvPr id="33" name="Oval 32"/>
            <p:cNvSpPr/>
            <p:nvPr/>
          </p:nvSpPr>
          <p:spPr>
            <a:xfrm>
              <a:off x="7979834" y="3330480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874001" y="3229192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827434" y="3399412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072967" y="3211568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8538634" y="3955774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8432801" y="3854486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386234" y="4024706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631767" y="3836862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Notched Right Arrow 40"/>
            <p:cNvSpPr/>
            <p:nvPr/>
          </p:nvSpPr>
          <p:spPr>
            <a:xfrm rot="12863858">
              <a:off x="7631025" y="3066520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Notched Right Arrow 41"/>
            <p:cNvSpPr/>
            <p:nvPr/>
          </p:nvSpPr>
          <p:spPr>
            <a:xfrm rot="13008410" flipH="1" flipV="1">
              <a:off x="8639455" y="4091465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7543314" y="29393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 flipV="1">
              <a:off x="7556014" y="3073763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7403614" y="3163428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857827" y="3965304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8870527" y="4099701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8718127" y="41893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Picture 69" descr="PhaseDiagram-ver-N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1" y="990601"/>
            <a:ext cx="3616037" cy="2743200"/>
          </a:xfrm>
          <a:prstGeom prst="rect">
            <a:avLst/>
          </a:prstGeom>
        </p:spPr>
      </p:pic>
      <p:grpSp>
        <p:nvGrpSpPr>
          <p:cNvPr id="127" name="Group 126"/>
          <p:cNvGrpSpPr/>
          <p:nvPr/>
        </p:nvGrpSpPr>
        <p:grpSpPr>
          <a:xfrm>
            <a:off x="1524000" y="1143000"/>
            <a:ext cx="5867400" cy="609600"/>
            <a:chOff x="1066800" y="685800"/>
            <a:chExt cx="6248400" cy="609600"/>
          </a:xfrm>
        </p:grpSpPr>
        <p:sp>
          <p:nvSpPr>
            <p:cNvPr id="71" name="Explosion 1 70"/>
            <p:cNvSpPr/>
            <p:nvPr/>
          </p:nvSpPr>
          <p:spPr>
            <a:xfrm>
              <a:off x="1066800" y="685800"/>
              <a:ext cx="501650" cy="546100"/>
            </a:xfrm>
            <a:prstGeom prst="irregularSeal1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61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 flipV="1">
              <a:off x="1600200" y="990600"/>
              <a:ext cx="57150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95"/>
          <p:cNvGrpSpPr/>
          <p:nvPr/>
        </p:nvGrpSpPr>
        <p:grpSpPr>
          <a:xfrm>
            <a:off x="1905000" y="1828800"/>
            <a:ext cx="5410200" cy="3886200"/>
            <a:chOff x="1752600" y="1066800"/>
            <a:chExt cx="5410200" cy="3886200"/>
          </a:xfrm>
        </p:grpSpPr>
        <p:cxnSp>
          <p:nvCxnSpPr>
            <p:cNvPr id="74" name="Straight Arrow Connector 73"/>
            <p:cNvCxnSpPr>
              <a:endCxn id="75" idx="3"/>
            </p:cNvCxnSpPr>
            <p:nvPr/>
          </p:nvCxnSpPr>
          <p:spPr>
            <a:xfrm flipH="1" flipV="1">
              <a:off x="2254250" y="1402803"/>
              <a:ext cx="4908550" cy="134039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Explosion 1 74"/>
            <p:cNvSpPr/>
            <p:nvPr/>
          </p:nvSpPr>
          <p:spPr>
            <a:xfrm>
              <a:off x="1752600" y="1066800"/>
              <a:ext cx="501650" cy="546100"/>
            </a:xfrm>
            <a:prstGeom prst="irregularSeal1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61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 flipV="1">
              <a:off x="2362200" y="2133600"/>
              <a:ext cx="4800600" cy="281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xplosion 1 76"/>
            <p:cNvSpPr/>
            <p:nvPr/>
          </p:nvSpPr>
          <p:spPr>
            <a:xfrm>
              <a:off x="1905000" y="1752600"/>
              <a:ext cx="501650" cy="546100"/>
            </a:xfrm>
            <a:prstGeom prst="irregularSeal1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61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296087" y="1219200"/>
            <a:ext cx="1771713" cy="1668965"/>
            <a:chOff x="7378214" y="4990771"/>
            <a:chExt cx="1771713" cy="1668965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7693172" y="5582887"/>
              <a:ext cx="1223574" cy="666048"/>
            </a:xfrm>
            <a:prstGeom prst="ellipse">
              <a:avLst/>
            </a:prstGeom>
          </p:spPr>
        </p:pic>
        <p:sp>
          <p:nvSpPr>
            <p:cNvPr id="102" name="Oval 101"/>
            <p:cNvSpPr/>
            <p:nvPr/>
          </p:nvSpPr>
          <p:spPr>
            <a:xfrm>
              <a:off x="8631767" y="536635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8525934" y="526506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8479367" y="54352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8724900" y="5247441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734300" y="6296585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7628467" y="619529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7581900" y="6365517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827433" y="6177673"/>
              <a:ext cx="93133" cy="101288"/>
            </a:xfrm>
            <a:prstGeom prst="ellipse">
              <a:avLst/>
            </a:prstGeom>
            <a:gradFill flip="none" rotWithShape="1">
              <a:gsLst>
                <a:gs pos="48000">
                  <a:srgbClr val="FF66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Notched Right Arrow 109"/>
            <p:cNvSpPr/>
            <p:nvPr/>
          </p:nvSpPr>
          <p:spPr>
            <a:xfrm rot="18263858">
              <a:off x="8658251" y="5057540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Notched Right Arrow 110"/>
            <p:cNvSpPr/>
            <p:nvPr/>
          </p:nvSpPr>
          <p:spPr>
            <a:xfrm rot="18408410" flipH="1" flipV="1">
              <a:off x="7328698" y="6411681"/>
              <a:ext cx="314824" cy="181286"/>
            </a:xfrm>
            <a:prstGeom prst="notched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 flipH="1" flipV="1">
              <a:off x="7517914" y="516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 flipV="1">
              <a:off x="7530614" y="5296263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 flipV="1">
              <a:off x="7378214" y="5385928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8832427" y="6187804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8845127" y="6322201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8692727" y="6411866"/>
              <a:ext cx="304800" cy="20765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4953000" y="990600"/>
            <a:ext cx="1145628" cy="1657985"/>
            <a:chOff x="4953911" y="6482"/>
            <a:chExt cx="1145628" cy="1657985"/>
          </a:xfrm>
        </p:grpSpPr>
        <p:sp>
          <p:nvSpPr>
            <p:cNvPr id="120" name="Notched Right Arrow 119"/>
            <p:cNvSpPr/>
            <p:nvPr/>
          </p:nvSpPr>
          <p:spPr>
            <a:xfrm rot="17144066" flipH="1" flipV="1">
              <a:off x="5310728" y="1321383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Notched Right Arrow 120"/>
            <p:cNvSpPr/>
            <p:nvPr/>
          </p:nvSpPr>
          <p:spPr>
            <a:xfrm rot="17627437">
              <a:off x="5271635" y="121133"/>
              <a:ext cx="457735" cy="228433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4953911" y="417752"/>
              <a:ext cx="763752" cy="711200"/>
            </a:xfrm>
            <a:prstGeom prst="ellipse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4" cstate="print"/>
            <a:srcRect t="15655" r="11021" b="4738"/>
            <a:stretch/>
          </p:blipFill>
          <p:spPr>
            <a:xfrm>
              <a:off x="5335787" y="704047"/>
              <a:ext cx="763752" cy="711200"/>
            </a:xfrm>
            <a:prstGeom prst="ellipse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rcRect l="43053" t="25000" r="41085" b="27419"/>
            <a:stretch/>
          </p:blipFill>
          <p:spPr>
            <a:xfrm rot="2328515">
              <a:off x="5356337" y="581280"/>
              <a:ext cx="338669" cy="666048"/>
            </a:xfrm>
            <a:prstGeom prst="ellipse">
              <a:avLst/>
            </a:prstGeom>
          </p:spPr>
        </p:pic>
      </p:grpSp>
      <p:sp>
        <p:nvSpPr>
          <p:cNvPr id="126" name="TextBox 125"/>
          <p:cNvSpPr txBox="1"/>
          <p:nvPr/>
        </p:nvSpPr>
        <p:spPr>
          <a:xfrm>
            <a:off x="6172200" y="1916668"/>
            <a:ext cx="77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PUSH!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 rot="15280665">
            <a:off x="2838704" y="3704996"/>
            <a:ext cx="942304" cy="196814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9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890551"/>
            <a:ext cx="4495800" cy="5967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BES-I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19800" y="5562600"/>
            <a:ext cx="2514600" cy="27699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8080"/>
                </a:solidFill>
              </a:rPr>
              <a:t>http</a:t>
            </a:r>
            <a:r>
              <a:rPr lang="en-US" sz="1200" b="1" dirty="0">
                <a:solidFill>
                  <a:srgbClr val="008080"/>
                </a:solidFill>
              </a:rPr>
              <a:t>://</a:t>
            </a:r>
            <a:r>
              <a:rPr lang="en-US" sz="1200" b="1" dirty="0" err="1">
                <a:solidFill>
                  <a:srgbClr val="008080"/>
                </a:solidFill>
              </a:rPr>
              <a:t>www.bnl.gov</a:t>
            </a:r>
            <a:r>
              <a:rPr lang="en-US" sz="1200" b="1" dirty="0">
                <a:solidFill>
                  <a:srgbClr val="008080"/>
                </a:solidFill>
              </a:rPr>
              <a:t>/</a:t>
            </a:r>
            <a:r>
              <a:rPr lang="en-US" sz="1200" b="1" dirty="0" err="1">
                <a:solidFill>
                  <a:srgbClr val="008080"/>
                </a:solidFill>
              </a:rPr>
              <a:t>npp</a:t>
            </a:r>
            <a:r>
              <a:rPr lang="en-US" sz="1200" b="1" dirty="0">
                <a:solidFill>
                  <a:srgbClr val="008080"/>
                </a:solidFill>
              </a:rPr>
              <a:t>/</a:t>
            </a:r>
            <a:r>
              <a:rPr lang="en-US" sz="1200" b="1" dirty="0" err="1">
                <a:solidFill>
                  <a:srgbClr val="008080"/>
                </a:solidFill>
              </a:rPr>
              <a:t>pac.asp</a:t>
            </a:r>
            <a:endParaRPr lang="en-US" sz="1200" b="1" dirty="0">
              <a:solidFill>
                <a:srgbClr val="00808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3733800"/>
            <a:ext cx="5257800" cy="2895600"/>
            <a:chOff x="0" y="1066800"/>
            <a:chExt cx="5003526" cy="285299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066800"/>
              <a:ext cx="5003526" cy="285299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09600" y="3200400"/>
              <a:ext cx="190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STAR preliminary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33400" y="2160620"/>
              <a:ext cx="7620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10199" y="1905000"/>
            <a:ext cx="3581401" cy="2971800"/>
            <a:chOff x="5166432" y="1036324"/>
            <a:chExt cx="3691267" cy="3078476"/>
          </a:xfrm>
        </p:grpSpPr>
        <p:pic>
          <p:nvPicPr>
            <p:cNvPr id="33" name="Picture 32" descr="tch_mub_strange_sce_w_sabita_la_pim_linear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20" t="8372" r="7101" b="1674"/>
            <a:stretch>
              <a:fillRect/>
            </a:stretch>
          </p:blipFill>
          <p:spPr>
            <a:xfrm>
              <a:off x="5166432" y="1036324"/>
              <a:ext cx="3691267" cy="3078476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>
              <a:off x="6019800" y="3352800"/>
              <a:ext cx="10668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01572" y="3246512"/>
              <a:ext cx="2109029" cy="36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STAR preliminary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068306"/>
              </p:ext>
            </p:extLst>
          </p:nvPr>
        </p:nvGraphicFramePr>
        <p:xfrm>
          <a:off x="1" y="990600"/>
          <a:ext cx="4648199" cy="274319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077843"/>
                <a:gridCol w="943113"/>
                <a:gridCol w="875748"/>
                <a:gridCol w="875748"/>
                <a:gridCol w="875747"/>
              </a:tblGrid>
              <a:tr h="27326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effectLst/>
                        </a:rPr>
                        <a:t>√</a:t>
                      </a:r>
                      <a:r>
                        <a:rPr lang="en-US" sz="1400" dirty="0" err="1" smtClean="0">
                          <a:effectLst/>
                        </a:rPr>
                        <a:t>s</a:t>
                      </a:r>
                      <a:r>
                        <a:rPr lang="en-US" sz="1400" baseline="-25000" dirty="0" err="1" smtClean="0">
                          <a:effectLst/>
                        </a:rPr>
                        <a:t>NN</a:t>
                      </a:r>
                      <a:r>
                        <a:rPr lang="en-US" sz="1400" dirty="0" smtClean="0">
                          <a:effectLst/>
                        </a:rPr>
                        <a:t> (</a:t>
                      </a:r>
                      <a:r>
                        <a:rPr lang="en-US" sz="1400" dirty="0" err="1" smtClean="0">
                          <a:effectLst/>
                        </a:rPr>
                        <a:t>GeV</a:t>
                      </a:r>
                      <a:r>
                        <a:rPr lang="en-US" sz="1400" dirty="0">
                          <a:effectLst/>
                        </a:rPr>
                        <a:t>)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-25000" dirty="0" err="1" smtClean="0">
                          <a:effectLst/>
                        </a:rPr>
                        <a:t>B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(MeV) </a:t>
                      </a:r>
                      <a:endParaRPr lang="en-US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b="1" dirty="0" smtClean="0">
                          <a:effectLst/>
                        </a:rPr>
                        <a:t>#Events </a:t>
                      </a:r>
                      <a:endParaRPr lang="fr-FR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effectLst/>
                        </a:rPr>
                        <a:t>#Weeks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effectLst/>
                        </a:rPr>
                        <a:t>Year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200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20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350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11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2010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62.4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70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67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1.5 </a:t>
                      </a:r>
                      <a:endParaRPr lang="en-US" sz="1600" b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2010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39.0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115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130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2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2010 </a:t>
                      </a:r>
                      <a:endParaRPr lang="en-US" sz="1600" b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27.0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155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70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1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2011 </a:t>
                      </a:r>
                      <a:endParaRPr lang="en-US" sz="1600" b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19.6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205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36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1.5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2011 </a:t>
                      </a:r>
                      <a:endParaRPr lang="en-US" sz="1600" b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14.5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260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20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3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>
                          <a:effectLst/>
                        </a:rPr>
                        <a:t>2014 </a:t>
                      </a:r>
                      <a:endParaRPr lang="en-US" sz="1600" b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11.5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315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12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2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2010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</a:tr>
              <a:tr h="296041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/>
                        </a:rPr>
                        <a:t>7.7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420 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effectLst/>
                        </a:rPr>
                        <a:t>4 </a:t>
                      </a:r>
                      <a:r>
                        <a:rPr lang="en-US" sz="1400" b="1" dirty="0" smtClean="0">
                          <a:effectLst/>
                        </a:rPr>
                        <a:t>M</a:t>
                      </a:r>
                      <a:endParaRPr lang="en-US" sz="1600" b="1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4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effectLst/>
                        </a:rPr>
                        <a:t>2010 </a:t>
                      </a:r>
                      <a:endParaRPr lang="en-US" sz="1600" b="0" dirty="0"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53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1" y="1397353"/>
            <a:ext cx="5562600" cy="500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464105" y="1600200"/>
            <a:ext cx="2660095" cy="37961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101882" tIns="50941" rIns="101882" bIns="50941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Find…</a:t>
            </a:r>
          </a:p>
          <a:p>
            <a:pPr eaLnBrk="1" hangingPunct="1"/>
            <a:endParaRPr lang="en-US" b="1" dirty="0" smtClean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  <a:p>
            <a:pPr eaLnBrk="1" hangingPunct="1"/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1) Turn-off of </a:t>
            </a:r>
            <a:r>
              <a:rPr lang="en-US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sQGP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+mn-lt"/>
              </a:rPr>
              <a:t> signatures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rgbClr val="FF0000"/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endParaRPr lang="en-US" dirty="0" smtClean="0">
              <a:ln w="17780" cmpd="sng">
                <a:noFill/>
                <a:prstDash val="solid"/>
                <a:miter lim="800000"/>
              </a:ln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2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) 1</a:t>
            </a:r>
            <a:r>
              <a:rPr lang="en-US" baseline="30000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st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 order phase transition signs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                                      </a:t>
            </a:r>
            <a:endParaRPr lang="en-US" dirty="0" smtClean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latin typeface="+mn-lt"/>
            </a:endParaRPr>
          </a:p>
          <a:p>
            <a:pPr eaLnBrk="1" hangingPunct="1"/>
            <a:r>
              <a:rPr lang="en-US" dirty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3</a:t>
            </a:r>
            <a:r>
              <a:rPr lang="en-US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/>
                </a:solidFill>
                <a:latin typeface="+mn-lt"/>
              </a:rPr>
              <a:t>) The QCD critical point</a:t>
            </a:r>
            <a:endParaRPr lang="en-US" dirty="0">
              <a:ln w="17780" cmpd="sng">
                <a:noFill/>
                <a:prstDash val="solid"/>
                <a:miter lim="800000"/>
              </a:ln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890" y="6180853"/>
            <a:ext cx="3043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8080"/>
                </a:solidFill>
                <a:hlinkClick r:id="rId3"/>
              </a:rPr>
              <a:t>http://arxiv.org/abs/1007.2613</a:t>
            </a:r>
            <a:r>
              <a:rPr lang="en-US" sz="1600" b="1" u="sng" dirty="0" smtClean="0">
                <a:solidFill>
                  <a:srgbClr val="008080"/>
                </a:solidFill>
              </a:rPr>
              <a:t> </a:t>
            </a:r>
            <a:endParaRPr lang="cs-CZ" sz="1600" b="1" u="sng" dirty="0">
              <a:solidFill>
                <a:srgbClr val="008080"/>
              </a:solidFill>
            </a:endParaRPr>
          </a:p>
        </p:txBody>
      </p:sp>
      <p:sp>
        <p:nvSpPr>
          <p:cNvPr id="4" name="Left Arrow 3"/>
          <p:cNvSpPr/>
          <p:nvPr/>
        </p:nvSpPr>
        <p:spPr bwMode="auto">
          <a:xfrm rot="14272169">
            <a:off x="4728843" y="2900482"/>
            <a:ext cx="2286000" cy="533400"/>
          </a:xfrm>
          <a:prstGeom prst="left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Exploring the QCD phase 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41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Suppression of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hadrons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043012" cy="3733800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52400" y="4724400"/>
            <a:ext cx="8839200" cy="1905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Strong suppression in 200 </a:t>
            </a:r>
            <a:r>
              <a:rPr lang="en-US" sz="2800" dirty="0" err="1" smtClean="0"/>
              <a:t>GeV</a:t>
            </a:r>
            <a:r>
              <a:rPr lang="en-US" sz="2800" dirty="0" smtClean="0"/>
              <a:t> </a:t>
            </a:r>
            <a:r>
              <a:rPr lang="en-US" sz="2800" dirty="0" err="1" smtClean="0"/>
              <a:t>Au+Au</a:t>
            </a:r>
            <a:r>
              <a:rPr lang="en-US" sz="2800" dirty="0" smtClean="0"/>
              <a:t> collisions</a:t>
            </a:r>
          </a:p>
          <a:p>
            <a:r>
              <a:rPr lang="en-US" sz="2800" dirty="0" smtClean="0"/>
              <a:t>Present also in 2.76 </a:t>
            </a:r>
            <a:r>
              <a:rPr lang="en-US" sz="2800" dirty="0" err="1" smtClean="0"/>
              <a:t>TeV</a:t>
            </a:r>
            <a:r>
              <a:rPr lang="en-US" sz="2800" dirty="0" smtClean="0"/>
              <a:t> </a:t>
            </a:r>
            <a:r>
              <a:rPr lang="en-US" sz="2800" dirty="0" err="1" smtClean="0"/>
              <a:t>Pb+Pb</a:t>
            </a:r>
            <a:r>
              <a:rPr lang="en-US" sz="2800" dirty="0" smtClean="0"/>
              <a:t> collisions at LHC</a:t>
            </a:r>
          </a:p>
          <a:p>
            <a:pPr marL="0" indent="0">
              <a:buNone/>
            </a:pP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4953000" y="1066800"/>
            <a:ext cx="3896886" cy="3733801"/>
            <a:chOff x="4953000" y="1066800"/>
            <a:chExt cx="3896886" cy="37338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0" y="1066800"/>
              <a:ext cx="3896886" cy="373380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953000" y="4419600"/>
              <a:ext cx="17526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67400" y="4495800"/>
              <a:ext cx="27251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80"/>
                  </a:solidFill>
                </a:rPr>
                <a:t>Eur. Phys. Journal C72 (2012) 1945</a:t>
              </a:r>
              <a:endParaRPr lang="en-US" sz="1200" b="1" dirty="0">
                <a:solidFill>
                  <a:srgbClr val="00808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09600" y="1143000"/>
            <a:ext cx="1792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8080"/>
                </a:solidFill>
              </a:rPr>
              <a:t>PRL </a:t>
            </a:r>
            <a:r>
              <a:rPr lang="hu-HU" sz="1200" b="1" dirty="0">
                <a:solidFill>
                  <a:srgbClr val="008080"/>
                </a:solidFill>
              </a:rPr>
              <a:t>91 (2003) 172302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990599"/>
            <a:ext cx="9043013" cy="3810001"/>
            <a:chOff x="0" y="990600"/>
            <a:chExt cx="9043013" cy="3810001"/>
          </a:xfrm>
        </p:grpSpPr>
        <p:pic>
          <p:nvPicPr>
            <p:cNvPr id="16" name="Picture 15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90600"/>
              <a:ext cx="9043013" cy="373380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953000" y="1066800"/>
              <a:ext cx="3896886" cy="3733801"/>
              <a:chOff x="4953000" y="1066800"/>
              <a:chExt cx="3896886" cy="3733801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000" y="1066800"/>
                <a:ext cx="3896886" cy="3733801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 bwMode="auto">
              <a:xfrm>
                <a:off x="4953000" y="4419600"/>
                <a:ext cx="1752600" cy="2286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858476" y="4495800"/>
            <a:ext cx="2725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80"/>
                </a:solidFill>
              </a:rPr>
              <a:t>Eur. Phys. Journal C72 (2012) 1945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Suppression of high-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hadrons</a:t>
            </a:r>
          </a:p>
        </p:txBody>
      </p:sp>
      <p:sp>
        <p:nvSpPr>
          <p:cNvPr id="23" name="Content Placeholder 1"/>
          <p:cNvSpPr txBox="1">
            <a:spLocks/>
          </p:cNvSpPr>
          <p:nvPr/>
        </p:nvSpPr>
        <p:spPr bwMode="auto">
          <a:xfrm>
            <a:off x="152400" y="4724400"/>
            <a:ext cx="883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Strong suppression in 200 </a:t>
            </a:r>
            <a:r>
              <a:rPr lang="en-US" sz="2800" dirty="0" err="1" smtClean="0"/>
              <a:t>GeV</a:t>
            </a:r>
            <a:r>
              <a:rPr lang="en-US" sz="2800" dirty="0" smtClean="0"/>
              <a:t> </a:t>
            </a:r>
            <a:r>
              <a:rPr lang="en-US" sz="2800" dirty="0" err="1" smtClean="0"/>
              <a:t>Au+Au</a:t>
            </a:r>
            <a:r>
              <a:rPr lang="en-US" sz="2800" dirty="0" smtClean="0"/>
              <a:t> collisions</a:t>
            </a:r>
          </a:p>
          <a:p>
            <a:r>
              <a:rPr lang="en-US" sz="2800" dirty="0" smtClean="0"/>
              <a:t>Present from 39 </a:t>
            </a:r>
            <a:r>
              <a:rPr lang="en-US" sz="2800" dirty="0" err="1" smtClean="0"/>
              <a:t>GeV</a:t>
            </a:r>
            <a:r>
              <a:rPr lang="en-US" sz="2800" dirty="0" smtClean="0"/>
              <a:t> to 2.76 </a:t>
            </a:r>
            <a:r>
              <a:rPr lang="en-US" sz="2800" dirty="0" err="1" smtClean="0"/>
              <a:t>TeV</a:t>
            </a:r>
            <a:endParaRPr lang="en-US" sz="2800" dirty="0" smtClean="0"/>
          </a:p>
          <a:p>
            <a:r>
              <a:rPr lang="en-US" sz="2800" dirty="0" smtClean="0"/>
              <a:t>Enhancement at low energies </a:t>
            </a:r>
          </a:p>
          <a:p>
            <a:r>
              <a:rPr lang="en-US" sz="2800" dirty="0"/>
              <a:t>Understanding: Cronin effect</a:t>
            </a:r>
          </a:p>
          <a:p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6248400" y="3429000"/>
            <a:ext cx="29718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 smtClean="0">
                <a:solidFill>
                  <a:srgbClr val="008080"/>
                </a:solidFill>
              </a:rPr>
              <a:t>Gyulassy</a:t>
            </a:r>
            <a:r>
              <a:rPr lang="en-US" sz="900" b="1" dirty="0" smtClean="0">
                <a:solidFill>
                  <a:srgbClr val="008080"/>
                </a:solidFill>
              </a:rPr>
              <a:t>, Wang, Com</a:t>
            </a:r>
            <a:r>
              <a:rPr lang="en-US" sz="900" b="1" dirty="0">
                <a:solidFill>
                  <a:srgbClr val="008080"/>
                </a:solidFill>
              </a:rPr>
              <a:t>. Phys. Com. 83 307(1994)</a:t>
            </a:r>
            <a:endParaRPr lang="cs-CZ" sz="900" b="1" dirty="0">
              <a:solidFill>
                <a:srgbClr val="00808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867400" y="4572000"/>
            <a:ext cx="2819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" name="Picture 19" descr="split.png"/>
          <p:cNvPicPr>
            <a:picLocks noChangeAspect="1"/>
          </p:cNvPicPr>
          <p:nvPr/>
        </p:nvPicPr>
        <p:blipFill>
          <a:blip r:embed="rId5"/>
          <a:srcRect r="4884"/>
          <a:stretch>
            <a:fillRect/>
          </a:stretch>
        </p:blipFill>
        <p:spPr>
          <a:xfrm>
            <a:off x="0" y="990599"/>
            <a:ext cx="9043173" cy="37338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1200" y="3403684"/>
            <a:ext cx="3200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err="1" smtClean="0">
                <a:solidFill>
                  <a:srgbClr val="008080"/>
                </a:solidFill>
              </a:rPr>
              <a:t>Gyulassy</a:t>
            </a:r>
            <a:r>
              <a:rPr lang="en-US" sz="1050" b="1" dirty="0" smtClean="0">
                <a:solidFill>
                  <a:srgbClr val="008080"/>
                </a:solidFill>
              </a:rPr>
              <a:t>, Wang, Com</a:t>
            </a:r>
            <a:r>
              <a:rPr lang="en-US" sz="1050" b="1" dirty="0">
                <a:solidFill>
                  <a:srgbClr val="008080"/>
                </a:solidFill>
              </a:rPr>
              <a:t>. Phys. Com. 83 307(1994)</a:t>
            </a:r>
            <a:endParaRPr lang="cs-CZ" sz="105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flow (v</a:t>
            </a:r>
            <a:r>
              <a:rPr lang="en-US" baseline="-25000" dirty="0" smtClean="0"/>
              <a:t>2</a:t>
            </a:r>
            <a:r>
              <a:rPr lang="en-US" dirty="0" smtClean="0"/>
              <a:t>) – particles</a:t>
            </a:r>
            <a:endParaRPr lang="en-US" dirty="0"/>
          </a:p>
        </p:txBody>
      </p:sp>
      <p:pic>
        <p:nvPicPr>
          <p:cNvPr id="6" name="Picture 5" descr="c_v2_mt_ncq0_mult0.eps"/>
          <p:cNvPicPr>
            <a:picLocks noChangeAspect="1"/>
          </p:cNvPicPr>
          <p:nvPr/>
        </p:nvPicPr>
        <p:blipFill>
          <a:blip r:embed="rId3"/>
          <a:srcRect l="1250" t="10330" r="9999"/>
          <a:stretch>
            <a:fillRect/>
          </a:stretch>
        </p:blipFill>
        <p:spPr>
          <a:xfrm>
            <a:off x="1305273" y="990600"/>
            <a:ext cx="6390927" cy="441960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52400" y="5257800"/>
            <a:ext cx="8839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/>
              <a:t>Approximate NCQ scaling holds…   DOF=quarks?</a:t>
            </a:r>
          </a:p>
          <a:p>
            <a:r>
              <a:rPr lang="en-US" sz="2800" dirty="0" smtClean="0"/>
              <a:t>Exception: </a:t>
            </a:r>
            <a:r>
              <a:rPr lang="en-US" sz="2800" dirty="0" err="1" smtClean="0"/>
              <a:t>ϕ</a:t>
            </a:r>
            <a:r>
              <a:rPr lang="en-US" sz="2800" dirty="0" smtClean="0"/>
              <a:t> at 7.7 and 11.5 </a:t>
            </a:r>
            <a:r>
              <a:rPr lang="en-US" sz="2800" dirty="0" err="1" smtClean="0"/>
              <a:t>GeV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deviation ~2</a:t>
            </a:r>
            <a:r>
              <a:rPr lang="el-GR" sz="2400" dirty="0" smtClean="0"/>
              <a:t>σ</a:t>
            </a:r>
            <a:r>
              <a:rPr lang="en-US" sz="2400" dirty="0" smtClean="0"/>
              <a:t> – more statistics needed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6088" y="4447401"/>
            <a:ext cx="22777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8080"/>
                </a:solidFill>
              </a:rPr>
              <a:t>Phys. Rev. C 88 (2013) 14902</a:t>
            </a:r>
          </a:p>
        </p:txBody>
      </p:sp>
    </p:spTree>
    <p:extLst>
      <p:ext uri="{BB962C8B-B14F-4D97-AF65-F5344CB8AC3E}">
        <p14:creationId xmlns:p14="http://schemas.microsoft.com/office/powerpoint/2010/main" val="30985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44351</TotalTime>
  <Words>2398</Words>
  <Application>Microsoft Macintosh PowerPoint</Application>
  <PresentationFormat>On-screen Show (4:3)</PresentationFormat>
  <Paragraphs>537</Paragraphs>
  <Slides>41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1_Alapértelmezett terv</vt:lpstr>
      <vt:lpstr>Equation</vt:lpstr>
      <vt:lpstr>PowerPoint Presentation</vt:lpstr>
      <vt:lpstr>Motivation</vt:lpstr>
      <vt:lpstr>Exploring the QCD phase diagram</vt:lpstr>
      <vt:lpstr>STAR at RHIC</vt:lpstr>
      <vt:lpstr>STAR BES-I</vt:lpstr>
      <vt:lpstr>Exploring the QCD phase diagram</vt:lpstr>
      <vt:lpstr>Suppression of high-pT hadrons</vt:lpstr>
      <vt:lpstr>Suppression of high-pT hadrons</vt:lpstr>
      <vt:lpstr>Elliptic flow (v2) – particles</vt:lpstr>
      <vt:lpstr>v2 particle – antiparticle</vt:lpstr>
      <vt:lpstr>Chiral magnetic effect</vt:lpstr>
      <vt:lpstr>Exploring the QCD phase diagram</vt:lpstr>
      <vt:lpstr>Directed flow (v1)</vt:lpstr>
      <vt:lpstr>Net proton v1 slope</vt:lpstr>
      <vt:lpstr>Caloric curve</vt:lpstr>
      <vt:lpstr>HBT radii (pions)</vt:lpstr>
      <vt:lpstr>Exploring the QCD phase diagram</vt:lpstr>
      <vt:lpstr>Net proton multiplicity moments</vt:lpstr>
      <vt:lpstr>BES I – highlights</vt:lpstr>
      <vt:lpstr>BES II plan</vt:lpstr>
      <vt:lpstr>STAR upgrades for BES II</vt:lpstr>
      <vt:lpstr>Fixed target program at STAR</vt:lpstr>
      <vt:lpstr>Fixed target program at STAR</vt:lpstr>
      <vt:lpstr>STAR Long-Term Plan</vt:lpstr>
      <vt:lpstr>Summary</vt:lpstr>
      <vt:lpstr>Thank You!</vt:lpstr>
      <vt:lpstr>Particle Identification</vt:lpstr>
      <vt:lpstr>Azimuthal Anisothropy</vt:lpstr>
      <vt:lpstr>Elliptic flow (v2) – antiparticles</vt:lpstr>
      <vt:lpstr>Kinetic freeze-out</vt:lpstr>
      <vt:lpstr>Azimuthally sensitive HBT</vt:lpstr>
      <vt:lpstr>Chiral magnetic effect</vt:lpstr>
      <vt:lpstr>Net charge multiplicity moments</vt:lpstr>
      <vt:lpstr>Quantify the Spectral Function</vt:lpstr>
      <vt:lpstr>Dilepton Measurements at BES II</vt:lpstr>
      <vt:lpstr>J/ψ RAA vs. beam energy</vt:lpstr>
      <vt:lpstr>Non-photonic electrons: 200 GeV</vt:lpstr>
      <vt:lpstr>Non-photonic electrons: 39, 62.4 GeV</vt:lpstr>
      <vt:lpstr>v1 cartoon by Mike Lisa</vt:lpstr>
      <vt:lpstr>v1 cartoon by Mike Lisa</vt:lpstr>
      <vt:lpstr>v1 cartoon by Mike Lisa</vt:lpstr>
    </vt:vector>
  </TitlesOfParts>
  <Manager/>
  <Company>Debreceni Egyetem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 measurements at STAR</dc:title>
  <dc:subject/>
  <dc:creator>Vértesi Róbert</dc:creator>
  <cp:keywords/>
  <dc:description/>
  <cp:lastModifiedBy>Robert Vertesi</cp:lastModifiedBy>
  <cp:revision>1403</cp:revision>
  <dcterms:created xsi:type="dcterms:W3CDTF">2009-04-02T10:25:24Z</dcterms:created>
  <dcterms:modified xsi:type="dcterms:W3CDTF">2014-12-02T03:24:48Z</dcterms:modified>
  <cp:category/>
</cp:coreProperties>
</file>