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2" r:id="rId16"/>
    <p:sldId id="291" r:id="rId17"/>
    <p:sldId id="280" r:id="rId18"/>
    <p:sldId id="271" r:id="rId19"/>
    <p:sldId id="276" r:id="rId20"/>
    <p:sldId id="277" r:id="rId21"/>
    <p:sldId id="278" r:id="rId22"/>
    <p:sldId id="279" r:id="rId23"/>
    <p:sldId id="293" r:id="rId24"/>
    <p:sldId id="289" r:id="rId25"/>
    <p:sldId id="272" r:id="rId26"/>
    <p:sldId id="273" r:id="rId27"/>
    <p:sldId id="274" r:id="rId28"/>
    <p:sldId id="281" r:id="rId29"/>
    <p:sldId id="282" r:id="rId30"/>
    <p:sldId id="285" r:id="rId31"/>
    <p:sldId id="283" r:id="rId32"/>
    <p:sldId id="294" r:id="rId33"/>
    <p:sldId id="290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287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6993A-DA88-4107-8926-42B56F5B7E80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701C-CC67-4E3E-A055-2B2EB918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5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7A6DEC-C364-4064-9BA0-4749F016E275}" type="slidenum">
              <a:rPr lang="en-US"/>
              <a:pPr/>
              <a:t>3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3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3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36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36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36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3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3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8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6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3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3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7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1925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4192588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194175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194175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8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9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31607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76200"/>
            <a:ext cx="5181600" cy="6049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66800"/>
            <a:ext cx="3160713" cy="5059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5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7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5000">
              <a:schemeClr val="accent1"/>
            </a:gs>
            <a:gs pos="17000">
              <a:srgbClr val="FFFFFF"/>
            </a:gs>
            <a:gs pos="93000">
              <a:srgbClr val="FFFFFF"/>
            </a:gs>
            <a:gs pos="94000">
              <a:schemeClr val="accent1"/>
            </a:gs>
            <a:gs pos="10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7917"/>
            <a:ext cx="7239000" cy="105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0A07AF-E901-461A-801E-A5E8FC989F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4" descr="STAR-logo-base-balck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82947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86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4000"/>
                    </a14:imgEffect>
                    <a14:imgEffect>
                      <a14:brightnessContrast bright="33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2202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6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Charged Hadron Nuclear Modification Factors in the Beam Energy Scan data from 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 smtClean="0"/>
          </a:p>
          <a:p>
            <a:r>
              <a:rPr lang="en-US" dirty="0" smtClean="0"/>
              <a:t>for the STAR collaboration</a:t>
            </a:r>
          </a:p>
          <a:p>
            <a:endParaRPr lang="en-US" dirty="0"/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Yale University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26" y="1"/>
            <a:ext cx="778774" cy="838199"/>
          </a:xfrm>
          <a:prstGeom prst="rect">
            <a:avLst/>
          </a:prstGeom>
        </p:spPr>
      </p:pic>
      <p:pic>
        <p:nvPicPr>
          <p:cNvPr id="9" name="Picture 2" descr="http://www.quantumdiaries.org/wp-content/uploads/2011/07/doeO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36" y="0"/>
            <a:ext cx="2132064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Spectra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900913" cy="3521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1"/>
          <a:stretch/>
        </p:blipFill>
        <p:spPr>
          <a:xfrm>
            <a:off x="4572000" y="1600200"/>
            <a:ext cx="4572000" cy="3521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962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396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2362200"/>
                <a:ext cx="1447800" cy="516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1447800" cy="5163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3600" y="2438400"/>
                <a:ext cx="1447800" cy="516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438400"/>
                <a:ext cx="1447800" cy="5163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200" y="556980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Peripheral spectra shows stronger dependence on beam energy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10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528465"/>
            <a:ext cx="3243511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1524000"/>
            <a:ext cx="3429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14574" y="4253299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0-5%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36343" y="4267545"/>
            <a:ext cx="12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60-80%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8353" y="3657600"/>
            <a:ext cx="97047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08353" y="3886200"/>
            <a:ext cx="97047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2400" y="1825711"/>
            <a:ext cx="97047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5515" y="3885170"/>
            <a:ext cx="97047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3192" y="3611881"/>
            <a:ext cx="6640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5515" y="1143000"/>
            <a:ext cx="1465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Central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143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Peripheral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9812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Statistical errors only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2600" y="19812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Statistical errors only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1863811"/>
            <a:ext cx="173629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2562" y="4953000"/>
            <a:ext cx="2968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slopes ~ equal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63978" y="4953000"/>
            <a:ext cx="2968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slopes different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09728"/>
            <a:ext cx="8229600" cy="1252728"/>
          </a:xfrm>
        </p:spPr>
        <p:txBody>
          <a:bodyPr/>
          <a:lstStyle/>
          <a:p>
            <a:r>
              <a:rPr lang="en-US" dirty="0" smtClean="0"/>
              <a:t>Results - R</a:t>
            </a:r>
            <a:r>
              <a:rPr lang="en-US" baseline="-25000" dirty="0" smtClean="0"/>
              <a:t>CP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6417041" cy="4611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72200" y="1524000"/>
                <a:ext cx="2971800" cy="4410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Lower energies strongly enhanced 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Cronin Effect?)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Suppressed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≥ 39GeV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It is not clear where quenching turns off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24000"/>
                <a:ext cx="2971800" cy="4410823"/>
              </a:xfrm>
              <a:prstGeom prst="rect">
                <a:avLst/>
              </a:prstGeom>
              <a:blipFill rotWithShape="1">
                <a:blip r:embed="rId3"/>
                <a:stretch>
                  <a:fillRect l="-2875" r="-8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11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53164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5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en-US" sz="2000" b="1" baseline="50000" dirty="0">
                <a:latin typeface="Arial" pitchFamily="34" charset="0"/>
                <a:cs typeface="Arial" pitchFamily="34" charset="0"/>
              </a:rPr>
              <a:t>-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Measure Quenching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This motivates alternative methods to investigate quenching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species dependence through identified-particle R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CP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comparison to models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variations from scaling patterns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0"/>
            <a:ext cx="4114800" cy="1252728"/>
          </a:xfrm>
        </p:spPr>
        <p:txBody>
          <a:bodyPr/>
          <a:lstStyle/>
          <a:p>
            <a:r>
              <a:rPr lang="en-US" dirty="0" smtClean="0"/>
              <a:t>PID Spectra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6"/>
            <a:ext cx="4506077" cy="637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19200" y="2362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STAR Preliminary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Statistical errors only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7800" y="1365997"/>
                <a:ext cx="3733800" cy="4368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Pions have a stronger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dependence 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Again, the peripheral collisions have stronger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dependence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365997"/>
                <a:ext cx="3733800" cy="4368504"/>
              </a:xfrm>
              <a:prstGeom prst="rect">
                <a:avLst/>
              </a:prstGeom>
              <a:blipFill rotWithShape="1">
                <a:blip r:embed="rId4"/>
                <a:stretch>
                  <a:fillRect l="-2288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13</a:t>
            </a:fld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5429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1981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0-5%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17700" y="54819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60-80%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228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2241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0" y="228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0" y="32721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6600" y="32721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6172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/c)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PID R</a:t>
            </a:r>
            <a:r>
              <a:rPr lang="en-US" baseline="-25000" dirty="0" smtClean="0"/>
              <a:t>CP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97" y="1232910"/>
            <a:ext cx="8416303" cy="460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5638800"/>
                <a:ext cx="9131300" cy="850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Proton R</a:t>
                </a:r>
                <a:r>
                  <a:rPr lang="en-US" sz="2400" baseline="-25000" dirty="0" smtClean="0">
                    <a:latin typeface="Arial" pitchFamily="34" charset="0"/>
                    <a:cs typeface="Arial" pitchFamily="34" charset="0"/>
                  </a:rPr>
                  <a:t>CP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&gt;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pion R</a:t>
                </a:r>
                <a:r>
                  <a:rPr lang="en-US" sz="2400" baseline="-25000" dirty="0">
                    <a:latin typeface="Arial" pitchFamily="34" charset="0"/>
                    <a:cs typeface="Arial" pitchFamily="34" charset="0"/>
                  </a:rPr>
                  <a:t>CP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similar to d + Au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= 200GeV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Pion R</a:t>
                </a:r>
                <a:r>
                  <a:rPr lang="en-US" sz="2400" baseline="-25000" dirty="0">
                    <a:latin typeface="Arial" pitchFamily="34" charset="0"/>
                    <a:cs typeface="Arial" pitchFamily="34" charset="0"/>
                  </a:rPr>
                  <a:t>CP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suppressed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≥ 39GeV 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38800"/>
                <a:ext cx="9131300" cy="850233"/>
              </a:xfrm>
              <a:prstGeom prst="rect">
                <a:avLst/>
              </a:prstGeom>
              <a:blipFill rotWithShape="1">
                <a:blip r:embed="rId3"/>
                <a:stretch>
                  <a:fillRect l="-868" t="-5755" b="-14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47349" y="3043535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Positive particles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9749" y="1088087"/>
            <a:ext cx="1722699" cy="37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QM2012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30288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STAR Preliminary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PID R</a:t>
            </a:r>
            <a:r>
              <a:rPr lang="en-US" baseline="-25000" dirty="0" smtClean="0"/>
              <a:t>CP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38" y="1219200"/>
            <a:ext cx="8416303" cy="460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5638800"/>
                <a:ext cx="9131300" cy="850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Proton R</a:t>
                </a:r>
                <a:r>
                  <a:rPr lang="en-US" sz="2400" baseline="-25000" dirty="0" smtClean="0">
                    <a:latin typeface="Arial" pitchFamily="34" charset="0"/>
                    <a:cs typeface="Arial" pitchFamily="34" charset="0"/>
                  </a:rPr>
                  <a:t>CP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&gt;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pion R</a:t>
                </a:r>
                <a:r>
                  <a:rPr lang="en-US" sz="2400" baseline="-25000" dirty="0">
                    <a:latin typeface="Arial" pitchFamily="34" charset="0"/>
                    <a:cs typeface="Arial" pitchFamily="34" charset="0"/>
                  </a:rPr>
                  <a:t>CP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similar to d + Au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= 200GeV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Pion R</a:t>
                </a:r>
                <a:r>
                  <a:rPr lang="en-US" sz="2400" baseline="-25000" dirty="0">
                    <a:latin typeface="Arial" pitchFamily="34" charset="0"/>
                    <a:cs typeface="Arial" pitchFamily="34" charset="0"/>
                  </a:rPr>
                  <a:t>CP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suppressed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≥ 39GeV 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38800"/>
                <a:ext cx="9131300" cy="850233"/>
              </a:xfrm>
              <a:prstGeom prst="rect">
                <a:avLst/>
              </a:prstGeom>
              <a:blipFill rotWithShape="1">
                <a:blip r:embed="rId3"/>
                <a:stretch>
                  <a:fillRect l="-868" t="-5755" b="-14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47349" y="30288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Negative particles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6501" y="1071265"/>
            <a:ext cx="1722699" cy="37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QM2012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8500" y="30288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STAR Preliminary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R</a:t>
            </a:r>
            <a:r>
              <a:rPr lang="en-US" baseline="-25000" dirty="0" smtClean="0"/>
              <a:t>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Pions are less enhanced than protons</a:t>
            </a:r>
          </a:p>
          <a:p>
            <a:r>
              <a:rPr lang="en-US" sz="2400" dirty="0" smtClean="0"/>
              <a:t>A higher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reach may reveal suppression for additional beam energies</a:t>
            </a:r>
          </a:p>
          <a:p>
            <a:r>
              <a:rPr lang="en-US" sz="2400" dirty="0" smtClean="0"/>
              <a:t>Anti-proton </a:t>
            </a:r>
            <a:r>
              <a:rPr lang="en-US" sz="2400" dirty="0"/>
              <a:t>R</a:t>
            </a:r>
            <a:r>
              <a:rPr lang="en-US" sz="2400" baseline="-25000" dirty="0"/>
              <a:t>CP</a:t>
            </a:r>
            <a:r>
              <a:rPr lang="en-US" sz="2400" dirty="0" smtClean="0"/>
              <a:t> is lower than protons at low momentum</a:t>
            </a:r>
            <a:endParaRPr lang="en-US" sz="2400" dirty="0"/>
          </a:p>
          <a:p>
            <a:pPr lvl="1"/>
            <a:r>
              <a:rPr lang="en-US" sz="2000" dirty="0" smtClean="0"/>
              <a:t>annihilation?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Kaon</a:t>
            </a:r>
            <a:r>
              <a:rPr lang="en-US" sz="2400" dirty="0" smtClean="0"/>
              <a:t> behavior is complex (or strange☺)</a:t>
            </a:r>
          </a:p>
          <a:p>
            <a:pPr lvl="1"/>
            <a:r>
              <a:rPr lang="en-US" sz="2000" dirty="0" smtClean="0"/>
              <a:t>no obvious mass ordering for all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HIJING 1.383</a:t>
            </a:r>
          </a:p>
          <a:p>
            <a:pPr lvl="1"/>
            <a:r>
              <a:rPr lang="en-US" sz="2400" dirty="0"/>
              <a:t>jet quenching on or off</a:t>
            </a:r>
          </a:p>
          <a:p>
            <a:pPr lvl="1"/>
            <a:r>
              <a:rPr lang="en-US" sz="2400" dirty="0"/>
              <a:t>modeled as -</a:t>
            </a:r>
            <a:r>
              <a:rPr lang="en-US" sz="2400" dirty="0" err="1"/>
              <a:t>dE</a:t>
            </a:r>
            <a:r>
              <a:rPr lang="en-US" sz="2400" dirty="0"/>
              <a:t>/dx within the </a:t>
            </a:r>
            <a:r>
              <a:rPr lang="en-US" sz="2400" dirty="0" smtClean="0"/>
              <a:t>medium</a:t>
            </a:r>
          </a:p>
          <a:p>
            <a:pPr lvl="1"/>
            <a:r>
              <a:rPr lang="en-US" sz="2400" dirty="0" smtClean="0"/>
              <a:t>default Lund </a:t>
            </a:r>
            <a:r>
              <a:rPr lang="en-US" sz="2400" dirty="0"/>
              <a:t>splitting parameters </a:t>
            </a:r>
            <a:r>
              <a:rPr lang="en-US" sz="2400" dirty="0" smtClean="0"/>
              <a:t>a=0.5,b=0.9</a:t>
            </a:r>
            <a:endParaRPr lang="en-US" sz="2400" dirty="0"/>
          </a:p>
          <a:p>
            <a:r>
              <a:rPr lang="en-US" sz="2400" dirty="0"/>
              <a:t>AMPT v1.21/v2.21(uses </a:t>
            </a:r>
            <a:r>
              <a:rPr lang="en-US" sz="2400" dirty="0" smtClean="0"/>
              <a:t>HIJING 1.383</a:t>
            </a:r>
            <a:r>
              <a:rPr lang="en-US" sz="2400" dirty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string melting (SM) off uses Lund string fragmentation for </a:t>
            </a:r>
            <a:r>
              <a:rPr lang="en-US" sz="2400" dirty="0" err="1" smtClean="0"/>
              <a:t>hadronization</a:t>
            </a:r>
            <a:r>
              <a:rPr lang="en-US" sz="2400" dirty="0" smtClean="0"/>
              <a:t> (v1.21)</a:t>
            </a:r>
          </a:p>
          <a:p>
            <a:pPr lvl="1"/>
            <a:r>
              <a:rPr lang="en-US" sz="2400" dirty="0" smtClean="0"/>
              <a:t>SM on uses quark coalescence for </a:t>
            </a:r>
            <a:r>
              <a:rPr lang="en-US" sz="2400" dirty="0" err="1" smtClean="0"/>
              <a:t>hadronization</a:t>
            </a:r>
            <a:r>
              <a:rPr lang="en-US" sz="2400" dirty="0" smtClean="0"/>
              <a:t> (v2.21)</a:t>
            </a:r>
          </a:p>
          <a:p>
            <a:pPr lvl="1"/>
            <a:r>
              <a:rPr lang="en-US" sz="2400" dirty="0" smtClean="0"/>
              <a:t>default Lund splitting parameters a=2.2, b=0.5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05628"/>
              </p:ext>
            </p:extLst>
          </p:nvPr>
        </p:nvGraphicFramePr>
        <p:xfrm>
          <a:off x="6096000" y="5334000"/>
          <a:ext cx="280372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1270800" imgH="447840" progId="Equation.3">
                  <p:embed/>
                </p:oleObj>
              </mc:Choice>
              <mc:Fallback>
                <p:oleObj name="Equation" r:id="rId3" imgW="1270800" imgH="4478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334000"/>
                        <a:ext cx="2803722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5638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Lund fragmentation formula: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HIJING quenching 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452634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Similar behavior to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200GeV has odd low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behavior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Generally overestimates R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CP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"/>
          <a:stretch/>
        </p:blipFill>
        <p:spPr>
          <a:xfrm>
            <a:off x="0" y="1142427"/>
            <a:ext cx="9144000" cy="3429573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333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333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HIJING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0" y="3059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bin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"/>
          <a:stretch/>
        </p:blipFill>
        <p:spPr>
          <a:xfrm>
            <a:off x="-1" y="1142426"/>
            <a:ext cx="9144001" cy="34295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HIJING quenching off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46554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200GeV better behaved at low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7.7GeV barely changed from quenching 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333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3333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HIJING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0" y="3059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bin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 Detector</a:t>
            </a:r>
          </a:p>
          <a:p>
            <a:r>
              <a:rPr lang="en-US" dirty="0" smtClean="0"/>
              <a:t>Beam Energy Scan</a:t>
            </a:r>
          </a:p>
          <a:p>
            <a:r>
              <a:rPr lang="en-US" dirty="0" smtClean="0"/>
              <a:t>Nuclear Modification Factors (R</a:t>
            </a:r>
            <a:r>
              <a:rPr lang="en-US" baseline="-25000" dirty="0" smtClean="0"/>
              <a:t>CP</a:t>
            </a:r>
            <a:r>
              <a:rPr lang="en-US" dirty="0" smtClean="0"/>
              <a:t>)</a:t>
            </a:r>
          </a:p>
          <a:p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jets as probes</a:t>
            </a:r>
          </a:p>
          <a:p>
            <a:pPr lvl="1"/>
            <a:r>
              <a:rPr lang="en-US" dirty="0" smtClean="0"/>
              <a:t>Cronin enhancement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CP</a:t>
            </a:r>
            <a:r>
              <a:rPr lang="en-US" dirty="0" smtClean="0"/>
              <a:t> Results</a:t>
            </a:r>
          </a:p>
          <a:p>
            <a:pPr lvl="1"/>
            <a:r>
              <a:rPr lang="en-US" dirty="0" smtClean="0"/>
              <a:t>charged hadrons</a:t>
            </a:r>
          </a:p>
          <a:p>
            <a:pPr lvl="1"/>
            <a:r>
              <a:rPr lang="en-US" dirty="0" smtClean="0"/>
              <a:t>identified hadrons</a:t>
            </a:r>
          </a:p>
          <a:p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 scaling</a:t>
            </a:r>
          </a:p>
          <a:p>
            <a:r>
              <a:rPr lang="en-US" dirty="0"/>
              <a:t>C</a:t>
            </a:r>
            <a:r>
              <a:rPr lang="en-US" dirty="0" smtClean="0"/>
              <a:t>onclusions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91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AMPT SM off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4648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Minimal beam energy dependence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Sharp turn over near 2.5GeV/c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"/>
          <a:stretch/>
        </p:blipFill>
        <p:spPr>
          <a:xfrm>
            <a:off x="1" y="1142426"/>
            <a:ext cx="9143999" cy="3429573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333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333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AMPT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0" y="3059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bin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AMPT SM 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8795" y="44958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ecovers beam energy dependence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imited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reach (same number of simulated events for SM on/off)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"/>
          <a:stretch/>
        </p:blipFill>
        <p:spPr>
          <a:xfrm>
            <a:off x="1" y="1142427"/>
            <a:ext cx="9143999" cy="3429573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333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3333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AMPT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0" y="3059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bin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HIJING quenching on, alt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4590871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HIJING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with AMPT’s Lund splitting parameters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mall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effect to R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from different parameters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"/>
          <a:stretch/>
        </p:blipFill>
        <p:spPr>
          <a:xfrm>
            <a:off x="-1" y="1143001"/>
            <a:ext cx="9144001" cy="344787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333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HIJING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333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HIJING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0" y="3059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bin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3059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coll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HIJING quenching on, alt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935"/>
            <a:ext cx="5591499" cy="4018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99" y="1274958"/>
            <a:ext cx="3527786" cy="2535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99" y="3810000"/>
            <a:ext cx="3527787" cy="25350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9800" y="1295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central spectra ratio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2300" y="5458253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peripheral spectra ratio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1295400"/>
            <a:ext cx="3200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HIJING Lund values</a:t>
            </a:r>
          </a:p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____________________________________________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CP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AMPT Lund </a:t>
            </a:r>
            <a:r>
              <a:rPr lang="en-US" dirty="0">
                <a:latin typeface="Arial" pitchFamily="34" charset="0"/>
                <a:cs typeface="Arial" pitchFamily="34" charset="0"/>
              </a:rPr>
              <a:t>values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5222948"/>
            <a:ext cx="548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Spectra for central and peripheral are altered by similar amounts when fragmentation parameters are changed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HIJING captures beam energy dependence of spectra</a:t>
            </a:r>
          </a:p>
          <a:p>
            <a:r>
              <a:rPr lang="en-US" dirty="0" smtClean="0"/>
              <a:t>Jet quenching as modeled in HIJING has a greater effect on higher beam energies</a:t>
            </a:r>
          </a:p>
          <a:p>
            <a:r>
              <a:rPr lang="en-US" dirty="0" smtClean="0"/>
              <a:t>For AMPT, lower beam energies are better matched by SM off, while SM on better captures the beam energy dependence </a:t>
            </a:r>
            <a:endParaRPr lang="en-US" dirty="0"/>
          </a:p>
          <a:p>
            <a:pPr lvl="1"/>
            <a:r>
              <a:rPr lang="en-US" dirty="0" smtClean="0"/>
              <a:t>physics </a:t>
            </a:r>
            <a:r>
              <a:rPr lang="en-US" dirty="0" smtClean="0"/>
              <a:t>of </a:t>
            </a:r>
            <a:r>
              <a:rPr lang="en-US" dirty="0" err="1" smtClean="0"/>
              <a:t>hadronization</a:t>
            </a:r>
            <a:r>
              <a:rPr lang="en-US" dirty="0" smtClean="0"/>
              <a:t> shifts from coalescence to fragmentation?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Alternative Scaling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1295400"/>
                <a:ext cx="3810000" cy="346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It can be expected that the proper scaling would reveal trends  independent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in the high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regime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scaling was not enough on its own   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000" dirty="0" smtClean="0">
                    <a:cs typeface="Arial" pitchFamily="34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Arial" pitchFamily="34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Arial" pitchFamily="34" charset="0"/>
                          </a:rPr>
                          <m:t>T</m:t>
                        </m:r>
                      </m:sub>
                    </m:sSub>
                    <m:r>
                      <a:rPr lang="en-US" sz="3200" b="0" i="0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cs typeface="Arial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cs typeface="Arial" pitchFamily="34" charset="0"/>
                              </a:rPr>
                              <m:t>T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Arial" pitchFamily="3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  <a:cs typeface="Arial" pitchFamily="34" charset="0"/>
                                  </a:rPr>
                                  <m:t>𝑁𝑁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sz="3200" b="0" dirty="0" smtClean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5400"/>
                <a:ext cx="3810000" cy="3464282"/>
              </a:xfrm>
              <a:prstGeom prst="rect">
                <a:avLst/>
              </a:prstGeom>
              <a:blipFill rotWithShape="1">
                <a:blip r:embed="rId2"/>
                <a:stretch>
                  <a:fillRect l="-2080" t="-1232" r="-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Full-size image (57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5544065" cy="31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48400" y="1143000"/>
            <a:ext cx="279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Physics Letters B 637 (2006) 161–169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951" y="4756666"/>
                <a:ext cx="9009804" cy="1209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caled p+p spectra from multiple experimental energies such that they converge at large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/GeV)</a:t>
                </a:r>
                <a:r>
                  <a:rPr lang="en-US" sz="2400" baseline="50000" dirty="0">
                    <a:latin typeface="Arial" pitchFamily="34" charset="0"/>
                    <a:cs typeface="Arial" pitchFamily="34" charset="0"/>
                  </a:rPr>
                  <a:t>6.5±0.8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1" y="4756666"/>
                <a:ext cx="9009804" cy="1209947"/>
              </a:xfrm>
              <a:prstGeom prst="rect">
                <a:avLst/>
              </a:prstGeom>
              <a:blipFill rotWithShape="1">
                <a:blip r:embed="rId4"/>
                <a:stretch>
                  <a:fillRect l="-880" t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5562600" y="3810000"/>
            <a:ext cx="790832" cy="914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 scaling</a:t>
            </a:r>
            <a:endParaRPr lang="en-US" dirty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21259"/>
            <a:ext cx="6296152" cy="452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15000" y="1728455"/>
                <a:ext cx="3429000" cy="3795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No beam energy independent trends emerge from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scaling alone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If the scale on the y-axis has centrality dependence then we would want to scale by 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GeV)</a:t>
                </a:r>
                <a:r>
                  <a:rPr lang="en-US" sz="2400" baseline="50000" dirty="0">
                    <a:latin typeface="Arial" pitchFamily="34" charset="0"/>
                    <a:cs typeface="Arial" pitchFamily="34" charset="0"/>
                  </a:rPr>
                  <a:t>n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728455"/>
                <a:ext cx="3429000" cy="3795270"/>
              </a:xfrm>
              <a:prstGeom prst="rect">
                <a:avLst/>
              </a:prstGeom>
              <a:blipFill rotWithShape="1">
                <a:blip r:embed="rId3"/>
                <a:stretch>
                  <a:fillRect l="-2491" t="-1125" r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4400" y="1728455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STAR </a:t>
            </a:r>
            <a:r>
              <a:rPr lang="en-US" sz="2000" dirty="0"/>
              <a:t>Preliminary</a:t>
            </a:r>
          </a:p>
          <a:p>
            <a:r>
              <a:rPr lang="en-US" sz="2000" dirty="0"/>
              <a:t>Stat. errors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26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26773" y="5634335"/>
            <a:ext cx="896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There may be centrality dependence to the exponent (6.5±0.8)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Scaling the y-axis</a:t>
            </a:r>
            <a:endParaRPr lang="en-US" dirty="0"/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21259"/>
            <a:ext cx="6296151" cy="45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15000" y="1651687"/>
                <a:ext cx="3429000" cy="4421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Also scaling the y-axis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  <a:cs typeface="Arial" pitchFamily="34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  <a:cs typeface="Arial" pitchFamily="34" charset="0"/>
                              </a:rPr>
                              <m:t>NN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(n=1) a possible trend emerges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Appears to trend to a common curve in the high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regime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cs typeface="Arial" pitchFamily="34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cs typeface="Arial" pitchFamily="34" charset="0"/>
                              </a:rPr>
                              <m:t>NN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≥ 39GeV dips below the curve at high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baseline="-25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(consistent with quenching)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651687"/>
                <a:ext cx="3429000" cy="4421082"/>
              </a:xfrm>
              <a:prstGeom prst="rect">
                <a:avLst/>
              </a:prstGeom>
              <a:blipFill rotWithShape="1">
                <a:blip r:embed="rId3"/>
                <a:stretch>
                  <a:fillRect l="-2491" t="-966" r="-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295400" y="1752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STAR </a:t>
            </a:r>
            <a:r>
              <a:rPr lang="en-US" sz="2000" dirty="0"/>
              <a:t>Preliminary</a:t>
            </a:r>
          </a:p>
          <a:p>
            <a:r>
              <a:rPr lang="en-US" sz="2000" dirty="0"/>
              <a:t>Stat. errors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27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3581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0" y="3962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261846"/>
            <a:ext cx="8477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Triggered dihadron correlations provide another method to detect jet-quenching and give another signature for the formation of a QGP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p+p data from several BES energies would provide a cleaner reference.  Combined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d+Au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data, the relative contributions from CNM effects and quenching may be disentangled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Additional models and tunes may improve our understanding of the data by quantifying the relative contributions of quenching and enhancement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15350" y="5486400"/>
            <a:ext cx="342900" cy="25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28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1219200"/>
                <a:ext cx="8915400" cy="416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Charged R</a:t>
                </a:r>
                <a:r>
                  <a:rPr lang="en-US" sz="2400" baseline="-25000" dirty="0" smtClean="0">
                    <a:latin typeface="Arial" pitchFamily="34" charset="0"/>
                    <a:cs typeface="Arial" pitchFamily="34" charset="0"/>
                  </a:rPr>
                  <a:t>CP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is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suppressed for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200, 62, and 39GeV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data-sets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Clear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energy ordering is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observed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The Cronin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Effect dominates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the lower beam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energies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complimentary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study of identified R</a:t>
                </a:r>
                <a:r>
                  <a:rPr lang="en-US" sz="2400" baseline="-25000" dirty="0" smtClean="0">
                    <a:latin typeface="Arial" pitchFamily="34" charset="0"/>
                    <a:cs typeface="Arial" pitchFamily="34" charset="0"/>
                  </a:rPr>
                  <a:t>CP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shows the species dependence for the Cronin Effect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· R</a:t>
                </a:r>
                <a:r>
                  <a:rPr lang="en-US" sz="2400" baseline="-25000" dirty="0" smtClean="0">
                    <a:latin typeface="Arial" pitchFamily="34" charset="0"/>
                    <a:cs typeface="Arial" pitchFamily="34" charset="0"/>
                  </a:rPr>
                  <a:t>CP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vs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400" baseline="-25000" dirty="0" err="1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seems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to converge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at high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Suppression relative to this trend may result from jet quenching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Neither AMPT nor HIJING matches the data well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AMPT has different behavior depending on whether sting melting is used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HIJING has a strong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-dependence similar to the data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19200"/>
                <a:ext cx="8915400" cy="4162934"/>
              </a:xfrm>
              <a:prstGeom prst="rect">
                <a:avLst/>
              </a:prstGeom>
              <a:blipFill rotWithShape="1">
                <a:blip r:embed="rId2"/>
                <a:stretch>
                  <a:fillRect l="-958" t="-1025" b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29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28960" cy="694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055201" y="2093980"/>
            <a:ext cx="1005118" cy="38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b="1" dirty="0" err="1">
                <a:solidFill>
                  <a:schemeClr val="bg1"/>
                </a:solidFill>
              </a:rPr>
              <a:t>upVPD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09120" y="757520"/>
            <a:ext cx="11606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Magnet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99840" y="1045550"/>
            <a:ext cx="9547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sz="2400" b="1" u="sng" dirty="0">
                <a:solidFill>
                  <a:srgbClr val="FFFF00"/>
                </a:solidFill>
              </a:rPr>
              <a:t>TOF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720161" y="881373"/>
            <a:ext cx="9576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BEMC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976801" y="1821792"/>
            <a:ext cx="7041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BBC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715521" y="1300457"/>
            <a:ext cx="839520" cy="44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EEMC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177599" y="1005226"/>
            <a:ext cx="8827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sz="2400" b="1" u="sng" dirty="0">
                <a:solidFill>
                  <a:srgbClr val="FFFF00"/>
                </a:solidFill>
              </a:rPr>
              <a:t>TPC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742881" y="6616055"/>
            <a:ext cx="1782720" cy="2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sz="900">
                <a:solidFill>
                  <a:srgbClr val="FFFFFF"/>
                </a:solidFill>
                <a:cs typeface="Arial" charset="0"/>
              </a:rPr>
              <a:t>© </a:t>
            </a:r>
            <a:r>
              <a:rPr lang="en-US" sz="900">
                <a:solidFill>
                  <a:srgbClr val="FFFFFF"/>
                </a:solidFill>
              </a:rPr>
              <a:t>Maria &amp; Alex Schmah 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7722721" y="1617291"/>
            <a:ext cx="329760" cy="640867"/>
          </a:xfrm>
          <a:prstGeom prst="line">
            <a:avLst/>
          </a:prstGeom>
          <a:noFill/>
          <a:ln w="1836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6858721" y="2140065"/>
            <a:ext cx="342720" cy="733037"/>
          </a:xfrm>
          <a:prstGeom prst="line">
            <a:avLst/>
          </a:prstGeom>
          <a:noFill/>
          <a:ln w="1836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6282721" y="2402172"/>
            <a:ext cx="198720" cy="720076"/>
          </a:xfrm>
          <a:prstGeom prst="line">
            <a:avLst/>
          </a:prstGeom>
          <a:noFill/>
          <a:ln w="1836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4907520" y="1303337"/>
            <a:ext cx="1442880" cy="1244291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4842720" y="1067153"/>
            <a:ext cx="540000" cy="812245"/>
          </a:xfrm>
          <a:prstGeom prst="line">
            <a:avLst/>
          </a:prstGeom>
          <a:noFill/>
          <a:ln w="1836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3168000" y="1224129"/>
            <a:ext cx="1177920" cy="962021"/>
          </a:xfrm>
          <a:prstGeom prst="line">
            <a:avLst/>
          </a:prstGeom>
          <a:noFill/>
          <a:ln w="3672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2252160" y="1342221"/>
            <a:ext cx="1977120" cy="121692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68320" y="12962"/>
            <a:ext cx="7981920" cy="60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8000"/>
              </a:lnSpc>
            </a:pPr>
            <a:r>
              <a:rPr lang="en-US" sz="2900" b="1" dirty="0">
                <a:solidFill>
                  <a:srgbClr val="FFFFFF"/>
                </a:solidFill>
                <a:latin typeface="Arial Black" pitchFamily="32" charset="0"/>
              </a:rPr>
              <a:t>The</a:t>
            </a:r>
            <a:r>
              <a:rPr lang="en-US" sz="2900" b="1" dirty="0">
                <a:latin typeface="Arial Black" pitchFamily="32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latin typeface="Arial Black" pitchFamily="32" charset="0"/>
              </a:rPr>
              <a:t>S</a:t>
            </a:r>
            <a:r>
              <a:rPr lang="en-US" sz="2900" b="1" dirty="0">
                <a:solidFill>
                  <a:srgbClr val="FFFFFF"/>
                </a:solidFill>
                <a:latin typeface="Arial Black" pitchFamily="32" charset="0"/>
              </a:rPr>
              <a:t>olenoid</a:t>
            </a:r>
            <a:r>
              <a:rPr lang="en-US" sz="2900" b="1" dirty="0">
                <a:latin typeface="Arial Black" pitchFamily="32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latin typeface="Arial Black" pitchFamily="32" charset="0"/>
              </a:rPr>
              <a:t>T</a:t>
            </a:r>
            <a:r>
              <a:rPr lang="en-US" sz="2900" b="1" dirty="0">
                <a:solidFill>
                  <a:srgbClr val="FFFFFF"/>
                </a:solidFill>
                <a:latin typeface="Arial Black" pitchFamily="32" charset="0"/>
              </a:rPr>
              <a:t>racker</a:t>
            </a:r>
            <a:r>
              <a:rPr lang="en-US" sz="2900" b="1" dirty="0">
                <a:latin typeface="Arial Black" pitchFamily="32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latin typeface="Arial Black" pitchFamily="32" charset="0"/>
              </a:rPr>
              <a:t>A</a:t>
            </a:r>
            <a:r>
              <a:rPr lang="en-US" sz="2900" b="1" dirty="0">
                <a:solidFill>
                  <a:srgbClr val="FFFFFF"/>
                </a:solidFill>
                <a:latin typeface="Arial Black" pitchFamily="32" charset="0"/>
              </a:rPr>
              <a:t>t</a:t>
            </a:r>
            <a:r>
              <a:rPr lang="en-US" sz="2900" b="1" dirty="0">
                <a:latin typeface="Arial Black" pitchFamily="32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latin typeface="Arial Black" pitchFamily="32" charset="0"/>
              </a:rPr>
              <a:t>R</a:t>
            </a:r>
            <a:r>
              <a:rPr lang="en-US" sz="2900" b="1" dirty="0">
                <a:solidFill>
                  <a:srgbClr val="FFFFFF"/>
                </a:solidFill>
                <a:latin typeface="Arial Black" pitchFamily="32" charset="0"/>
              </a:rPr>
              <a:t>HIC (</a:t>
            </a:r>
            <a:r>
              <a:rPr lang="en-US" sz="2900" b="1" dirty="0">
                <a:solidFill>
                  <a:srgbClr val="FF0000"/>
                </a:solidFill>
                <a:latin typeface="Arial Black" pitchFamily="32" charset="0"/>
              </a:rPr>
              <a:t>STAR</a:t>
            </a:r>
            <a:r>
              <a:rPr lang="en-US" sz="2900" b="1" dirty="0">
                <a:solidFill>
                  <a:srgbClr val="FFFFFF"/>
                </a:solidFill>
                <a:latin typeface="Arial Black" pitchFamily="32" charset="0"/>
              </a:rPr>
              <a:t>)</a:t>
            </a: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1" y="5805250"/>
            <a:ext cx="1199520" cy="97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38400" y="6067805"/>
            <a:ext cx="5005200" cy="790195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  <a:defRPr sz="2200"/>
            </a:pP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TPC: </a:t>
            </a:r>
            <a:r>
              <a:rPr lang="en-US" sz="2400" b="1" dirty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|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Arial" pitchFamily="34"/>
                <a:cs typeface="Arial" pitchFamily="34" charset="0"/>
              </a:rPr>
              <a:t>η| 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&lt; 1  &amp;  2</a:t>
            </a:r>
            <a:r>
              <a:rPr lang="el-GR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π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 in azimuth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buNone/>
              <a:defRPr sz="2200"/>
            </a:pP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TOF:  |</a:t>
            </a:r>
            <a:r>
              <a:rPr lang="el-GR" sz="2400" b="1" dirty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η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| </a:t>
            </a:r>
            <a:r>
              <a:rPr lang="en-US" sz="2400" b="1" dirty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&lt;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0.9 </a:t>
            </a:r>
            <a:r>
              <a:rPr lang="en-US" sz="2400" b="1" dirty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&amp;  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2</a:t>
            </a:r>
            <a:r>
              <a:rPr lang="el-GR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π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in azimuth</a:t>
            </a:r>
            <a:endParaRPr lang="en-US" sz="2400" b="1" dirty="0" smtClean="0">
              <a:solidFill>
                <a:srgbClr val="663300"/>
              </a:solidFill>
              <a:latin typeface="Arial" pitchFamily="34" charset="0"/>
              <a:ea typeface="SimSun" pitchFamily="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06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3505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Thank you!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62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statistics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1033376">
            <a:off x="8534400" y="4329345"/>
            <a:ext cx="381000" cy="212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00700" y="4299530"/>
            <a:ext cx="342900" cy="25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3200" y="3581400"/>
            <a:ext cx="983392" cy="61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58105"/>
                  </p:ext>
                </p:extLst>
              </p:nvPr>
            </p:nvGraphicFramePr>
            <p:xfrm>
              <a:off x="322254" y="1377267"/>
              <a:ext cx="8516946" cy="3270933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125546"/>
                    <a:gridCol w="762000"/>
                    <a:gridCol w="990600"/>
                    <a:gridCol w="914400"/>
                    <a:gridCol w="990600"/>
                    <a:gridCol w="1143000"/>
                    <a:gridCol w="1295400"/>
                    <a:gridCol w="1295400"/>
                  </a:tblGrid>
                  <a:tr h="40196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12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smtClean="0"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sz="1200" smtClean="0">
                                          <a:latin typeface="Cambria Math"/>
                                        </a:rPr>
                                        <m:t>𝑵𝑵</m:t>
                                      </m:r>
                                    </m:sub>
                                  </m:sSub>
                                </m:e>
                              </m:rad>
                            </m:oMath>
                          </a14:m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n-US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GeV</a:t>
                          </a:r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Year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N</a:t>
                          </a:r>
                          <a:r>
                            <a:rPr lang="en-US" sz="1200" baseline="-25000" dirty="0" err="1" smtClean="0">
                              <a:latin typeface="Arial" pitchFamily="34" charset="0"/>
                              <a:cs typeface="Arial" pitchFamily="34" charset="0"/>
                            </a:rPr>
                            <a:t>event</a:t>
                          </a:r>
                          <a:r>
                            <a:rPr lang="en-US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MB 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AMPT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AMPT SM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HIJING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HIJING </a:t>
                          </a:r>
                          <a:r>
                            <a:rPr lang="en-US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Qoff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HIJING</a:t>
                          </a:r>
                          <a:r>
                            <a:rPr lang="en-US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</a:p>
                        <a:p>
                          <a:r>
                            <a:rPr lang="en-US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alternate Lund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7.7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4M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5.2M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2.2M</a:t>
                          </a: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4.3M</a:t>
                          </a: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11.5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2.5M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500k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9.3M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19.6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2011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36M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970k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1.7M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27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2011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70M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1.4M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950k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39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130M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1.0M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800k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62.4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67M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1.0M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200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2001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4M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1.3M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1.0M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58105"/>
                  </p:ext>
                </p:extLst>
              </p:nvPr>
            </p:nvGraphicFramePr>
            <p:xfrm>
              <a:off x="322254" y="1377267"/>
              <a:ext cx="8516946" cy="3270933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125546"/>
                    <a:gridCol w="762000"/>
                    <a:gridCol w="990600"/>
                    <a:gridCol w="914400"/>
                    <a:gridCol w="990600"/>
                    <a:gridCol w="1143000"/>
                    <a:gridCol w="1295400"/>
                    <a:gridCol w="1295400"/>
                  </a:tblGrid>
                  <a:tr h="457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41" t="-1333" r="-655135" b="-6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Year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N</a:t>
                          </a:r>
                          <a:r>
                            <a:rPr lang="en-US" sz="1200" baseline="-25000" dirty="0" err="1" smtClean="0">
                              <a:latin typeface="Arial" pitchFamily="34" charset="0"/>
                              <a:cs typeface="Arial" pitchFamily="34" charset="0"/>
                            </a:rPr>
                            <a:t>event</a:t>
                          </a:r>
                          <a:r>
                            <a:rPr lang="en-US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MB 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AMPT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AMPT SM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HIJING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HIJING </a:t>
                          </a:r>
                          <a:r>
                            <a:rPr lang="en-US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Qoff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HIJING</a:t>
                          </a:r>
                          <a:r>
                            <a:rPr lang="en-US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</a:p>
                        <a:p>
                          <a:r>
                            <a:rPr lang="en-US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alternate Lund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7.7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4M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5.2M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2.2M</a:t>
                          </a: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4.3M</a:t>
                          </a: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11.5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2.5M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500k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9.3M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19.6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2011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36M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970k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1.7M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27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2011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70M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1.4M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950k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39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130M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1.0M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800k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62.4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67M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1.2M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1.0M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200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2001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4M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1.3M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1.0M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1M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31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838200"/>
          </a:xfrm>
        </p:spPr>
        <p:txBody>
          <a:bodyPr/>
          <a:lstStyle/>
          <a:p>
            <a:r>
              <a:rPr lang="en-US" sz="4000" dirty="0" smtClean="0"/>
              <a:t>PHENIX QM2012</a:t>
            </a:r>
            <a:endParaRPr lang="ja-JP" altLang="en-US" sz="40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200" y="1159297"/>
            <a:ext cx="89154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595" dirty="0" smtClean="0"/>
              <a:t>PHENIX and STAR results </a:t>
            </a:r>
            <a:r>
              <a:rPr lang="en-US" altLang="ja-JP" sz="2595" dirty="0"/>
              <a:t>are not </a:t>
            </a:r>
            <a:r>
              <a:rPr lang="en-US" altLang="ja-JP" sz="2595" dirty="0" smtClean="0"/>
              <a:t>completely consistent </a:t>
            </a:r>
          </a:p>
          <a:p>
            <a:r>
              <a:rPr lang="en-US" altLang="ja-JP" sz="2595" dirty="0" smtClean="0"/>
              <a:t>STAR sees greater enhancement of central pion spectra for </a:t>
            </a:r>
            <a:r>
              <a:rPr lang="en-US" altLang="ja-JP" sz="2595" dirty="0" err="1" smtClean="0"/>
              <a:t>p</a:t>
            </a:r>
            <a:r>
              <a:rPr lang="en-US" altLang="ja-JP" sz="2595" baseline="-25000" dirty="0" err="1" smtClean="0"/>
              <a:t>T</a:t>
            </a:r>
            <a:r>
              <a:rPr lang="en-US" altLang="ja-JP" sz="2595" dirty="0" smtClean="0"/>
              <a:t>&lt;5GeV/c</a:t>
            </a:r>
          </a:p>
          <a:p>
            <a:endParaRPr lang="en-US" altLang="ja-JP" sz="2595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2012-08-13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QM2012@Washington D.C.</a:t>
            </a:r>
            <a:endParaRPr lang="en-US" altLang="ja-JP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70" y="3124200"/>
            <a:ext cx="4458072" cy="252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0" y="2362200"/>
            <a:ext cx="4615970" cy="3978756"/>
            <a:chOff x="3094182" y="1052946"/>
            <a:chExt cx="6035963" cy="44380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t="54591" r="55242"/>
            <a:stretch/>
          </p:blipFill>
          <p:spPr>
            <a:xfrm>
              <a:off x="3096491" y="3172691"/>
              <a:ext cx="3114964" cy="231832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r="55242" b="58525"/>
            <a:stretch/>
          </p:blipFill>
          <p:spPr>
            <a:xfrm>
              <a:off x="3094182" y="1055255"/>
              <a:ext cx="3114964" cy="21174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58062" t="53958" b="-317"/>
            <a:stretch/>
          </p:blipFill>
          <p:spPr>
            <a:xfrm>
              <a:off x="6211455" y="3124200"/>
              <a:ext cx="2918690" cy="236681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58062" b="58571"/>
            <a:stretch/>
          </p:blipFill>
          <p:spPr>
            <a:xfrm>
              <a:off x="6211455" y="1052946"/>
              <a:ext cx="2918690" cy="211512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638800" y="2590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STAR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14975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PHENIX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Cronin’s result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3581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0" y="3962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" y="1470579"/>
            <a:ext cx="453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Some beam energy dependence for the Cronin Effect was previously observed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4412" y="994109"/>
            <a:ext cx="2443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PRL 68, 452 (1992) Straub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et al.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00700" y="5456585"/>
            <a:ext cx="342900" cy="25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47022" y="4700199"/>
            <a:ext cx="983392" cy="61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15350" y="5486400"/>
            <a:ext cx="342900" cy="25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33</a:t>
            </a:fld>
            <a:endParaRPr lang="en-US" dirty="0"/>
          </a:p>
        </p:txBody>
      </p:sp>
      <p:pic>
        <p:nvPicPr>
          <p:cNvPr id="26" name="Picture 23" descr="PRL68_452_FIG1.tiff                                            00030FE8Macintosh HD                   BBA6CA6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43311"/>
            <a:ext cx="4322763" cy="484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1999" y="1261846"/>
            <a:ext cx="342577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56"/>
          <p:cNvSpPr txBox="1">
            <a:spLocks noChangeArrowheads="1"/>
          </p:cNvSpPr>
          <p:nvPr/>
        </p:nvSpPr>
        <p:spPr bwMode="auto">
          <a:xfrm rot="16200000">
            <a:off x="3977416" y="1872755"/>
            <a:ext cx="1595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R(</a:t>
            </a:r>
            <a:r>
              <a:rPr lang="en-US" sz="1600" b="1" dirty="0" err="1"/>
              <a:t>p+W</a:t>
            </a:r>
            <a:r>
              <a:rPr lang="en-US" sz="1600" b="1" dirty="0"/>
              <a:t>)/(</a:t>
            </a:r>
            <a:r>
              <a:rPr lang="en-US" sz="1600" b="1" dirty="0" err="1"/>
              <a:t>p+Be</a:t>
            </a:r>
            <a:r>
              <a:rPr lang="en-US" sz="1600" b="1" dirty="0"/>
              <a:t>)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6747937" y="5989802"/>
            <a:ext cx="1012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err="1"/>
              <a:t>p</a:t>
            </a:r>
            <a:r>
              <a:rPr lang="en-US" sz="1400" baseline="-25000" dirty="0" err="1"/>
              <a:t>T</a:t>
            </a:r>
            <a:r>
              <a:rPr lang="en-US" sz="1400" dirty="0"/>
              <a:t> (</a:t>
            </a:r>
            <a:r>
              <a:rPr lang="en-US" sz="1400" dirty="0" err="1"/>
              <a:t>GeV</a:t>
            </a:r>
            <a:r>
              <a:rPr lang="en-US" sz="1400" dirty="0"/>
              <a:t>/c)</a:t>
            </a: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5196016" y="3040239"/>
            <a:ext cx="1982826" cy="373063"/>
            <a:chOff x="624" y="2229"/>
            <a:chExt cx="1707" cy="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27"/>
                <p:cNvSpPr>
                  <a:spLocks noChangeArrowheads="1"/>
                </p:cNvSpPr>
                <p:nvPr/>
              </p:nvSpPr>
              <p:spPr bwMode="auto">
                <a:xfrm>
                  <a:off x="624" y="2286"/>
                  <a:ext cx="1707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w="25400">
                      <a:solidFill>
                        <a:schemeClr val="tx1"/>
                      </a:solidFill>
                      <a:miter lim="800000"/>
                      <a:headEnd/>
                      <a:tailEnd type="none" w="sm" len="med"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  <a:cs typeface="Arial" pitchFamily="34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  <a:cs typeface="Arial" pitchFamily="34" charset="0"/>
                                </a:rPr>
                                <m:t>NN</m:t>
                              </m:r>
                            </m:sub>
                          </m:sSub>
                        </m:e>
                      </m:rad>
                      <m:r>
                        <a:rPr lang="en-US" sz="1200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= </a:t>
                  </a:r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27.4 and 38.8 </a:t>
                  </a:r>
                  <a:r>
                    <a:rPr lang="en-US" sz="1200" dirty="0" err="1">
                      <a:latin typeface="Arial" pitchFamily="34" charset="0"/>
                      <a:cs typeface="Arial" pitchFamily="34" charset="0"/>
                    </a:rPr>
                    <a:t>GeV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4" y="2286"/>
                  <a:ext cx="1707" cy="17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2174" b="-1304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 type="none" w="sm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AutoShape 59"/>
            <p:cNvSpPr>
              <a:spLocks noChangeArrowheads="1"/>
            </p:cNvSpPr>
            <p:nvPr/>
          </p:nvSpPr>
          <p:spPr bwMode="auto">
            <a:xfrm>
              <a:off x="1056" y="2229"/>
              <a:ext cx="96" cy="6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60"/>
            <p:cNvSpPr>
              <a:spLocks noChangeArrowheads="1"/>
            </p:cNvSpPr>
            <p:nvPr/>
          </p:nvSpPr>
          <p:spPr bwMode="auto">
            <a:xfrm>
              <a:off x="1680" y="2229"/>
              <a:ext cx="68" cy="6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6178"/>
            <a:ext cx="7239000" cy="1058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quenching in HIJING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16" y="1600200"/>
            <a:ext cx="6298368" cy="4525963"/>
          </a:xfr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C2B6A2F7-86BD-4394-9F8B-9E86F960A241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8600" y="1752600"/>
                <a:ext cx="1323504" cy="981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CP</m:t>
                                  </m:r>
                                </m:sub>
                              </m:sSub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Q</m:t>
                              </m:r>
                              <m:r>
                                <a:rPr lang="en-US" sz="2400" b="0" i="0" smtClean="0">
                                  <a:latin typeface="Cambria Math"/>
                                </a:rPr>
                                <m:t>_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on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CP</m:t>
                                  </m:r>
                                </m:sub>
                              </m:sSub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Q</m:t>
                              </m:r>
                              <m:r>
                                <a:rPr lang="en-US" sz="2400" b="0" i="0" smtClean="0">
                                  <a:latin typeface="Cambria Math"/>
                                </a:rPr>
                                <m:t>_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off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752600"/>
                <a:ext cx="1323504" cy="981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438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HIJING quenching on/off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74838"/>
            <a:ext cx="4192588" cy="792162"/>
          </a:xfrm>
        </p:spPr>
        <p:txBody>
          <a:bodyPr/>
          <a:lstStyle/>
          <a:p>
            <a:r>
              <a:rPr lang="en-US" dirty="0" smtClean="0"/>
              <a:t>Central 0-5% ratio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894"/>
            <a:ext cx="4497388" cy="323179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74838"/>
            <a:ext cx="4194175" cy="792162"/>
          </a:xfrm>
        </p:spPr>
        <p:txBody>
          <a:bodyPr/>
          <a:lstStyle/>
          <a:p>
            <a:r>
              <a:rPr lang="en-US" dirty="0" smtClean="0"/>
              <a:t>Peripheral 60-80% ratio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98323"/>
            <a:ext cx="4498975" cy="3232932"/>
          </a:xfrm>
        </p:spPr>
      </p:pic>
      <p:sp>
        <p:nvSpPr>
          <p:cNvPr id="4" name="TextBox 3"/>
          <p:cNvSpPr txBox="1"/>
          <p:nvPr/>
        </p:nvSpPr>
        <p:spPr>
          <a:xfrm>
            <a:off x="2667000" y="14433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Spectra Ratios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943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As might be expected, quenching mostly effects central spectra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C2B6A2F7-86BD-4394-9F8B-9E86F960A24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9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HIJING quenching on/data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936"/>
            <a:ext cx="5591499" cy="4018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99" y="1274958"/>
            <a:ext cx="3527785" cy="2535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00" y="3810000"/>
            <a:ext cx="3527785" cy="25350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9800" y="1295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central spectra ratio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2300" y="5458253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peripheral spectra ratio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7021" y="3962400"/>
            <a:ext cx="3200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HIJING Quenching on</a:t>
            </a:r>
          </a:p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_______________________________________________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CP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5222948"/>
            <a:ext cx="548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Spectra for central and peripheral from data disagree with model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/>
              <a:t>HIJING quenching off/data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37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936"/>
            <a:ext cx="5591497" cy="4018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99" y="1274958"/>
            <a:ext cx="3527785" cy="2535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00" y="3810000"/>
            <a:ext cx="3527785" cy="2535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9800" y="1295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central spectra ratio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7642" y="3886200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peripheral spectra ratio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204649"/>
            <a:ext cx="3200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HIJING Quenching off</a:t>
            </a:r>
          </a:p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_______________________________________________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CP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5222948"/>
            <a:ext cx="548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Spectra for central and peripheral from data disagree with model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252728"/>
          </a:xfrm>
        </p:spPr>
        <p:txBody>
          <a:bodyPr/>
          <a:lstStyle/>
          <a:p>
            <a:r>
              <a:rPr lang="en-US" dirty="0" smtClean="0"/>
              <a:t>HIJING quenching Lund/data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38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936"/>
            <a:ext cx="5591497" cy="4018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99" y="1274958"/>
            <a:ext cx="3527784" cy="2535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00" y="3810000"/>
            <a:ext cx="3527784" cy="2535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9800" y="1295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central spectra ratio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7642" y="3886200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peripheral spectra ratio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204649"/>
            <a:ext cx="3505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HIJING w/ AMPT Lund par.</a:t>
            </a:r>
          </a:p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_______________________________________________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CP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5222948"/>
            <a:ext cx="548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Spectra for central and peripheral from data disagree with model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252728"/>
          </a:xfrm>
        </p:spPr>
        <p:txBody>
          <a:bodyPr/>
          <a:lstStyle/>
          <a:p>
            <a:r>
              <a:rPr lang="en-US" dirty="0" smtClean="0"/>
              <a:t>AMPT SM off/data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39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936"/>
            <a:ext cx="5591496" cy="4018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99" y="1274958"/>
            <a:ext cx="3527784" cy="2535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00" y="3810000"/>
            <a:ext cx="3527784" cy="2535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1295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central spectra ratio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7642" y="3886200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peripheral spectra ratio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1252456"/>
            <a:ext cx="2133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SM off</a:t>
            </a:r>
          </a:p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_________________________________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CP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5222948"/>
            <a:ext cx="548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Spectra for central and peripheral from data disagree with model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3864539" cy="4154226"/>
          </a:xfrm>
        </p:spPr>
        <p:txBody>
          <a:bodyPr>
            <a:normAutofit fontScale="70000" lnSpcReduction="2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Is there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critical point and if so where? </a:t>
            </a:r>
          </a:p>
          <a:p>
            <a:pPr>
              <a:buClrTx/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Is there evidence for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first order phase transition?</a:t>
            </a:r>
          </a:p>
          <a:p>
            <a:pPr>
              <a:buClrTx/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t what energy do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key QGP signatures turn off?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nuclear modification factor</a:t>
            </a:r>
          </a:p>
          <a:p>
            <a:pPr lvl="2"/>
            <a:r>
              <a:rPr lang="en-US" dirty="0" smtClean="0"/>
              <a:t>dihadron correlations</a:t>
            </a:r>
          </a:p>
          <a:p>
            <a:pPr lvl="2"/>
            <a:r>
              <a:rPr lang="en-US" dirty="0" err="1" smtClean="0"/>
              <a:t>ncq</a:t>
            </a:r>
            <a:r>
              <a:rPr lang="en-US" dirty="0" smtClean="0"/>
              <a:t> scaling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Beam Energy Scan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539" y="1066800"/>
            <a:ext cx="527946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252728"/>
          </a:xfrm>
        </p:spPr>
        <p:txBody>
          <a:bodyPr/>
          <a:lstStyle/>
          <a:p>
            <a:r>
              <a:rPr lang="en-US" dirty="0" smtClean="0"/>
              <a:t>AMPT SM on/data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40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936"/>
            <a:ext cx="5591496" cy="4018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00" y="1274958"/>
            <a:ext cx="3527782" cy="2535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01" y="3810000"/>
            <a:ext cx="3527782" cy="2535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1295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central spectra ratio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7642" y="3886200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peripheral spectra ratio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1260998"/>
            <a:ext cx="1828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SM on</a:t>
            </a:r>
          </a:p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____________________________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CP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5222948"/>
            <a:ext cx="548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Spectra for central and peripheral from data disagree with model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41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" y="0"/>
            <a:ext cx="9141120" cy="686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567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CPOD 2013, Napa, California, 11-15 March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42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" y="0"/>
            <a:ext cx="9141120" cy="686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42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1033376">
            <a:off x="8534400" y="4329345"/>
            <a:ext cx="381000" cy="212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00700" y="4299530"/>
            <a:ext cx="342900" cy="25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3200" y="3581400"/>
            <a:ext cx="983392" cy="61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775238"/>
                  </p:ext>
                </p:extLst>
              </p:nvPr>
            </p:nvGraphicFramePr>
            <p:xfrm>
              <a:off x="5105401" y="1371600"/>
              <a:ext cx="3886201" cy="4023408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752601"/>
                    <a:gridCol w="889000"/>
                    <a:gridCol w="1244600"/>
                  </a:tblGrid>
                  <a:tr h="40196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smtClean="0"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sz="2400" smtClean="0">
                                          <a:latin typeface="Cambria Math"/>
                                        </a:rPr>
                                        <m:t>𝑵𝑵</m:t>
                                      </m:r>
                                    </m:sub>
                                  </m:sSub>
                                </m:e>
                              </m:rad>
                            </m:oMath>
                          </a14:m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n-US" sz="2400" dirty="0" err="1" smtClean="0">
                              <a:latin typeface="Arial" pitchFamily="34" charset="0"/>
                              <a:cs typeface="Arial" pitchFamily="34" charset="0"/>
                            </a:rPr>
                            <a:t>GeV</a:t>
                          </a:r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Year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latin typeface="Arial" pitchFamily="34" charset="0"/>
                              <a:cs typeface="Arial" pitchFamily="34" charset="0"/>
                            </a:rPr>
                            <a:t>N</a:t>
                          </a:r>
                          <a:r>
                            <a:rPr lang="en-US" sz="2400" baseline="-25000" dirty="0" err="1" smtClean="0">
                              <a:latin typeface="Arial" pitchFamily="34" charset="0"/>
                              <a:cs typeface="Arial" pitchFamily="34" charset="0"/>
                            </a:rPr>
                            <a:t>event</a:t>
                          </a:r>
                          <a:r>
                            <a:rPr lang="en-US" sz="24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MB 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7.7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4M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11.5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12M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19.6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2011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36M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27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2011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70M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39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130M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62.4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67M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200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2001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4M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775238"/>
                  </p:ext>
                </p:extLst>
              </p:nvPr>
            </p:nvGraphicFramePr>
            <p:xfrm>
              <a:off x="5105401" y="1371600"/>
              <a:ext cx="3886201" cy="4023408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752601"/>
                    <a:gridCol w="889000"/>
                    <a:gridCol w="1244600"/>
                  </a:tblGrid>
                  <a:tr h="822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48" t="-5926" r="-121951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Year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latin typeface="Arial" pitchFamily="34" charset="0"/>
                              <a:cs typeface="Arial" pitchFamily="34" charset="0"/>
                            </a:rPr>
                            <a:t>N</a:t>
                          </a:r>
                          <a:r>
                            <a:rPr lang="en-US" sz="2400" baseline="-25000" dirty="0" err="1" smtClean="0">
                              <a:latin typeface="Arial" pitchFamily="34" charset="0"/>
                              <a:cs typeface="Arial" pitchFamily="34" charset="0"/>
                            </a:rPr>
                            <a:t>event</a:t>
                          </a:r>
                          <a:r>
                            <a:rPr lang="en-US" sz="24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MB 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7.7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4M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11.5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12M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19.6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2011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36M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27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2011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70M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39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130M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62.4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67M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200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2001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4M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9334" y="1295400"/>
                <a:ext cx="4869866" cy="3056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These data are from phase 1 of the BES at RHIC using </a:t>
                </a:r>
                <a:r>
                  <a:rPr lang="en-US" sz="2400" dirty="0">
                    <a:latin typeface="Arial" pitchFamily="34" charset="0"/>
                    <a:ea typeface="SimSun" pitchFamily="2"/>
                    <a:cs typeface="Arial" pitchFamily="34" charset="0"/>
                  </a:rPr>
                  <a:t>|</a:t>
                </a:r>
                <a:r>
                  <a:rPr lang="en-US" sz="2400" dirty="0">
                    <a:latin typeface="Arial" pitchFamily="34" charset="0"/>
                    <a:ea typeface="Arial" pitchFamily="34"/>
                    <a:cs typeface="Arial" pitchFamily="34" charset="0"/>
                  </a:rPr>
                  <a:t>η| </a:t>
                </a:r>
                <a:r>
                  <a:rPr lang="en-US" sz="2400" dirty="0">
                    <a:latin typeface="Arial" pitchFamily="34" charset="0"/>
                    <a:ea typeface="SimSun" pitchFamily="2"/>
                    <a:cs typeface="Arial" pitchFamily="34" charset="0"/>
                  </a:rPr>
                  <a:t>&lt; </a:t>
                </a:r>
                <a:r>
                  <a:rPr lang="en-US" sz="2400" dirty="0" smtClean="0">
                    <a:latin typeface="Arial" pitchFamily="34" charset="0"/>
                    <a:ea typeface="SimSun" pitchFamily="2"/>
                    <a:cs typeface="Arial" pitchFamily="34" charset="0"/>
                  </a:rPr>
                  <a:t>0.5</a:t>
                </a:r>
              </a:p>
              <a:p>
                <a:r>
                  <a:rPr lang="en-US" sz="2400" dirty="0" smtClean="0">
                    <a:latin typeface="Arial" pitchFamily="34" charset="0"/>
                    <a:ea typeface="SimSun" pitchFamily="2"/>
                    <a:cs typeface="Arial" pitchFamily="34" charset="0"/>
                  </a:rPr>
                  <a:t> </a:t>
                </a: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Starting in 2017 phase 2 of the BES will provide additional statistics and energies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a:rPr lang="en-US" sz="2400" b="0" i="0" smtClean="0">
                        <a:latin typeface="Cambria Math"/>
                      </a:rPr>
                      <m:t>&lt;20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GeV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4" y="1295400"/>
                <a:ext cx="4869866" cy="3056927"/>
              </a:xfrm>
              <a:prstGeom prst="rect">
                <a:avLst/>
              </a:prstGeom>
              <a:blipFill rotWithShape="1">
                <a:blip r:embed="rId3"/>
                <a:stretch>
                  <a:fillRect l="-1627" t="-1397" r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5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07" y="1752600"/>
            <a:ext cx="2375493" cy="168621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Nuclear Modification Factor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1676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 + 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421599"/>
            <a:ext cx="2358856" cy="1674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3898"/>
            <a:ext cx="2632245" cy="18705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14600" y="40458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 + Au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Peripheral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67200" y="4391982"/>
                <a:ext cx="5114734" cy="16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CP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bin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bin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C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N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d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0" smtClean="0">
                                          <a:latin typeface="Cambria Math"/>
                                        </a:rPr>
                                        <m:t>η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C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latin typeface="Cambria Math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a:rPr lang="en-US" sz="2400" i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N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d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400" i="0">
                                          <a:latin typeface="Cambria Math"/>
                                        </a:rPr>
                                        <m:t>η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91982"/>
                <a:ext cx="5114734" cy="16278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380" y="2438400"/>
            <a:ext cx="1764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 + Au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Central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8674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bin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≡ number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binary collisions (from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Glauber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858" y="1198770"/>
            <a:ext cx="650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hard scatterings produce early high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probes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67200" y="2133600"/>
                <a:ext cx="5114734" cy="167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AA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bin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AA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N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d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0" smtClean="0">
                                          <a:latin typeface="Cambria Math"/>
                                        </a:rPr>
                                        <m:t>η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AA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latin typeface="Cambria Math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a:rPr lang="en-US" sz="2400" i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N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d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400" i="0">
                                          <a:latin typeface="Cambria Math"/>
                                        </a:rPr>
                                        <m:t>η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pp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133600"/>
                <a:ext cx="5114734" cy="16747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2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Suppression of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5" t="45223"/>
          <a:stretch/>
        </p:blipFill>
        <p:spPr>
          <a:xfrm>
            <a:off x="486032" y="3952671"/>
            <a:ext cx="4009768" cy="2143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0" y="6123801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Phys. Rev.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91, 172302 (2003)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8" t="31011" r="19750" b="56285"/>
          <a:stretch/>
        </p:blipFill>
        <p:spPr>
          <a:xfrm>
            <a:off x="2047103" y="5160295"/>
            <a:ext cx="848497" cy="40230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0" y="2721861"/>
                <a:ext cx="4495800" cy="343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peripheral Au+Au is similar to p+p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200GeV </a:t>
                </a:r>
              </a:p>
              <a:p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high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charged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hadrons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are suppressed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= 200GeV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21861"/>
                <a:ext cx="4495800" cy="3435556"/>
              </a:xfrm>
              <a:prstGeom prst="rect">
                <a:avLst/>
              </a:prstGeom>
              <a:blipFill rotWithShape="1">
                <a:blip r:embed="rId3"/>
                <a:stretch>
                  <a:fillRect l="-2033" t="-1064" r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3" r="89459" b="26881"/>
          <a:stretch/>
        </p:blipFill>
        <p:spPr>
          <a:xfrm>
            <a:off x="78044" y="3883105"/>
            <a:ext cx="465653" cy="21366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1000" y="1117600"/>
            <a:ext cx="495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‘Suppression’ ≡ R</a:t>
            </a:r>
            <a:r>
              <a:rPr lang="en-US" sz="24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CP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1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‘Quenching’ ≡ loss of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high momentum particles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8" y="1234952"/>
            <a:ext cx="3823312" cy="2545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832" y="3505200"/>
            <a:ext cx="240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STAR AuAu200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953505"/>
            <a:ext cx="82296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‘Cronin Effect’ is the experimentally observed enhancement  of spectra in asymmetric collisions relative to a p+p reference 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d+Au</a:t>
            </a:r>
            <a:r>
              <a:rPr lang="en-US" dirty="0" smtClean="0"/>
              <a:t> for Cold Nuclear Matter (CNM)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7200"/>
            <a:ext cx="5661974" cy="32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0800" y="6200001"/>
            <a:ext cx="279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Physics Letters B 637 (2006) 161–169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527248" y="1217200"/>
            <a:ext cx="3616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suppression observed at 200GeV is not a CNM effect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Protons are more enhanced than pions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maybe pions are   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better probes?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397000"/>
            <a:ext cx="1447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Protons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272135"/>
            <a:ext cx="990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Pions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033355"/>
            <a:ext cx="1447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dAu200</a:t>
            </a:r>
          </a:p>
        </p:txBody>
      </p:sp>
    </p:spTree>
    <p:extLst>
      <p:ext uri="{BB962C8B-B14F-4D97-AF65-F5344CB8AC3E}">
        <p14:creationId xmlns:p14="http://schemas.microsoft.com/office/powerpoint/2010/main" val="29374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for the BES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1905000"/>
                <a:ext cx="7848600" cy="3527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Suppression is observed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= 200GeV and is attributed to a QGP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We expect a smaller and shorter-lived QGP at lower beam energies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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less quenching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decreases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05000"/>
                <a:ext cx="7848600" cy="3527889"/>
              </a:xfrm>
              <a:prstGeom prst="rect">
                <a:avLst/>
              </a:prstGeom>
              <a:blipFill rotWithShape="1">
                <a:blip r:embed="rId2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 smtClean="0"/>
              <a:t>CPOD 2013, Napa, California, 11-15 March 2013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 smtClean="0"/>
              <a:t>Horvat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8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3475</TotalTime>
  <Words>2249</Words>
  <Application>Microsoft Office PowerPoint</Application>
  <PresentationFormat>On-screen Show (4:3)</PresentationFormat>
  <Paragraphs>504</Paragraphs>
  <Slides>42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Charged Hadron Nuclear Modification Factors in the Beam Energy Scan data from STAR</vt:lpstr>
      <vt:lpstr>Contents</vt:lpstr>
      <vt:lpstr>PowerPoint Presentation</vt:lpstr>
      <vt:lpstr>Beam Energy Scan</vt:lpstr>
      <vt:lpstr>Data</vt:lpstr>
      <vt:lpstr>Nuclear Modification Factor</vt:lpstr>
      <vt:lpstr>Suppression of high pT</vt:lpstr>
      <vt:lpstr>d+Au for Cold Nuclear Matter (CNM)</vt:lpstr>
      <vt:lpstr>Expectations for the BES</vt:lpstr>
      <vt:lpstr>Results - Spectra</vt:lpstr>
      <vt:lpstr>Results - RCP</vt:lpstr>
      <vt:lpstr>To Measure Quenching</vt:lpstr>
      <vt:lpstr>PID Spectra</vt:lpstr>
      <vt:lpstr>PID RCP</vt:lpstr>
      <vt:lpstr>PID RCP</vt:lpstr>
      <vt:lpstr>PID RCP</vt:lpstr>
      <vt:lpstr>Models</vt:lpstr>
      <vt:lpstr>HIJING quenching on</vt:lpstr>
      <vt:lpstr>HIJING quenching off</vt:lpstr>
      <vt:lpstr>AMPT SM off</vt:lpstr>
      <vt:lpstr>AMPT SM on</vt:lpstr>
      <vt:lpstr>HIJING quenching on, alt</vt:lpstr>
      <vt:lpstr>HIJING quenching on, alt</vt:lpstr>
      <vt:lpstr>Model summary</vt:lpstr>
      <vt:lpstr>Alternative Scaling</vt:lpstr>
      <vt:lpstr>xT scaling</vt:lpstr>
      <vt:lpstr>Scaling the y-axis</vt:lpstr>
      <vt:lpstr>Outlook</vt:lpstr>
      <vt:lpstr>Conclusions</vt:lpstr>
      <vt:lpstr>PowerPoint Presentation</vt:lpstr>
      <vt:lpstr>Model statistics</vt:lpstr>
      <vt:lpstr>PHENIX QM2012</vt:lpstr>
      <vt:lpstr>Cronin’s result</vt:lpstr>
      <vt:lpstr>Effect of quenching in HIJING</vt:lpstr>
      <vt:lpstr>HIJING quenching on/off</vt:lpstr>
      <vt:lpstr>HIJING quenching on/data</vt:lpstr>
      <vt:lpstr>HIJING quenching off/data</vt:lpstr>
      <vt:lpstr>HIJING quenching Lund/data</vt:lpstr>
      <vt:lpstr>AMPT SM off/data</vt:lpstr>
      <vt:lpstr>AMPT SM on/data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sph5</dc:creator>
  <cp:lastModifiedBy>sph5</cp:lastModifiedBy>
  <cp:revision>97</cp:revision>
  <dcterms:created xsi:type="dcterms:W3CDTF">2013-02-20T16:24:42Z</dcterms:created>
  <dcterms:modified xsi:type="dcterms:W3CDTF">2013-03-11T14:51:01Z</dcterms:modified>
</cp:coreProperties>
</file>