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70" r:id="rId3"/>
    <p:sldId id="371" r:id="rId4"/>
    <p:sldId id="372" r:id="rId5"/>
    <p:sldId id="373" r:id="rId6"/>
    <p:sldId id="374" r:id="rId7"/>
    <p:sldId id="375" r:id="rId8"/>
    <p:sldId id="402" r:id="rId9"/>
    <p:sldId id="381" r:id="rId10"/>
    <p:sldId id="382" r:id="rId11"/>
    <p:sldId id="376" r:id="rId12"/>
    <p:sldId id="396" r:id="rId13"/>
    <p:sldId id="365" r:id="rId14"/>
    <p:sldId id="367" r:id="rId15"/>
    <p:sldId id="356" r:id="rId16"/>
    <p:sldId id="350" r:id="rId17"/>
    <p:sldId id="368" r:id="rId18"/>
    <p:sldId id="369" r:id="rId19"/>
    <p:sldId id="327" r:id="rId20"/>
    <p:sldId id="337" r:id="rId21"/>
    <p:sldId id="378" r:id="rId22"/>
    <p:sldId id="345" r:id="rId23"/>
    <p:sldId id="379" r:id="rId24"/>
    <p:sldId id="338" r:id="rId25"/>
    <p:sldId id="330" r:id="rId26"/>
    <p:sldId id="383" r:id="rId27"/>
    <p:sldId id="332" r:id="rId28"/>
    <p:sldId id="347" r:id="rId29"/>
    <p:sldId id="406" r:id="rId30"/>
    <p:sldId id="388" r:id="rId31"/>
    <p:sldId id="397" r:id="rId32"/>
    <p:sldId id="398" r:id="rId33"/>
    <p:sldId id="349" r:id="rId34"/>
    <p:sldId id="342" r:id="rId35"/>
    <p:sldId id="357" r:id="rId36"/>
    <p:sldId id="360" r:id="rId37"/>
    <p:sldId id="362" r:id="rId38"/>
    <p:sldId id="361" r:id="rId39"/>
    <p:sldId id="359" r:id="rId40"/>
    <p:sldId id="364" r:id="rId41"/>
    <p:sldId id="377" r:id="rId42"/>
    <p:sldId id="391" r:id="rId43"/>
    <p:sldId id="400" r:id="rId44"/>
    <p:sldId id="404" r:id="rId45"/>
    <p:sldId id="405" r:id="rId46"/>
    <p:sldId id="392" r:id="rId47"/>
    <p:sldId id="395" r:id="rId48"/>
    <p:sldId id="399" r:id="rId49"/>
    <p:sldId id="384" r:id="rId50"/>
    <p:sldId id="385" r:id="rId51"/>
    <p:sldId id="38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A3E"/>
    <a:srgbClr val="006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7" autoAdjust="0"/>
  </p:normalViewPr>
  <p:slideViewPr>
    <p:cSldViewPr>
      <p:cViewPr varScale="1">
        <p:scale>
          <a:sx n="72" d="100"/>
          <a:sy n="72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28083-9A50-4EA6-A4E4-DB0C17CA7C77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A4CB3-D274-49E8-BD09-8608F5A0B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A4CB3-D274-49E8-BD09-8608F5A0BF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D6ECD-18EC-4035-8876-97A1D38A953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AB44F-9797-466E-8DA0-681C5A28914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6862B-6E77-43D9-BEC6-C31EBF7F246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434FB-A743-4519-BC1F-F47FC74E491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AEDB1-AE6B-4572-801B-567AD1A1382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C6E94-7634-41F7-A67B-E8F84B1F774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A4CB3-D274-49E8-BD09-8608F5A0BF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CFF57-4D53-4679-BCF8-D62391FC59D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886BB-11A1-4C2B-885A-A51DCFFF16C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- AdS/CFT is an equivalence between a SYM theory and a string theory in AdS spacetime.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 AdS spacetime is a homogenous space with a negative cosmological constant. It is very important that string theory lives one dimensional higher.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 You can also put the gauge theory at finite T, which is then dual to a putting a BH in AdS. BH is a thermal system with a Hawking T. In this relation one identifies the T of gauge theory with the Hawking T.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 The large color and large coupling limit of the SYM is described by the classical limit of string theory.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 A consequence of this AdS/CFT correspondence is that …... Can be translate into a computation in classical gravity.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03ECC-AB41-44E1-A5AA-ADD0AF6ABAB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30" tIns="46717" rIns="93430" bIns="46717" anchor="b"/>
          <a:lstStyle/>
          <a:p>
            <a:pPr algn="r" defTabSz="931863" eaLnBrk="0" hangingPunct="0"/>
            <a:fld id="{5662AC52-0C5B-4236-9909-875F1491B4E4}" type="slidenum">
              <a:rPr lang="en-US" sz="1200">
                <a:ea typeface="ＭＳ Ｐゴシック" pitchFamily="34" charset="-128"/>
              </a:rPr>
              <a:pPr algn="r" defTabSz="931863" eaLnBrk="0" hangingPunct="0"/>
              <a:t>11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6762" cy="3432175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5587"/>
            <a:ext cx="5035550" cy="4112926"/>
          </a:xfrm>
          <a:noFill/>
          <a:ln/>
        </p:spPr>
        <p:txBody>
          <a:bodyPr lIns="93430" tIns="46717" rIns="93430" bIns="4671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1EFC3-BDD9-4815-9D2B-204FD26452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91D058-B7FC-4552-BBD0-DFB6F8A2BA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6FC0F-68FE-4AFC-9289-A9B6F92A48D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70A8E-D7DA-4DF1-A77F-A2500B1B514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600" y="381000"/>
            <a:ext cx="5487988" cy="41163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725025"/>
            <a:ext cx="5486400" cy="41144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657600" cy="365125"/>
          </a:xfrm>
        </p:spPr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Flow and Dissipation Workshop, Trento, Sept.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54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gif"/><Relationship Id="rId11" Type="http://schemas.openxmlformats.org/officeDocument/2006/relationships/image" Target="../media/image75.gif"/><Relationship Id="rId5" Type="http://schemas.openxmlformats.org/officeDocument/2006/relationships/image" Target="../media/image69.gif"/><Relationship Id="rId10" Type="http://schemas.openxmlformats.org/officeDocument/2006/relationships/image" Target="../media/image74.gif"/><Relationship Id="rId4" Type="http://schemas.openxmlformats.org/officeDocument/2006/relationships/image" Target="../media/image68.png"/><Relationship Id="rId9" Type="http://schemas.openxmlformats.org/officeDocument/2006/relationships/image" Target="../media/image73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Cone is medium response, </a:t>
            </a:r>
            <a:br>
              <a:rPr lang="en-US" dirty="0" smtClean="0"/>
            </a:br>
            <a:r>
              <a:rPr lang="en-US" dirty="0" smtClean="0"/>
              <a:t>Ridge is medium itself.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</a:p>
          <a:p>
            <a:r>
              <a:rPr lang="en-US" dirty="0" smtClean="0"/>
              <a:t>Purdue University</a:t>
            </a:r>
          </a:p>
          <a:p>
            <a:r>
              <a:rPr lang="en-US" dirty="0" smtClean="0"/>
              <a:t>For the STAR Collaboration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538"/>
            <a:ext cx="9144000" cy="449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smtClean="0"/>
              <a:t>AdS/CFT Correspondence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524000"/>
            <a:ext cx="38862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N</a:t>
            </a:r>
            <a:r>
              <a:rPr lang="en-US" sz="2000" smtClean="0">
                <a:solidFill>
                  <a:srgbClr val="FF0000"/>
                </a:solidFill>
              </a:rPr>
              <a:t>  = 4</a:t>
            </a:r>
            <a:r>
              <a:rPr lang="en-US" sz="2000" smtClean="0"/>
              <a:t> Super-Yang-Mills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smtClean="0"/>
              <a:t>theory in </a:t>
            </a:r>
            <a:r>
              <a:rPr lang="en-US" sz="2000" smtClean="0">
                <a:solidFill>
                  <a:srgbClr val="FF0000"/>
                </a:solidFill>
              </a:rPr>
              <a:t>4d</a:t>
            </a:r>
            <a:r>
              <a:rPr lang="en-US" sz="2000" smtClean="0"/>
              <a:t> with SU(N</a:t>
            </a:r>
            <a:r>
              <a:rPr lang="en-US" sz="2000" baseline="-25000" smtClean="0"/>
              <a:t>C</a:t>
            </a:r>
            <a:r>
              <a:rPr lang="en-US" sz="2000" smtClean="0"/>
              <a:t>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Arial" charset="0"/>
              </a:rPr>
              <a:t>Maldacena</a:t>
            </a:r>
            <a:r>
              <a:rPr lang="en-US" dirty="0">
                <a:latin typeface="Arial" charset="0"/>
              </a:rPr>
              <a:t> (1997), </a:t>
            </a:r>
            <a:r>
              <a:rPr lang="en-US" dirty="0" err="1">
                <a:latin typeface="Arial" charset="0"/>
              </a:rPr>
              <a:t>Gubser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Klebanov,Polyakov</a:t>
            </a:r>
            <a:r>
              <a:rPr lang="en-US" dirty="0">
                <a:latin typeface="Arial" charset="0"/>
              </a:rPr>
              <a:t>; Witten (1998)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46175" y="2286000"/>
            <a:ext cx="723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Rounded MT Bold" pitchFamily="34" charset="0"/>
              </a:rPr>
              <a:t>YM observables at </a:t>
            </a:r>
            <a:r>
              <a:rPr lang="en-US" sz="2000">
                <a:solidFill>
                  <a:srgbClr val="FF0000"/>
                </a:solidFill>
                <a:latin typeface="Arial Rounded MT Bold" pitchFamily="34" charset="0"/>
              </a:rPr>
              <a:t>infinite N</a:t>
            </a:r>
            <a:r>
              <a:rPr lang="en-US" sz="2000" baseline="-25000">
                <a:solidFill>
                  <a:srgbClr val="FF0000"/>
                </a:solidFill>
                <a:latin typeface="Arial Rounded MT Bold" pitchFamily="34" charset="0"/>
              </a:rPr>
              <a:t>C</a:t>
            </a:r>
            <a:r>
              <a:rPr lang="en-US" sz="2000">
                <a:solidFill>
                  <a:srgbClr val="FF0000"/>
                </a:solidFill>
                <a:latin typeface="Arial Rounded MT Bold" pitchFamily="34" charset="0"/>
              </a:rPr>
              <a:t> and infinite coupling</a:t>
            </a:r>
            <a:r>
              <a:rPr lang="en-US" sz="2000">
                <a:latin typeface="Arial Rounded MT Bold" pitchFamily="34" charset="0"/>
              </a:rPr>
              <a:t> can be </a:t>
            </a:r>
          </a:p>
          <a:p>
            <a:r>
              <a:rPr lang="en-US" sz="2000">
                <a:latin typeface="Arial Rounded MT Bold" pitchFamily="34" charset="0"/>
              </a:rPr>
              <a:t>computed using </a:t>
            </a:r>
            <a:r>
              <a:rPr lang="en-US" sz="2000">
                <a:solidFill>
                  <a:srgbClr val="FF0000"/>
                </a:solidFill>
                <a:latin typeface="Arial Rounded MT Bold" pitchFamily="34" charset="0"/>
              </a:rPr>
              <a:t>classical</a:t>
            </a:r>
            <a:r>
              <a:rPr lang="en-US" sz="2000">
                <a:latin typeface="Arial Rounded MT Bold" pitchFamily="34" charset="0"/>
              </a:rPr>
              <a:t> gravity.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208463" y="1600200"/>
            <a:ext cx="914400" cy="381000"/>
          </a:xfrm>
          <a:prstGeom prst="leftRight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275263" y="1570038"/>
            <a:ext cx="330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 Rounded MT Bold" pitchFamily="34" charset="0"/>
              </a:rPr>
              <a:t>A string theory in </a:t>
            </a:r>
            <a:r>
              <a:rPr lang="en-US" sz="2000">
                <a:solidFill>
                  <a:srgbClr val="FF0000"/>
                </a:solidFill>
                <a:latin typeface="Arial Rounded MT Bold" pitchFamily="34" charset="0"/>
              </a:rPr>
              <a:t>5d</a:t>
            </a:r>
            <a:r>
              <a:rPr lang="en-US" sz="2000">
                <a:latin typeface="Arial Rounded MT Bold" pitchFamily="34" charset="0"/>
              </a:rPr>
              <a:t> AdS </a:t>
            </a:r>
            <a:endParaRPr lang="en-US" sz="2000" baseline="-25000">
              <a:latin typeface="Arial Rounded MT Bold" pitchFamily="34" charset="0"/>
            </a:endParaRPr>
          </a:p>
        </p:txBody>
      </p:sp>
      <p:sp>
        <p:nvSpPr>
          <p:cNvPr id="562184" name="Text Box 8"/>
          <p:cNvSpPr txBox="1">
            <a:spLocks noChangeArrowheads="1"/>
          </p:cNvSpPr>
          <p:nvPr/>
        </p:nvSpPr>
        <p:spPr bwMode="auto">
          <a:xfrm>
            <a:off x="1600200" y="5410200"/>
            <a:ext cx="6934200" cy="7694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Measure heavy quark Mach-cone shock waves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charset="0"/>
              <a:sym typeface="Wingdings" pitchFamily="2" charset="2"/>
            </a:endParaRPr>
          </a:p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 Experimental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consequence of string theory?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3060700"/>
            <a:ext cx="8370888" cy="2273300"/>
            <a:chOff x="247" y="1928"/>
            <a:chExt cx="5273" cy="1432"/>
          </a:xfrm>
        </p:grpSpPr>
        <p:pic>
          <p:nvPicPr>
            <p:cNvPr id="17418" name="Picture 10" descr="v75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0" y="1928"/>
              <a:ext cx="3600" cy="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Text Box 11"/>
            <p:cNvSpPr txBox="1">
              <a:spLocks/>
            </p:cNvSpPr>
            <p:nvPr/>
          </p:nvSpPr>
          <p:spPr bwMode="auto">
            <a:xfrm>
              <a:off x="247" y="2352"/>
              <a:ext cx="1721" cy="7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4291" tIns="32146" rIns="64291" bIns="32146">
              <a:spAutoFit/>
            </a:bodyPr>
            <a:lstStyle/>
            <a:p>
              <a:pPr defTabSz="642938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charset="0"/>
                  <a:sym typeface="Gill Sans" charset="0"/>
                </a:rPr>
                <a:t>Chesler &amp; Yaffe</a:t>
              </a:r>
            </a:p>
            <a:p>
              <a:pPr defTabSz="642938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charset="0"/>
                  <a:sym typeface="Gill Sans" charset="0"/>
                </a:rPr>
                <a:t>arXiv:0712.0050</a:t>
              </a:r>
            </a:p>
            <a:p>
              <a:pPr defTabSz="642938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charset="0"/>
                  <a:sym typeface="Gill Sans" charset="0"/>
                </a:rPr>
                <a:t>Heavy quark </a:t>
              </a:r>
              <a:r>
                <a:rPr lang="en-US" i="1">
                  <a:solidFill>
                    <a:srgbClr val="000000"/>
                  </a:solidFill>
                  <a:latin typeface="Arial" charset="0"/>
                  <a:sym typeface="Gill Sans" charset="0"/>
                </a:rPr>
                <a:t>u</a:t>
              </a:r>
              <a:r>
                <a:rPr lang="en-US">
                  <a:solidFill>
                    <a:srgbClr val="000000"/>
                  </a:solidFill>
                  <a:latin typeface="Arial" charset="0"/>
                  <a:sym typeface="Gill Sans" charset="0"/>
                </a:rPr>
                <a:t> = 0.75</a:t>
              </a:r>
              <a:r>
                <a:rPr lang="en-US" i="1">
                  <a:solidFill>
                    <a:srgbClr val="000000"/>
                  </a:solidFill>
                  <a:latin typeface="Arial" charset="0"/>
                  <a:sym typeface="Gill Sans" charset="0"/>
                </a:rPr>
                <a:t>c</a:t>
              </a:r>
              <a:endParaRPr lang="en-US">
                <a:solidFill>
                  <a:srgbClr val="000000"/>
                </a:solidFill>
                <a:latin typeface="Arial" charset="0"/>
                <a:sym typeface="Gill Sans" charset="0"/>
              </a:endParaRPr>
            </a:p>
          </p:txBody>
        </p:sp>
      </p:grp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7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57200" y="4178300"/>
            <a:ext cx="292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 = 1.37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</a:rPr>
              <a:t> </a:t>
            </a:r>
            <a:endParaRPr lang="en-US" sz="2400" b="1" dirty="0">
              <a:solidFill>
                <a:srgbClr val="006600"/>
              </a:solidFill>
              <a:latin typeface="Arial" pitchFamily="34" charset="0"/>
              <a:sym typeface="Wingdings" pitchFamily="2" charset="2"/>
            </a:endParaRPr>
          </a:p>
        </p:txBody>
      </p:sp>
      <p:pic>
        <p:nvPicPr>
          <p:cNvPr id="3076" name="Picture 16" descr="shock_wa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66825"/>
            <a:ext cx="29114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657600" y="1295400"/>
            <a:ext cx="5105400" cy="3338513"/>
            <a:chOff x="2352" y="826"/>
            <a:chExt cx="3216" cy="2103"/>
          </a:xfrm>
        </p:grpSpPr>
        <p:sp>
          <p:nvSpPr>
            <p:cNvPr id="3084" name="Text Box 32"/>
            <p:cNvSpPr txBox="1">
              <a:spLocks noChangeArrowheads="1"/>
            </p:cNvSpPr>
            <p:nvPr/>
          </p:nvSpPr>
          <p:spPr bwMode="auto">
            <a:xfrm>
              <a:off x="2352" y="826"/>
              <a:ext cx="22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/>
                <a:t>p</a:t>
              </a:r>
            </a:p>
          </p:txBody>
        </p:sp>
        <p:sp>
          <p:nvSpPr>
            <p:cNvPr id="3085" name="Line 29"/>
            <p:cNvSpPr>
              <a:spLocks noChangeShapeType="1"/>
            </p:cNvSpPr>
            <p:nvPr/>
          </p:nvSpPr>
          <p:spPr bwMode="auto">
            <a:xfrm flipV="1">
              <a:off x="2592" y="1018"/>
              <a:ext cx="0" cy="16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Line 30"/>
            <p:cNvSpPr>
              <a:spLocks noChangeShapeType="1"/>
            </p:cNvSpPr>
            <p:nvPr/>
          </p:nvSpPr>
          <p:spPr bwMode="auto">
            <a:xfrm>
              <a:off x="2592" y="2650"/>
              <a:ext cx="26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Text Box 31"/>
            <p:cNvSpPr txBox="1">
              <a:spLocks noChangeArrowheads="1"/>
            </p:cNvSpPr>
            <p:nvPr/>
          </p:nvSpPr>
          <p:spPr bwMode="auto">
            <a:xfrm>
              <a:off x="5018" y="2602"/>
              <a:ext cx="214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Symbol" pitchFamily="18" charset="2"/>
                </a:rPr>
                <a:t>e</a:t>
              </a:r>
            </a:p>
          </p:txBody>
        </p:sp>
        <p:sp>
          <p:nvSpPr>
            <p:cNvPr id="3088" name="Line 33"/>
            <p:cNvSpPr>
              <a:spLocks noChangeShapeType="1"/>
            </p:cNvSpPr>
            <p:nvPr/>
          </p:nvSpPr>
          <p:spPr bwMode="auto">
            <a:xfrm flipV="1">
              <a:off x="2592" y="2074"/>
              <a:ext cx="768" cy="57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34"/>
            <p:cNvSpPr>
              <a:spLocks noChangeShapeType="1"/>
            </p:cNvSpPr>
            <p:nvPr/>
          </p:nvSpPr>
          <p:spPr bwMode="auto">
            <a:xfrm>
              <a:off x="3360" y="2074"/>
              <a:ext cx="1104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35"/>
            <p:cNvSpPr>
              <a:spLocks noChangeShapeType="1"/>
            </p:cNvSpPr>
            <p:nvPr/>
          </p:nvSpPr>
          <p:spPr bwMode="auto">
            <a:xfrm flipV="1">
              <a:off x="4464" y="1162"/>
              <a:ext cx="576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Text Box 36"/>
            <p:cNvSpPr txBox="1">
              <a:spLocks noChangeArrowheads="1"/>
            </p:cNvSpPr>
            <p:nvPr/>
          </p:nvSpPr>
          <p:spPr bwMode="auto">
            <a:xfrm>
              <a:off x="2568" y="1738"/>
              <a:ext cx="69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CC"/>
                  </a:solidFill>
                </a:rPr>
                <a:t>HG</a:t>
              </a:r>
            </a:p>
            <a:p>
              <a:r>
                <a:rPr lang="en-US" sz="2000" b="1" i="1">
                  <a:solidFill>
                    <a:srgbClr val="0000CC"/>
                  </a:solidFill>
                </a:rPr>
                <a:t>c</a:t>
              </a:r>
              <a:r>
                <a:rPr lang="en-US" sz="2000" b="1" i="1" baseline="-25000">
                  <a:solidFill>
                    <a:srgbClr val="0000CC"/>
                  </a:solidFill>
                </a:rPr>
                <a:t>S</a:t>
              </a:r>
              <a:r>
                <a:rPr lang="en-US" sz="2000" b="1" i="1">
                  <a:solidFill>
                    <a:srgbClr val="0000CC"/>
                  </a:solidFill>
                </a:rPr>
                <a:t> </a:t>
              </a:r>
              <a:r>
                <a:rPr lang="en-US" sz="2000" b="1">
                  <a:solidFill>
                    <a:srgbClr val="0000CC"/>
                  </a:solidFill>
                </a:rPr>
                <a:t>= 0.45</a:t>
              </a:r>
            </a:p>
          </p:txBody>
        </p:sp>
        <p:sp>
          <p:nvSpPr>
            <p:cNvPr id="3092" name="Text Box 37"/>
            <p:cNvSpPr txBox="1">
              <a:spLocks noChangeArrowheads="1"/>
            </p:cNvSpPr>
            <p:nvPr/>
          </p:nvSpPr>
          <p:spPr bwMode="auto">
            <a:xfrm>
              <a:off x="4834" y="1478"/>
              <a:ext cx="734" cy="63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QGP</a:t>
              </a:r>
            </a:p>
            <a:p>
              <a:r>
                <a:rPr lang="en-US" sz="2000" b="1" i="1" dirty="0" err="1">
                  <a:solidFill>
                    <a:srgbClr val="FF0000"/>
                  </a:solidFill>
                </a:rPr>
                <a:t>c</a:t>
              </a:r>
              <a:r>
                <a:rPr lang="en-US" sz="2000" b="1" i="1" baseline="-25000" dirty="0" err="1">
                  <a:solidFill>
                    <a:srgbClr val="FF0000"/>
                  </a:solidFill>
                </a:rPr>
                <a:t>S</a:t>
              </a:r>
              <a:r>
                <a:rPr lang="en-US" sz="2000" b="1" i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</a:rPr>
                <a:t>= </a:t>
              </a:r>
              <a:r>
                <a:rPr lang="en-US" sz="2000" b="1" dirty="0">
                  <a:solidFill>
                    <a:srgbClr val="FF0000"/>
                  </a:solidFill>
                  <a:cs typeface="Times New Roman" pitchFamily="18" charset="0"/>
                </a:rPr>
                <a:t>√1/3 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cs typeface="Times New Roman" pitchFamily="18" charset="0"/>
                </a:rPr>
                <a:t>   = 0.58</a:t>
              </a:r>
            </a:p>
          </p:txBody>
        </p:sp>
        <p:sp>
          <p:nvSpPr>
            <p:cNvPr id="3093" name="Text Box 41"/>
            <p:cNvSpPr txBox="1">
              <a:spLocks noChangeArrowheads="1"/>
            </p:cNvSpPr>
            <p:nvPr/>
          </p:nvSpPr>
          <p:spPr bwMode="auto">
            <a:xfrm>
              <a:off x="3409" y="2112"/>
              <a:ext cx="982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6600"/>
                  </a:solidFill>
                </a:rPr>
                <a:t>Mixed phase</a:t>
              </a:r>
            </a:p>
            <a:p>
              <a:r>
                <a:rPr lang="en-US" sz="2000" b="1" i="1">
                  <a:solidFill>
                    <a:srgbClr val="006600"/>
                  </a:solidFill>
                </a:rPr>
                <a:t>c</a:t>
              </a:r>
              <a:r>
                <a:rPr lang="en-US" sz="2000" b="1" i="1" baseline="-25000">
                  <a:solidFill>
                    <a:srgbClr val="006600"/>
                  </a:solidFill>
                </a:rPr>
                <a:t>S</a:t>
              </a:r>
              <a:r>
                <a:rPr lang="en-US" sz="2000" b="1" i="1">
                  <a:solidFill>
                    <a:srgbClr val="006600"/>
                  </a:solidFill>
                </a:rPr>
                <a:t> </a:t>
              </a:r>
              <a:r>
                <a:rPr lang="en-US" sz="2000" b="1">
                  <a:solidFill>
                    <a:srgbClr val="006600"/>
                  </a:solidFill>
                </a:rPr>
                <a:t>= 0</a:t>
              </a:r>
            </a:p>
          </p:txBody>
        </p:sp>
      </p:grpSp>
      <p:sp>
        <p:nvSpPr>
          <p:cNvPr id="3078" name="Rectangle 43"/>
          <p:cNvSpPr>
            <a:spLocks noChangeArrowheads="1"/>
          </p:cNvSpPr>
          <p:nvPr/>
        </p:nvSpPr>
        <p:spPr bwMode="auto">
          <a:xfrm>
            <a:off x="0" y="122238"/>
            <a:ext cx="9144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dirty="0">
                <a:solidFill>
                  <a:srgbClr val="0000FF"/>
                </a:solidFill>
                <a:latin typeface="+mj-lt"/>
              </a:rPr>
              <a:t>Speed of sound?</a:t>
            </a:r>
          </a:p>
        </p:txBody>
      </p:sp>
      <p:sp>
        <p:nvSpPr>
          <p:cNvPr id="442412" name="Text Box 44"/>
          <p:cNvSpPr txBox="1">
            <a:spLocks noChangeArrowheads="1"/>
          </p:cNvSpPr>
          <p:nvPr/>
        </p:nvSpPr>
        <p:spPr bwMode="auto">
          <a:xfrm>
            <a:off x="3444875" y="5064125"/>
            <a:ext cx="5394325" cy="7270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6600"/>
                </a:solidFill>
                <a:latin typeface="Arial Rounded MT Bold" pitchFamily="34" charset="0"/>
              </a:rPr>
              <a:t>c</a:t>
            </a:r>
            <a:r>
              <a:rPr lang="en-US" sz="2000" i="1" baseline="-25000">
                <a:solidFill>
                  <a:srgbClr val="006600"/>
                </a:solidFill>
                <a:latin typeface="Arial Rounded MT Bold" pitchFamily="34" charset="0"/>
              </a:rPr>
              <a:t>S</a:t>
            </a:r>
            <a:r>
              <a:rPr lang="en-US" sz="2000">
                <a:latin typeface="Arial Rounded MT Bold" pitchFamily="34" charset="0"/>
              </a:rPr>
              <a:t> far smaller than </a:t>
            </a:r>
            <a:r>
              <a:rPr lang="en-US" sz="2000">
                <a:solidFill>
                  <a:srgbClr val="0000FF"/>
                </a:solidFill>
                <a:latin typeface="Arial Rounded MT Bold" pitchFamily="34" charset="0"/>
              </a:rPr>
              <a:t>HG</a:t>
            </a:r>
            <a:r>
              <a:rPr lang="en-US" sz="2000">
                <a:latin typeface="Arial Rounded MT Bold" pitchFamily="34" charset="0"/>
              </a:rPr>
              <a:t> or </a:t>
            </a:r>
            <a:r>
              <a:rPr lang="en-US" sz="2000">
                <a:solidFill>
                  <a:srgbClr val="FF0000"/>
                </a:solidFill>
                <a:latin typeface="Arial Rounded MT Bold" pitchFamily="34" charset="0"/>
              </a:rPr>
              <a:t>QGP</a:t>
            </a:r>
            <a:r>
              <a:rPr lang="en-US" sz="2000">
                <a:latin typeface="Arial Rounded MT Bold" pitchFamily="34" charset="0"/>
              </a:rPr>
              <a:t>. </a:t>
            </a:r>
          </a:p>
          <a:p>
            <a:r>
              <a:rPr lang="en-US" sz="2000">
                <a:latin typeface="Arial Rounded MT Bold" pitchFamily="34" charset="0"/>
              </a:rPr>
              <a:t>Must have </a:t>
            </a:r>
            <a:r>
              <a:rPr lang="en-US" sz="2000">
                <a:solidFill>
                  <a:srgbClr val="006600"/>
                </a:solidFill>
                <a:latin typeface="Arial Rounded MT Bold" pitchFamily="34" charset="0"/>
              </a:rPr>
              <a:t>mixed phase</a:t>
            </a:r>
            <a:r>
              <a:rPr lang="en-US" sz="2000">
                <a:latin typeface="Arial Rounded MT Bold" pitchFamily="34" charset="0"/>
              </a:rPr>
              <a:t> (</a:t>
            </a:r>
            <a:r>
              <a:rPr lang="en-US" sz="2000">
                <a:solidFill>
                  <a:srgbClr val="006600"/>
                </a:solidFill>
                <a:latin typeface="Arial Rounded MT Bold" pitchFamily="34" charset="0"/>
              </a:rPr>
              <a:t>phase transition</a:t>
            </a:r>
            <a:r>
              <a:rPr lang="en-US" sz="2000">
                <a:latin typeface="Arial Rounded MT Bold" pitchFamily="34" charset="0"/>
              </a:rPr>
              <a:t>).</a:t>
            </a:r>
          </a:p>
        </p:txBody>
      </p:sp>
      <p:sp>
        <p:nvSpPr>
          <p:cNvPr id="442414" name="AutoShape 46"/>
          <p:cNvSpPr>
            <a:spLocks noChangeArrowheads="1"/>
          </p:cNvSpPr>
          <p:nvPr/>
        </p:nvSpPr>
        <p:spPr bwMode="auto">
          <a:xfrm>
            <a:off x="1828800" y="4664075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4876800" y="1219200"/>
            <a:ext cx="1714500" cy="990600"/>
            <a:chOff x="3096" y="864"/>
            <a:chExt cx="1080" cy="624"/>
          </a:xfrm>
        </p:grpSpPr>
        <p:graphicFrame>
          <p:nvGraphicFramePr>
            <p:cNvPr id="3074" name="Object 48"/>
            <p:cNvGraphicFramePr>
              <a:graphicFrameLocks noChangeAspect="1"/>
            </p:cNvGraphicFramePr>
            <p:nvPr/>
          </p:nvGraphicFramePr>
          <p:xfrm>
            <a:off x="3120" y="1170"/>
            <a:ext cx="1056" cy="318"/>
          </p:xfrm>
          <a:graphic>
            <a:graphicData uri="http://schemas.openxmlformats.org/presentationml/2006/ole">
              <p:oleObj spid="_x0000_s77826" name="Equation" r:id="rId5" imgW="799920" imgH="241200" progId="Equation.DSMT4">
                <p:embed/>
              </p:oleObj>
            </a:graphicData>
          </a:graphic>
        </p:graphicFrame>
        <p:sp>
          <p:nvSpPr>
            <p:cNvPr id="3083" name="Text Box 49"/>
            <p:cNvSpPr txBox="1">
              <a:spLocks noChangeArrowheads="1"/>
            </p:cNvSpPr>
            <p:nvPr/>
          </p:nvSpPr>
          <p:spPr bwMode="auto">
            <a:xfrm>
              <a:off x="3096" y="864"/>
              <a:ext cx="888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EOS: </a:t>
              </a:r>
              <a:r>
                <a:rPr lang="en-US" sz="2400" i="1"/>
                <a:t>p</a:t>
              </a:r>
              <a:r>
                <a:rPr lang="en-US" sz="2400"/>
                <a:t>(</a:t>
              </a:r>
              <a:r>
                <a:rPr lang="en-US" sz="2400" i="1">
                  <a:latin typeface="Symbol" pitchFamily="18" charset="2"/>
                </a:rPr>
                <a:t>e</a:t>
              </a:r>
              <a:r>
                <a:rPr lang="en-US" sz="2400"/>
                <a:t>)</a:t>
              </a:r>
            </a:p>
          </p:txBody>
        </p:sp>
      </p:grp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4968875"/>
            <a:ext cx="292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speed of sound</a:t>
            </a:r>
          </a:p>
          <a:p>
            <a:r>
              <a:rPr lang="en-US" sz="2400" b="1" i="1">
                <a:solidFill>
                  <a:srgbClr val="006600"/>
                </a:solidFill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sz="2400" b="1" i="1" baseline="-25000">
                <a:solidFill>
                  <a:srgbClr val="006600"/>
                </a:solidFill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</a:t>
            </a:r>
            <a:r>
              <a:rPr lang="en-US" sz="2400" b="1" baseline="-25000">
                <a:solidFill>
                  <a:srgbClr val="006600"/>
                </a:solidFill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6600"/>
                </a:solidFill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~ 0.2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0768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However, model calculations indicate that Mach Cone angle can be altered by medium flow.</a:t>
            </a:r>
            <a:endParaRPr lang="en-US" u="sng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7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28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12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Investigating flow effect </a:t>
            </a:r>
            <a:br>
              <a:rPr lang="en-US" dirty="0" smtClean="0"/>
            </a:br>
            <a:r>
              <a:rPr lang="en-US" dirty="0" smtClean="0"/>
              <a:t>on cone angle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Fit to large </a:t>
            </a:r>
            <a:r>
              <a:rPr lang="en-US" dirty="0" smtClean="0">
                <a:latin typeface="Symbol" pitchFamily="18" charset="2"/>
              </a:rPr>
              <a:t>Dh</a:t>
            </a:r>
            <a:r>
              <a:rPr lang="en-US" dirty="0" smtClean="0"/>
              <a:t> </a:t>
            </a:r>
            <a:r>
              <a:rPr lang="en-US" dirty="0" err="1" smtClean="0"/>
              <a:t>azimuthal</a:t>
            </a:r>
            <a:r>
              <a:rPr lang="en-US" dirty="0" smtClean="0"/>
              <a:t> correlations</a:t>
            </a:r>
            <a:endParaRPr lang="en-US" dirty="0"/>
          </a:p>
        </p:txBody>
      </p:sp>
      <p:pic>
        <p:nvPicPr>
          <p:cNvPr id="1026" name="Picture 2" descr="C:\Work\Papers\PRC_jetCorr_RP\Figures\plots\fig17_4gneq_vs_phis_Josh_C20-60_T3-4_A1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4836"/>
            <a:ext cx="9163050" cy="20423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198203"/>
            <a:ext cx="8200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</a:t>
            </a:r>
            <a:r>
              <a:rPr lang="en-US" sz="2400" dirty="0" err="1" smtClean="0"/>
              <a:t>Gaus</a:t>
            </a:r>
            <a:r>
              <a:rPr lang="en-US" sz="2400" dirty="0" smtClean="0"/>
              <a:t>: Ridge at 0 and ridge at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, same shape, diff. magnitudes</a:t>
            </a:r>
          </a:p>
          <a:p>
            <a:r>
              <a:rPr lang="en-US" sz="2400" dirty="0" smtClean="0"/>
              <a:t>2 </a:t>
            </a:r>
            <a:r>
              <a:rPr lang="en-US" sz="2400" dirty="0" err="1" smtClean="0"/>
              <a:t>Gaus</a:t>
            </a:r>
            <a:r>
              <a:rPr lang="en-US" sz="2400" dirty="0" smtClean="0"/>
              <a:t>: identical conical emission peaks symmetric about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48811" y="2057400"/>
            <a:ext cx="18122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Preliminary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2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  <p:sp>
        <p:nvSpPr>
          <p:cNvPr id="13" name="Text Box 73"/>
          <p:cNvSpPr txBox="1">
            <a:spLocks noChangeArrowheads="1"/>
          </p:cNvSpPr>
          <p:nvPr/>
        </p:nvSpPr>
        <p:spPr bwMode="auto">
          <a:xfrm>
            <a:off x="2133600" y="1371600"/>
            <a:ext cx="5334000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dirty="0" err="1" smtClean="0"/>
              <a:t>Au+Au</a:t>
            </a:r>
            <a:r>
              <a:rPr lang="en-US" altLang="zh-CN" sz="2000" dirty="0" smtClean="0"/>
              <a:t> 20-60%, 3&lt;</a:t>
            </a:r>
            <a:r>
              <a:rPr lang="en-US" altLang="zh-CN" sz="2000" dirty="0" err="1" smtClean="0"/>
              <a:t>p</a:t>
            </a:r>
            <a:r>
              <a:rPr lang="en-US" altLang="zh-CN" sz="2000" baseline="-25000" dirty="0" err="1" smtClean="0"/>
              <a:t>T</a:t>
            </a:r>
            <a:r>
              <a:rPr lang="en-US" altLang="zh-CN" sz="2000" baseline="30000" dirty="0" err="1" smtClean="0"/>
              <a:t>trig</a:t>
            </a:r>
            <a:r>
              <a:rPr lang="en-US" altLang="zh-CN" sz="2000" dirty="0" smtClean="0"/>
              <a:t>&lt;4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1&lt;</a:t>
            </a:r>
            <a:r>
              <a:rPr lang="en-US" altLang="zh-CN" sz="2000" dirty="0" err="1" smtClean="0"/>
              <a:t>p</a:t>
            </a:r>
            <a:r>
              <a:rPr lang="en-US" altLang="zh-CN" sz="2000" baseline="-25000" dirty="0" err="1" smtClean="0"/>
              <a:t>T</a:t>
            </a:r>
            <a:r>
              <a:rPr lang="en-US" altLang="zh-CN" sz="2000" baseline="30000" dirty="0" err="1" smtClean="0"/>
              <a:t>trig</a:t>
            </a:r>
            <a:r>
              <a:rPr lang="en-US" altLang="zh-CN" sz="2000" dirty="0" smtClean="0"/>
              <a:t>&lt;2 </a:t>
            </a:r>
            <a:r>
              <a:rPr lang="en-US" altLang="zh-CN" sz="2000" dirty="0" err="1"/>
              <a:t>GeV</a:t>
            </a:r>
            <a:r>
              <a:rPr lang="en-US" altLang="zh-CN" sz="2000" dirty="0"/>
              <a:t>/c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22098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Cone angle takes off after trigger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=45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Split in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after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=45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Cone angle ~constant over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at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&lt;45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.</a:t>
            </a:r>
          </a:p>
        </p:txBody>
      </p:sp>
      <p:pic>
        <p:nvPicPr>
          <p:cNvPr id="3078" name="Picture 6" descr="C:\Work\Papers\PRC_jetCorr_RP\Figures\plots\fig18d_cone_vs_pt_phis0-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0900"/>
            <a:ext cx="5066481" cy="3162300"/>
          </a:xfrm>
          <a:prstGeom prst="rect">
            <a:avLst/>
          </a:prstGeom>
          <a:noFill/>
        </p:spPr>
      </p:pic>
      <p:pic>
        <p:nvPicPr>
          <p:cNvPr id="14" name="Picture 9" descr="C:\Work\Papers\PRC_jetCorr_RP\Figures\plots\fig18c_cone_vs_ph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5066481" cy="3162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59773" y="2209800"/>
            <a:ext cx="18122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Preliminary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593068"/>
            <a:ext cx="18122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Preliminary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5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there a back-to-back RIDGE?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81200" y="1600200"/>
            <a:ext cx="5105400" cy="4419600"/>
            <a:chOff x="1981200" y="1752600"/>
            <a:chExt cx="5105400" cy="4419600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627971" y="2381977"/>
              <a:ext cx="4372071" cy="3790223"/>
              <a:chOff x="2391804" y="1981200"/>
              <a:chExt cx="3981373" cy="31239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048969" y="2057798"/>
                <a:ext cx="1600321" cy="3047302"/>
              </a:xfrm>
              <a:prstGeom prst="ellipse">
                <a:avLst/>
              </a:prstGeom>
              <a:solidFill>
                <a:srgbClr val="FC9F24"/>
              </a:solidFill>
              <a:ln>
                <a:solidFill>
                  <a:srgbClr val="FC9F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14757166">
                <a:off x="2781960" y="3718494"/>
                <a:ext cx="395796" cy="1176108"/>
              </a:xfrm>
              <a:custGeom>
                <a:avLst/>
                <a:gdLst>
                  <a:gd name="connsiteX0" fmla="*/ 0 w 1136342"/>
                  <a:gd name="connsiteY0" fmla="*/ 1413029 h 1421906"/>
                  <a:gd name="connsiteX1" fmla="*/ 559293 w 1136342"/>
                  <a:gd name="connsiteY1" fmla="*/ 1479 h 1421906"/>
                  <a:gd name="connsiteX2" fmla="*/ 1136342 w 1136342"/>
                  <a:gd name="connsiteY2" fmla="*/ 1421906 h 142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6342" h="1421906">
                    <a:moveTo>
                      <a:pt x="0" y="1413029"/>
                    </a:moveTo>
                    <a:cubicBezTo>
                      <a:pt x="184951" y="706514"/>
                      <a:pt x="369903" y="0"/>
                      <a:pt x="559293" y="1479"/>
                    </a:cubicBezTo>
                    <a:cubicBezTo>
                      <a:pt x="748683" y="2959"/>
                      <a:pt x="942512" y="712432"/>
                      <a:pt x="1136342" y="1421906"/>
                    </a:cubicBezTo>
                  </a:path>
                </a:pathLst>
              </a:custGeom>
              <a:solidFill>
                <a:srgbClr val="0070C0">
                  <a:alpha val="50000"/>
                </a:srgbClr>
              </a:solidFill>
              <a:ln w="19050">
                <a:solidFill>
                  <a:srgbClr val="0070C0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2014347">
                <a:off x="4496053" y="2972381"/>
                <a:ext cx="397550" cy="609722"/>
              </a:xfrm>
              <a:custGeom>
                <a:avLst/>
                <a:gdLst>
                  <a:gd name="connsiteX0" fmla="*/ 0 w 1136342"/>
                  <a:gd name="connsiteY0" fmla="*/ 1413029 h 1421906"/>
                  <a:gd name="connsiteX1" fmla="*/ 559293 w 1136342"/>
                  <a:gd name="connsiteY1" fmla="*/ 1479 h 1421906"/>
                  <a:gd name="connsiteX2" fmla="*/ 1136342 w 1136342"/>
                  <a:gd name="connsiteY2" fmla="*/ 1421906 h 142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6342" h="1421906">
                    <a:moveTo>
                      <a:pt x="0" y="1413029"/>
                    </a:moveTo>
                    <a:cubicBezTo>
                      <a:pt x="184951" y="706514"/>
                      <a:pt x="369903" y="0"/>
                      <a:pt x="559293" y="1479"/>
                    </a:cubicBezTo>
                    <a:cubicBezTo>
                      <a:pt x="748683" y="2959"/>
                      <a:pt x="942512" y="712432"/>
                      <a:pt x="1136342" y="1421906"/>
                    </a:cubicBezTo>
                  </a:path>
                </a:pathLst>
              </a:custGeom>
              <a:solidFill>
                <a:srgbClr val="0070C0">
                  <a:alpha val="50000"/>
                </a:srgbClr>
              </a:solidFill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18421" y="3656683"/>
                <a:ext cx="2661418" cy="2617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16"/>
              <p:cNvSpPr/>
              <p:nvPr/>
            </p:nvSpPr>
            <p:spPr>
              <a:xfrm rot="8064170">
                <a:off x="4642543" y="3460016"/>
                <a:ext cx="395142" cy="835578"/>
              </a:xfrm>
              <a:custGeom>
                <a:avLst/>
                <a:gdLst>
                  <a:gd name="connsiteX0" fmla="*/ 0 w 1136342"/>
                  <a:gd name="connsiteY0" fmla="*/ 1413029 h 1421906"/>
                  <a:gd name="connsiteX1" fmla="*/ 559293 w 1136342"/>
                  <a:gd name="connsiteY1" fmla="*/ 1479 h 1421906"/>
                  <a:gd name="connsiteX2" fmla="*/ 1136342 w 1136342"/>
                  <a:gd name="connsiteY2" fmla="*/ 1421906 h 142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6342" h="1421906">
                    <a:moveTo>
                      <a:pt x="0" y="1413029"/>
                    </a:moveTo>
                    <a:cubicBezTo>
                      <a:pt x="184951" y="706514"/>
                      <a:pt x="369903" y="0"/>
                      <a:pt x="559293" y="1479"/>
                    </a:cubicBezTo>
                    <a:cubicBezTo>
                      <a:pt x="748683" y="2959"/>
                      <a:pt x="942512" y="712432"/>
                      <a:pt x="1136342" y="1421906"/>
                    </a:cubicBez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7204259">
                <a:off x="4603511" y="3435951"/>
                <a:ext cx="395142" cy="653428"/>
              </a:xfrm>
              <a:custGeom>
                <a:avLst/>
                <a:gdLst>
                  <a:gd name="connsiteX0" fmla="*/ 0 w 1136342"/>
                  <a:gd name="connsiteY0" fmla="*/ 1413029 h 1421906"/>
                  <a:gd name="connsiteX1" fmla="*/ 559293 w 1136342"/>
                  <a:gd name="connsiteY1" fmla="*/ 1479 h 1421906"/>
                  <a:gd name="connsiteX2" fmla="*/ 1136342 w 1136342"/>
                  <a:gd name="connsiteY2" fmla="*/ 1421906 h 142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6342" h="1421906">
                    <a:moveTo>
                      <a:pt x="0" y="1413029"/>
                    </a:moveTo>
                    <a:cubicBezTo>
                      <a:pt x="184951" y="706514"/>
                      <a:pt x="369903" y="0"/>
                      <a:pt x="559293" y="1479"/>
                    </a:cubicBezTo>
                    <a:cubicBezTo>
                      <a:pt x="748683" y="2959"/>
                      <a:pt x="942512" y="712432"/>
                      <a:pt x="1136342" y="1421906"/>
                    </a:cubicBezTo>
                  </a:path>
                </a:pathLst>
              </a:custGeom>
              <a:solidFill>
                <a:srgbClr val="FF0000">
                  <a:alpha val="50000"/>
                </a:srgbClr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895732" y="2057798"/>
                <a:ext cx="1753559" cy="1598885"/>
              </a:xfrm>
              <a:prstGeom prst="line">
                <a:avLst/>
              </a:prstGeom>
              <a:ln w="19050">
                <a:solidFill>
                  <a:srgbClr val="4A01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743940" y="3656683"/>
                <a:ext cx="1863426" cy="745798"/>
              </a:xfrm>
              <a:prstGeom prst="line">
                <a:avLst/>
              </a:prstGeom>
              <a:ln w="19050">
                <a:solidFill>
                  <a:srgbClr val="4A01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4061587" y="2529272"/>
                <a:ext cx="1666923" cy="569581"/>
              </a:xfrm>
              <a:prstGeom prst="line">
                <a:avLst/>
              </a:prstGeom>
              <a:ln w="19050">
                <a:solidFill>
                  <a:srgbClr val="4A01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22" name="TextBox 65"/>
              <p:cNvSpPr txBox="1">
                <a:spLocks noChangeArrowheads="1"/>
              </p:cNvSpPr>
              <p:nvPr/>
            </p:nvSpPr>
            <p:spPr bwMode="auto">
              <a:xfrm>
                <a:off x="5105400" y="3352800"/>
                <a:ext cx="740937" cy="42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7030A0"/>
                    </a:solidFill>
                    <a:latin typeface="Calibri" pitchFamily="34" charset="0"/>
                  </a:rPr>
                  <a:t>RP</a:t>
                </a:r>
              </a:p>
            </p:txBody>
          </p:sp>
          <p:sp>
            <p:nvSpPr>
              <p:cNvPr id="25623" name="TextBox 66"/>
              <p:cNvSpPr txBox="1">
                <a:spLocks noChangeArrowheads="1"/>
              </p:cNvSpPr>
              <p:nvPr/>
            </p:nvSpPr>
            <p:spPr bwMode="auto">
              <a:xfrm>
                <a:off x="5334002" y="4191000"/>
                <a:ext cx="1039175" cy="42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B050"/>
                    </a:solidFill>
                    <a:latin typeface="Calibri" pitchFamily="34" charset="0"/>
                  </a:rPr>
                  <a:t>Trig.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4617486" y="3648833"/>
                <a:ext cx="737275" cy="706545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05" name="TextBox 53"/>
            <p:cNvSpPr txBox="1">
              <a:spLocks noChangeArrowheads="1"/>
            </p:cNvSpPr>
            <p:nvPr/>
          </p:nvSpPr>
          <p:spPr bwMode="auto">
            <a:xfrm>
              <a:off x="5607857" y="4415952"/>
              <a:ext cx="1402785" cy="51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Ridge</a:t>
              </a:r>
            </a:p>
          </p:txBody>
        </p:sp>
        <p:sp>
          <p:nvSpPr>
            <p:cNvPr id="25606" name="TextBox 54"/>
            <p:cNvSpPr txBox="1">
              <a:spLocks noChangeArrowheads="1"/>
            </p:cNvSpPr>
            <p:nvPr/>
          </p:nvSpPr>
          <p:spPr bwMode="auto">
            <a:xfrm>
              <a:off x="2286001" y="5610996"/>
              <a:ext cx="1729775" cy="51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70C0"/>
                  </a:solidFill>
                  <a:latin typeface="Calibri" pitchFamily="34" charset="0"/>
                </a:rPr>
                <a:t>Away 2</a:t>
              </a:r>
            </a:p>
          </p:txBody>
        </p:sp>
        <p:sp>
          <p:nvSpPr>
            <p:cNvPr id="25607" name="TextBox 55"/>
            <p:cNvSpPr txBox="1">
              <a:spLocks noChangeArrowheads="1"/>
            </p:cNvSpPr>
            <p:nvPr/>
          </p:nvSpPr>
          <p:spPr bwMode="auto">
            <a:xfrm>
              <a:off x="5356825" y="3214057"/>
              <a:ext cx="1729775" cy="51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70C0"/>
                  </a:solidFill>
                  <a:latin typeface="Calibri" pitchFamily="34" charset="0"/>
                </a:rPr>
                <a:t>Away 1</a:t>
              </a:r>
            </a:p>
          </p:txBody>
        </p:sp>
        <p:sp>
          <p:nvSpPr>
            <p:cNvPr id="10" name="Freeform 9"/>
            <p:cNvSpPr/>
            <p:nvPr/>
          </p:nvSpPr>
          <p:spPr bwMode="auto">
            <a:xfrm rot="20251643">
              <a:off x="3062288" y="2106613"/>
              <a:ext cx="777875" cy="993775"/>
            </a:xfrm>
            <a:custGeom>
              <a:avLst/>
              <a:gdLst>
                <a:gd name="connsiteX0" fmla="*/ 94694 w 929195"/>
                <a:gd name="connsiteY0" fmla="*/ 1637930 h 1637930"/>
                <a:gd name="connsiteX1" fmla="*/ 139083 w 929195"/>
                <a:gd name="connsiteY1" fmla="*/ 48827 h 1637930"/>
                <a:gd name="connsiteX2" fmla="*/ 929195 w 929195"/>
                <a:gd name="connsiteY2" fmla="*/ 1344967 h 1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9195" h="1637930">
                  <a:moveTo>
                    <a:pt x="94694" y="1637930"/>
                  </a:moveTo>
                  <a:cubicBezTo>
                    <a:pt x="47347" y="867792"/>
                    <a:pt x="0" y="97654"/>
                    <a:pt x="139083" y="48827"/>
                  </a:cubicBezTo>
                  <a:cubicBezTo>
                    <a:pt x="278166" y="0"/>
                    <a:pt x="603680" y="672483"/>
                    <a:pt x="929195" y="1344967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09" name="TextBox 52"/>
            <p:cNvSpPr txBox="1">
              <a:spLocks noChangeArrowheads="1"/>
            </p:cNvSpPr>
            <p:nvPr/>
          </p:nvSpPr>
          <p:spPr bwMode="auto">
            <a:xfrm>
              <a:off x="4648199" y="4953000"/>
              <a:ext cx="1213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Near Jet</a:t>
              </a:r>
            </a:p>
          </p:txBody>
        </p:sp>
        <p:sp>
          <p:nvSpPr>
            <p:cNvPr id="25610" name="TextBox 52"/>
            <p:cNvSpPr txBox="1">
              <a:spLocks noChangeArrowheads="1"/>
            </p:cNvSpPr>
            <p:nvPr/>
          </p:nvSpPr>
          <p:spPr bwMode="auto">
            <a:xfrm>
              <a:off x="1981200" y="1752600"/>
              <a:ext cx="2286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Away-Side Ridge</a:t>
              </a:r>
            </a:p>
          </p:txBody>
        </p:sp>
      </p:grp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8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29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15962"/>
          </a:xfrm>
        </p:spPr>
        <p:txBody>
          <a:bodyPr>
            <a:normAutofit/>
          </a:bodyPr>
          <a:lstStyle/>
          <a:p>
            <a:r>
              <a:rPr lang="en-US" sz="4000" smtClean="0"/>
              <a:t>Connection between near- and away-side</a:t>
            </a:r>
          </a:p>
        </p:txBody>
      </p:sp>
      <p:pic>
        <p:nvPicPr>
          <p:cNvPr id="10243" name="Picture 2" descr="C:\Work\Papers\PRC_jetCorr_RP\Figures\plots\fig14_ampl_phis_Josh_C20-60_A1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113" y="1029452"/>
            <a:ext cx="4764087" cy="537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2400" y="2133600"/>
            <a:ext cx="3859213" cy="2855913"/>
            <a:chOff x="1632" y="2496"/>
            <a:chExt cx="2431" cy="1799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632" y="2496"/>
              <a:ext cx="2400" cy="1773"/>
              <a:chOff x="1632" y="2496"/>
              <a:chExt cx="2400" cy="1773"/>
            </a:xfrm>
          </p:grpSpPr>
          <p:pic>
            <p:nvPicPr>
              <p:cNvPr id="11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662"/>
              <a:stretch>
                <a:fillRect/>
              </a:stretch>
            </p:blipFill>
            <p:spPr bwMode="auto">
              <a:xfrm>
                <a:off x="1632" y="2496"/>
                <a:ext cx="2400" cy="17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2832" y="3120"/>
                <a:ext cx="1056" cy="21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33CC"/>
                    </a:solidFill>
                    <a:latin typeface="Helvetica" pitchFamily="34" charset="0"/>
                  </a:rPr>
                  <a:t>Away-side</a:t>
                </a:r>
              </a:p>
            </p:txBody>
          </p:sp>
        </p:grp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2167" y="4045"/>
              <a:ext cx="205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pitchFamily="34" charset="0"/>
                </a:rPr>
                <a:t>0</a:t>
              </a:r>
            </a:p>
          </p:txBody>
        </p:sp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3251" y="4041"/>
              <a:ext cx="20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Symbol" pitchFamily="18" charset="2"/>
                </a:rPr>
                <a:t>p</a:t>
              </a:r>
            </a:p>
          </p:txBody>
        </p: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2509" y="4043"/>
              <a:ext cx="205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pitchFamily="34" charset="0"/>
                </a:rPr>
                <a:t>1</a:t>
              </a: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787" y="4043"/>
              <a:ext cx="258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pitchFamily="34" charset="0"/>
                </a:rPr>
                <a:t>-1</a:t>
              </a: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3766" y="4032"/>
              <a:ext cx="29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Symbol" pitchFamily="18" charset="2"/>
                </a:rPr>
                <a:t>Df</a:t>
              </a:r>
            </a:p>
          </p:txBody>
        </p:sp>
      </p:grpSp>
      <p:sp>
        <p:nvSpPr>
          <p:cNvPr id="13" name="Isosceles Triangle 12"/>
          <p:cNvSpPr/>
          <p:nvPr/>
        </p:nvSpPr>
        <p:spPr>
          <a:xfrm>
            <a:off x="685800" y="3733800"/>
            <a:ext cx="914400" cy="685800"/>
          </a:xfrm>
          <a:prstGeom prst="triangle">
            <a:avLst>
              <a:gd name="adj" fmla="val 5303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752600" y="3733800"/>
            <a:ext cx="914400" cy="685800"/>
          </a:xfrm>
          <a:prstGeom prst="triangle">
            <a:avLst>
              <a:gd name="adj" fmla="val 53030"/>
            </a:avLst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2971800" y="3733800"/>
            <a:ext cx="914400" cy="685800"/>
          </a:xfrm>
          <a:prstGeom prst="triangle">
            <a:avLst>
              <a:gd name="adj" fmla="val 53030"/>
            </a:avLst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38400" y="3943928"/>
            <a:ext cx="762000" cy="461817"/>
          </a:xfrm>
          <a:custGeom>
            <a:avLst/>
            <a:gdLst>
              <a:gd name="connsiteX0" fmla="*/ 0 w 762000"/>
              <a:gd name="connsiteY0" fmla="*/ 461817 h 461817"/>
              <a:gd name="connsiteX1" fmla="*/ 166255 w 762000"/>
              <a:gd name="connsiteY1" fmla="*/ 87745 h 461817"/>
              <a:gd name="connsiteX2" fmla="*/ 595745 w 762000"/>
              <a:gd name="connsiteY2" fmla="*/ 60036 h 461817"/>
              <a:gd name="connsiteX3" fmla="*/ 762000 w 762000"/>
              <a:gd name="connsiteY3" fmla="*/ 447963 h 46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461817">
                <a:moveTo>
                  <a:pt x="0" y="461817"/>
                </a:moveTo>
                <a:cubicBezTo>
                  <a:pt x="33482" y="308262"/>
                  <a:pt x="66964" y="154708"/>
                  <a:pt x="166255" y="87745"/>
                </a:cubicBezTo>
                <a:cubicBezTo>
                  <a:pt x="265546" y="20782"/>
                  <a:pt x="496454" y="0"/>
                  <a:pt x="595745" y="60036"/>
                </a:cubicBezTo>
                <a:cubicBezTo>
                  <a:pt x="695036" y="120072"/>
                  <a:pt x="728518" y="284017"/>
                  <a:pt x="762000" y="44796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75855" y="3038764"/>
            <a:ext cx="762000" cy="1131454"/>
          </a:xfrm>
          <a:custGeom>
            <a:avLst/>
            <a:gdLst>
              <a:gd name="connsiteX0" fmla="*/ 0 w 762000"/>
              <a:gd name="connsiteY0" fmla="*/ 1131454 h 1131454"/>
              <a:gd name="connsiteX1" fmla="*/ 83127 w 762000"/>
              <a:gd name="connsiteY1" fmla="*/ 743527 h 1131454"/>
              <a:gd name="connsiteX2" fmla="*/ 193963 w 762000"/>
              <a:gd name="connsiteY2" fmla="*/ 258618 h 1131454"/>
              <a:gd name="connsiteX3" fmla="*/ 374072 w 762000"/>
              <a:gd name="connsiteY3" fmla="*/ 9236 h 1131454"/>
              <a:gd name="connsiteX4" fmla="*/ 568036 w 762000"/>
              <a:gd name="connsiteY4" fmla="*/ 203200 h 1131454"/>
              <a:gd name="connsiteX5" fmla="*/ 762000 w 762000"/>
              <a:gd name="connsiteY5" fmla="*/ 1117600 h 1131454"/>
              <a:gd name="connsiteX6" fmla="*/ 762000 w 762000"/>
              <a:gd name="connsiteY6" fmla="*/ 1117600 h 1131454"/>
              <a:gd name="connsiteX7" fmla="*/ 762000 w 762000"/>
              <a:gd name="connsiteY7" fmla="*/ 1131454 h 113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1131454">
                <a:moveTo>
                  <a:pt x="0" y="1131454"/>
                </a:moveTo>
                <a:cubicBezTo>
                  <a:pt x="25400" y="1010227"/>
                  <a:pt x="50800" y="889000"/>
                  <a:pt x="83127" y="743527"/>
                </a:cubicBezTo>
                <a:cubicBezTo>
                  <a:pt x="115454" y="598054"/>
                  <a:pt x="145472" y="381000"/>
                  <a:pt x="193963" y="258618"/>
                </a:cubicBezTo>
                <a:cubicBezTo>
                  <a:pt x="242454" y="136236"/>
                  <a:pt x="311727" y="18472"/>
                  <a:pt x="374072" y="9236"/>
                </a:cubicBezTo>
                <a:cubicBezTo>
                  <a:pt x="436417" y="0"/>
                  <a:pt x="503381" y="18473"/>
                  <a:pt x="568036" y="203200"/>
                </a:cubicBezTo>
                <a:cubicBezTo>
                  <a:pt x="632691" y="387927"/>
                  <a:pt x="762000" y="1117600"/>
                  <a:pt x="762000" y="1117600"/>
                </a:cubicBezTo>
                <a:lnTo>
                  <a:pt x="762000" y="1117600"/>
                </a:lnTo>
                <a:lnTo>
                  <a:pt x="762000" y="1131454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67400" y="849868"/>
            <a:ext cx="1812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Preliminary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25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NearRemove2GDash.gif"/>
          <p:cNvPicPr>
            <a:picLocks noChangeAspect="1"/>
          </p:cNvPicPr>
          <p:nvPr/>
        </p:nvPicPr>
        <p:blipFill>
          <a:blip r:embed="rId3" cstate="print"/>
          <a:srcRect t="15166"/>
          <a:stretch>
            <a:fillRect/>
          </a:stretch>
        </p:blipFill>
        <p:spPr bwMode="auto">
          <a:xfrm>
            <a:off x="0" y="2057400"/>
            <a:ext cx="91440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81000" y="5410200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2133600" y="5410200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3581400" y="5410200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5105400" y="5410200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6629400" y="5410200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26635" name="TextBox 11"/>
          <p:cNvSpPr txBox="1">
            <a:spLocks noChangeArrowheads="1"/>
          </p:cNvSpPr>
          <p:nvPr/>
        </p:nvSpPr>
        <p:spPr bwMode="auto">
          <a:xfrm>
            <a:off x="8153400" y="5410200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3600" y="182940"/>
            <a:ext cx="6350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Separate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and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quadrants trigger particles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Azimuthal</a:t>
            </a:r>
            <a:r>
              <a:rPr lang="en-US" sz="2400" dirty="0" smtClean="0"/>
              <a:t> correlation for large |</a:t>
            </a:r>
            <a:r>
              <a:rPr lang="en-US" sz="2400" dirty="0" smtClean="0">
                <a:latin typeface="Symbol" pitchFamily="18" charset="2"/>
              </a:rPr>
              <a:t>Dh</a:t>
            </a:r>
            <a:r>
              <a:rPr lang="en-US" sz="2400" dirty="0" smtClean="0"/>
              <a:t>|&gt;0.7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Near-side ridge Gauss repeated at “+</a:t>
            </a:r>
            <a:r>
              <a:rPr lang="el-GR" sz="2400" dirty="0" smtClean="0">
                <a:cs typeface="Times New Roman" pitchFamily="18" charset="0"/>
              </a:rPr>
              <a:t>π</a:t>
            </a:r>
            <a:r>
              <a:rPr lang="en-US" sz="2400" dirty="0" smtClean="0">
                <a:cs typeface="Times New Roman" pitchFamily="18" charset="0"/>
              </a:rPr>
              <a:t>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Subtract back-to-back symmetric ridge peaks</a:t>
            </a:r>
            <a:endParaRPr lang="en-US" sz="2400" dirty="0"/>
          </a:p>
        </p:txBody>
      </p:sp>
      <p:pic>
        <p:nvPicPr>
          <p:cNvPr id="14" name="Picture 11" descr="NearRemove2GFi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6259512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133600" y="6259512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581400" y="6259512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105400" y="6259512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629400" y="6259512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8153400" y="6259512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∆φ</a:t>
            </a:r>
            <a:endParaRPr lang="en-US">
              <a:latin typeface="Calibri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19400" y="1687512"/>
            <a:ext cx="3352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dirty="0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STAR </a:t>
            </a:r>
            <a:r>
              <a:rPr lang="en-US" altLang="zh-CN" b="1" dirty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Preliminary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6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27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Away-side asymmetric cone positions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6831" y="5638800"/>
            <a:ext cx="8690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Evidence of flow effect on conical emission.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Important to disentangle flow effect and conical emission angle. </a:t>
            </a:r>
            <a:endParaRPr lang="en-US" sz="2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76200" y="772180"/>
            <a:ext cx="5715000" cy="4790420"/>
            <a:chOff x="76200" y="609600"/>
            <a:chExt cx="5715000" cy="4790420"/>
          </a:xfrm>
        </p:grpSpPr>
        <p:pic>
          <p:nvPicPr>
            <p:cNvPr id="108545" name="Picture 1" descr="C:\Work\Analysis\Konzer\FQawaysidepeaks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609600"/>
              <a:ext cx="5410200" cy="4505325"/>
            </a:xfrm>
            <a:prstGeom prst="rect">
              <a:avLst/>
            </a:prstGeom>
            <a:noFill/>
          </p:spPr>
        </p:pic>
        <p:sp>
          <p:nvSpPr>
            <p:cNvPr id="28676" name="TextBox 3"/>
            <p:cNvSpPr txBox="1">
              <a:spLocks noChangeArrowheads="1"/>
            </p:cNvSpPr>
            <p:nvPr/>
          </p:nvSpPr>
          <p:spPr bwMode="auto">
            <a:xfrm>
              <a:off x="3505200" y="4191000"/>
              <a:ext cx="15608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1</a:t>
              </a:r>
              <a:r>
                <a:rPr lang="en-US" sz="2000" baseline="30000" dirty="0" smtClean="0">
                  <a:latin typeface="Calibri" pitchFamily="34" charset="0"/>
                </a:rPr>
                <a:t>st</a:t>
              </a:r>
              <a:r>
                <a:rPr lang="en-US" sz="2000" dirty="0" smtClean="0">
                  <a:latin typeface="Calibri" pitchFamily="34" charset="0"/>
                </a:rPr>
                <a:t> cone peak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8677" name="TextBox 4"/>
            <p:cNvSpPr txBox="1">
              <a:spLocks noChangeArrowheads="1"/>
            </p:cNvSpPr>
            <p:nvPr/>
          </p:nvSpPr>
          <p:spPr bwMode="auto">
            <a:xfrm>
              <a:off x="2010995" y="1605915"/>
              <a:ext cx="16466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Calibri" pitchFamily="34" charset="0"/>
                </a:rPr>
                <a:t>nd</a:t>
              </a:r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 Cone peak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2841121" y="4876800"/>
              <a:ext cx="51167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Calibri" pitchFamily="34" charset="0"/>
                </a:rPr>
                <a:t>φ</a:t>
              </a:r>
              <a:r>
                <a:rPr lang="en-US" sz="2800" baseline="-25000" dirty="0">
                  <a:latin typeface="Calibri" pitchFamily="34" charset="0"/>
                </a:rPr>
                <a:t>s</a:t>
              </a:r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76200" y="2590800"/>
              <a:ext cx="5581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dirty="0">
                  <a:latin typeface="Calibri" pitchFamily="34" charset="0"/>
                </a:rPr>
                <a:t>∆</a:t>
              </a:r>
              <a:r>
                <a:rPr lang="el-GR" sz="2400" dirty="0" smtClean="0">
                  <a:latin typeface="Calibri" pitchFamily="34" charset="0"/>
                </a:rPr>
                <a:t>φ</a:t>
              </a:r>
              <a:endParaRPr lang="en-US" sz="2400" dirty="0" smtClean="0">
                <a:latin typeface="Calibri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0800000" flipV="1">
              <a:off x="838200" y="2606298"/>
              <a:ext cx="4419600" cy="10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 flipV="1">
              <a:off x="838200" y="1628310"/>
              <a:ext cx="4419600" cy="32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914400" y="3565901"/>
              <a:ext cx="434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1447800" y="762000"/>
              <a:ext cx="3352800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 dirty="0" smtClean="0">
                  <a:solidFill>
                    <a:srgbClr val="CC0000"/>
                  </a:solidFill>
                  <a:latin typeface="Calibri" pitchFamily="34" charset="0"/>
                  <a:ea typeface="宋体" pitchFamily="2" charset="-122"/>
                </a:rPr>
                <a:t>STAR </a:t>
              </a:r>
              <a:r>
                <a:rPr lang="en-US" altLang="zh-CN" b="1" dirty="0">
                  <a:solidFill>
                    <a:srgbClr val="CC0000"/>
                  </a:solidFill>
                  <a:latin typeface="Calibri" pitchFamily="34" charset="0"/>
                  <a:ea typeface="宋体" pitchFamily="2" charset="-122"/>
                </a:rPr>
                <a:t>Preliminary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10611" y="1229380"/>
            <a:ext cx="3532640" cy="3697287"/>
            <a:chOff x="5410611" y="1229380"/>
            <a:chExt cx="3532640" cy="3697287"/>
          </a:xfrm>
        </p:grpSpPr>
        <p:sp>
          <p:nvSpPr>
            <p:cNvPr id="19" name="Oval 18"/>
            <p:cNvSpPr/>
            <p:nvPr/>
          </p:nvSpPr>
          <p:spPr bwMode="auto">
            <a:xfrm>
              <a:off x="6094344" y="1229380"/>
              <a:ext cx="1757364" cy="3697287"/>
            </a:xfrm>
            <a:prstGeom prst="ellipse">
              <a:avLst/>
            </a:prstGeom>
            <a:solidFill>
              <a:srgbClr val="FC9F24"/>
            </a:solidFill>
            <a:ln>
              <a:solidFill>
                <a:srgbClr val="FC9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5535611" y="3169305"/>
              <a:ext cx="2922589" cy="3175"/>
            </a:xfrm>
            <a:prstGeom prst="line">
              <a:avLst/>
            </a:prstGeom>
            <a:ln w="25400">
              <a:solidFill>
                <a:srgbClr val="7030A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6530900" y="2057961"/>
              <a:ext cx="1144593" cy="1138238"/>
            </a:xfrm>
            <a:prstGeom prst="line">
              <a:avLst/>
            </a:prstGeom>
            <a:ln w="19050">
              <a:solidFill>
                <a:srgbClr val="4A01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5794308" y="3169305"/>
              <a:ext cx="1836738" cy="557212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7341329" y="2114412"/>
              <a:ext cx="1336675" cy="75088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65"/>
            <p:cNvSpPr txBox="1">
              <a:spLocks noChangeArrowheads="1"/>
            </p:cNvSpPr>
            <p:nvPr/>
          </p:nvSpPr>
          <p:spPr bwMode="auto">
            <a:xfrm>
              <a:off x="8101753" y="2765514"/>
              <a:ext cx="813647" cy="51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Calibri" pitchFamily="34" charset="0"/>
                </a:rPr>
                <a:t>RP</a:t>
              </a:r>
            </a:p>
          </p:txBody>
        </p:sp>
        <p:sp>
          <p:nvSpPr>
            <p:cNvPr id="29" name="TextBox 66"/>
            <p:cNvSpPr txBox="1">
              <a:spLocks noChangeArrowheads="1"/>
            </p:cNvSpPr>
            <p:nvPr/>
          </p:nvSpPr>
          <p:spPr bwMode="auto">
            <a:xfrm>
              <a:off x="7927908" y="3955117"/>
              <a:ext cx="1015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Calibri" pitchFamily="34" charset="0"/>
                </a:rPr>
                <a:t>trigger</a:t>
              </a:r>
              <a:endParaRPr lang="en-US" sz="24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7642159" y="3159780"/>
              <a:ext cx="809625" cy="85725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5870508" y="3193117"/>
              <a:ext cx="1752600" cy="2286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rot="16200000" flipH="1">
              <a:off x="6878572" y="2413654"/>
              <a:ext cx="1489072" cy="1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5579112" y="3821668"/>
              <a:ext cx="1050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r>
                <a:rPr lang="en-US" baseline="30000" dirty="0" smtClean="0">
                  <a:solidFill>
                    <a:srgbClr val="FF0000"/>
                  </a:solidFill>
                  <a:latin typeface="Calibri" pitchFamily="34" charset="0"/>
                </a:rPr>
                <a:t>nd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</a:rPr>
                <a:t> Cone 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6463115" y="1990909"/>
              <a:ext cx="1330979" cy="992193"/>
            </a:xfrm>
            <a:prstGeom prst="line">
              <a:avLst/>
            </a:prstGeom>
            <a:ln w="19050">
              <a:solidFill>
                <a:srgbClr val="4A01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7869413" y="1452185"/>
              <a:ext cx="9728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  <a:r>
                <a:rPr lang="en-US" baseline="30000" dirty="0" smtClean="0">
                  <a:latin typeface="Calibri" pitchFamily="34" charset="0"/>
                </a:rPr>
                <a:t>st</a:t>
              </a:r>
              <a:r>
                <a:rPr lang="en-US" dirty="0" smtClean="0">
                  <a:latin typeface="Calibri" pitchFamily="34" charset="0"/>
                </a:rPr>
                <a:t> cone </a:t>
              </a:r>
              <a:endParaRPr lang="en-US" dirty="0"/>
            </a:p>
          </p:txBody>
        </p:sp>
        <p:sp>
          <p:nvSpPr>
            <p:cNvPr id="79" name="Curved Right Arrow 78"/>
            <p:cNvSpPr/>
            <p:nvPr/>
          </p:nvSpPr>
          <p:spPr>
            <a:xfrm rot="20588542">
              <a:off x="5410611" y="3379791"/>
              <a:ext cx="307167" cy="477744"/>
            </a:xfrm>
            <a:prstGeom prst="curvedRightArrow">
              <a:avLst/>
            </a:prstGeom>
            <a:ln>
              <a:head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Curved Right Arrow 79"/>
            <p:cNvSpPr/>
            <p:nvPr/>
          </p:nvSpPr>
          <p:spPr>
            <a:xfrm rot="18615998" flipH="1">
              <a:off x="7794209" y="1693964"/>
              <a:ext cx="347661" cy="609600"/>
            </a:xfrm>
            <a:prstGeom prst="curvedRightArrow">
              <a:avLst/>
            </a:prstGeom>
            <a:ln>
              <a:head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8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59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12788" y="2209800"/>
            <a:ext cx="3783012" cy="3838575"/>
            <a:chOff x="192" y="894"/>
            <a:chExt cx="2383" cy="2418"/>
          </a:xfrm>
        </p:grpSpPr>
        <p:pic>
          <p:nvPicPr>
            <p:cNvPr id="5159" name="Picture 5" descr="ev32-end-full"/>
            <p:cNvPicPr>
              <a:picLocks noChangeAspect="1" noChangeArrowheads="1"/>
            </p:cNvPicPr>
            <p:nvPr/>
          </p:nvPicPr>
          <p:blipFill>
            <a:blip r:embed="rId3" cstate="print"/>
            <a:srcRect t="6204" b="6752"/>
            <a:stretch>
              <a:fillRect/>
            </a:stretch>
          </p:blipFill>
          <p:spPr bwMode="auto">
            <a:xfrm>
              <a:off x="199" y="918"/>
              <a:ext cx="2361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6"/>
            <p:cNvGrpSpPr>
              <a:grpSpLocks/>
            </p:cNvGrpSpPr>
            <p:nvPr/>
          </p:nvGrpSpPr>
          <p:grpSpPr bwMode="auto">
            <a:xfrm rot="4163232">
              <a:off x="1482" y="1105"/>
              <a:ext cx="584" cy="1138"/>
              <a:chOff x="3961" y="1412"/>
              <a:chExt cx="664" cy="1182"/>
            </a:xfrm>
          </p:grpSpPr>
          <p:sp>
            <p:nvSpPr>
              <p:cNvPr id="5170" name="AutoShape 47"/>
              <p:cNvSpPr>
                <a:spLocks noChangeArrowheads="1"/>
              </p:cNvSpPr>
              <p:nvPr/>
            </p:nvSpPr>
            <p:spPr bwMode="auto">
              <a:xfrm rot="9008997">
                <a:off x="4040" y="1442"/>
                <a:ext cx="576" cy="1152"/>
              </a:xfrm>
              <a:prstGeom prst="triangle">
                <a:avLst>
                  <a:gd name="adj" fmla="val 50000"/>
                </a:avLst>
              </a:prstGeom>
              <a:solidFill>
                <a:srgbClr val="CCCCFF">
                  <a:alpha val="59999"/>
                </a:srgbClr>
              </a:solidFill>
              <a:ln w="25400">
                <a:noFill/>
                <a:miter lim="800000"/>
                <a:headEnd/>
                <a:tailEnd type="non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" name="Line 48"/>
              <p:cNvSpPr>
                <a:spLocks noChangeShapeType="1"/>
              </p:cNvSpPr>
              <p:nvPr/>
            </p:nvSpPr>
            <p:spPr bwMode="auto">
              <a:xfrm flipH="1" flipV="1">
                <a:off x="3961" y="1412"/>
                <a:ext cx="664" cy="1104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2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1604"/>
                <a:ext cx="398" cy="91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Line 50"/>
              <p:cNvSpPr>
                <a:spLocks noChangeShapeType="1"/>
              </p:cNvSpPr>
              <p:nvPr/>
            </p:nvSpPr>
            <p:spPr bwMode="auto">
              <a:xfrm flipH="1" flipV="1">
                <a:off x="4105" y="1844"/>
                <a:ext cx="520" cy="67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51"/>
            <p:cNvGrpSpPr>
              <a:grpSpLocks/>
            </p:cNvGrpSpPr>
            <p:nvPr/>
          </p:nvGrpSpPr>
          <p:grpSpPr bwMode="auto">
            <a:xfrm rot="4330218">
              <a:off x="737" y="2055"/>
              <a:ext cx="538" cy="993"/>
              <a:chOff x="4625" y="2468"/>
              <a:chExt cx="576" cy="1152"/>
            </a:xfrm>
          </p:grpSpPr>
          <p:sp>
            <p:nvSpPr>
              <p:cNvPr id="5166" name="AutoShape 52"/>
              <p:cNvSpPr>
                <a:spLocks noChangeArrowheads="1"/>
              </p:cNvSpPr>
              <p:nvPr/>
            </p:nvSpPr>
            <p:spPr bwMode="auto">
              <a:xfrm rot="-1795782">
                <a:off x="4625" y="2468"/>
                <a:ext cx="576" cy="1152"/>
              </a:xfrm>
              <a:prstGeom prst="triangle">
                <a:avLst>
                  <a:gd name="adj" fmla="val 50000"/>
                </a:avLst>
              </a:prstGeom>
              <a:solidFill>
                <a:srgbClr val="CCCCFF">
                  <a:alpha val="59999"/>
                </a:srgbClr>
              </a:solidFill>
              <a:ln w="25400">
                <a:noFill/>
                <a:miter lim="800000"/>
                <a:headEnd/>
                <a:tailEnd type="non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Line 53"/>
              <p:cNvSpPr>
                <a:spLocks noChangeShapeType="1"/>
              </p:cNvSpPr>
              <p:nvPr/>
            </p:nvSpPr>
            <p:spPr bwMode="auto">
              <a:xfrm>
                <a:off x="4633" y="2516"/>
                <a:ext cx="336" cy="96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Line 54"/>
              <p:cNvSpPr>
                <a:spLocks noChangeShapeType="1"/>
              </p:cNvSpPr>
              <p:nvPr/>
            </p:nvSpPr>
            <p:spPr bwMode="auto">
              <a:xfrm>
                <a:off x="4633" y="2516"/>
                <a:ext cx="528" cy="96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Line 55"/>
              <p:cNvSpPr>
                <a:spLocks noChangeShapeType="1"/>
              </p:cNvSpPr>
              <p:nvPr/>
            </p:nvSpPr>
            <p:spPr bwMode="auto">
              <a:xfrm>
                <a:off x="4625" y="2516"/>
                <a:ext cx="536" cy="72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2" name="AutoShape 56"/>
            <p:cNvSpPr>
              <a:spLocks noChangeArrowheads="1"/>
            </p:cNvSpPr>
            <p:nvPr/>
          </p:nvSpPr>
          <p:spPr bwMode="auto">
            <a:xfrm rot="19320795" flipH="1">
              <a:off x="964" y="1671"/>
              <a:ext cx="666" cy="6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8 w 21600"/>
                <a:gd name="T19" fmla="*/ 3171 h 21600"/>
                <a:gd name="T20" fmla="*/ 18422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226" y="11106"/>
                  </a:moveTo>
                  <a:cubicBezTo>
                    <a:pt x="20229" y="11004"/>
                    <a:pt x="20231" y="10902"/>
                    <a:pt x="20231" y="10800"/>
                  </a:cubicBezTo>
                  <a:cubicBezTo>
                    <a:pt x="20231" y="5591"/>
                    <a:pt x="16008" y="1369"/>
                    <a:pt x="10800" y="1369"/>
                  </a:cubicBezTo>
                  <a:cubicBezTo>
                    <a:pt x="6263" y="1368"/>
                    <a:pt x="2370" y="4598"/>
                    <a:pt x="1531" y="9056"/>
                  </a:cubicBezTo>
                  <a:lnTo>
                    <a:pt x="186" y="8803"/>
                  </a:lnTo>
                  <a:cubicBezTo>
                    <a:pt x="1146" y="3698"/>
                    <a:pt x="560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1"/>
                  </a:cubicBezTo>
                  <a:lnTo>
                    <a:pt x="24292" y="11239"/>
                  </a:lnTo>
                  <a:lnTo>
                    <a:pt x="20800" y="14512"/>
                  </a:lnTo>
                  <a:lnTo>
                    <a:pt x="17527" y="11019"/>
                  </a:lnTo>
                  <a:lnTo>
                    <a:pt x="20226" y="11106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Rectangle 57"/>
            <p:cNvSpPr>
              <a:spLocks noChangeArrowheads="1"/>
            </p:cNvSpPr>
            <p:nvPr/>
          </p:nvSpPr>
          <p:spPr bwMode="auto">
            <a:xfrm>
              <a:off x="800" y="1497"/>
              <a:ext cx="334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bg1"/>
                  </a:solidFill>
                  <a:latin typeface="Symbol" pitchFamily="18" charset="2"/>
                </a:rPr>
                <a:t>Df</a:t>
              </a:r>
            </a:p>
          </p:txBody>
        </p:sp>
        <p:sp>
          <p:nvSpPr>
            <p:cNvPr id="5164" name="Text Box 58"/>
            <p:cNvSpPr txBox="1">
              <a:spLocks noChangeArrowheads="1"/>
            </p:cNvSpPr>
            <p:nvPr/>
          </p:nvSpPr>
          <p:spPr bwMode="auto">
            <a:xfrm>
              <a:off x="1561" y="894"/>
              <a:ext cx="1014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solidFill>
                    <a:srgbClr val="FFFF00"/>
                  </a:solidFill>
                  <a:latin typeface="Arial" pitchFamily="34" charset="0"/>
                </a:rPr>
                <a:t>trigger particle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solidFill>
                    <a:srgbClr val="FFFF00"/>
                  </a:solidFill>
                  <a:latin typeface="Arial" pitchFamily="34" charset="0"/>
                </a:rPr>
                <a:t>p</a:t>
              </a:r>
              <a:r>
                <a:rPr lang="en-US" sz="1600" b="1" baseline="-25000">
                  <a:solidFill>
                    <a:srgbClr val="FFFF00"/>
                  </a:solidFill>
                  <a:latin typeface="Arial" pitchFamily="34" charset="0"/>
                </a:rPr>
                <a:t>T</a:t>
              </a:r>
              <a:r>
                <a:rPr lang="en-US" sz="1600" b="1">
                  <a:solidFill>
                    <a:srgbClr val="FFFF00"/>
                  </a:solidFill>
                  <a:latin typeface="Arial" pitchFamily="34" charset="0"/>
                </a:rPr>
                <a:t> &gt; 3 GeV/c</a:t>
              </a:r>
              <a:endParaRPr lang="en-US" sz="16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165" name="Rectangle 59"/>
            <p:cNvSpPr>
              <a:spLocks noChangeArrowheads="1"/>
            </p:cNvSpPr>
            <p:nvPr/>
          </p:nvSpPr>
          <p:spPr bwMode="auto">
            <a:xfrm>
              <a:off x="192" y="2946"/>
              <a:ext cx="912" cy="3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000099"/>
                  </a:solidFill>
                </a:rPr>
                <a:t>assoc. particle</a:t>
              </a:r>
            </a:p>
            <a:p>
              <a:r>
                <a:rPr lang="en-US" sz="1600" b="1">
                  <a:solidFill>
                    <a:srgbClr val="000099"/>
                  </a:solidFill>
                </a:rPr>
                <a:t>p</a:t>
              </a:r>
              <a:r>
                <a:rPr lang="en-US" sz="1600" b="1" baseline="-25000">
                  <a:solidFill>
                    <a:srgbClr val="000099"/>
                  </a:solidFill>
                </a:rPr>
                <a:t>T</a:t>
              </a:r>
              <a:r>
                <a:rPr lang="en-US" sz="1600" b="1">
                  <a:solidFill>
                    <a:srgbClr val="000099"/>
                  </a:solidFill>
                </a:rPr>
                <a:t> =1-2 GeV/c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638800" y="1143000"/>
            <a:ext cx="2924175" cy="2328863"/>
            <a:chOff x="3456" y="720"/>
            <a:chExt cx="1842" cy="1467"/>
          </a:xfrm>
        </p:grpSpPr>
        <p:pic>
          <p:nvPicPr>
            <p:cNvPr id="5157" name="Picture 20" descr="ForQM_dEtadPhi_dAu"/>
            <p:cNvPicPr>
              <a:picLocks noChangeAspect="1" noChangeArrowheads="1"/>
            </p:cNvPicPr>
            <p:nvPr/>
          </p:nvPicPr>
          <p:blipFill>
            <a:blip r:embed="rId4" cstate="print"/>
            <a:srcRect t="10170" r="8276" b="4068"/>
            <a:stretch>
              <a:fillRect/>
            </a:stretch>
          </p:blipFill>
          <p:spPr bwMode="auto">
            <a:xfrm>
              <a:off x="3456" y="720"/>
              <a:ext cx="1842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8" name="Text Box 21"/>
            <p:cNvSpPr txBox="1">
              <a:spLocks noChangeArrowheads="1"/>
            </p:cNvSpPr>
            <p:nvPr/>
          </p:nvSpPr>
          <p:spPr bwMode="auto">
            <a:xfrm>
              <a:off x="3840" y="91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d+Au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562600" y="3505200"/>
            <a:ext cx="3276600" cy="2735263"/>
            <a:chOff x="3504" y="2208"/>
            <a:chExt cx="2064" cy="1723"/>
          </a:xfrm>
        </p:grpSpPr>
        <p:pic>
          <p:nvPicPr>
            <p:cNvPr id="5151" name="Picture 23" descr="qm_ridge_pr_color"/>
            <p:cNvPicPr>
              <a:picLocks noChangeAspect="1" noChangeArrowheads="1"/>
            </p:cNvPicPr>
            <p:nvPr/>
          </p:nvPicPr>
          <p:blipFill>
            <a:blip r:embed="rId5" cstate="print"/>
            <a:srcRect t="6306" r="4964"/>
            <a:stretch>
              <a:fillRect/>
            </a:stretch>
          </p:blipFill>
          <p:spPr bwMode="auto">
            <a:xfrm>
              <a:off x="3504" y="2208"/>
              <a:ext cx="2064" cy="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2" name="Text Box 24"/>
            <p:cNvSpPr txBox="1">
              <a:spLocks noChangeArrowheads="1"/>
            </p:cNvSpPr>
            <p:nvPr/>
          </p:nvSpPr>
          <p:spPr bwMode="auto">
            <a:xfrm>
              <a:off x="3840" y="2512"/>
              <a:ext cx="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Au+Au</a:t>
              </a:r>
            </a:p>
          </p:txBody>
        </p:sp>
        <p:sp>
          <p:nvSpPr>
            <p:cNvPr id="5153" name="Line 25"/>
            <p:cNvSpPr>
              <a:spLocks noChangeShapeType="1"/>
            </p:cNvSpPr>
            <p:nvPr/>
          </p:nvSpPr>
          <p:spPr bwMode="auto">
            <a:xfrm flipV="1">
              <a:off x="4128" y="2832"/>
              <a:ext cx="912" cy="4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26"/>
            <p:cNvSpPr txBox="1">
              <a:spLocks noChangeArrowheads="1"/>
            </p:cNvSpPr>
            <p:nvPr/>
          </p:nvSpPr>
          <p:spPr bwMode="auto">
            <a:xfrm>
              <a:off x="4944" y="2544"/>
              <a:ext cx="60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33CC"/>
                  </a:solidFill>
                  <a:latin typeface="Arial Rounded MT Bold" pitchFamily="34" charset="0"/>
                </a:rPr>
                <a:t>ridge</a:t>
              </a:r>
            </a:p>
          </p:txBody>
        </p:sp>
        <p:sp>
          <p:nvSpPr>
            <p:cNvPr id="5155" name="Rectangle 27"/>
            <p:cNvSpPr>
              <a:spLocks noChangeArrowheads="1"/>
            </p:cNvSpPr>
            <p:nvPr/>
          </p:nvSpPr>
          <p:spPr bwMode="auto">
            <a:xfrm rot="969197">
              <a:off x="3873" y="3696"/>
              <a:ext cx="297" cy="19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>
                  <a:latin typeface="Symbol" pitchFamily="18" charset="2"/>
                </a:rPr>
                <a:t>Df</a:t>
              </a:r>
            </a:p>
          </p:txBody>
        </p:sp>
        <p:sp>
          <p:nvSpPr>
            <p:cNvPr id="5156" name="Rectangle 28"/>
            <p:cNvSpPr>
              <a:spLocks noChangeArrowheads="1"/>
            </p:cNvSpPr>
            <p:nvPr/>
          </p:nvSpPr>
          <p:spPr bwMode="auto">
            <a:xfrm rot="-1260272">
              <a:off x="5045" y="3680"/>
              <a:ext cx="311" cy="19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>
                  <a:latin typeface="Symbol" pitchFamily="18" charset="2"/>
                </a:rPr>
                <a:t>Dh</a:t>
              </a:r>
            </a:p>
          </p:txBody>
        </p:sp>
      </p:grpSp>
      <p:sp>
        <p:nvSpPr>
          <p:cNvPr id="5125" name="Rectangle 35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9144000" cy="7159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longitudinal ridge</a:t>
            </a: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228600" y="1219200"/>
            <a:ext cx="4691063" cy="5029200"/>
            <a:chOff x="144" y="768"/>
            <a:chExt cx="2955" cy="3168"/>
          </a:xfrm>
        </p:grpSpPr>
        <p:sp>
          <p:nvSpPr>
            <p:cNvPr id="5130" name="Rectangle 3"/>
            <p:cNvSpPr>
              <a:spLocks noChangeArrowheads="1"/>
            </p:cNvSpPr>
            <p:nvPr/>
          </p:nvSpPr>
          <p:spPr bwMode="auto">
            <a:xfrm>
              <a:off x="144" y="768"/>
              <a:ext cx="2928" cy="316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latin typeface="Helvetica" pitchFamily="34" charset="0"/>
              </a:endParaRPr>
            </a:p>
          </p:txBody>
        </p:sp>
        <p:pic>
          <p:nvPicPr>
            <p:cNvPr id="513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6" y="920"/>
              <a:ext cx="2607" cy="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Line 5"/>
            <p:cNvSpPr>
              <a:spLocks noChangeShapeType="1"/>
            </p:cNvSpPr>
            <p:nvPr/>
          </p:nvSpPr>
          <p:spPr bwMode="auto">
            <a:xfrm flipV="1">
              <a:off x="1632" y="1344"/>
              <a:ext cx="1392" cy="116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Text Box 7"/>
            <p:cNvSpPr txBox="1">
              <a:spLocks noChangeArrowheads="1"/>
            </p:cNvSpPr>
            <p:nvPr/>
          </p:nvSpPr>
          <p:spPr bwMode="auto">
            <a:xfrm>
              <a:off x="2688" y="1132"/>
              <a:ext cx="41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dirty="0">
                  <a:solidFill>
                    <a:schemeClr val="bg1"/>
                  </a:solidFill>
                  <a:latin typeface="Symbol" pitchFamily="18" charset="2"/>
                </a:rPr>
                <a:t>h</a:t>
              </a:r>
              <a:r>
                <a:rPr lang="en-US" sz="1600" dirty="0">
                  <a:solidFill>
                    <a:schemeClr val="bg1"/>
                  </a:solidFill>
                  <a:latin typeface="Helvetica" pitchFamily="34" charset="0"/>
                </a:rPr>
                <a:t> ~ 1</a:t>
              </a:r>
            </a:p>
          </p:txBody>
        </p:sp>
        <p:sp>
          <p:nvSpPr>
            <p:cNvPr id="5134" name="Text Box 8"/>
            <p:cNvSpPr txBox="1">
              <a:spLocks noChangeArrowheads="1"/>
            </p:cNvSpPr>
            <p:nvPr/>
          </p:nvSpPr>
          <p:spPr bwMode="auto">
            <a:xfrm>
              <a:off x="1414" y="1132"/>
              <a:ext cx="41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dirty="0">
                  <a:solidFill>
                    <a:schemeClr val="bg1"/>
                  </a:solidFill>
                  <a:latin typeface="Symbol" pitchFamily="18" charset="2"/>
                </a:rPr>
                <a:t>h</a:t>
              </a:r>
              <a:r>
                <a:rPr lang="en-US" sz="1600" dirty="0">
                  <a:solidFill>
                    <a:schemeClr val="bg1"/>
                  </a:solidFill>
                  <a:latin typeface="Helvetica" pitchFamily="34" charset="0"/>
                </a:rPr>
                <a:t> ~ 0</a:t>
              </a:r>
            </a:p>
          </p:txBody>
        </p:sp>
        <p:grpSp>
          <p:nvGrpSpPr>
            <p:cNvPr id="8" name="Group 31"/>
            <p:cNvGrpSpPr>
              <a:grpSpLocks/>
            </p:cNvGrpSpPr>
            <p:nvPr/>
          </p:nvGrpSpPr>
          <p:grpSpPr bwMode="auto">
            <a:xfrm rot="-4327552">
              <a:off x="804" y="1254"/>
              <a:ext cx="918" cy="1278"/>
              <a:chOff x="1626" y="1352"/>
              <a:chExt cx="918" cy="1278"/>
            </a:xfrm>
          </p:grpSpPr>
          <p:sp>
            <p:nvSpPr>
              <p:cNvPr id="5147" name="Line 11"/>
              <p:cNvSpPr>
                <a:spLocks noChangeShapeType="1"/>
              </p:cNvSpPr>
              <p:nvPr/>
            </p:nvSpPr>
            <p:spPr bwMode="auto">
              <a:xfrm flipV="1">
                <a:off x="1632" y="1352"/>
                <a:ext cx="912" cy="115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AutoShape 9"/>
              <p:cNvSpPr>
                <a:spLocks noChangeArrowheads="1"/>
              </p:cNvSpPr>
              <p:nvPr/>
            </p:nvSpPr>
            <p:spPr bwMode="auto">
              <a:xfrm rot="-8490657">
                <a:off x="1728" y="1478"/>
                <a:ext cx="576" cy="1152"/>
              </a:xfrm>
              <a:prstGeom prst="triangle">
                <a:avLst>
                  <a:gd name="adj" fmla="val 50000"/>
                </a:avLst>
              </a:prstGeom>
              <a:solidFill>
                <a:srgbClr val="CCCCFF">
                  <a:alpha val="59999"/>
                </a:srgbClr>
              </a:solidFill>
              <a:ln w="25400">
                <a:noFill/>
                <a:miter lim="800000"/>
                <a:headEnd/>
                <a:tailEnd type="non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Line 12"/>
              <p:cNvSpPr>
                <a:spLocks noChangeShapeType="1"/>
              </p:cNvSpPr>
              <p:nvPr/>
            </p:nvSpPr>
            <p:spPr bwMode="auto">
              <a:xfrm flipV="1">
                <a:off x="1626" y="1880"/>
                <a:ext cx="678" cy="6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Line 13"/>
              <p:cNvSpPr>
                <a:spLocks noChangeShapeType="1"/>
              </p:cNvSpPr>
              <p:nvPr/>
            </p:nvSpPr>
            <p:spPr bwMode="auto">
              <a:xfrm flipV="1">
                <a:off x="1632" y="1736"/>
                <a:ext cx="494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6" name="Text Box 14"/>
            <p:cNvSpPr txBox="1">
              <a:spLocks noChangeArrowheads="1"/>
            </p:cNvSpPr>
            <p:nvPr/>
          </p:nvSpPr>
          <p:spPr bwMode="auto">
            <a:xfrm>
              <a:off x="217" y="816"/>
              <a:ext cx="1037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rgbClr val="FFFF00"/>
                  </a:solidFill>
                  <a:latin typeface="Arial" pitchFamily="34" charset="0"/>
                </a:rPr>
                <a:t>High-</a:t>
              </a:r>
              <a:r>
                <a:rPr lang="en-US" dirty="0" err="1" smtClean="0">
                  <a:solidFill>
                    <a:srgbClr val="FFFF00"/>
                  </a:solidFill>
                  <a:latin typeface="Arial" pitchFamily="34" charset="0"/>
                </a:rPr>
                <a:t>p</a:t>
              </a:r>
              <a:r>
                <a:rPr lang="en-US" baseline="-25000" dirty="0" err="1" smtClean="0">
                  <a:solidFill>
                    <a:srgbClr val="FFFF00"/>
                  </a:solidFill>
                  <a:latin typeface="Arial" pitchFamily="34" charset="0"/>
                </a:rPr>
                <a:t>T</a:t>
              </a:r>
              <a:endParaRPr lang="en-US" baseline="-25000" dirty="0" smtClean="0">
                <a:solidFill>
                  <a:srgbClr val="FFFF00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en-US" dirty="0" smtClean="0">
                  <a:solidFill>
                    <a:srgbClr val="FFFF00"/>
                  </a:solidFill>
                  <a:latin typeface="Arial" pitchFamily="34" charset="0"/>
                </a:rPr>
                <a:t>trigger particle</a:t>
              </a:r>
              <a:endParaRPr lang="en-US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grpSp>
          <p:nvGrpSpPr>
            <p:cNvPr id="9" name="Group 33"/>
            <p:cNvGrpSpPr>
              <a:grpSpLocks/>
            </p:cNvGrpSpPr>
            <p:nvPr/>
          </p:nvGrpSpPr>
          <p:grpSpPr bwMode="auto">
            <a:xfrm rot="-7056198">
              <a:off x="1728" y="1488"/>
              <a:ext cx="576" cy="1152"/>
              <a:chOff x="1536" y="2456"/>
              <a:chExt cx="576" cy="1152"/>
            </a:xfrm>
          </p:grpSpPr>
          <p:sp>
            <p:nvSpPr>
              <p:cNvPr id="5143" name="AutoShape 10"/>
              <p:cNvSpPr>
                <a:spLocks noChangeArrowheads="1"/>
              </p:cNvSpPr>
              <p:nvPr/>
            </p:nvSpPr>
            <p:spPr bwMode="auto">
              <a:xfrm rot="-1241859">
                <a:off x="1536" y="2456"/>
                <a:ext cx="576" cy="1152"/>
              </a:xfrm>
              <a:prstGeom prst="triangle">
                <a:avLst>
                  <a:gd name="adj" fmla="val 50000"/>
                </a:avLst>
              </a:prstGeom>
              <a:solidFill>
                <a:srgbClr val="CCCCFF">
                  <a:alpha val="59999"/>
                </a:srgbClr>
              </a:solidFill>
              <a:ln w="25400">
                <a:noFill/>
                <a:miter lim="800000"/>
                <a:headEnd/>
                <a:tailEnd type="non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Line 15"/>
              <p:cNvSpPr>
                <a:spLocks noChangeShapeType="1"/>
              </p:cNvSpPr>
              <p:nvPr/>
            </p:nvSpPr>
            <p:spPr bwMode="auto">
              <a:xfrm>
                <a:off x="1626" y="2504"/>
                <a:ext cx="198" cy="96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Line 16"/>
              <p:cNvSpPr>
                <a:spLocks noChangeShapeType="1"/>
              </p:cNvSpPr>
              <p:nvPr/>
            </p:nvSpPr>
            <p:spPr bwMode="auto">
              <a:xfrm>
                <a:off x="1626" y="2504"/>
                <a:ext cx="328" cy="96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Line 17"/>
              <p:cNvSpPr>
                <a:spLocks noChangeShapeType="1"/>
              </p:cNvSpPr>
              <p:nvPr/>
            </p:nvSpPr>
            <p:spPr bwMode="auto">
              <a:xfrm>
                <a:off x="1618" y="2504"/>
                <a:ext cx="471" cy="816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 rot="-2344669">
              <a:off x="1296" y="2016"/>
              <a:ext cx="576" cy="5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8 h 21600"/>
                <a:gd name="T20" fmla="*/ 18450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226" y="11106"/>
                  </a:moveTo>
                  <a:cubicBezTo>
                    <a:pt x="20229" y="11004"/>
                    <a:pt x="20231" y="10902"/>
                    <a:pt x="20231" y="10800"/>
                  </a:cubicBezTo>
                  <a:cubicBezTo>
                    <a:pt x="20231" y="5591"/>
                    <a:pt x="16008" y="1369"/>
                    <a:pt x="10800" y="1369"/>
                  </a:cubicBezTo>
                  <a:cubicBezTo>
                    <a:pt x="10283" y="1368"/>
                    <a:pt x="9767" y="1411"/>
                    <a:pt x="9257" y="1496"/>
                  </a:cubicBezTo>
                  <a:lnTo>
                    <a:pt x="9033" y="145"/>
                  </a:lnTo>
                  <a:cubicBezTo>
                    <a:pt x="9617" y="48"/>
                    <a:pt x="102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1"/>
                  </a:cubicBezTo>
                  <a:lnTo>
                    <a:pt x="24292" y="11239"/>
                  </a:lnTo>
                  <a:lnTo>
                    <a:pt x="20800" y="14512"/>
                  </a:lnTo>
                  <a:lnTo>
                    <a:pt x="17527" y="11019"/>
                  </a:lnTo>
                  <a:lnTo>
                    <a:pt x="20226" y="11106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1584" y="1728"/>
              <a:ext cx="349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bg1"/>
                  </a:solidFill>
                  <a:latin typeface="Symbol" pitchFamily="18" charset="2"/>
                </a:rPr>
                <a:t>Dh</a:t>
              </a:r>
            </a:p>
          </p:txBody>
        </p:sp>
        <p:sp>
          <p:nvSpPr>
            <p:cNvPr id="5140" name="Line 32"/>
            <p:cNvSpPr>
              <a:spLocks noChangeShapeType="1"/>
            </p:cNvSpPr>
            <p:nvPr/>
          </p:nvSpPr>
          <p:spPr bwMode="auto">
            <a:xfrm flipV="1">
              <a:off x="1632" y="1352"/>
              <a:ext cx="0" cy="115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40"/>
            <p:cNvSpPr txBox="1">
              <a:spLocks noChangeArrowheads="1"/>
            </p:cNvSpPr>
            <p:nvPr/>
          </p:nvSpPr>
          <p:spPr bwMode="auto">
            <a:xfrm>
              <a:off x="1837" y="1008"/>
              <a:ext cx="851" cy="407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rgbClr val="000099"/>
                  </a:solidFill>
                  <a:latin typeface="Arial" pitchFamily="34" charset="0"/>
                </a:rPr>
                <a:t>associated </a:t>
              </a:r>
            </a:p>
            <a:p>
              <a:pPr algn="ctr" eaLnBrk="0" hangingPunct="0"/>
              <a:r>
                <a:rPr lang="en-US" dirty="0" smtClean="0">
                  <a:solidFill>
                    <a:srgbClr val="000099"/>
                  </a:solidFill>
                  <a:latin typeface="Arial" pitchFamily="34" charset="0"/>
                </a:rPr>
                <a:t>particle</a:t>
              </a:r>
              <a:endParaRPr lang="en-US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5142" name="Rectangle 41"/>
            <p:cNvSpPr>
              <a:spLocks noChangeArrowheads="1"/>
            </p:cNvSpPr>
            <p:nvPr/>
          </p:nvSpPr>
          <p:spPr bwMode="auto">
            <a:xfrm rot="-5400000">
              <a:off x="2549" y="1580"/>
              <a:ext cx="84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66FF33"/>
                  </a:solidFill>
                  <a:sym typeface="Symbol" pitchFamily="18" charset="2"/>
                </a:rPr>
                <a:t>|</a:t>
              </a:r>
              <a:r>
                <a:rPr lang="en-US" sz="2000" b="1">
                  <a:solidFill>
                    <a:srgbClr val="66FF33"/>
                  </a:solidFill>
                </a:rPr>
                <a:t>|&lt;</a:t>
              </a:r>
              <a:r>
                <a:rPr lang="en-US" sz="2000" b="1">
                  <a:solidFill>
                    <a:srgbClr val="66FF33"/>
                  </a:solidFill>
                  <a:latin typeface="Arial" pitchFamily="34" charset="0"/>
                </a:rPr>
                <a:t>0.7</a:t>
              </a:r>
              <a:r>
                <a:rPr lang="en-US" sz="2000" b="1">
                  <a:solidFill>
                    <a:srgbClr val="66FF33"/>
                  </a:solidFill>
                </a:rPr>
                <a:t>    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685800" y="4191000"/>
            <a:ext cx="3810000" cy="1782763"/>
            <a:chOff x="1440" y="2928"/>
            <a:chExt cx="2976" cy="1392"/>
          </a:xfrm>
        </p:grpSpPr>
        <p:pic>
          <p:nvPicPr>
            <p:cNvPr id="5128" name="Picture 37" descr="BridgerRidge"/>
            <p:cNvPicPr>
              <a:picLocks noChangeAspect="1" noChangeArrowheads="1"/>
            </p:cNvPicPr>
            <p:nvPr/>
          </p:nvPicPr>
          <p:blipFill>
            <a:blip r:embed="rId7" cstate="print"/>
            <a:srcRect b="15324"/>
            <a:stretch>
              <a:fillRect/>
            </a:stretch>
          </p:blipFill>
          <p:spPr bwMode="auto">
            <a:xfrm>
              <a:off x="1440" y="2928"/>
              <a:ext cx="297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Text Box 38"/>
            <p:cNvSpPr txBox="1">
              <a:spLocks noChangeArrowheads="1"/>
            </p:cNvSpPr>
            <p:nvPr/>
          </p:nvSpPr>
          <p:spPr bwMode="auto">
            <a:xfrm>
              <a:off x="2846" y="4080"/>
              <a:ext cx="1552" cy="2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66"/>
                  </a:solidFill>
                  <a:latin typeface="Arial" pitchFamily="34" charset="0"/>
                </a:rPr>
                <a:t>Bridger ridge, Montana</a:t>
              </a:r>
            </a:p>
          </p:txBody>
        </p:sp>
      </p:grp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9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60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Plan of talk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905001"/>
            <a:ext cx="4876800" cy="1295399"/>
          </a:xfrm>
        </p:spPr>
        <p:txBody>
          <a:bodyPr>
            <a:noAutofit/>
          </a:bodyPr>
          <a:lstStyle/>
          <a:p>
            <a:r>
              <a:rPr lang="en-US" dirty="0" smtClean="0"/>
              <a:t>Away-side cone: medium response to hard probes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91000" y="4267200"/>
            <a:ext cx="4800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Near-side ridge: medium </a:t>
            </a:r>
            <a:r>
              <a:rPr lang="en-US" sz="3200" dirty="0" smtClean="0"/>
              <a:t>response or itself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06" descr="mach1"/>
          <p:cNvPicPr>
            <a:picLocks noChangeAspect="1" noChangeArrowheads="1"/>
          </p:cNvPicPr>
          <p:nvPr/>
        </p:nvPicPr>
        <p:blipFill>
          <a:blip r:embed="rId2" cstate="print">
            <a:lum bright="-6000" contrast="-2000"/>
          </a:blip>
          <a:srcRect/>
          <a:stretch>
            <a:fillRect/>
          </a:stretch>
        </p:blipFill>
        <p:spPr bwMode="auto">
          <a:xfrm>
            <a:off x="762000" y="1467994"/>
            <a:ext cx="2895600" cy="226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304800" y="4191000"/>
            <a:ext cx="3810000" cy="1782763"/>
            <a:chOff x="1440" y="2928"/>
            <a:chExt cx="2976" cy="1392"/>
          </a:xfrm>
        </p:grpSpPr>
        <p:pic>
          <p:nvPicPr>
            <p:cNvPr id="20" name="Picture 37" descr="BridgerRidge"/>
            <p:cNvPicPr>
              <a:picLocks noChangeAspect="1" noChangeArrowheads="1"/>
            </p:cNvPicPr>
            <p:nvPr/>
          </p:nvPicPr>
          <p:blipFill>
            <a:blip r:embed="rId3" cstate="print"/>
            <a:srcRect b="15324"/>
            <a:stretch>
              <a:fillRect/>
            </a:stretch>
          </p:blipFill>
          <p:spPr bwMode="auto">
            <a:xfrm>
              <a:off x="1440" y="2928"/>
              <a:ext cx="297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2846" y="4080"/>
              <a:ext cx="1552" cy="2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66"/>
                  </a:solidFill>
                  <a:latin typeface="Arial" pitchFamily="34" charset="0"/>
                </a:rPr>
                <a:t>Bridger ridge, Montana</a:t>
              </a:r>
            </a:p>
          </p:txBody>
        </p:sp>
      </p:grp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3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What’s already known about ridge</a:t>
            </a:r>
            <a:endParaRPr lang="en-US" sz="4000" dirty="0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285875" y="3576638"/>
            <a:ext cx="6572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5"/>
          <p:cNvSpPr>
            <a:spLocks noChangeAspect="1" noChangeArrowheads="1"/>
          </p:cNvSpPr>
          <p:nvPr/>
        </p:nvSpPr>
        <p:spPr bwMode="auto">
          <a:xfrm>
            <a:off x="1285875" y="3576638"/>
            <a:ext cx="6572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290638" y="3633788"/>
            <a:ext cx="65627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 b="27017"/>
          <a:stretch>
            <a:fillRect/>
          </a:stretch>
        </p:blipFill>
        <p:spPr bwMode="auto">
          <a:xfrm>
            <a:off x="0" y="4572000"/>
            <a:ext cx="9001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955800" y="6477000"/>
            <a:ext cx="535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dirty="0"/>
              <a:t>M. </a:t>
            </a:r>
            <a:r>
              <a:rPr lang="en-US" sz="1600" dirty="0" err="1"/>
              <a:t>Daugherity</a:t>
            </a:r>
            <a:r>
              <a:rPr lang="en-US" sz="1600" dirty="0"/>
              <a:t> (STAR), QM’08, J.Phys.G35:104090,2008 </a:t>
            </a:r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24025"/>
            <a:ext cx="7191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824301" y="1611868"/>
            <a:ext cx="23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STAR, arXiv:0909.0191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0" y="4248090"/>
            <a:ext cx="4759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Ridge present in </a:t>
            </a:r>
            <a:r>
              <a:rPr lang="en-US" sz="2000" dirty="0" err="1" smtClean="0">
                <a:solidFill>
                  <a:srgbClr val="FF0000"/>
                </a:solidFill>
              </a:rPr>
              <a:t>untriggered</a:t>
            </a:r>
            <a:r>
              <a:rPr lang="en-US" sz="2000" dirty="0" smtClean="0">
                <a:solidFill>
                  <a:srgbClr val="FF0000"/>
                </a:solidFill>
              </a:rPr>
              <a:t> correlation.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85800"/>
            <a:ext cx="7848600" cy="1295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Ridge increases with centrality.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Ridge pt spectrum is a bit harder than bulk.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Ridge particle composition similar to bulk.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extended to very large </a:t>
            </a:r>
            <a:r>
              <a:rPr lang="en-US" dirty="0" smtClean="0">
                <a:latin typeface="Symbol" pitchFamily="18" charset="2"/>
              </a:rPr>
              <a:t>Dh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67617"/>
            <a:ext cx="4419600" cy="294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86411" y="1588024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PHOBOS, arXiv:0903.2811</a:t>
            </a:r>
          </a:p>
        </p:txBody>
      </p:sp>
      <p:pic>
        <p:nvPicPr>
          <p:cNvPr id="13" name="Picture 25" descr="plot_corr_AuAu_ALL_8M9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97624"/>
            <a:ext cx="3733800" cy="283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2362200" y="4175847"/>
            <a:ext cx="1454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STAR Preliminary</a:t>
            </a: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2209800" y="2350024"/>
            <a:ext cx="1676400" cy="4924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marL="457200" indent="-457200" algn="ctr">
              <a:buFont typeface="Wingdings" pitchFamily="2" charset="2"/>
              <a:buNone/>
            </a:pPr>
            <a:r>
              <a:rPr lang="en-US" sz="1600" b="1" dirty="0" smtClean="0">
                <a:solidFill>
                  <a:sysClr val="windowText" lastClr="000000"/>
                </a:solidFill>
              </a:rPr>
              <a:t>2.7</a:t>
            </a:r>
            <a:r>
              <a:rPr lang="en-US" sz="1600" b="1" smtClean="0">
                <a:solidFill>
                  <a:sysClr val="windowText" lastClr="000000"/>
                </a:solidFill>
              </a:rPr>
              <a:t>&lt;|</a:t>
            </a:r>
            <a:r>
              <a:rPr lang="en-US" sz="1600" b="1" smtClean="0">
                <a:solidFill>
                  <a:sysClr val="windowText" lastClr="000000"/>
                </a:solidFill>
                <a:latin typeface="Symbol" pitchFamily="18" charset="2"/>
              </a:rPr>
              <a:t>Dh</a:t>
            </a:r>
            <a:r>
              <a:rPr lang="en-US" sz="1600" b="1" smtClean="0">
                <a:solidFill>
                  <a:sysClr val="windowText" lastClr="000000"/>
                </a:solidFill>
              </a:rPr>
              <a:t>|&lt;</a:t>
            </a:r>
            <a:r>
              <a:rPr lang="en-US" sz="1600" b="1" dirty="0" smtClean="0">
                <a:solidFill>
                  <a:sysClr val="windowText" lastClr="000000"/>
                </a:solidFill>
              </a:rPr>
              <a:t>3.9</a:t>
            </a:r>
          </a:p>
          <a:p>
            <a:pPr marL="457200" indent="-457200" algn="ctr">
              <a:buFont typeface="Wingdings" pitchFamily="2" charset="2"/>
              <a:buNone/>
            </a:pPr>
            <a:r>
              <a:rPr lang="en-US" sz="1600" b="1" dirty="0" err="1" smtClean="0">
                <a:solidFill>
                  <a:sysClr val="windowText" lastClr="000000"/>
                </a:solidFill>
              </a:rPr>
              <a:t>p</a:t>
            </a:r>
            <a:r>
              <a:rPr lang="en-US" sz="1600" b="1" baseline="-25000" dirty="0" err="1" smtClean="0">
                <a:solidFill>
                  <a:sysClr val="windowText" lastClr="000000"/>
                </a:solidFill>
              </a:rPr>
              <a:t>T</a:t>
            </a:r>
            <a:r>
              <a:rPr lang="en-US" sz="1600" b="1" baseline="30000" dirty="0" err="1" smtClean="0">
                <a:solidFill>
                  <a:sysClr val="windowText" lastClr="000000"/>
                </a:solidFill>
              </a:rPr>
              <a:t>assoc</a:t>
            </a:r>
            <a:r>
              <a:rPr lang="en-US" sz="1600" b="1" dirty="0" smtClean="0">
                <a:solidFill>
                  <a:sysClr val="windowText" lastClr="000000"/>
                </a:solidFill>
              </a:rPr>
              <a:t> &gt; 1.0 </a:t>
            </a:r>
            <a:r>
              <a:rPr lang="en-US" sz="1600" b="1" dirty="0" err="1">
                <a:solidFill>
                  <a:sysClr val="windowText" lastClr="000000"/>
                </a:solidFill>
              </a:rPr>
              <a:t>GeV</a:t>
            </a:r>
            <a:r>
              <a:rPr lang="en-US" sz="1600" b="1" dirty="0">
                <a:solidFill>
                  <a:sysClr val="windowText" lastClr="000000"/>
                </a:solidFill>
              </a:rPr>
              <a:t>/c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1664224"/>
            <a:ext cx="286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STAR, </a:t>
            </a:r>
            <a:r>
              <a:rPr lang="en-US" dirty="0" err="1" smtClean="0"/>
              <a:t>arXiv:nucl</a:t>
            </a:r>
            <a:r>
              <a:rPr lang="en-US" dirty="0" smtClean="0"/>
              <a:t>-ex/0701061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9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New insights from </a:t>
            </a:r>
            <a:br>
              <a:rPr lang="en-US" dirty="0" smtClean="0"/>
            </a:br>
            <a:r>
              <a:rPr lang="en-US" dirty="0" smtClean="0"/>
              <a:t>RP-dependent </a:t>
            </a:r>
            <a:r>
              <a:rPr lang="en-US" dirty="0" err="1" smtClean="0"/>
              <a:t>dihadron</a:t>
            </a:r>
            <a:r>
              <a:rPr lang="en-US" dirty="0" smtClean="0"/>
              <a:t> correlations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2400" y="685800"/>
            <a:ext cx="3429000" cy="2743200"/>
            <a:chOff x="3912" y="384"/>
            <a:chExt cx="1560" cy="1584"/>
          </a:xfrm>
        </p:grpSpPr>
        <p:pic>
          <p:nvPicPr>
            <p:cNvPr id="70" name="Picture 23" descr="qm_ridge_pr_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6" y="384"/>
              <a:ext cx="1536" cy="1584"/>
            </a:xfrm>
            <a:prstGeom prst="rect">
              <a:avLst/>
            </a:prstGeom>
            <a:noFill/>
          </p:spPr>
        </p:pic>
        <p:graphicFrame>
          <p:nvGraphicFramePr>
            <p:cNvPr id="71" name="Object 24"/>
            <p:cNvGraphicFramePr>
              <a:graphicFrameLocks noChangeAspect="1"/>
            </p:cNvGraphicFramePr>
            <p:nvPr/>
          </p:nvGraphicFramePr>
          <p:xfrm>
            <a:off x="3912" y="1461"/>
            <a:ext cx="576" cy="125"/>
          </p:xfrm>
          <a:graphic>
            <a:graphicData uri="http://schemas.openxmlformats.org/presentationml/2006/ole">
              <p:oleObj spid="_x0000_s78850" name="Equation" r:id="rId4" imgW="914400" imgH="198720" progId="Equation.DSMT4">
                <p:embed/>
              </p:oleObj>
            </a:graphicData>
          </a:graphic>
        </p:graphicFrame>
        <p:sp>
          <p:nvSpPr>
            <p:cNvPr id="72" name="Text Box 25"/>
            <p:cNvSpPr txBox="1">
              <a:spLocks noChangeArrowheads="1"/>
            </p:cNvSpPr>
            <p:nvPr/>
          </p:nvSpPr>
          <p:spPr bwMode="auto">
            <a:xfrm rot="20820000">
              <a:off x="4622" y="951"/>
              <a:ext cx="2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b="1" dirty="0"/>
                <a:t>jet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612" y="816"/>
              <a:ext cx="240" cy="624"/>
              <a:chOff x="3072" y="1056"/>
              <a:chExt cx="240" cy="624"/>
            </a:xfrm>
          </p:grpSpPr>
          <p:sp>
            <p:nvSpPr>
              <p:cNvPr id="98" name="Line 27"/>
              <p:cNvSpPr>
                <a:spLocks noChangeShapeType="1"/>
              </p:cNvSpPr>
              <p:nvPr/>
            </p:nvSpPr>
            <p:spPr bwMode="auto">
              <a:xfrm flipV="1">
                <a:off x="3072" y="10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8"/>
              <p:cNvSpPr>
                <a:spLocks noChangeShapeType="1"/>
              </p:cNvSpPr>
              <p:nvPr/>
            </p:nvSpPr>
            <p:spPr bwMode="auto">
              <a:xfrm>
                <a:off x="3072" y="1200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9"/>
              <p:cNvSpPr>
                <a:spLocks noChangeShapeType="1"/>
              </p:cNvSpPr>
              <p:nvPr/>
            </p:nvSpPr>
            <p:spPr bwMode="auto">
              <a:xfrm>
                <a:off x="3312" y="105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30"/>
              <p:cNvSpPr>
                <a:spLocks noChangeShapeType="1"/>
              </p:cNvSpPr>
              <p:nvPr/>
            </p:nvSpPr>
            <p:spPr bwMode="auto">
              <a:xfrm flipV="1">
                <a:off x="3072" y="153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612" y="816"/>
              <a:ext cx="240" cy="432"/>
              <a:chOff x="3072" y="1056"/>
              <a:chExt cx="240" cy="432"/>
            </a:xfrm>
          </p:grpSpPr>
          <p:sp>
            <p:nvSpPr>
              <p:cNvPr id="94" name="Line 32"/>
              <p:cNvSpPr>
                <a:spLocks noChangeShapeType="1"/>
              </p:cNvSpPr>
              <p:nvPr/>
            </p:nvSpPr>
            <p:spPr bwMode="auto">
              <a:xfrm>
                <a:off x="3072" y="1200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33"/>
              <p:cNvSpPr>
                <a:spLocks noChangeShapeType="1"/>
              </p:cNvSpPr>
              <p:nvPr/>
            </p:nvSpPr>
            <p:spPr bwMode="auto">
              <a:xfrm>
                <a:off x="3312" y="1056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34"/>
              <p:cNvSpPr>
                <a:spLocks noChangeShapeType="1"/>
              </p:cNvSpPr>
              <p:nvPr/>
            </p:nvSpPr>
            <p:spPr bwMode="auto">
              <a:xfrm flipV="1">
                <a:off x="3072" y="1056"/>
                <a:ext cx="24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35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24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4464" y="1008"/>
              <a:ext cx="528" cy="528"/>
              <a:chOff x="2112" y="1248"/>
              <a:chExt cx="528" cy="528"/>
            </a:xfrm>
          </p:grpSpPr>
          <p:sp>
            <p:nvSpPr>
              <p:cNvPr id="86" name="Line 37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38"/>
              <p:cNvSpPr>
                <a:spLocks noChangeShapeType="1"/>
              </p:cNvSpPr>
              <p:nvPr/>
            </p:nvSpPr>
            <p:spPr bwMode="auto">
              <a:xfrm>
                <a:off x="2112" y="15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39"/>
              <p:cNvSpPr>
                <a:spLocks noChangeShapeType="1"/>
              </p:cNvSpPr>
              <p:nvPr/>
            </p:nvSpPr>
            <p:spPr bwMode="auto">
              <a:xfrm flipV="1">
                <a:off x="2112" y="1488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40"/>
              <p:cNvSpPr>
                <a:spLocks noChangeShapeType="1"/>
              </p:cNvSpPr>
              <p:nvPr/>
            </p:nvSpPr>
            <p:spPr bwMode="auto">
              <a:xfrm flipV="1">
                <a:off x="2112" y="168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41"/>
              <p:cNvSpPr>
                <a:spLocks noChangeShapeType="1"/>
              </p:cNvSpPr>
              <p:nvPr/>
            </p:nvSpPr>
            <p:spPr bwMode="auto">
              <a:xfrm>
                <a:off x="2256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42"/>
              <p:cNvSpPr>
                <a:spLocks noChangeShapeType="1"/>
              </p:cNvSpPr>
              <p:nvPr/>
            </p:nvSpPr>
            <p:spPr bwMode="auto">
              <a:xfrm flipH="1">
                <a:off x="2496" y="1248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43"/>
              <p:cNvSpPr>
                <a:spLocks noChangeShapeType="1"/>
              </p:cNvSpPr>
              <p:nvPr/>
            </p:nvSpPr>
            <p:spPr bwMode="auto">
              <a:xfrm>
                <a:off x="2496" y="13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44"/>
              <p:cNvSpPr>
                <a:spLocks noChangeShapeType="1"/>
              </p:cNvSpPr>
              <p:nvPr/>
            </p:nvSpPr>
            <p:spPr bwMode="auto">
              <a:xfrm flipV="1">
                <a:off x="2496" y="144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4460" y="1008"/>
              <a:ext cx="528" cy="528"/>
              <a:chOff x="2112" y="1248"/>
              <a:chExt cx="528" cy="528"/>
            </a:xfrm>
          </p:grpSpPr>
          <p:sp>
            <p:nvSpPr>
              <p:cNvPr id="78" name="Line 46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47"/>
              <p:cNvSpPr>
                <a:spLocks noChangeShapeType="1"/>
              </p:cNvSpPr>
              <p:nvPr/>
            </p:nvSpPr>
            <p:spPr bwMode="auto">
              <a:xfrm>
                <a:off x="2112" y="15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48"/>
              <p:cNvSpPr>
                <a:spLocks noChangeShapeType="1"/>
              </p:cNvSpPr>
              <p:nvPr/>
            </p:nvSpPr>
            <p:spPr bwMode="auto">
              <a:xfrm flipV="1">
                <a:off x="2112" y="1488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49"/>
              <p:cNvSpPr>
                <a:spLocks noChangeShapeType="1"/>
              </p:cNvSpPr>
              <p:nvPr/>
            </p:nvSpPr>
            <p:spPr bwMode="auto">
              <a:xfrm flipV="1">
                <a:off x="2112" y="168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50"/>
              <p:cNvSpPr>
                <a:spLocks noChangeShapeType="1"/>
              </p:cNvSpPr>
              <p:nvPr/>
            </p:nvSpPr>
            <p:spPr bwMode="auto">
              <a:xfrm>
                <a:off x="2256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51"/>
              <p:cNvSpPr>
                <a:spLocks noChangeShapeType="1"/>
              </p:cNvSpPr>
              <p:nvPr/>
            </p:nvSpPr>
            <p:spPr bwMode="auto">
              <a:xfrm flipH="1">
                <a:off x="2496" y="1248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52"/>
              <p:cNvSpPr>
                <a:spLocks noChangeShapeType="1"/>
              </p:cNvSpPr>
              <p:nvPr/>
            </p:nvSpPr>
            <p:spPr bwMode="auto">
              <a:xfrm>
                <a:off x="2496" y="13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53"/>
              <p:cNvSpPr>
                <a:spLocks noChangeShapeType="1"/>
              </p:cNvSpPr>
              <p:nvPr/>
            </p:nvSpPr>
            <p:spPr bwMode="auto">
              <a:xfrm flipV="1">
                <a:off x="2496" y="144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Text Box 54"/>
            <p:cNvSpPr txBox="1">
              <a:spLocks noChangeArrowheads="1"/>
            </p:cNvSpPr>
            <p:nvPr/>
          </p:nvSpPr>
          <p:spPr bwMode="auto">
            <a:xfrm rot="20100000">
              <a:off x="4566" y="1120"/>
              <a:ext cx="480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zh-CN" b="1" dirty="0"/>
                <a:t>ridge</a:t>
              </a:r>
            </a:p>
          </p:txBody>
        </p:sp>
      </p:grp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Symbol" pitchFamily="18" charset="2"/>
              </a:rPr>
              <a:t>Dh</a:t>
            </a:r>
            <a:r>
              <a:rPr lang="en-US" sz="4400" dirty="0" smtClean="0"/>
              <a:t> cut to </a:t>
            </a:r>
            <a:r>
              <a:rPr lang="en-US" dirty="0" smtClean="0"/>
              <a:t>“</a:t>
            </a:r>
            <a:r>
              <a:rPr lang="en-US" sz="4400" dirty="0" smtClean="0"/>
              <a:t>separate” jet and ridge</a:t>
            </a:r>
          </a:p>
        </p:txBody>
      </p:sp>
      <p:pic>
        <p:nvPicPr>
          <p:cNvPr id="5" name="Picture 49" descr="Aoq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43892"/>
            <a:ext cx="2895600" cy="27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28"/>
          <p:cNvSpPr>
            <a:spLocks noChangeArrowheads="1"/>
          </p:cNvSpPr>
          <p:nvPr/>
        </p:nvSpPr>
        <p:spPr bwMode="auto">
          <a:xfrm rot="20339728">
            <a:off x="2542880" y="3076870"/>
            <a:ext cx="436304" cy="269358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latin typeface="Symbol" pitchFamily="18" charset="2"/>
              </a:rPr>
              <a:t>Dh</a:t>
            </a:r>
          </a:p>
        </p:txBody>
      </p:sp>
      <p:sp>
        <p:nvSpPr>
          <p:cNvPr id="33" name="TextBox 143"/>
          <p:cNvSpPr txBox="1">
            <a:spLocks noChangeArrowheads="1"/>
          </p:cNvSpPr>
          <p:nvPr/>
        </p:nvSpPr>
        <p:spPr bwMode="auto">
          <a:xfrm>
            <a:off x="2514600" y="2590800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dirty="0" smtClean="0">
                <a:latin typeface="Calibri" pitchFamily="34" charset="0"/>
              </a:rPr>
              <a:t>|∆</a:t>
            </a:r>
            <a:r>
              <a:rPr lang="el-GR" dirty="0" smtClean="0">
                <a:latin typeface="Calibri" pitchFamily="34" charset="0"/>
              </a:rPr>
              <a:t>η</a:t>
            </a:r>
            <a:r>
              <a:rPr lang="en-US" dirty="0" smtClean="0">
                <a:latin typeface="Calibri" pitchFamily="34" charset="0"/>
              </a:rPr>
              <a:t>|&gt;0.7 = ridge + away-side</a:t>
            </a:r>
          </a:p>
          <a:p>
            <a:pPr marL="342900" indent="-342900" algn="ctr"/>
            <a:r>
              <a:rPr lang="en-US" dirty="0" smtClean="0">
                <a:latin typeface="Calibri" pitchFamily="34" charset="0"/>
              </a:rPr>
              <a:t>Jet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(|∆</a:t>
            </a:r>
            <a:r>
              <a:rPr lang="el-GR" dirty="0" smtClean="0">
                <a:latin typeface="Calibri" pitchFamily="34" charset="0"/>
              </a:rPr>
              <a:t>η</a:t>
            </a:r>
            <a:r>
              <a:rPr lang="en-US" dirty="0" smtClean="0">
                <a:latin typeface="Calibri" pitchFamily="34" charset="0"/>
              </a:rPr>
              <a:t>|&lt;</a:t>
            </a:r>
            <a:r>
              <a:rPr lang="en-US" dirty="0">
                <a:latin typeface="Calibri" pitchFamily="34" charset="0"/>
              </a:rPr>
              <a:t>0.7</a:t>
            </a:r>
            <a:r>
              <a:rPr lang="en-US" dirty="0" smtClean="0">
                <a:latin typeface="Calibri" pitchFamily="34" charset="0"/>
              </a:rPr>
              <a:t>) </a:t>
            </a:r>
            <a:r>
              <a:rPr lang="en-US" dirty="0">
                <a:latin typeface="Calibri" pitchFamily="34" charset="0"/>
              </a:rPr>
              <a:t>– Accept.*(|∆</a:t>
            </a:r>
            <a:r>
              <a:rPr lang="el-GR" dirty="0">
                <a:latin typeface="Calibri" pitchFamily="34" charset="0"/>
              </a:rPr>
              <a:t>η</a:t>
            </a:r>
            <a:r>
              <a:rPr lang="en-US" dirty="0">
                <a:latin typeface="Calibri" pitchFamily="34" charset="0"/>
              </a:rPr>
              <a:t>|&gt;0.7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marL="342900" indent="-342900" algn="ctr"/>
            <a:r>
              <a:rPr lang="en-US" dirty="0" smtClean="0">
                <a:latin typeface="Calibri" pitchFamily="34" charset="0"/>
              </a:rPr>
              <a:t>assuming ridge is uniform in ∆</a:t>
            </a:r>
            <a:r>
              <a:rPr lang="el-GR" dirty="0" smtClean="0">
                <a:latin typeface="Calibri" pitchFamily="34" charset="0"/>
              </a:rPr>
              <a:t>η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2" name="Rectangle 28"/>
          <p:cNvSpPr>
            <a:spLocks noChangeArrowheads="1"/>
          </p:cNvSpPr>
          <p:nvPr/>
        </p:nvSpPr>
        <p:spPr bwMode="auto">
          <a:xfrm rot="994137">
            <a:off x="867549" y="3028418"/>
            <a:ext cx="436304" cy="269358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1" dirty="0">
                <a:latin typeface="Symbol" pitchFamily="18" charset="2"/>
              </a:rPr>
              <a:t>Dh</a:t>
            </a:r>
          </a:p>
        </p:txBody>
      </p:sp>
      <p:grpSp>
        <p:nvGrpSpPr>
          <p:cNvPr id="8" name="Group 114"/>
          <p:cNvGrpSpPr/>
          <p:nvPr/>
        </p:nvGrpSpPr>
        <p:grpSpPr>
          <a:xfrm>
            <a:off x="0" y="3733800"/>
            <a:ext cx="9086850" cy="2755900"/>
            <a:chOff x="0" y="3733800"/>
            <a:chExt cx="9086850" cy="2755900"/>
          </a:xfrm>
        </p:grpSpPr>
        <p:pic>
          <p:nvPicPr>
            <p:cNvPr id="8195" name="Picture 2" descr="C:\Work\Papers\PRC_jetCorr_RP\Figures\plots\fig11_jetRidgeCorr_Josh_C20-60_T3-4_A1-1.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733800"/>
              <a:ext cx="9086850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64" descr="pieDis_JetRidge_Scan_2x6_T3A1"/>
            <p:cNvPicPr>
              <a:picLocks noChangeAspect="1" noChangeArrowheads="1"/>
            </p:cNvPicPr>
            <p:nvPr/>
          </p:nvPicPr>
          <p:blipFill>
            <a:blip r:embed="rId7" cstate="print"/>
            <a:srcRect l="6310" t="7372" r="5352" b="11537"/>
            <a:stretch>
              <a:fillRect/>
            </a:stretch>
          </p:blipFill>
          <p:spPr bwMode="auto">
            <a:xfrm>
              <a:off x="381000" y="3962400"/>
              <a:ext cx="84582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3218911" y="5044265"/>
            <a:ext cx="3144323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 err="1" smtClean="0">
                <a:solidFill>
                  <a:srgbClr val="C00000"/>
                </a:solidFill>
              </a:rPr>
              <a:t>Feng</a:t>
            </a:r>
            <a:r>
              <a:rPr lang="en-US" altLang="zh-CN" b="1" dirty="0" smtClean="0">
                <a:solidFill>
                  <a:srgbClr val="C00000"/>
                </a:solidFill>
              </a:rPr>
              <a:t>, QM’06. STAR Preliminary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11" name="Text Box 73"/>
          <p:cNvSpPr txBox="1">
            <a:spLocks noChangeArrowheads="1"/>
          </p:cNvSpPr>
          <p:nvPr/>
        </p:nvSpPr>
        <p:spPr bwMode="auto">
          <a:xfrm>
            <a:off x="2133600" y="4021591"/>
            <a:ext cx="5334000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dirty="0" err="1" smtClean="0"/>
              <a:t>Au+Au</a:t>
            </a:r>
            <a:r>
              <a:rPr lang="en-US" altLang="zh-CN" sz="2000" dirty="0" smtClean="0"/>
              <a:t> 20-60%, 3&lt;</a:t>
            </a:r>
            <a:r>
              <a:rPr lang="en-US" altLang="zh-CN" sz="2000" dirty="0" err="1" smtClean="0"/>
              <a:t>p</a:t>
            </a:r>
            <a:r>
              <a:rPr lang="en-US" altLang="zh-CN" sz="2000" baseline="-25000" dirty="0" err="1" smtClean="0"/>
              <a:t>T</a:t>
            </a:r>
            <a:r>
              <a:rPr lang="en-US" altLang="zh-CN" sz="2000" baseline="30000" dirty="0" err="1" smtClean="0"/>
              <a:t>trig</a:t>
            </a:r>
            <a:r>
              <a:rPr lang="en-US" altLang="zh-CN" sz="2000" dirty="0" smtClean="0"/>
              <a:t>&lt;4</a:t>
            </a:r>
            <a:r>
              <a:rPr lang="en-US" altLang="zh-CN" sz="2000" dirty="0"/>
              <a:t>, 1.5&lt;</a:t>
            </a:r>
            <a:r>
              <a:rPr lang="en-US" altLang="zh-CN" sz="2000" dirty="0" err="1"/>
              <a:t>p</a:t>
            </a:r>
            <a:r>
              <a:rPr lang="en-US" altLang="zh-CN" sz="2000" baseline="-25000" dirty="0" err="1"/>
              <a:t>T</a:t>
            </a:r>
            <a:r>
              <a:rPr lang="en-US" altLang="zh-CN" sz="2000" baseline="30000" dirty="0" err="1"/>
              <a:t>trig</a:t>
            </a:r>
            <a:r>
              <a:rPr lang="en-US" altLang="zh-CN" sz="2000" dirty="0"/>
              <a:t>&lt;2.0 </a:t>
            </a:r>
            <a:r>
              <a:rPr lang="en-US" altLang="zh-CN" sz="2000" dirty="0" err="1"/>
              <a:t>GeV</a:t>
            </a:r>
            <a:r>
              <a:rPr lang="en-US" altLang="zh-CN" sz="2000" dirty="0"/>
              <a:t>/c</a:t>
            </a:r>
          </a:p>
        </p:txBody>
      </p:sp>
      <p:grpSp>
        <p:nvGrpSpPr>
          <p:cNvPr id="9" name="Group 50"/>
          <p:cNvGrpSpPr/>
          <p:nvPr/>
        </p:nvGrpSpPr>
        <p:grpSpPr>
          <a:xfrm>
            <a:off x="1267690" y="4191000"/>
            <a:ext cx="7467600" cy="762000"/>
            <a:chOff x="1267690" y="4191000"/>
            <a:chExt cx="7467600" cy="762000"/>
          </a:xfrm>
        </p:grpSpPr>
        <p:sp>
          <p:nvSpPr>
            <p:cNvPr id="45" name="Rectangle 44"/>
            <p:cNvSpPr/>
            <p:nvPr/>
          </p:nvSpPr>
          <p:spPr>
            <a:xfrm>
              <a:off x="1267690" y="4191000"/>
              <a:ext cx="762000" cy="762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28455" y="4419600"/>
              <a:ext cx="838200" cy="5334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72345" y="4419600"/>
              <a:ext cx="838200" cy="5334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95455" y="4419600"/>
              <a:ext cx="838200" cy="5334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53200" y="4419600"/>
              <a:ext cx="838200" cy="5334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97090" y="4419600"/>
              <a:ext cx="838200" cy="5334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914400" y="5257800"/>
            <a:ext cx="304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19200" y="508462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d+Au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8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59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1" grpId="0" animBg="1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Ridge decreases with RP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575" y="1295400"/>
            <a:ext cx="41624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9" descr="Aoq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48581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81000" y="48768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Ridge drops when trigger particle moves away from RP.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81600" y="5715000"/>
            <a:ext cx="2590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606925" y="5957887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in-plane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283450" y="5957887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out-of-plane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902325" y="6061074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5597525" y="6165849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902325" y="57150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trigger |</a:t>
            </a:r>
            <a:r>
              <a:rPr lang="en-US" b="1">
                <a:latin typeface="Symbol" pitchFamily="18" charset="2"/>
              </a:rPr>
              <a:t>f</a:t>
            </a:r>
            <a:r>
              <a:rPr lang="en-US" b="1" baseline="-25000">
                <a:latin typeface="Arial Unicode MS" pitchFamily="34" charset="-128"/>
              </a:rPr>
              <a:t>s</a:t>
            </a:r>
            <a:r>
              <a:rPr lang="en-US" b="1">
                <a:latin typeface="Symbol" pitchFamily="18" charset="2"/>
              </a:rPr>
              <a:t>|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5373" y="990600"/>
            <a:ext cx="18122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Preliminary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1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22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724400" y="1607403"/>
            <a:ext cx="4038600" cy="3657600"/>
          </a:xfrm>
          <a:prstGeom prst="rect">
            <a:avLst/>
          </a:prstGeom>
          <a:solidFill>
            <a:srgbClr val="66FF33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59825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A model prediction motivated by data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607403"/>
            <a:ext cx="3886200" cy="3657600"/>
            <a:chOff x="3168" y="576"/>
            <a:chExt cx="2448" cy="2304"/>
          </a:xfrm>
        </p:grpSpPr>
        <p:sp>
          <p:nvSpPr>
            <p:cNvPr id="12314" name="Rectangle 5"/>
            <p:cNvSpPr>
              <a:spLocks noChangeArrowheads="1"/>
            </p:cNvSpPr>
            <p:nvPr/>
          </p:nvSpPr>
          <p:spPr bwMode="auto">
            <a:xfrm>
              <a:off x="3168" y="576"/>
              <a:ext cx="2448" cy="2304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264" y="943"/>
              <a:ext cx="2077" cy="1409"/>
              <a:chOff x="3264" y="943"/>
              <a:chExt cx="2077" cy="1409"/>
            </a:xfrm>
          </p:grpSpPr>
          <p:pic>
            <p:nvPicPr>
              <p:cNvPr id="12318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4546"/>
              <a:stretch>
                <a:fillRect/>
              </a:stretch>
            </p:blipFill>
            <p:spPr bwMode="auto">
              <a:xfrm>
                <a:off x="3421" y="968"/>
                <a:ext cx="960" cy="1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19" name="Text Box 8"/>
              <p:cNvSpPr txBox="1">
                <a:spLocks noChangeArrowheads="1"/>
              </p:cNvSpPr>
              <p:nvPr/>
            </p:nvSpPr>
            <p:spPr bwMode="auto">
              <a:xfrm>
                <a:off x="3264" y="1271"/>
                <a:ext cx="115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C3300"/>
                    </a:solidFill>
                  </a:rPr>
                  <a:t>in-plane</a:t>
                </a:r>
              </a:p>
              <a:p>
                <a:r>
                  <a:rPr lang="en-US" b="1">
                    <a:solidFill>
                      <a:srgbClr val="CC3300"/>
                    </a:solidFill>
                  </a:rPr>
                  <a:t>jet flow aligned</a:t>
                </a:r>
              </a:p>
              <a:p>
                <a:r>
                  <a:rPr lang="en-US" b="1">
                    <a:solidFill>
                      <a:srgbClr val="CC3300"/>
                    </a:solidFill>
                  </a:rPr>
                  <a:t>more ridge</a:t>
                </a:r>
              </a:p>
            </p:txBody>
          </p:sp>
          <p:pic>
            <p:nvPicPr>
              <p:cNvPr id="12320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9091"/>
              <a:stretch>
                <a:fillRect/>
              </a:stretch>
            </p:blipFill>
            <p:spPr bwMode="auto">
              <a:xfrm>
                <a:off x="4477" y="968"/>
                <a:ext cx="864" cy="1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21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4004" y="1356"/>
                <a:ext cx="1404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C3300"/>
                    </a:solidFill>
                  </a:rPr>
                  <a:t>out-of-plane</a:t>
                </a:r>
              </a:p>
              <a:p>
                <a:r>
                  <a:rPr lang="en-US" b="1">
                    <a:solidFill>
                      <a:srgbClr val="CC3300"/>
                    </a:solidFill>
                  </a:rPr>
                  <a:t>jet flow misaligned</a:t>
                </a:r>
              </a:p>
              <a:p>
                <a:r>
                  <a:rPr lang="en-US" b="1">
                    <a:solidFill>
                      <a:srgbClr val="CC3300"/>
                    </a:solidFill>
                  </a:rPr>
                  <a:t>less ridge</a:t>
                </a:r>
              </a:p>
            </p:txBody>
          </p:sp>
        </p:grpSp>
        <p:sp>
          <p:nvSpPr>
            <p:cNvPr id="12316" name="Text Box 11"/>
            <p:cNvSpPr txBox="1">
              <a:spLocks noChangeArrowheads="1"/>
            </p:cNvSpPr>
            <p:nvPr/>
          </p:nvSpPr>
          <p:spPr bwMode="auto">
            <a:xfrm>
              <a:off x="3312" y="594"/>
              <a:ext cx="217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Chiu,Hwa, arXiv:0809.3018</a:t>
              </a:r>
            </a:p>
            <a:p>
              <a:r>
                <a:rPr lang="en-US" sz="1600" b="1"/>
                <a:t>Correlated Emission Model (CEM)</a:t>
              </a:r>
            </a:p>
          </p:txBody>
        </p:sp>
        <p:sp>
          <p:nvSpPr>
            <p:cNvPr id="12317" name="Rectangle 12"/>
            <p:cNvSpPr>
              <a:spLocks noChangeArrowheads="1"/>
            </p:cNvSpPr>
            <p:nvPr/>
          </p:nvSpPr>
          <p:spPr bwMode="auto">
            <a:xfrm>
              <a:off x="3168" y="2400"/>
              <a:ext cx="24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Alignment of jet propagation and medium flow produces the ridge.</a:t>
              </a:r>
            </a:p>
          </p:txBody>
        </p:sp>
      </p:grpSp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759803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533400" y="5569803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If correct, would produce measureable asymmetry in near-side </a:t>
            </a:r>
            <a:r>
              <a:rPr lang="en-US" sz="2400" b="1" dirty="0" smtClean="0">
                <a:latin typeface="Calibri" pitchFamily="34" charset="0"/>
              </a:rPr>
              <a:t>ridge correlation peak.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914400"/>
            <a:ext cx="438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Correlated Emission Model (CEM)</a:t>
            </a:r>
            <a:endParaRPr lang="en-US" sz="2400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21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0" y="198437"/>
            <a:ext cx="9144000" cy="639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Remove away-side from large </a:t>
            </a:r>
            <a:r>
              <a:rPr lang="en-US" sz="4000" dirty="0" smtClean="0">
                <a:latin typeface="Symbol" pitchFamily="18" charset="2"/>
              </a:rPr>
              <a:t>Dh</a:t>
            </a:r>
            <a:r>
              <a:rPr lang="en-US" sz="4000" dirty="0" smtClean="0"/>
              <a:t> correlation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0" y="852488"/>
            <a:ext cx="9144000" cy="4805363"/>
            <a:chOff x="0" y="1919288"/>
            <a:chExt cx="9144000" cy="480536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1919288"/>
              <a:ext cx="9144000" cy="4805363"/>
              <a:chOff x="0" y="988"/>
              <a:chExt cx="5760" cy="3027"/>
            </a:xfrm>
          </p:grpSpPr>
          <p:pic>
            <p:nvPicPr>
              <p:cNvPr id="13362" name="Picture 92" descr="GaussFit.gif"/>
              <p:cNvPicPr>
                <a:picLocks noChangeAspect="1"/>
              </p:cNvPicPr>
              <p:nvPr/>
            </p:nvPicPr>
            <p:blipFill>
              <a:blip r:embed="rId3" cstate="print"/>
              <a:srcRect t="8020" r="1666"/>
              <a:stretch>
                <a:fillRect/>
              </a:stretch>
            </p:blipFill>
            <p:spPr bwMode="auto">
              <a:xfrm>
                <a:off x="0" y="1392"/>
                <a:ext cx="5760" cy="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63" name="Picture 88" descr="Jet_Ridge.gif"/>
              <p:cNvPicPr>
                <a:picLocks noChangeAspect="1"/>
              </p:cNvPicPr>
              <p:nvPr/>
            </p:nvPicPr>
            <p:blipFill>
              <a:blip r:embed="rId4" cstate="print"/>
              <a:srcRect r="1666"/>
              <a:stretch>
                <a:fillRect/>
              </a:stretch>
            </p:blipFill>
            <p:spPr bwMode="auto">
              <a:xfrm>
                <a:off x="0" y="2640"/>
                <a:ext cx="5760" cy="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64" name="TextBox 130"/>
              <p:cNvSpPr txBox="1">
                <a:spLocks noChangeArrowheads="1"/>
              </p:cNvSpPr>
              <p:nvPr/>
            </p:nvSpPr>
            <p:spPr bwMode="auto">
              <a:xfrm>
                <a:off x="336" y="2793"/>
                <a:ext cx="5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Calibri" pitchFamily="34" charset="0"/>
                  </a:rPr>
                  <a:t>Ridge</a:t>
                </a:r>
              </a:p>
            </p:txBody>
          </p:sp>
          <p:sp>
            <p:nvSpPr>
              <p:cNvPr id="13365" name="TextBox 130"/>
              <p:cNvSpPr txBox="1">
                <a:spLocks noChangeArrowheads="1"/>
              </p:cNvSpPr>
              <p:nvPr/>
            </p:nvSpPr>
            <p:spPr bwMode="auto">
              <a:xfrm>
                <a:off x="432" y="2976"/>
                <a:ext cx="3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Jet</a:t>
                </a:r>
              </a:p>
            </p:txBody>
          </p:sp>
          <p:sp>
            <p:nvSpPr>
              <p:cNvPr id="13366" name="Text Box 9"/>
              <p:cNvSpPr txBox="1">
                <a:spLocks noChangeArrowheads="1"/>
              </p:cNvSpPr>
              <p:nvPr/>
            </p:nvSpPr>
            <p:spPr bwMode="auto">
              <a:xfrm>
                <a:off x="1872" y="988"/>
                <a:ext cx="2112" cy="23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 dirty="0" err="1" smtClean="0">
                    <a:solidFill>
                      <a:srgbClr val="CC0000"/>
                    </a:solidFill>
                    <a:latin typeface="Calibri" pitchFamily="34" charset="0"/>
                    <a:ea typeface="宋体" pitchFamily="2" charset="-122"/>
                  </a:rPr>
                  <a:t>Konzer</a:t>
                </a:r>
                <a:r>
                  <a:rPr lang="en-US" altLang="zh-CN" b="1" dirty="0" smtClean="0">
                    <a:solidFill>
                      <a:srgbClr val="CC0000"/>
                    </a:solidFill>
                    <a:latin typeface="Calibri" pitchFamily="34" charset="0"/>
                    <a:ea typeface="宋体" pitchFamily="2" charset="-122"/>
                  </a:rPr>
                  <a:t>, QM’09. STAR </a:t>
                </a:r>
                <a:r>
                  <a:rPr lang="en-US" altLang="zh-CN" b="1" dirty="0">
                    <a:solidFill>
                      <a:srgbClr val="CC0000"/>
                    </a:solidFill>
                    <a:latin typeface="Calibri" pitchFamily="34" charset="0"/>
                    <a:ea typeface="宋体" pitchFamily="2" charset="-122"/>
                  </a:rPr>
                  <a:t>Preliminary</a:t>
                </a:r>
              </a:p>
            </p:txBody>
          </p:sp>
          <p:sp>
            <p:nvSpPr>
              <p:cNvPr id="13367" name="Rectangle 10"/>
              <p:cNvSpPr>
                <a:spLocks noChangeArrowheads="1"/>
              </p:cNvSpPr>
              <p:nvPr/>
            </p:nvSpPr>
            <p:spPr bwMode="auto">
              <a:xfrm>
                <a:off x="1152" y="1171"/>
                <a:ext cx="73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alibri" pitchFamily="34" charset="0"/>
                  </a:rPr>
                  <a:t>|∆</a:t>
                </a:r>
                <a:r>
                  <a:rPr lang="el-GR" sz="2000" b="1" dirty="0">
                    <a:solidFill>
                      <a:srgbClr val="FF0000"/>
                    </a:solidFill>
                    <a:latin typeface="Calibri" pitchFamily="34" charset="0"/>
                  </a:rPr>
                  <a:t>η</a:t>
                </a:r>
                <a:r>
                  <a:rPr lang="en-US" sz="2000" b="1" dirty="0">
                    <a:solidFill>
                      <a:srgbClr val="FF0000"/>
                    </a:solidFill>
                    <a:latin typeface="Calibri" pitchFamily="34" charset="0"/>
                  </a:rPr>
                  <a:t>|&gt;0.7</a:t>
                </a:r>
              </a:p>
            </p:txBody>
          </p:sp>
          <p:sp>
            <p:nvSpPr>
              <p:cNvPr id="13368" name="Rectangle 11"/>
              <p:cNvSpPr>
                <a:spLocks noChangeArrowheads="1"/>
              </p:cNvSpPr>
              <p:nvPr/>
            </p:nvSpPr>
            <p:spPr bwMode="auto">
              <a:xfrm>
                <a:off x="2208" y="3763"/>
                <a:ext cx="120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∆</a:t>
                </a:r>
                <a:r>
                  <a:rPr lang="en-US" sz="2000" b="1">
                    <a:latin typeface="Symbol" pitchFamily="18" charset="2"/>
                  </a:rPr>
                  <a:t>f </a:t>
                </a:r>
                <a:r>
                  <a:rPr lang="en-US" sz="2000" b="1">
                    <a:cs typeface="Times New Roman" pitchFamily="18" charset="0"/>
                  </a:rPr>
                  <a:t>=</a:t>
                </a:r>
                <a:r>
                  <a:rPr lang="en-US" sz="2000" b="1">
                    <a:latin typeface="Symbol" pitchFamily="18" charset="2"/>
                  </a:rPr>
                  <a:t> f</a:t>
                </a:r>
                <a:r>
                  <a:rPr lang="en-US" sz="2000" b="1" baseline="-25000">
                    <a:latin typeface="Calibri" pitchFamily="34" charset="0"/>
                  </a:rPr>
                  <a:t>assoc</a:t>
                </a:r>
                <a:r>
                  <a:rPr lang="en-US" sz="2000" b="1">
                    <a:latin typeface="Calibri" pitchFamily="34" charset="0"/>
                  </a:rPr>
                  <a:t> – </a:t>
                </a:r>
                <a:r>
                  <a:rPr lang="en-US" sz="2000" b="1">
                    <a:latin typeface="Symbol" pitchFamily="18" charset="2"/>
                  </a:rPr>
                  <a:t>f</a:t>
                </a:r>
                <a:r>
                  <a:rPr lang="en-US" sz="2000" b="1" baseline="-25000">
                    <a:latin typeface="Calibri" pitchFamily="34" charset="0"/>
                  </a:rPr>
                  <a:t>trig </a:t>
                </a:r>
                <a:endParaRPr lang="en-US" sz="2000">
                  <a:latin typeface="Symbol" pitchFamily="18" charset="2"/>
                </a:endParaRPr>
              </a:p>
            </p:txBody>
          </p:sp>
          <p:sp>
            <p:nvSpPr>
              <p:cNvPr id="13369" name="Text Box 12"/>
              <p:cNvSpPr txBox="1">
                <a:spLocks noChangeArrowheads="1"/>
              </p:cNvSpPr>
              <p:nvPr/>
            </p:nvSpPr>
            <p:spPr bwMode="auto">
              <a:xfrm>
                <a:off x="3116" y="1186"/>
                <a:ext cx="2644" cy="2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Trig. pt=3-4 GeV/c, assoc pt=1-1.5 GeV/c</a:t>
                </a:r>
              </a:p>
            </p:txBody>
          </p:sp>
        </p:grpSp>
        <p:sp>
          <p:nvSpPr>
            <p:cNvPr id="13341" name="TextBox 18"/>
            <p:cNvSpPr txBox="1">
              <a:spLocks noChangeArrowheads="1"/>
            </p:cNvSpPr>
            <p:nvPr/>
          </p:nvSpPr>
          <p:spPr bwMode="auto">
            <a:xfrm>
              <a:off x="0" y="4401157"/>
              <a:ext cx="13716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600">
                  <a:cs typeface="Times New Roman" pitchFamily="18" charset="0"/>
                </a:rPr>
                <a:t>φ</a:t>
              </a:r>
              <a:r>
                <a:rPr lang="en-US" sz="1600" baseline="-25000">
                  <a:cs typeface="Times New Roman" pitchFamily="18" charset="0"/>
                </a:rPr>
                <a:t>s</a:t>
              </a:r>
              <a:r>
                <a:rPr lang="en-US" sz="1600">
                  <a:cs typeface="Times New Roman" pitchFamily="18" charset="0"/>
                </a:rPr>
                <a:t> = 0 to -15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342" name="TextBox 19"/>
            <p:cNvSpPr txBox="1">
              <a:spLocks noChangeArrowheads="1"/>
            </p:cNvSpPr>
            <p:nvPr/>
          </p:nvSpPr>
          <p:spPr bwMode="auto">
            <a:xfrm>
              <a:off x="1600200" y="4401157"/>
              <a:ext cx="12954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cs typeface="Times New Roman" pitchFamily="18" charset="0"/>
                </a:rPr>
                <a:t>-15 to -30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343" name="TextBox 20"/>
            <p:cNvSpPr txBox="1">
              <a:spLocks noChangeArrowheads="1"/>
            </p:cNvSpPr>
            <p:nvPr/>
          </p:nvSpPr>
          <p:spPr bwMode="auto">
            <a:xfrm>
              <a:off x="3124200" y="4401157"/>
              <a:ext cx="13716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cs typeface="Times New Roman" pitchFamily="18" charset="0"/>
                </a:rPr>
                <a:t>-30 to -45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344" name="TextBox 21"/>
            <p:cNvSpPr txBox="1">
              <a:spLocks noChangeArrowheads="1"/>
            </p:cNvSpPr>
            <p:nvPr/>
          </p:nvSpPr>
          <p:spPr bwMode="auto">
            <a:xfrm>
              <a:off x="4724400" y="4401157"/>
              <a:ext cx="12954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cs typeface="Times New Roman" pitchFamily="18" charset="0"/>
                </a:rPr>
                <a:t>-45 to -60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345" name="TextBox 22"/>
            <p:cNvSpPr txBox="1">
              <a:spLocks noChangeArrowheads="1"/>
            </p:cNvSpPr>
            <p:nvPr/>
          </p:nvSpPr>
          <p:spPr bwMode="auto">
            <a:xfrm>
              <a:off x="6248400" y="4399399"/>
              <a:ext cx="12954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cs typeface="Times New Roman" pitchFamily="18" charset="0"/>
                </a:rPr>
                <a:t> -60 to -75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346" name="TextBox 23"/>
            <p:cNvSpPr txBox="1">
              <a:spLocks noChangeArrowheads="1"/>
            </p:cNvSpPr>
            <p:nvPr/>
          </p:nvSpPr>
          <p:spPr bwMode="auto">
            <a:xfrm>
              <a:off x="7772400" y="4399399"/>
              <a:ext cx="13716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cs typeface="Times New Roman" pitchFamily="18" charset="0"/>
                </a:rPr>
                <a:t> -75 to -90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347" name="TextBox 24"/>
            <p:cNvSpPr txBox="1">
              <a:spLocks noChangeArrowheads="1"/>
            </p:cNvSpPr>
            <p:nvPr/>
          </p:nvSpPr>
          <p:spPr bwMode="auto">
            <a:xfrm>
              <a:off x="0" y="2331177"/>
              <a:ext cx="167640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aseline="-25000">
                  <a:latin typeface="Calibri" pitchFamily="34" charset="0"/>
                </a:rPr>
                <a:t>            </a:t>
              </a:r>
            </a:p>
          </p:txBody>
        </p:sp>
        <p:sp>
          <p:nvSpPr>
            <p:cNvPr id="13348" name="TextBox 25"/>
            <p:cNvSpPr txBox="1">
              <a:spLocks noChangeArrowheads="1"/>
            </p:cNvSpPr>
            <p:nvPr/>
          </p:nvSpPr>
          <p:spPr bwMode="auto">
            <a:xfrm>
              <a:off x="1568390" y="6311333"/>
              <a:ext cx="1524000" cy="305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563"/>
                </a:lnSpc>
              </a:pPr>
              <a:r>
                <a:rPr lang="en-US">
                  <a:latin typeface="Calibri" pitchFamily="34" charset="0"/>
                </a:rPr>
                <a:t>-1 0 1      </a:t>
              </a:r>
              <a:r>
                <a:rPr lang="el-GR">
                  <a:cs typeface="Times New Roman" pitchFamily="18" charset="0"/>
                </a:rPr>
                <a:t>π</a:t>
              </a:r>
              <a:endParaRPr lang="en-US">
                <a:latin typeface="Calibri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52600" y="6086475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8600" y="6069013"/>
              <a:ext cx="1066800" cy="1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76600" y="6069013"/>
              <a:ext cx="1066800" cy="1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876800" y="6069013"/>
              <a:ext cx="1066800" cy="1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77000" y="6069013"/>
              <a:ext cx="1066800" cy="1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970838" y="6086475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78775" y="4203700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59538" y="4248150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886325" y="4248150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335338" y="4248150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70063" y="4257675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9075" y="4267200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1" name="TextBox 49"/>
            <p:cNvSpPr txBox="1">
              <a:spLocks noChangeArrowheads="1"/>
            </p:cNvSpPr>
            <p:nvPr/>
          </p:nvSpPr>
          <p:spPr bwMode="auto">
            <a:xfrm>
              <a:off x="1371600" y="4825073"/>
              <a:ext cx="389878" cy="13798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45720">
              <a:spAutoFit/>
            </a:bodyPr>
            <a:lstStyle/>
            <a:p>
              <a:pPr algn="r"/>
              <a:r>
                <a:rPr lang="en-US" sz="1200">
                  <a:latin typeface="Calibri" pitchFamily="34" charset="0"/>
                </a:rPr>
                <a:t>0.05</a:t>
              </a:r>
            </a:p>
            <a:p>
              <a:pPr algn="r"/>
              <a:endParaRPr lang="en-US" sz="1200">
                <a:latin typeface="Calibri" pitchFamily="34" charset="0"/>
              </a:endParaRPr>
            </a:p>
            <a:p>
              <a:pPr algn="r"/>
              <a:endParaRPr lang="en-US" sz="1200">
                <a:latin typeface="Calibri" pitchFamily="34" charset="0"/>
              </a:endParaRPr>
            </a:p>
            <a:p>
              <a:pPr algn="r">
                <a:lnSpc>
                  <a:spcPts val="1438"/>
                </a:lnSpc>
              </a:pPr>
              <a:endParaRPr lang="en-US" sz="1200">
                <a:latin typeface="Calibri" pitchFamily="34" charset="0"/>
              </a:endParaRPr>
            </a:p>
            <a:p>
              <a:pPr algn="r"/>
              <a:endParaRPr lang="en-US" sz="1200">
                <a:latin typeface="Calibri" pitchFamily="34" charset="0"/>
              </a:endParaRPr>
            </a:p>
            <a:p>
              <a:pPr algn="r"/>
              <a:endParaRPr lang="en-US" sz="1200">
                <a:latin typeface="Calibri" pitchFamily="34" charset="0"/>
              </a:endParaRPr>
            </a:p>
            <a:p>
              <a:pPr algn="r"/>
              <a:r>
                <a:rPr lang="en-US" sz="1200"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19" name="TextBox 69"/>
          <p:cNvSpPr txBox="1">
            <a:spLocks noChangeArrowheads="1"/>
          </p:cNvSpPr>
          <p:nvPr/>
        </p:nvSpPr>
        <p:spPr bwMode="auto">
          <a:xfrm>
            <a:off x="0" y="11430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Au-Au   20-60%</a:t>
            </a:r>
          </a:p>
        </p:txBody>
      </p:sp>
      <p:sp>
        <p:nvSpPr>
          <p:cNvPr id="13320" name="TextBox 70"/>
          <p:cNvSpPr txBox="1">
            <a:spLocks noChangeArrowheads="1"/>
          </p:cNvSpPr>
          <p:nvPr/>
        </p:nvSpPr>
        <p:spPr bwMode="auto">
          <a:xfrm>
            <a:off x="5181600" y="2895600"/>
            <a:ext cx="71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ZYAM</a:t>
            </a:r>
          </a:p>
        </p:txBody>
      </p:sp>
      <p:sp>
        <p:nvSpPr>
          <p:cNvPr id="66" name="TextBox 15"/>
          <p:cNvSpPr txBox="1">
            <a:spLocks noChangeArrowheads="1"/>
          </p:cNvSpPr>
          <p:nvPr/>
        </p:nvSpPr>
        <p:spPr bwMode="auto">
          <a:xfrm>
            <a:off x="533400" y="5722203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Jet remains constant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Ridge Decreases</a:t>
            </a:r>
          </a:p>
        </p:txBody>
      </p:sp>
      <p:sp>
        <p:nvSpPr>
          <p:cNvPr id="67" name="TextBox 17"/>
          <p:cNvSpPr txBox="1">
            <a:spLocks noChangeArrowheads="1"/>
          </p:cNvSpPr>
          <p:nvPr/>
        </p:nvSpPr>
        <p:spPr bwMode="auto">
          <a:xfrm>
            <a:off x="5257800" y="5722203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 Jet symmetric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 Ridge asymmetric</a:t>
            </a: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2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43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 dirty="0" smtClean="0"/>
              <a:t>Correlation Asymmetry</a:t>
            </a:r>
          </a:p>
        </p:txBody>
      </p:sp>
      <p:graphicFrame>
        <p:nvGraphicFramePr>
          <p:cNvPr id="1026" name="Object 45"/>
          <p:cNvGraphicFramePr>
            <a:graphicFrameLocks noChangeAspect="1"/>
          </p:cNvGraphicFramePr>
          <p:nvPr/>
        </p:nvGraphicFramePr>
        <p:xfrm>
          <a:off x="5867400" y="1316038"/>
          <a:ext cx="2433638" cy="893762"/>
        </p:xfrm>
        <a:graphic>
          <a:graphicData uri="http://schemas.openxmlformats.org/presentationml/2006/ole">
            <p:oleObj spid="_x0000_s29698" name="Equation" r:id="rId4" imgW="1282680" imgH="469800" progId="Equation.DSMT4">
              <p:embed/>
            </p:oleObj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6200" y="1255713"/>
            <a:ext cx="5486400" cy="4916487"/>
            <a:chOff x="76200" y="1255712"/>
            <a:chExt cx="5486400" cy="4916488"/>
          </a:xfrm>
        </p:grpSpPr>
        <p:pic>
          <p:nvPicPr>
            <p:cNvPr id="1032" name="Picture 18" descr="Asymmetry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r="5882"/>
            <a:stretch>
              <a:fillRect/>
            </a:stretch>
          </p:blipFill>
          <p:spPr bwMode="auto">
            <a:xfrm>
              <a:off x="76200" y="1279271"/>
              <a:ext cx="5486400" cy="4479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304800" y="5628541"/>
              <a:ext cx="1060450" cy="41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in-plane</a:t>
              </a:r>
            </a:p>
          </p:txBody>
        </p:sp>
        <p:sp>
          <p:nvSpPr>
            <p:cNvPr id="1034" name="Text Box 9"/>
            <p:cNvSpPr txBox="1">
              <a:spLocks noChangeArrowheads="1"/>
            </p:cNvSpPr>
            <p:nvPr/>
          </p:nvSpPr>
          <p:spPr bwMode="auto">
            <a:xfrm>
              <a:off x="3048000" y="1286520"/>
              <a:ext cx="2124075" cy="384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trigger pt=3-4 GeV/c</a:t>
              </a:r>
            </a:p>
          </p:txBody>
        </p:sp>
        <p:sp>
          <p:nvSpPr>
            <p:cNvPr id="1035" name="Text Box 10"/>
            <p:cNvSpPr txBox="1">
              <a:spLocks noChangeArrowheads="1"/>
            </p:cNvSpPr>
            <p:nvPr/>
          </p:nvSpPr>
          <p:spPr bwMode="auto">
            <a:xfrm>
              <a:off x="4267200" y="4584716"/>
              <a:ext cx="548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hlink"/>
                  </a:solidFill>
                  <a:latin typeface="Calibri" pitchFamily="34" charset="0"/>
                </a:rPr>
                <a:t>Jet</a:t>
              </a:r>
            </a:p>
          </p:txBody>
        </p:sp>
        <p:sp>
          <p:nvSpPr>
            <p:cNvPr id="1036" name="Text Box 11"/>
            <p:cNvSpPr txBox="1">
              <a:spLocks noChangeArrowheads="1"/>
            </p:cNvSpPr>
            <p:nvPr/>
          </p:nvSpPr>
          <p:spPr bwMode="auto">
            <a:xfrm>
              <a:off x="4286250" y="2286000"/>
              <a:ext cx="8962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Ridge</a:t>
              </a:r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1524000" y="5715527"/>
              <a:ext cx="2819400" cy="36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b="1">
                  <a:latin typeface="Symbol" pitchFamily="18" charset="2"/>
                </a:rPr>
                <a:t>|f</a:t>
              </a:r>
              <a:r>
                <a:rPr lang="en-US" sz="2400" b="1" baseline="-25000">
                  <a:latin typeface="Calibri" pitchFamily="34" charset="0"/>
                </a:rPr>
                <a:t>s</a:t>
              </a:r>
              <a:r>
                <a:rPr lang="en-US" sz="2400" b="1">
                  <a:latin typeface="Calibri" pitchFamily="34" charset="0"/>
                </a:rPr>
                <a:t>|= </a:t>
              </a:r>
              <a:r>
                <a:rPr lang="en-US" sz="2400" b="1">
                  <a:latin typeface="Symbol" pitchFamily="18" charset="2"/>
                </a:rPr>
                <a:t>f</a:t>
              </a:r>
              <a:r>
                <a:rPr lang="en-US" sz="2400" b="1" baseline="-25000">
                  <a:latin typeface="Calibri" pitchFamily="34" charset="0"/>
                </a:rPr>
                <a:t>trig  </a:t>
              </a:r>
              <a:r>
                <a:rPr lang="en-US" sz="2400" b="1">
                  <a:latin typeface="Calibri" pitchFamily="34" charset="0"/>
                </a:rPr>
                <a:t>– </a:t>
              </a:r>
              <a:r>
                <a:rPr lang="el-GR" sz="2400" b="1">
                  <a:latin typeface="Calibri" pitchFamily="34" charset="0"/>
                </a:rPr>
                <a:t>ψ</a:t>
              </a:r>
              <a:r>
                <a:rPr lang="en-US" sz="2400" b="1" baseline="-25000">
                  <a:latin typeface="Calibri" pitchFamily="34" charset="0"/>
                </a:rPr>
                <a:t>RP</a:t>
              </a:r>
              <a:r>
                <a:rPr lang="en-US" sz="2400" b="1">
                  <a:latin typeface="Calibri" pitchFamily="34" charset="0"/>
                </a:rPr>
                <a:t> </a:t>
              </a:r>
              <a:endParaRPr lang="en-US" sz="2400" b="1" baseline="-25000">
                <a:latin typeface="Calibri" pitchFamily="34" charset="0"/>
              </a:endParaRPr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4572000" y="5628541"/>
              <a:ext cx="914400" cy="54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b="1">
                  <a:latin typeface="Calibri" pitchFamily="34" charset="0"/>
                </a:rPr>
                <a:t>out-of-</a:t>
              </a:r>
            </a:p>
            <a:p>
              <a:pPr>
                <a:lnSpc>
                  <a:spcPct val="70000"/>
                </a:lnSpc>
              </a:pPr>
              <a:r>
                <a:rPr lang="en-US" b="1">
                  <a:latin typeface="Calibri" pitchFamily="34" charset="0"/>
                </a:rPr>
                <a:t>plane</a:t>
              </a: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162050" y="2339405"/>
              <a:ext cx="14045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CEM model</a:t>
              </a: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742950" y="4550284"/>
              <a:ext cx="2228850" cy="730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Ridge: assoc pt=1-1.5 GeV/c</a:t>
              </a:r>
            </a:p>
            <a:p>
              <a:r>
                <a:rPr lang="en-US" sz="1200" b="1">
                  <a:latin typeface="Calibri" pitchFamily="34" charset="0"/>
                </a:rPr>
                <a:t>Ridge: assoc pt=1.5-2 GeV/c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Calibri" pitchFamily="34" charset="0"/>
                </a:rPr>
                <a:t>Jet:     assoc pt=1.5-2 GeV/c</a:t>
              </a:r>
            </a:p>
          </p:txBody>
        </p:sp>
        <p:sp>
          <p:nvSpPr>
            <p:cNvPr id="1041" name="Text Box 9"/>
            <p:cNvSpPr txBox="1">
              <a:spLocks noChangeArrowheads="1"/>
            </p:cNvSpPr>
            <p:nvPr/>
          </p:nvSpPr>
          <p:spPr bwMode="auto">
            <a:xfrm>
              <a:off x="304800" y="1255712"/>
              <a:ext cx="2971800" cy="453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CC0000"/>
                  </a:solidFill>
                  <a:latin typeface="Calibri" pitchFamily="34" charset="0"/>
                  <a:ea typeface="宋体" pitchFamily="2" charset="-122"/>
                </a:rPr>
                <a:t>STAR Preliminary</a:t>
              </a: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486400" y="2386013"/>
            <a:ext cx="3581400" cy="378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sz="2400" dirty="0">
                <a:solidFill>
                  <a:schemeClr val="hlink"/>
                </a:solidFill>
                <a:latin typeface="Calibri" pitchFamily="34" charset="0"/>
              </a:rPr>
              <a:t>Away-side is Asymmetric (not shown in plot)</a:t>
            </a:r>
            <a:r>
              <a:rPr lang="en-US" sz="2400" baseline="-25000" dirty="0">
                <a:solidFill>
                  <a:schemeClr val="hlink"/>
                </a:solidFill>
                <a:latin typeface="Calibri" pitchFamily="34" charset="0"/>
              </a:rPr>
              <a:t>.</a:t>
            </a:r>
            <a:r>
              <a:rPr lang="en-US" sz="2400" dirty="0">
                <a:solidFill>
                  <a:schemeClr val="hlink"/>
                </a:solidFill>
                <a:latin typeface="Calibri" pitchFamily="34" charset="0"/>
              </a:rPr>
              <a:t> </a:t>
            </a:r>
          </a:p>
          <a:p>
            <a:pPr marL="342900" indent="-342900" algn="l">
              <a:buFontTx/>
              <a:buChar char="•"/>
            </a:pPr>
            <a:endParaRPr lang="en-US" sz="2400" dirty="0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2400" dirty="0">
                <a:solidFill>
                  <a:schemeClr val="hlink"/>
                </a:solidFill>
                <a:latin typeface="Calibri" pitchFamily="34" charset="0"/>
              </a:rPr>
              <a:t>Jet is symmetric. </a:t>
            </a:r>
          </a:p>
          <a:p>
            <a:pPr marL="342900" indent="-342900" algn="l">
              <a:buFontTx/>
              <a:buChar char="•"/>
            </a:pPr>
            <a:endParaRPr lang="en-US" sz="2400" dirty="0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2400" dirty="0">
                <a:solidFill>
                  <a:schemeClr val="hlink"/>
                </a:solidFill>
                <a:latin typeface="Calibri" pitchFamily="34" charset="0"/>
              </a:rPr>
              <a:t>Ridge is Asymmetric! </a:t>
            </a:r>
          </a:p>
          <a:p>
            <a:pPr marL="342900" indent="-342900" algn="l">
              <a:buFontTx/>
              <a:buChar char="•"/>
            </a:pPr>
            <a:endParaRPr lang="en-US" sz="2400" dirty="0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2400" dirty="0">
                <a:solidFill>
                  <a:schemeClr val="hlink"/>
                </a:solidFill>
                <a:latin typeface="Calibri" pitchFamily="34" charset="0"/>
              </a:rPr>
              <a:t>Ridge may be due to </a:t>
            </a:r>
          </a:p>
          <a:p>
            <a:pPr marL="342900" indent="-342900" algn="l"/>
            <a:r>
              <a:rPr lang="en-US" sz="2400" dirty="0">
                <a:solidFill>
                  <a:schemeClr val="hlink"/>
                </a:solidFill>
                <a:latin typeface="Calibri" pitchFamily="34" charset="0"/>
              </a:rPr>
              <a:t>	jet-flow alignment.</a:t>
            </a:r>
          </a:p>
        </p:txBody>
      </p:sp>
      <p:sp>
        <p:nvSpPr>
          <p:cNvPr id="1030" name="TextBox 18"/>
          <p:cNvSpPr txBox="1">
            <a:spLocks noChangeArrowheads="1"/>
          </p:cNvSpPr>
          <p:nvPr/>
        </p:nvSpPr>
        <p:spPr bwMode="auto">
          <a:xfrm>
            <a:off x="3810000" y="1752600"/>
            <a:ext cx="83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syst.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3505200" y="19812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25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6238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New insights from </a:t>
            </a:r>
            <a:br>
              <a:rPr lang="en-US" dirty="0" smtClean="0"/>
            </a:br>
            <a:r>
              <a:rPr lang="en-US" dirty="0" smtClean="0"/>
              <a:t>3-particle </a:t>
            </a:r>
            <a:r>
              <a:rPr lang="en-US" dirty="0" smtClean="0">
                <a:latin typeface="Symbol" pitchFamily="18" charset="2"/>
              </a:rPr>
              <a:t>Dh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Dh</a:t>
            </a:r>
            <a:r>
              <a:rPr lang="en-US" dirty="0" smtClean="0"/>
              <a:t> correlation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4038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does long </a:t>
            </a:r>
            <a:r>
              <a:rPr lang="en-US" sz="3600" dirty="0" smtClean="0">
                <a:latin typeface="Symbol" pitchFamily="18" charset="2"/>
              </a:rPr>
              <a:t>Dh</a:t>
            </a:r>
            <a:r>
              <a:rPr lang="en-US" sz="3600" dirty="0" smtClean="0"/>
              <a:t> come about?</a:t>
            </a:r>
            <a:endParaRPr lang="en-US" sz="3600" dirty="0"/>
          </a:p>
        </p:txBody>
      </p:sp>
      <p:pic>
        <p:nvPicPr>
          <p:cNvPr id="7" name="Picture 90"/>
          <p:cNvPicPr>
            <a:picLocks noChangeAspect="1" noChangeArrowheads="1"/>
          </p:cNvPicPr>
          <p:nvPr/>
        </p:nvPicPr>
        <p:blipFill>
          <a:blip r:embed="rId2" cstate="print"/>
          <a:srcRect b="40710"/>
          <a:stretch>
            <a:fillRect/>
          </a:stretch>
        </p:blipFill>
        <p:spPr bwMode="auto">
          <a:xfrm>
            <a:off x="152400" y="2667000"/>
            <a:ext cx="3657600" cy="27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88589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Many models on the market. </a:t>
            </a:r>
            <a:endParaRPr lang="en-US" sz="2000" dirty="0">
              <a:sym typeface="Symbol" pitchFamily="18" charset="2"/>
            </a:endParaRPr>
          </a:p>
        </p:txBody>
      </p:sp>
      <p:pic>
        <p:nvPicPr>
          <p:cNvPr id="9" name="Picture 2" descr="ColorPlot_dAuAuAu012"/>
          <p:cNvPicPr>
            <a:picLocks noChangeAspect="1" noChangeArrowheads="1"/>
          </p:cNvPicPr>
          <p:nvPr/>
        </p:nvPicPr>
        <p:blipFill>
          <a:blip r:embed="rId3" cstate="print"/>
          <a:srcRect l="3792" t="2692" r="5908" b="69088"/>
          <a:stretch>
            <a:fillRect/>
          </a:stretch>
        </p:blipFill>
        <p:spPr bwMode="auto">
          <a:xfrm>
            <a:off x="4038599" y="3276600"/>
            <a:ext cx="510330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62400" y="182880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|&lt;0.7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3&lt;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trig</a:t>
            </a:r>
            <a:r>
              <a:rPr lang="en-US" b="1" dirty="0" smtClean="0">
                <a:solidFill>
                  <a:srgbClr val="FF0000"/>
                </a:solidFill>
              </a:rPr>
              <a:t>&lt;10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/c, 1&lt;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assoc</a:t>
            </a:r>
            <a:r>
              <a:rPr lang="en-US" b="1" dirty="0" smtClean="0">
                <a:solidFill>
                  <a:srgbClr val="FF0000"/>
                </a:solidFill>
              </a:rPr>
              <a:t>&lt;3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/c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36479" y="5481935"/>
            <a:ext cx="854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/>
              <a:t>d+Au</a:t>
            </a:r>
            <a:endParaRPr lang="en-US" sz="2400" b="1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81800" y="5481935"/>
            <a:ext cx="2078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/>
              <a:t>Central </a:t>
            </a:r>
            <a:r>
              <a:rPr lang="en-US" sz="2400" b="1" dirty="0" err="1" smtClean="0"/>
              <a:t>Au+Au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43400" y="2590800"/>
            <a:ext cx="4572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err="1" smtClean="0">
                <a:solidFill>
                  <a:srgbClr val="D60000"/>
                </a:solidFill>
                <a:latin typeface="Calibri" pitchFamily="34" charset="0"/>
                <a:ea typeface="宋体" pitchFamily="2" charset="-122"/>
              </a:rPr>
              <a:t>Netrakanti</a:t>
            </a:r>
            <a:r>
              <a:rPr lang="en-US" altLang="zh-CN" sz="2000" dirty="0" smtClean="0">
                <a:solidFill>
                  <a:srgbClr val="D60000"/>
                </a:solidFill>
                <a:latin typeface="Calibri" pitchFamily="34" charset="0"/>
                <a:ea typeface="宋体" pitchFamily="2" charset="-122"/>
              </a:rPr>
              <a:t>, QM’09. </a:t>
            </a:r>
            <a:r>
              <a:rPr lang="en-US" sz="2000" dirty="0" smtClean="0">
                <a:solidFill>
                  <a:srgbClr val="D60000"/>
                </a:solidFill>
              </a:rPr>
              <a:t>arXiv:0907.4744</a:t>
            </a:r>
            <a:br>
              <a:rPr lang="en-US" sz="2000" dirty="0" smtClean="0">
                <a:solidFill>
                  <a:srgbClr val="D60000"/>
                </a:solidFill>
              </a:rPr>
            </a:br>
            <a:r>
              <a:rPr lang="en-US" altLang="zh-CN" sz="2000" dirty="0" smtClean="0">
                <a:solidFill>
                  <a:srgbClr val="D60000"/>
                </a:solidFill>
                <a:latin typeface="Calibri" pitchFamily="34" charset="0"/>
                <a:ea typeface="宋体" pitchFamily="2" charset="-122"/>
              </a:rPr>
              <a:t>STAR </a:t>
            </a:r>
            <a:r>
              <a:rPr lang="en-US" altLang="zh-CN" sz="2000" dirty="0">
                <a:solidFill>
                  <a:srgbClr val="D60000"/>
                </a:solidFill>
                <a:latin typeface="Calibri" pitchFamily="34" charset="0"/>
                <a:ea typeface="宋体" pitchFamily="2" charset="-122"/>
              </a:rPr>
              <a:t>Preliminary</a:t>
            </a:r>
          </a:p>
        </p:txBody>
      </p:sp>
      <p:sp>
        <p:nvSpPr>
          <p:cNvPr id="17" name="Rectangle 4"/>
          <p:cNvSpPr txBox="1">
            <a:spLocks/>
          </p:cNvSpPr>
          <p:nvPr/>
        </p:nvSpPr>
        <p:spPr>
          <a:xfrm>
            <a:off x="3886200" y="838200"/>
            <a:ext cx="5257800" cy="671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3-particle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 pitchFamily="18" charset="2"/>
              </a:rPr>
              <a:t>- correlations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5332463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N. </a:t>
            </a:r>
            <a:r>
              <a:rPr lang="en-US" dirty="0" err="1" smtClean="0"/>
              <a:t>Armesto</a:t>
            </a:r>
            <a:r>
              <a:rPr lang="en-US" dirty="0" smtClean="0"/>
              <a:t> et al., </a:t>
            </a:r>
          </a:p>
          <a:p>
            <a:pPr algn="ctr"/>
            <a:r>
              <a:rPr lang="en-US" dirty="0" smtClean="0"/>
              <a:t>Phys. Rev. </a:t>
            </a:r>
            <a:r>
              <a:rPr lang="en-US" dirty="0" err="1" smtClean="0"/>
              <a:t>Lett</a:t>
            </a:r>
            <a:r>
              <a:rPr lang="en-US" dirty="0" smtClean="0"/>
              <a:t>. </a:t>
            </a:r>
            <a:r>
              <a:rPr lang="en-US" b="1" dirty="0" smtClean="0"/>
              <a:t>93</a:t>
            </a:r>
            <a:r>
              <a:rPr lang="en-US" dirty="0" smtClean="0"/>
              <a:t> (2004) 242301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0" name="Line 177"/>
          <p:cNvSpPr>
            <a:spLocks noChangeShapeType="1"/>
          </p:cNvSpPr>
          <p:nvPr/>
        </p:nvSpPr>
        <p:spPr bwMode="auto">
          <a:xfrm>
            <a:off x="3886200" y="76200"/>
            <a:ext cx="0" cy="647700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3048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Nucleus-Nucleus 2009, August 2009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away-side structure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PHENIX_0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219200"/>
            <a:ext cx="2438400" cy="2438400"/>
          </a:xfrm>
          <a:prstGeom prst="rect">
            <a:avLst/>
          </a:prstGeom>
          <a:noFill/>
        </p:spPr>
      </p:pic>
      <p:pic>
        <p:nvPicPr>
          <p:cNvPr id="15" name="Picture 7" descr="STAR_p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3733800"/>
            <a:ext cx="2448560" cy="2439529"/>
          </a:xfrm>
          <a:prstGeom prst="rect">
            <a:avLst/>
          </a:prstGeom>
          <a:noFill/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715000" y="3745468"/>
            <a:ext cx="7620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618FFD"/>
                </a:solidFill>
                <a:latin typeface="Helvetica" pitchFamily="34" charset="0"/>
              </a:rPr>
              <a:t>p+p</a:t>
            </a:r>
            <a:endParaRPr lang="en-US" sz="2000" b="1" dirty="0">
              <a:solidFill>
                <a:srgbClr val="618FFD"/>
              </a:solidFill>
              <a:latin typeface="Helvetica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638800" y="1219200"/>
            <a:ext cx="1066800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618FFD"/>
                </a:solidFill>
                <a:latin typeface="Helvetica" pitchFamily="34" charset="0"/>
              </a:rPr>
              <a:t>Au+Au</a:t>
            </a:r>
            <a:endParaRPr lang="en-US" b="1" dirty="0">
              <a:solidFill>
                <a:srgbClr val="618FFD"/>
              </a:solidFill>
              <a:latin typeface="Helvetica" pitchFamily="34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5867400" y="4953000"/>
            <a:ext cx="1066800" cy="0"/>
          </a:xfrm>
          <a:prstGeom prst="line">
            <a:avLst/>
          </a:prstGeom>
          <a:noFill/>
          <a:ln w="57150">
            <a:solidFill>
              <a:srgbClr val="008A3E"/>
            </a:solidFill>
            <a:prstDash val="sysDot"/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34200" y="2438399"/>
            <a:ext cx="1447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185649" y="2743200"/>
            <a:ext cx="1066798" cy="45720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5867400" y="2438400"/>
            <a:ext cx="1066800" cy="0"/>
          </a:xfrm>
          <a:prstGeom prst="line">
            <a:avLst/>
          </a:prstGeom>
          <a:noFill/>
          <a:ln w="57150">
            <a:solidFill>
              <a:srgbClr val="008A3E"/>
            </a:solidFill>
            <a:prstDash val="sysDot"/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934200" y="4937965"/>
            <a:ext cx="1447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6185647" y="1676400"/>
            <a:ext cx="1143002" cy="38100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45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9000" y="32882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PHENIX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8" name="Group 33"/>
          <p:cNvGrpSpPr>
            <a:grpSpLocks/>
          </p:cNvGrpSpPr>
          <p:nvPr/>
        </p:nvGrpSpPr>
        <p:grpSpPr bwMode="auto">
          <a:xfrm>
            <a:off x="484187" y="1293813"/>
            <a:ext cx="3859215" cy="3862388"/>
            <a:chOff x="192" y="911"/>
            <a:chExt cx="2431" cy="2433"/>
          </a:xfrm>
        </p:grpSpPr>
        <p:pic>
          <p:nvPicPr>
            <p:cNvPr id="40" name="Picture 5" descr="ev32-end-full"/>
            <p:cNvPicPr>
              <a:picLocks noChangeAspect="1" noChangeArrowheads="1"/>
            </p:cNvPicPr>
            <p:nvPr/>
          </p:nvPicPr>
          <p:blipFill>
            <a:blip r:embed="rId5" cstate="print"/>
            <a:srcRect t="6204" b="6752"/>
            <a:stretch>
              <a:fillRect/>
            </a:stretch>
          </p:blipFill>
          <p:spPr bwMode="auto">
            <a:xfrm>
              <a:off x="199" y="918"/>
              <a:ext cx="2361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2" name="Group 7"/>
            <p:cNvGrpSpPr>
              <a:grpSpLocks/>
            </p:cNvGrpSpPr>
            <p:nvPr/>
          </p:nvGrpSpPr>
          <p:grpSpPr bwMode="auto">
            <a:xfrm rot="4163232">
              <a:off x="1482" y="1105"/>
              <a:ext cx="584" cy="1138"/>
              <a:chOff x="3961" y="1412"/>
              <a:chExt cx="664" cy="1182"/>
            </a:xfrm>
          </p:grpSpPr>
          <p:sp>
            <p:nvSpPr>
              <p:cNvPr id="54" name="AutoShape 8"/>
              <p:cNvSpPr>
                <a:spLocks noChangeArrowheads="1"/>
              </p:cNvSpPr>
              <p:nvPr/>
            </p:nvSpPr>
            <p:spPr bwMode="auto">
              <a:xfrm rot="9008997">
                <a:off x="4040" y="1442"/>
                <a:ext cx="576" cy="1152"/>
              </a:xfrm>
              <a:prstGeom prst="triangle">
                <a:avLst>
                  <a:gd name="adj" fmla="val 50000"/>
                </a:avLst>
              </a:prstGeom>
              <a:solidFill>
                <a:srgbClr val="CCCCFF">
                  <a:alpha val="59999"/>
                </a:srgbClr>
              </a:solidFill>
              <a:ln w="25400">
                <a:noFill/>
                <a:miter lim="800000"/>
                <a:headEnd/>
                <a:tailEnd type="non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9"/>
              <p:cNvSpPr>
                <a:spLocks noChangeShapeType="1"/>
              </p:cNvSpPr>
              <p:nvPr/>
            </p:nvSpPr>
            <p:spPr bwMode="auto">
              <a:xfrm flipH="1" flipV="1">
                <a:off x="3961" y="1412"/>
                <a:ext cx="664" cy="1104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 flipH="1" flipV="1">
                <a:off x="4227" y="1604"/>
                <a:ext cx="398" cy="91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 flipH="1" flipV="1">
                <a:off x="4105" y="1844"/>
                <a:ext cx="520" cy="67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12"/>
            <p:cNvGrpSpPr>
              <a:grpSpLocks/>
            </p:cNvGrpSpPr>
            <p:nvPr/>
          </p:nvGrpSpPr>
          <p:grpSpPr bwMode="auto">
            <a:xfrm rot="4330218">
              <a:off x="737" y="2055"/>
              <a:ext cx="538" cy="993"/>
              <a:chOff x="4625" y="2468"/>
              <a:chExt cx="576" cy="1152"/>
            </a:xfrm>
          </p:grpSpPr>
          <p:sp>
            <p:nvSpPr>
              <p:cNvPr id="50" name="AutoShape 13"/>
              <p:cNvSpPr>
                <a:spLocks noChangeArrowheads="1"/>
              </p:cNvSpPr>
              <p:nvPr/>
            </p:nvSpPr>
            <p:spPr bwMode="auto">
              <a:xfrm rot="-1795782">
                <a:off x="4625" y="2468"/>
                <a:ext cx="576" cy="1152"/>
              </a:xfrm>
              <a:prstGeom prst="triangle">
                <a:avLst>
                  <a:gd name="adj" fmla="val 50000"/>
                </a:avLst>
              </a:prstGeom>
              <a:solidFill>
                <a:srgbClr val="CCCCFF">
                  <a:alpha val="59999"/>
                </a:srgbClr>
              </a:solidFill>
              <a:ln w="25400">
                <a:noFill/>
                <a:miter lim="800000"/>
                <a:headEnd/>
                <a:tailEnd type="non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4"/>
              <p:cNvSpPr>
                <a:spLocks noChangeShapeType="1"/>
              </p:cNvSpPr>
              <p:nvPr/>
            </p:nvSpPr>
            <p:spPr bwMode="auto">
              <a:xfrm>
                <a:off x="4633" y="2516"/>
                <a:ext cx="336" cy="96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5"/>
              <p:cNvSpPr>
                <a:spLocks noChangeShapeType="1"/>
              </p:cNvSpPr>
              <p:nvPr/>
            </p:nvSpPr>
            <p:spPr bwMode="auto">
              <a:xfrm>
                <a:off x="4633" y="2516"/>
                <a:ext cx="528" cy="96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6"/>
              <p:cNvSpPr>
                <a:spLocks noChangeShapeType="1"/>
              </p:cNvSpPr>
              <p:nvPr/>
            </p:nvSpPr>
            <p:spPr bwMode="auto">
              <a:xfrm>
                <a:off x="4625" y="2516"/>
                <a:ext cx="536" cy="72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AutoShape 17"/>
            <p:cNvSpPr>
              <a:spLocks noChangeArrowheads="1"/>
            </p:cNvSpPr>
            <p:nvPr/>
          </p:nvSpPr>
          <p:spPr bwMode="auto">
            <a:xfrm rot="19320795" flipH="1">
              <a:off x="964" y="1671"/>
              <a:ext cx="666" cy="6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8 w 21600"/>
                <a:gd name="T19" fmla="*/ 3171 h 21600"/>
                <a:gd name="T20" fmla="*/ 18422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226" y="11106"/>
                  </a:moveTo>
                  <a:cubicBezTo>
                    <a:pt x="20229" y="11004"/>
                    <a:pt x="20231" y="10902"/>
                    <a:pt x="20231" y="10800"/>
                  </a:cubicBezTo>
                  <a:cubicBezTo>
                    <a:pt x="20231" y="5591"/>
                    <a:pt x="16008" y="1369"/>
                    <a:pt x="10800" y="1369"/>
                  </a:cubicBezTo>
                  <a:cubicBezTo>
                    <a:pt x="6263" y="1368"/>
                    <a:pt x="2370" y="4598"/>
                    <a:pt x="1531" y="9056"/>
                  </a:cubicBezTo>
                  <a:lnTo>
                    <a:pt x="186" y="8803"/>
                  </a:lnTo>
                  <a:cubicBezTo>
                    <a:pt x="1146" y="3698"/>
                    <a:pt x="560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1"/>
                  </a:cubicBezTo>
                  <a:lnTo>
                    <a:pt x="24292" y="11239"/>
                  </a:lnTo>
                  <a:lnTo>
                    <a:pt x="20800" y="14512"/>
                  </a:lnTo>
                  <a:lnTo>
                    <a:pt x="17527" y="11019"/>
                  </a:lnTo>
                  <a:lnTo>
                    <a:pt x="20226" y="11106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8"/>
            <p:cNvSpPr>
              <a:spLocks noChangeArrowheads="1"/>
            </p:cNvSpPr>
            <p:nvPr/>
          </p:nvSpPr>
          <p:spPr bwMode="auto">
            <a:xfrm>
              <a:off x="800" y="1497"/>
              <a:ext cx="334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bg1"/>
                  </a:solidFill>
                  <a:latin typeface="Symbol" pitchFamily="18" charset="2"/>
                </a:rPr>
                <a:t>Df</a:t>
              </a:r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1600" y="911"/>
              <a:ext cx="1023" cy="3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00"/>
                  </a:solidFill>
                  <a:latin typeface="Arial" charset="0"/>
                </a:rPr>
                <a:t>High </a:t>
              </a:r>
              <a:r>
                <a:rPr lang="en-US" sz="1600" b="1" dirty="0" err="1" smtClean="0">
                  <a:solidFill>
                    <a:srgbClr val="FFFF00"/>
                  </a:solidFill>
                  <a:latin typeface="Arial" charset="0"/>
                </a:rPr>
                <a:t>p</a:t>
              </a:r>
              <a:r>
                <a:rPr lang="en-US" sz="1600" b="1" baseline="-25000" dirty="0" err="1" smtClean="0">
                  <a:solidFill>
                    <a:srgbClr val="FFFF00"/>
                  </a:solidFill>
                  <a:latin typeface="Arial" charset="0"/>
                </a:rPr>
                <a:t>T</a:t>
              </a:r>
              <a:r>
                <a:rPr lang="en-US" sz="1600" b="1" dirty="0" smtClean="0">
                  <a:solidFill>
                    <a:srgbClr val="FFFF00"/>
                  </a:solidFill>
                  <a:latin typeface="Arial" charset="0"/>
                </a:rPr>
                <a:t/>
              </a:r>
              <a:br>
                <a:rPr lang="en-US" sz="1600" b="1" dirty="0" smtClean="0">
                  <a:solidFill>
                    <a:srgbClr val="FFFF00"/>
                  </a:solidFill>
                  <a:latin typeface="Arial" charset="0"/>
                </a:rPr>
              </a:br>
              <a:r>
                <a:rPr lang="en-US" sz="1600" b="1" dirty="0" smtClean="0">
                  <a:solidFill>
                    <a:srgbClr val="FFFF00"/>
                  </a:solidFill>
                  <a:latin typeface="Arial" charset="0"/>
                </a:rPr>
                <a:t>trigger particle</a:t>
              </a:r>
              <a:endParaRPr lang="en-US" sz="1600" b="1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92" y="2976"/>
              <a:ext cx="751" cy="36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99"/>
                  </a:solidFill>
                </a:rPr>
                <a:t>associated</a:t>
              </a:r>
              <a:br>
                <a:rPr lang="en-US" sz="1600" b="1" dirty="0" smtClean="0">
                  <a:solidFill>
                    <a:srgbClr val="000099"/>
                  </a:solidFill>
                </a:rPr>
              </a:br>
              <a:r>
                <a:rPr lang="en-US" sz="1600" b="1" dirty="0" smtClean="0">
                  <a:solidFill>
                    <a:srgbClr val="000099"/>
                  </a:solidFill>
                </a:rPr>
                <a:t>particles</a:t>
              </a:r>
              <a:endParaRPr lang="en-US" sz="16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73" name="Group 67"/>
          <p:cNvGrpSpPr>
            <a:grpSpLocks/>
          </p:cNvGrpSpPr>
          <p:nvPr/>
        </p:nvGrpSpPr>
        <p:grpSpPr bwMode="auto">
          <a:xfrm>
            <a:off x="1905000" y="4191000"/>
            <a:ext cx="2907260" cy="2209518"/>
            <a:chOff x="1632" y="2496"/>
            <a:chExt cx="2400" cy="1824"/>
          </a:xfrm>
        </p:grpSpPr>
        <p:grpSp>
          <p:nvGrpSpPr>
            <p:cNvPr id="74" name="Group 68"/>
            <p:cNvGrpSpPr>
              <a:grpSpLocks/>
            </p:cNvGrpSpPr>
            <p:nvPr/>
          </p:nvGrpSpPr>
          <p:grpSpPr bwMode="auto">
            <a:xfrm>
              <a:off x="1632" y="2496"/>
              <a:ext cx="2400" cy="1773"/>
              <a:chOff x="1632" y="2496"/>
              <a:chExt cx="2400" cy="1773"/>
            </a:xfrm>
          </p:grpSpPr>
          <p:pic>
            <p:nvPicPr>
              <p:cNvPr id="80" name="Picture 6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1662"/>
              <a:stretch>
                <a:fillRect/>
              </a:stretch>
            </p:blipFill>
            <p:spPr bwMode="auto">
              <a:xfrm>
                <a:off x="1632" y="2496"/>
                <a:ext cx="2400" cy="17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1" name="Text Box 17"/>
              <p:cNvSpPr txBox="1">
                <a:spLocks noChangeArrowheads="1"/>
              </p:cNvSpPr>
              <p:nvPr/>
            </p:nvSpPr>
            <p:spPr bwMode="auto">
              <a:xfrm>
                <a:off x="2832" y="3120"/>
                <a:ext cx="1056" cy="21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33CC"/>
                    </a:solidFill>
                    <a:latin typeface="Helvetica" pitchFamily="34" charset="0"/>
                  </a:rPr>
                  <a:t>Away-side</a:t>
                </a:r>
              </a:p>
            </p:txBody>
          </p:sp>
          <p:sp>
            <p:nvSpPr>
              <p:cNvPr id="82" name="Text Box 17"/>
              <p:cNvSpPr txBox="1">
                <a:spLocks noChangeArrowheads="1"/>
              </p:cNvSpPr>
              <p:nvPr/>
            </p:nvSpPr>
            <p:spPr bwMode="auto">
              <a:xfrm>
                <a:off x="1824" y="2640"/>
                <a:ext cx="960" cy="3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  <a:latin typeface="Helvetica" pitchFamily="34" charset="0"/>
                  </a:rPr>
                  <a:t>trigger</a:t>
                </a:r>
              </a:p>
              <a:p>
                <a:pPr algn="ctr" eaLnBrk="0" hangingPunct="0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  <a:latin typeface="Helvetica" pitchFamily="34" charset="0"/>
                  </a:rPr>
                  <a:t>jet</a:t>
                </a:r>
              </a:p>
            </p:txBody>
          </p:sp>
        </p:grpSp>
        <p:sp>
          <p:nvSpPr>
            <p:cNvPr id="75" name="Text Box 72"/>
            <p:cNvSpPr txBox="1">
              <a:spLocks noChangeArrowheads="1"/>
            </p:cNvSpPr>
            <p:nvPr/>
          </p:nvSpPr>
          <p:spPr bwMode="auto">
            <a:xfrm>
              <a:off x="2167" y="4045"/>
              <a:ext cx="205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0</a:t>
              </a:r>
            </a:p>
          </p:txBody>
        </p:sp>
        <p:sp>
          <p:nvSpPr>
            <p:cNvPr id="76" name="Text Box 73"/>
            <p:cNvSpPr txBox="1">
              <a:spLocks noChangeArrowheads="1"/>
            </p:cNvSpPr>
            <p:nvPr/>
          </p:nvSpPr>
          <p:spPr bwMode="auto">
            <a:xfrm>
              <a:off x="3205" y="4041"/>
              <a:ext cx="20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Symbol" pitchFamily="18" charset="2"/>
                </a:rPr>
                <a:t>p</a:t>
              </a:r>
            </a:p>
          </p:txBody>
        </p:sp>
        <p:sp>
          <p:nvSpPr>
            <p:cNvPr id="77" name="Text Box 74"/>
            <p:cNvSpPr txBox="1">
              <a:spLocks noChangeArrowheads="1"/>
            </p:cNvSpPr>
            <p:nvPr/>
          </p:nvSpPr>
          <p:spPr bwMode="auto">
            <a:xfrm>
              <a:off x="2509" y="4043"/>
              <a:ext cx="205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pitchFamily="34" charset="0"/>
                </a:rPr>
                <a:t>1</a:t>
              </a:r>
            </a:p>
          </p:txBody>
        </p:sp>
        <p:sp>
          <p:nvSpPr>
            <p:cNvPr id="78" name="Text Box 75"/>
            <p:cNvSpPr txBox="1">
              <a:spLocks noChangeArrowheads="1"/>
            </p:cNvSpPr>
            <p:nvPr/>
          </p:nvSpPr>
          <p:spPr bwMode="auto">
            <a:xfrm>
              <a:off x="1787" y="4043"/>
              <a:ext cx="258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" pitchFamily="34" charset="0"/>
                </a:rPr>
                <a:t>-1</a:t>
              </a:r>
            </a:p>
          </p:txBody>
        </p:sp>
        <p:sp>
          <p:nvSpPr>
            <p:cNvPr id="79" name="Text Box 76"/>
            <p:cNvSpPr txBox="1">
              <a:spLocks noChangeArrowheads="1"/>
            </p:cNvSpPr>
            <p:nvPr/>
          </p:nvSpPr>
          <p:spPr bwMode="auto">
            <a:xfrm>
              <a:off x="3708" y="4070"/>
              <a:ext cx="29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latin typeface="Symbol" pitchFamily="18" charset="2"/>
                </a:rPr>
                <a:t>Df</a:t>
              </a:r>
              <a:endParaRPr lang="en-US" sz="2000" b="1" dirty="0"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lorPlot_dAuAuAu012"/>
          <p:cNvPicPr>
            <a:picLocks noChangeAspect="1" noChangeArrowheads="1"/>
          </p:cNvPicPr>
          <p:nvPr/>
        </p:nvPicPr>
        <p:blipFill>
          <a:blip r:embed="rId3" cstate="print"/>
          <a:srcRect t="2692" b="3606"/>
          <a:stretch>
            <a:fillRect/>
          </a:stretch>
        </p:blipFill>
        <p:spPr bwMode="auto">
          <a:xfrm>
            <a:off x="3300413" y="1296988"/>
            <a:ext cx="5400675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98475" y="990600"/>
            <a:ext cx="2168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3&lt;p</a:t>
            </a:r>
            <a:r>
              <a:rPr lang="en-US" b="1" baseline="-25000">
                <a:solidFill>
                  <a:srgbClr val="FF0000"/>
                </a:solidFill>
              </a:rPr>
              <a:t>T</a:t>
            </a:r>
            <a:r>
              <a:rPr lang="en-US" b="1" baseline="30000">
                <a:solidFill>
                  <a:srgbClr val="FF0000"/>
                </a:solidFill>
              </a:rPr>
              <a:t>trig</a:t>
            </a:r>
            <a:r>
              <a:rPr lang="en-US" b="1">
                <a:solidFill>
                  <a:srgbClr val="FF0000"/>
                </a:solidFill>
              </a:rPr>
              <a:t>&lt;10 GeV/c   </a:t>
            </a:r>
          </a:p>
          <a:p>
            <a:r>
              <a:rPr lang="en-US" b="1">
                <a:solidFill>
                  <a:srgbClr val="FF0000"/>
                </a:solidFill>
              </a:rPr>
              <a:t>1&lt;p</a:t>
            </a:r>
            <a:r>
              <a:rPr lang="en-US" b="1" baseline="-25000">
                <a:solidFill>
                  <a:srgbClr val="FF0000"/>
                </a:solidFill>
              </a:rPr>
              <a:t>T</a:t>
            </a:r>
            <a:r>
              <a:rPr lang="en-US" b="1" baseline="30000">
                <a:solidFill>
                  <a:srgbClr val="FF0000"/>
                </a:solidFill>
              </a:rPr>
              <a:t>assoc</a:t>
            </a:r>
            <a:r>
              <a:rPr lang="en-US" b="1">
                <a:solidFill>
                  <a:srgbClr val="FF0000"/>
                </a:solidFill>
              </a:rPr>
              <a:t>&lt;3 GeV/c   </a:t>
            </a:r>
          </a:p>
          <a:p>
            <a:r>
              <a:rPr lang="en-US" b="1">
                <a:solidFill>
                  <a:srgbClr val="FF0000"/>
                </a:solidFill>
              </a:rPr>
              <a:t>|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|&lt;0.7 </a:t>
            </a:r>
          </a:p>
        </p:txBody>
      </p:sp>
      <p:sp>
        <p:nvSpPr>
          <p:cNvPr id="19460" name="Rectangle 4"/>
          <p:cNvSpPr>
            <a:spLocks noGrp="1"/>
          </p:cNvSpPr>
          <p:nvPr>
            <p:ph type="title"/>
          </p:nvPr>
        </p:nvSpPr>
        <p:spPr>
          <a:xfrm>
            <a:off x="523875" y="166688"/>
            <a:ext cx="7934325" cy="671512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3-particle </a:t>
            </a:r>
            <a:r>
              <a:rPr lang="en-US" sz="4000" smtClean="0">
                <a:sym typeface="Symbol" pitchFamily="18" charset="2"/>
              </a:rPr>
              <a:t>- correlations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2451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Charge independent (All)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12738" y="3505200"/>
            <a:ext cx="2887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AA</a:t>
            </a:r>
            <a:r>
              <a:rPr lang="en-US" b="1" baseline="30000"/>
              <a:t>Like </a:t>
            </a:r>
            <a:r>
              <a:rPr lang="en-US" b="1"/>
              <a:t>= </a:t>
            </a:r>
          </a:p>
          <a:p>
            <a:pPr eaLnBrk="0" hangingPunct="0"/>
            <a:r>
              <a:rPr lang="en-US" b="1"/>
              <a:t>(AA</a:t>
            </a:r>
            <a:r>
              <a:rPr lang="en-US" b="1" baseline="30000"/>
              <a:t>Like</a:t>
            </a:r>
            <a:r>
              <a:rPr lang="en-US" b="1"/>
              <a:t>T</a:t>
            </a:r>
            <a:r>
              <a:rPr lang="en-US" b="1" baseline="30000"/>
              <a:t>Like </a:t>
            </a:r>
            <a:r>
              <a:rPr lang="en-US" b="1"/>
              <a:t>+ AA</a:t>
            </a:r>
            <a:r>
              <a:rPr lang="en-US" b="1" baseline="30000"/>
              <a:t>Like</a:t>
            </a:r>
            <a:r>
              <a:rPr lang="en-US" b="1"/>
              <a:t>T</a:t>
            </a:r>
            <a:r>
              <a:rPr lang="en-US" b="1" baseline="30000"/>
              <a:t>Unlike</a:t>
            </a:r>
            <a:r>
              <a:rPr lang="en-US" b="1"/>
              <a:t>)</a:t>
            </a:r>
            <a:endParaRPr lang="en-US" b="1" baseline="300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73175" y="5302250"/>
            <a:ext cx="1317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AA</a:t>
            </a:r>
            <a:r>
              <a:rPr lang="en-US" b="1" baseline="30000"/>
              <a:t>Unlike  </a:t>
            </a:r>
            <a:r>
              <a:rPr lang="en-US" b="1"/>
              <a:t>=  </a:t>
            </a:r>
          </a:p>
          <a:p>
            <a:pPr eaLnBrk="0" hangingPunct="0"/>
            <a:r>
              <a:rPr lang="en-US" b="1"/>
              <a:t>All - AA</a:t>
            </a:r>
            <a:r>
              <a:rPr lang="en-US" b="1" baseline="30000"/>
              <a:t>Like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716338" y="10334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dAu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073775" y="1047750"/>
            <a:ext cx="1392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AuAu 12%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895600" y="2514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590800" y="3657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743200" y="5638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Text Box 9"/>
          <p:cNvSpPr txBox="1">
            <a:spLocks noChangeArrowheads="1"/>
          </p:cNvSpPr>
          <p:nvPr/>
        </p:nvSpPr>
        <p:spPr bwMode="auto">
          <a:xfrm>
            <a:off x="4762500" y="2786063"/>
            <a:ext cx="2476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CC0000"/>
                </a:solidFill>
                <a:ea typeface="宋体" pitchFamily="2" charset="-122"/>
              </a:rPr>
              <a:t>STAR Preliminary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657600" y="742890"/>
            <a:ext cx="4572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 err="1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Netrakanti</a:t>
            </a:r>
            <a:r>
              <a:rPr lang="en-US" altLang="zh-CN" sz="2000" b="1" dirty="0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, QM’09. STAR </a:t>
            </a:r>
            <a:r>
              <a:rPr lang="en-US" altLang="zh-CN" sz="2000" b="1" dirty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Preliminary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4546600" y="1295400"/>
            <a:ext cx="3124200" cy="2133600"/>
            <a:chOff x="4546600" y="1295400"/>
            <a:chExt cx="3124200" cy="2362200"/>
          </a:xfrm>
        </p:grpSpPr>
        <p:pic>
          <p:nvPicPr>
            <p:cNvPr id="18436" name="Picture 5" descr="Fig1"/>
            <p:cNvPicPr>
              <a:picLocks noChangeAspect="1" noChangeArrowheads="1"/>
            </p:cNvPicPr>
            <p:nvPr/>
          </p:nvPicPr>
          <p:blipFill>
            <a:blip r:embed="rId2" cstate="print"/>
            <a:srcRect l="49168" t="4776" r="4738"/>
            <a:stretch>
              <a:fillRect/>
            </a:stretch>
          </p:blipFill>
          <p:spPr bwMode="auto">
            <a:xfrm>
              <a:off x="4546600" y="1295400"/>
              <a:ext cx="3124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Rectangle 14" descr="Light upward diagonal"/>
            <p:cNvSpPr>
              <a:spLocks noChangeArrowheads="1"/>
            </p:cNvSpPr>
            <p:nvPr/>
          </p:nvSpPr>
          <p:spPr bwMode="auto">
            <a:xfrm>
              <a:off x="5194300" y="2730500"/>
              <a:ext cx="2362200" cy="457200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828800" y="3429000"/>
            <a:ext cx="4343400" cy="327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Separate jet and ridge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1346200"/>
            <a:ext cx="3276600" cy="19431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852488" y="914400"/>
            <a:ext cx="3389312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Jet has charge ordering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324475" y="901700"/>
            <a:ext cx="21177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ridge does not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7670800" y="2590800"/>
            <a:ext cx="8636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ridge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324600" y="4807803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Same-sign triplets: 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Only ridge, no jet.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32600" y="1739900"/>
            <a:ext cx="1371600" cy="533400"/>
            <a:chOff x="4272" y="1152"/>
            <a:chExt cx="864" cy="336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817" y="1152"/>
              <a:ext cx="31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jet</a:t>
              </a:r>
            </a:p>
          </p:txBody>
        </p:sp>
        <p:sp>
          <p:nvSpPr>
            <p:cNvPr id="18444" name="Line 13"/>
            <p:cNvSpPr>
              <a:spLocks noChangeShapeType="1"/>
            </p:cNvSpPr>
            <p:nvPr/>
          </p:nvSpPr>
          <p:spPr bwMode="auto">
            <a:xfrm flipH="1">
              <a:off x="4272" y="1296"/>
              <a:ext cx="57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4" y="3886200"/>
            <a:ext cx="3495676" cy="27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828800" y="3330714"/>
            <a:ext cx="4343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err="1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Netrakanti</a:t>
            </a:r>
            <a:r>
              <a:rPr lang="en-US" altLang="zh-CN" sz="2000" dirty="0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, QM’09. </a:t>
            </a:r>
            <a:r>
              <a:rPr lang="en-US" sz="2000" dirty="0" smtClean="0">
                <a:solidFill>
                  <a:srgbClr val="D60000"/>
                </a:solidFill>
              </a:rPr>
              <a:t>arXiv:0907.4744.</a:t>
            </a:r>
            <a:br>
              <a:rPr lang="en-US" sz="2000" dirty="0" smtClean="0">
                <a:solidFill>
                  <a:srgbClr val="D60000"/>
                </a:solidFill>
              </a:rPr>
            </a:br>
            <a:r>
              <a:rPr lang="en-US" altLang="zh-CN" sz="2000" dirty="0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STAR </a:t>
            </a:r>
            <a:r>
              <a:rPr lang="en-US" altLang="zh-CN" sz="2000" dirty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Preliminary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6200" y="2017061"/>
            <a:ext cx="8991600" cy="4438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3581400" y="458788"/>
            <a:ext cx="5257800" cy="608012"/>
          </a:xfrm>
        </p:spPr>
        <p:txBody>
          <a:bodyPr>
            <a:noAutofit/>
          </a:bodyPr>
          <a:lstStyle/>
          <a:p>
            <a:r>
              <a:rPr lang="en-US" dirty="0" smtClean="0"/>
              <a:t>Ridge is </a:t>
            </a:r>
            <a:r>
              <a:rPr lang="en-US" dirty="0" err="1" smtClean="0"/>
              <a:t>structureless</a:t>
            </a:r>
            <a:endParaRPr lang="en-US" dirty="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835525" y="5924490"/>
            <a:ext cx="415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hlink"/>
                </a:solidFill>
              </a:rPr>
              <a:t>No prominent </a:t>
            </a:r>
            <a:r>
              <a:rPr lang="en-US" sz="2000" b="1" dirty="0" err="1">
                <a:solidFill>
                  <a:schemeClr val="hlink"/>
                </a:solidFill>
              </a:rPr>
              <a:t>subtructures</a:t>
            </a:r>
            <a:r>
              <a:rPr lang="en-US" sz="2000" b="1" dirty="0">
                <a:solidFill>
                  <a:schemeClr val="hlink"/>
                </a:solidFill>
              </a:rPr>
              <a:t> in ridge.</a:t>
            </a:r>
            <a:endParaRPr lang="en-US" sz="2000" b="1" dirty="0">
              <a:solidFill>
                <a:schemeClr val="hlink"/>
              </a:solidFill>
              <a:sym typeface="Symbol" pitchFamily="18" charset="2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03199" y="2697032"/>
            <a:ext cx="4395963" cy="3779968"/>
            <a:chOff x="32" y="1920"/>
            <a:chExt cx="2512" cy="2160"/>
          </a:xfrm>
        </p:grpSpPr>
        <p:sp>
          <p:nvSpPr>
            <p:cNvPr id="21517" name="Text Box 18"/>
            <p:cNvSpPr txBox="1">
              <a:spLocks noChangeArrowheads="1"/>
            </p:cNvSpPr>
            <p:nvPr/>
          </p:nvSpPr>
          <p:spPr bwMode="auto">
            <a:xfrm>
              <a:off x="700" y="3676"/>
              <a:ext cx="17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sym typeface="Symbol" pitchFamily="18" charset="2"/>
                </a:rPr>
                <a:t> (jet)   </a:t>
              </a:r>
              <a:r>
                <a:rPr lang="en-US" b="1" dirty="0" smtClean="0">
                  <a:solidFill>
                    <a:srgbClr val="FF0000"/>
                  </a:solidFill>
                  <a:sym typeface="Symbol" pitchFamily="18" charset="2"/>
                </a:rPr>
                <a:t>  </a:t>
              </a:r>
              <a:r>
                <a:rPr lang="en-US" b="1" dirty="0">
                  <a:solidFill>
                    <a:srgbClr val="FF0000"/>
                  </a:solidFill>
                </a:rPr>
                <a:t>= </a:t>
              </a:r>
              <a:r>
                <a:rPr lang="en-US" b="1" dirty="0" smtClean="0">
                  <a:solidFill>
                    <a:srgbClr val="FF0000"/>
                  </a:solidFill>
                </a:rPr>
                <a:t> 0.25 </a:t>
              </a:r>
              <a:r>
                <a:rPr lang="en-US" b="1" dirty="0">
                  <a:solidFill>
                    <a:srgbClr val="FF0000"/>
                  </a:solidFill>
                  <a:sym typeface="Symbol" pitchFamily="18" charset="2"/>
                </a:rPr>
                <a:t> </a:t>
              </a:r>
              <a:r>
                <a:rPr lang="en-US" b="1" dirty="0">
                  <a:solidFill>
                    <a:srgbClr val="FF0000"/>
                  </a:solidFill>
                </a:rPr>
                <a:t>0.09</a:t>
              </a:r>
              <a:r>
                <a:rPr lang="en-US" b="1" dirty="0"/>
                <a:t>  </a:t>
              </a:r>
            </a:p>
            <a:p>
              <a:pPr eaLnBrk="0" hangingPunct="0"/>
              <a:r>
                <a:rPr lang="en-US" b="1" dirty="0">
                  <a:solidFill>
                    <a:schemeClr val="hlink"/>
                  </a:solidFill>
                </a:rPr>
                <a:t> </a:t>
              </a:r>
              <a:r>
                <a:rPr lang="en-US" b="1" dirty="0">
                  <a:solidFill>
                    <a:schemeClr val="hlink"/>
                  </a:solidFill>
                  <a:sym typeface="Symbol" pitchFamily="18" charset="2"/>
                </a:rPr>
                <a:t> (ridge) </a:t>
              </a:r>
              <a:r>
                <a:rPr lang="en-US" b="1" dirty="0">
                  <a:solidFill>
                    <a:schemeClr val="hlink"/>
                  </a:solidFill>
                </a:rPr>
                <a:t>= 1.53 </a:t>
              </a:r>
              <a:r>
                <a:rPr lang="en-US" b="1" dirty="0">
                  <a:solidFill>
                    <a:schemeClr val="hlink"/>
                  </a:solidFill>
                  <a:sym typeface="Symbol" pitchFamily="18" charset="2"/>
                </a:rPr>
                <a:t> </a:t>
              </a:r>
              <a:r>
                <a:rPr lang="en-US" b="1" dirty="0">
                  <a:solidFill>
                    <a:schemeClr val="hlink"/>
                  </a:solidFill>
                </a:rPr>
                <a:t>0.41</a:t>
              </a:r>
            </a:p>
          </p:txBody>
        </p:sp>
        <p:pic>
          <p:nvPicPr>
            <p:cNvPr id="21518" name="Picture 19" descr="Fig4_talk"/>
            <p:cNvPicPr>
              <a:picLocks noChangeAspect="1" noChangeArrowheads="1"/>
            </p:cNvPicPr>
            <p:nvPr/>
          </p:nvPicPr>
          <p:blipFill>
            <a:blip r:embed="rId3" cstate="print"/>
            <a:srcRect t="9871" r="53909"/>
            <a:stretch>
              <a:fillRect/>
            </a:stretch>
          </p:blipFill>
          <p:spPr bwMode="auto">
            <a:xfrm>
              <a:off x="32" y="1920"/>
              <a:ext cx="2512" cy="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Text Box 20"/>
            <p:cNvSpPr txBox="1">
              <a:spLocks noChangeArrowheads="1"/>
            </p:cNvSpPr>
            <p:nvPr/>
          </p:nvSpPr>
          <p:spPr bwMode="auto">
            <a:xfrm>
              <a:off x="620" y="1932"/>
              <a:ext cx="1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/>
                <a:t>Radial Projection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48200" y="2710695"/>
            <a:ext cx="4268788" cy="2996871"/>
            <a:chOff x="2784" y="2110"/>
            <a:chExt cx="2497" cy="1753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784" y="2110"/>
              <a:ext cx="2497" cy="1753"/>
              <a:chOff x="2955" y="1943"/>
              <a:chExt cx="2137" cy="1753"/>
            </a:xfrm>
          </p:grpSpPr>
          <p:pic>
            <p:nvPicPr>
              <p:cNvPr id="21515" name="Picture 24" descr="Fig4_tal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8819" t="9871" r="4895"/>
              <a:stretch>
                <a:fillRect/>
              </a:stretch>
            </p:blipFill>
            <p:spPr bwMode="auto">
              <a:xfrm>
                <a:off x="2955" y="1943"/>
                <a:ext cx="2137" cy="1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6" name="Text Box 25"/>
              <p:cNvSpPr txBox="1">
                <a:spLocks noChangeArrowheads="1"/>
              </p:cNvSpPr>
              <p:nvPr/>
            </p:nvSpPr>
            <p:spPr bwMode="auto">
              <a:xfrm>
                <a:off x="3436" y="1957"/>
                <a:ext cx="11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/>
                  <a:t>Angular Projection</a:t>
                </a:r>
              </a:p>
            </p:txBody>
          </p:sp>
        </p:grpSp>
        <p:sp>
          <p:nvSpPr>
            <p:cNvPr id="21513" name="Line 26"/>
            <p:cNvSpPr>
              <a:spLocks noChangeShapeType="1"/>
            </p:cNvSpPr>
            <p:nvPr/>
          </p:nvSpPr>
          <p:spPr bwMode="auto">
            <a:xfrm>
              <a:off x="3489" y="2746"/>
              <a:ext cx="16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3336" y="3264"/>
              <a:ext cx="15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CC0000"/>
                  </a:solidFill>
                  <a:ea typeface="宋体" pitchFamily="2" charset="-122"/>
                </a:rPr>
                <a:t>STAR Preliminary</a:t>
              </a:r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124200" y="2209800"/>
            <a:ext cx="601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err="1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Netrakanti</a:t>
            </a:r>
            <a:r>
              <a:rPr lang="en-US" altLang="zh-CN" sz="2000" b="1" dirty="0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, QM’09. </a:t>
            </a:r>
            <a:r>
              <a:rPr lang="en-US" sz="2000" b="1" dirty="0" smtClean="0">
                <a:solidFill>
                  <a:srgbClr val="D60000"/>
                </a:solidFill>
              </a:rPr>
              <a:t>arXiv:0907.4744. </a:t>
            </a:r>
            <a:r>
              <a:rPr lang="en-US" altLang="zh-CN" sz="2000" b="1" dirty="0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STAR </a:t>
            </a:r>
            <a:r>
              <a:rPr lang="en-US" altLang="zh-CN" sz="2000" b="1" dirty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Preliminary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6" y="152400"/>
            <a:ext cx="3057524" cy="239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Line 28"/>
          <p:cNvSpPr>
            <a:spLocks noChangeShapeType="1"/>
          </p:cNvSpPr>
          <p:nvPr/>
        </p:nvSpPr>
        <p:spPr bwMode="auto">
          <a:xfrm flipV="1">
            <a:off x="1435100" y="533400"/>
            <a:ext cx="2413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1295400" y="411163"/>
            <a:ext cx="3683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R</a:t>
            </a:r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1435100" y="1219200"/>
            <a:ext cx="6985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1524000" y="762000"/>
            <a:ext cx="3349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x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9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31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 descr="Fig4_talk"/>
          <p:cNvPicPr>
            <a:picLocks noChangeAspect="1" noChangeArrowheads="1"/>
          </p:cNvPicPr>
          <p:nvPr/>
        </p:nvPicPr>
        <p:blipFill>
          <a:blip r:embed="rId3" cstate="print"/>
          <a:srcRect t="9871" r="53909"/>
          <a:stretch>
            <a:fillRect/>
          </a:stretch>
        </p:blipFill>
        <p:spPr bwMode="auto">
          <a:xfrm>
            <a:off x="2413000" y="1371600"/>
            <a:ext cx="3454400" cy="24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olorPlot_dAuAuAu012"/>
          <p:cNvPicPr>
            <a:picLocks noChangeAspect="1" noChangeArrowheads="1"/>
          </p:cNvPicPr>
          <p:nvPr/>
        </p:nvPicPr>
        <p:blipFill>
          <a:blip r:embed="rId4" cstate="print"/>
          <a:srcRect l="48286" t="2692" r="5908" b="69088"/>
          <a:stretch>
            <a:fillRect/>
          </a:stretch>
        </p:blipFill>
        <p:spPr bwMode="auto">
          <a:xfrm>
            <a:off x="2093" y="1371600"/>
            <a:ext cx="258870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Ridge-jet cross pairs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ph idx="1"/>
          </p:nvPr>
        </p:nvGraphicFramePr>
        <p:xfrm>
          <a:off x="381000" y="4343400"/>
          <a:ext cx="5207000" cy="1983457"/>
        </p:xfrm>
        <a:graphic>
          <a:graphicData uri="http://schemas.openxmlformats.org/presentationml/2006/ole">
            <p:oleObj spid="_x0000_s57346" name="Equation" r:id="rId5" imgW="2882880" imgH="11556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580106" y="1219200"/>
          <a:ext cx="4144294" cy="1631950"/>
        </p:xfrm>
        <a:graphic>
          <a:graphicData uri="http://schemas.openxmlformats.org/presentationml/2006/ole">
            <p:oleObj spid="_x0000_s57347" name="Equation" r:id="rId6" imgW="2450880" imgH="965160" progId="Equation.DSMT4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5181600" y="1295400"/>
          <a:ext cx="3312160" cy="1505528"/>
        </p:xfrm>
        <a:graphic>
          <a:graphicData uri="http://schemas.openxmlformats.org/presentationml/2006/ole">
            <p:oleObj spid="_x0000_s57348" name="Equation" r:id="rId7" imgW="1955520" imgH="888840" progId="Equation.DSMT4">
              <p:embed/>
            </p:oleObj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1905000" y="3071813"/>
          <a:ext cx="5249862" cy="1019175"/>
        </p:xfrm>
        <a:graphic>
          <a:graphicData uri="http://schemas.openxmlformats.org/presentationml/2006/ole">
            <p:oleObj spid="_x0000_s57349" name="Equation" r:id="rId8" imgW="3403440" imgH="660240" progId="Equation.DSMT4">
              <p:embed/>
            </p:oleObj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5867400" y="4343400"/>
          <a:ext cx="3016250" cy="2010833"/>
        </p:xfrm>
        <a:graphic>
          <a:graphicData uri="http://schemas.openxmlformats.org/presentationml/2006/ole">
            <p:oleObj spid="_x0000_s57350" name="Equation" r:id="rId9" imgW="1447560" imgH="96516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514600" y="6381690"/>
            <a:ext cx="4690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Ridge and jet appear to be anti-correlated.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 l="48774"/>
          <a:stretch>
            <a:fillRect/>
          </a:stretch>
        </p:blipFill>
        <p:spPr bwMode="auto">
          <a:xfrm>
            <a:off x="5867400" y="1128718"/>
            <a:ext cx="3352800" cy="275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828800" y="838200"/>
            <a:ext cx="6019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err="1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Netrakanti</a:t>
            </a:r>
            <a:r>
              <a:rPr lang="en-US" altLang="zh-CN" sz="2000" b="1" dirty="0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, QM’09. </a:t>
            </a:r>
            <a:r>
              <a:rPr lang="en-US" sz="2000" b="1" dirty="0" smtClean="0">
                <a:solidFill>
                  <a:srgbClr val="D60000"/>
                </a:solidFill>
              </a:rPr>
              <a:t>arXiv:0907.4744. </a:t>
            </a:r>
            <a:r>
              <a:rPr lang="en-US" altLang="zh-CN" sz="2000" b="1" dirty="0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STAR </a:t>
            </a:r>
            <a:r>
              <a:rPr lang="en-US" altLang="zh-CN" sz="2000" b="1" dirty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Preliminary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Experimental facts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1493837"/>
            <a:ext cx="723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increases with centrality.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3200" dirty="0" smtClean="0"/>
              <a:t>Ridge spectrum a bit harder than bulk.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particle composition similar to bulk.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</a:t>
            </a:r>
            <a:r>
              <a:rPr lang="en-US" sz="3200" dirty="0" smtClean="0"/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 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untriggered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correlation.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mainly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in-plane.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en-US" sz="3200" dirty="0" smtClean="0"/>
              <a:t>Ridge is asymmetric in </a:t>
            </a:r>
            <a:r>
              <a:rPr lang="en-US" sz="3200" dirty="0" err="1" smtClean="0">
                <a:latin typeface="Symbol" pitchFamily="18" charset="2"/>
              </a:rPr>
              <a:t>Df</a:t>
            </a:r>
            <a:r>
              <a:rPr lang="en-US" sz="3200" dirty="0" smtClean="0"/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very wide.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random.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3200" noProof="0" dirty="0" smtClean="0"/>
              <a:t>No jet-ridge cross-talk.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en-US" sz="3200" dirty="0" smtClean="0"/>
              <a:t>Ridge may be back-to-back.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en-US" sz="3200" dirty="0" smtClean="0"/>
              <a:t>Ridge seems unrelated to jet.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1860" y="6019800"/>
            <a:ext cx="273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Now let’s go to models…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2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In-medium rad. + long. Flow push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570037"/>
            <a:ext cx="4572000" cy="3459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increases with centrality.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Ridge spectrum a bit harder than bulk.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particle composition similar to bulk.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</a:t>
            </a:r>
            <a:r>
              <a:rPr lang="en-US" dirty="0" smtClean="0"/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 in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untriggered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mainly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in-plane.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is asymmetric in </a:t>
            </a:r>
            <a:r>
              <a:rPr lang="en-US" dirty="0" err="1" smtClean="0">
                <a:latin typeface="Symbol" pitchFamily="18" charset="2"/>
              </a:rPr>
              <a:t>Df</a:t>
            </a:r>
            <a:r>
              <a:rPr lang="en-US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very wide.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random.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No jet-ridge cross-talk.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may be back-to-back.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seems unrelated to jet.</a:t>
            </a:r>
          </a:p>
        </p:txBody>
      </p:sp>
      <p:pic>
        <p:nvPicPr>
          <p:cNvPr id="7" name="Picture 90"/>
          <p:cNvPicPr>
            <a:picLocks noChangeAspect="1" noChangeArrowheads="1"/>
          </p:cNvPicPr>
          <p:nvPr/>
        </p:nvPicPr>
        <p:blipFill>
          <a:blip r:embed="rId2" cstate="print"/>
          <a:srcRect b="40710"/>
          <a:stretch>
            <a:fillRect/>
          </a:stretch>
        </p:blipFill>
        <p:spPr bwMode="auto">
          <a:xfrm>
            <a:off x="381000" y="1828800"/>
            <a:ext cx="3659652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N. </a:t>
            </a:r>
            <a:r>
              <a:rPr lang="en-US" sz="2000" dirty="0" err="1" smtClean="0"/>
              <a:t>Armesto</a:t>
            </a:r>
            <a:r>
              <a:rPr lang="en-US" sz="2000" dirty="0" smtClean="0"/>
              <a:t> et al., Phys. Rev. </a:t>
            </a:r>
            <a:r>
              <a:rPr lang="en-US" sz="2000" dirty="0" err="1" smtClean="0"/>
              <a:t>Lett</a:t>
            </a:r>
            <a:r>
              <a:rPr lang="en-US" sz="2000" dirty="0" smtClean="0"/>
              <a:t>. </a:t>
            </a:r>
            <a:r>
              <a:rPr lang="en-US" sz="2000" b="1" dirty="0" smtClean="0"/>
              <a:t>93</a:t>
            </a:r>
            <a:r>
              <a:rPr lang="en-US" sz="2000" dirty="0" smtClean="0"/>
              <a:t> (2004) 242301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7606" y="23263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278506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648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7606" y="6019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8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Turbulent color field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570037"/>
            <a:ext cx="4572000" cy="3459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increases with centrality.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Ridge spectrum a bit harder than bulk.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particle composition similar to bulk.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</a:t>
            </a:r>
            <a:r>
              <a:rPr lang="en-US" dirty="0" smtClean="0"/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 in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untriggered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mainly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in-plane.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is asymmetric in </a:t>
            </a:r>
            <a:r>
              <a:rPr lang="en-US" dirty="0" err="1" smtClean="0">
                <a:latin typeface="Symbol" pitchFamily="18" charset="2"/>
              </a:rPr>
              <a:t>Df</a:t>
            </a:r>
            <a:r>
              <a:rPr lang="en-US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very wide.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random.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 jet-ridge cross-talk.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may be back-to-back.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seems unrelated to jet.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A. </a:t>
            </a:r>
            <a:r>
              <a:rPr lang="en-US" sz="2000" dirty="0" err="1" smtClean="0"/>
              <a:t>Majumder</a:t>
            </a:r>
            <a:r>
              <a:rPr lang="en-US" sz="2000" dirty="0" smtClean="0"/>
              <a:t> et al., Phys. Rev. </a:t>
            </a:r>
            <a:r>
              <a:rPr lang="en-US" sz="2000" dirty="0" err="1" smtClean="0"/>
              <a:t>Lett</a:t>
            </a:r>
            <a:r>
              <a:rPr lang="en-US" sz="2000" dirty="0" smtClean="0"/>
              <a:t>. </a:t>
            </a:r>
            <a:r>
              <a:rPr lang="en-US" sz="2000" b="1" dirty="0" smtClean="0"/>
              <a:t>99</a:t>
            </a:r>
            <a:r>
              <a:rPr lang="en-US" sz="2000" dirty="0" smtClean="0"/>
              <a:t> (2004) 042301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57606" y="41910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pic>
        <p:nvPicPr>
          <p:cNvPr id="13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98" y="1524000"/>
            <a:ext cx="379020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67200" y="6019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6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Recombination of </a:t>
            </a:r>
            <a:r>
              <a:rPr lang="en-US" sz="4000" dirty="0" err="1" smtClean="0"/>
              <a:t>thermal+shower</a:t>
            </a:r>
            <a:r>
              <a:rPr lang="en-US" sz="4000" dirty="0" smtClean="0"/>
              <a:t> </a:t>
            </a:r>
            <a:r>
              <a:rPr lang="en-US" sz="4000" dirty="0" err="1" smtClean="0"/>
              <a:t>partons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570037"/>
            <a:ext cx="4572000" cy="3459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increases with centrality.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Ridge spectrum a bit harder than bulk.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particle composition similar to bulk.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</a:t>
            </a:r>
            <a:r>
              <a:rPr lang="en-US" dirty="0" smtClean="0"/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 in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untriggered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mainly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in-plane.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is asymmetric in </a:t>
            </a:r>
            <a:r>
              <a:rPr lang="en-US" dirty="0" err="1" smtClean="0">
                <a:latin typeface="Symbol" pitchFamily="18" charset="2"/>
              </a:rPr>
              <a:t>Df</a:t>
            </a:r>
            <a:r>
              <a:rPr lang="en-US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very wide.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random.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 jet-ridge cross-talk.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may be back-to-back.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seems unrelated to jet.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ym typeface="Symbol" pitchFamily="18" charset="2"/>
              </a:rPr>
              <a:t>R.C. </a:t>
            </a:r>
            <a:r>
              <a:rPr lang="en-US" sz="2000" dirty="0" err="1" smtClean="0">
                <a:sym typeface="Symbol" pitchFamily="18" charset="2"/>
              </a:rPr>
              <a:t>Hwa</a:t>
            </a:r>
            <a:r>
              <a:rPr lang="en-US" sz="2000" dirty="0" smtClean="0">
                <a:sym typeface="Symbol" pitchFamily="18" charset="2"/>
              </a:rPr>
              <a:t>, C.B. Chiu, Phys. Rev. C </a:t>
            </a:r>
            <a:r>
              <a:rPr lang="en-US" sz="2000" b="1" dirty="0" smtClean="0">
                <a:sym typeface="Symbol" pitchFamily="18" charset="2"/>
              </a:rPr>
              <a:t>72</a:t>
            </a:r>
            <a:r>
              <a:rPr lang="en-US" sz="2000" dirty="0" smtClean="0">
                <a:sym typeface="Symbol" pitchFamily="18" charset="2"/>
              </a:rPr>
              <a:t> (2005) 034903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7606" y="28194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6019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pic>
        <p:nvPicPr>
          <p:cNvPr id="13" name="Picture 88"/>
          <p:cNvPicPr>
            <a:picLocks noChangeAspect="1" noChangeArrowheads="1"/>
          </p:cNvPicPr>
          <p:nvPr/>
        </p:nvPicPr>
        <p:blipFill>
          <a:blip r:embed="rId2" cstate="print"/>
          <a:srcRect t="3043" r="6758"/>
          <a:stretch>
            <a:fillRect/>
          </a:stretch>
        </p:blipFill>
        <p:spPr bwMode="auto">
          <a:xfrm>
            <a:off x="228600" y="1600200"/>
            <a:ext cx="3806646" cy="332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57606" y="41910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Momentum kick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570037"/>
            <a:ext cx="4572000" cy="3459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increases with centrality.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Ridge spectrum a bit harder than bulk.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particle composition similar to bulk.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</a:t>
            </a:r>
            <a:r>
              <a:rPr lang="en-US" dirty="0" smtClean="0"/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 in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untriggered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mainly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in-plane.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is asymmetric in </a:t>
            </a:r>
            <a:r>
              <a:rPr lang="en-US" dirty="0" err="1" smtClean="0">
                <a:latin typeface="Symbol" pitchFamily="18" charset="2"/>
              </a:rPr>
              <a:t>Df</a:t>
            </a:r>
            <a:r>
              <a:rPr lang="en-US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very wide.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random.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 jet-ridge cross-talk.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may be back-to-back.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seems unrelated to jet.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C.Y. Wong  hep-ph:0712.3282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57606" y="28194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327812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6019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pic>
        <p:nvPicPr>
          <p:cNvPr id="13" name="Picture 89"/>
          <p:cNvPicPr>
            <a:picLocks noChangeAspect="1" noChangeArrowheads="1"/>
          </p:cNvPicPr>
          <p:nvPr/>
        </p:nvPicPr>
        <p:blipFill>
          <a:blip r:embed="rId2" cstate="print"/>
          <a:srcRect r="12753"/>
          <a:stretch>
            <a:fillRect/>
          </a:stretch>
        </p:blipFill>
        <p:spPr bwMode="auto">
          <a:xfrm>
            <a:off x="520705" y="1447800"/>
            <a:ext cx="344169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67200" y="3733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Transverse flow boost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570037"/>
            <a:ext cx="4572000" cy="3459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increases with centrality.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Ridge spectrum a bit harder than bulk.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particle composition similar to bulk.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</a:t>
            </a:r>
            <a:r>
              <a:rPr lang="en-US" dirty="0" smtClean="0"/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 in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untriggered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mainly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in-plane.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is asymmetric in </a:t>
            </a:r>
            <a:r>
              <a:rPr lang="en-US" dirty="0" err="1" smtClean="0">
                <a:latin typeface="Symbol" pitchFamily="18" charset="2"/>
              </a:rPr>
              <a:t>Df</a:t>
            </a:r>
            <a:r>
              <a:rPr lang="en-US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very wide.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random.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 jet-ridge cross-talk.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may be back-to-back.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seems unrelated to jet.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000" dirty="0" smtClean="0"/>
              <a:t>S.A. </a:t>
            </a:r>
            <a:r>
              <a:rPr lang="en-US" sz="2000" dirty="0" err="1" smtClean="0"/>
              <a:t>Voloshin</a:t>
            </a:r>
            <a:r>
              <a:rPr lang="en-US" sz="2000" dirty="0" smtClean="0"/>
              <a:t>, Phys. </a:t>
            </a:r>
            <a:r>
              <a:rPr lang="en-US" sz="2000" dirty="0" err="1" smtClean="0"/>
              <a:t>Lett</a:t>
            </a:r>
            <a:r>
              <a:rPr lang="en-US" sz="2000" dirty="0" smtClean="0"/>
              <a:t>. B </a:t>
            </a:r>
            <a:r>
              <a:rPr lang="en-US" sz="2000" b="1" dirty="0" smtClean="0"/>
              <a:t>632</a:t>
            </a:r>
            <a:r>
              <a:rPr lang="en-US" sz="2000" dirty="0" smtClean="0"/>
              <a:t> (2006) 490; E. </a:t>
            </a:r>
            <a:r>
              <a:rPr lang="en-US" sz="2000" dirty="0" err="1" smtClean="0"/>
              <a:t>Shuryak</a:t>
            </a:r>
            <a:r>
              <a:rPr lang="en-US" sz="2000" dirty="0" smtClean="0"/>
              <a:t>, Phys. Rev. C </a:t>
            </a:r>
            <a:r>
              <a:rPr lang="en-US" sz="2000" b="1" dirty="0" smtClean="0"/>
              <a:t>76</a:t>
            </a:r>
            <a:r>
              <a:rPr lang="en-US" sz="2000" dirty="0" smtClean="0"/>
              <a:t> (2007) 047901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57606" y="51054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533400" y="1676400"/>
            <a:ext cx="2895600" cy="2895600"/>
            <a:chOff x="4368" y="912"/>
            <a:chExt cx="768" cy="816"/>
          </a:xfrm>
        </p:grpSpPr>
        <p:sp>
          <p:nvSpPr>
            <p:cNvPr id="14" name="AutoShape 95"/>
            <p:cNvSpPr>
              <a:spLocks noChangeArrowheads="1"/>
            </p:cNvSpPr>
            <p:nvPr/>
          </p:nvSpPr>
          <p:spPr bwMode="auto">
            <a:xfrm rot="5400000">
              <a:off x="4536" y="1128"/>
              <a:ext cx="432" cy="768"/>
            </a:xfrm>
            <a:prstGeom prst="can">
              <a:avLst>
                <a:gd name="adj" fmla="val 44444"/>
              </a:avLst>
            </a:prstGeom>
            <a:solidFill>
              <a:srgbClr val="FFCC99">
                <a:alpha val="48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6"/>
            <p:cNvSpPr>
              <a:spLocks noChangeShapeType="1"/>
            </p:cNvSpPr>
            <p:nvPr/>
          </p:nvSpPr>
          <p:spPr bwMode="auto">
            <a:xfrm flipV="1">
              <a:off x="4717" y="1056"/>
              <a:ext cx="14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7"/>
            <p:cNvSpPr>
              <a:spLocks noChangeShapeType="1"/>
            </p:cNvSpPr>
            <p:nvPr/>
          </p:nvSpPr>
          <p:spPr bwMode="auto">
            <a:xfrm flipV="1">
              <a:off x="4717" y="91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98"/>
            <p:cNvSpPr>
              <a:spLocks noChangeShapeType="1"/>
            </p:cNvSpPr>
            <p:nvPr/>
          </p:nvSpPr>
          <p:spPr bwMode="auto">
            <a:xfrm>
              <a:off x="4464" y="1248"/>
              <a:ext cx="48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99"/>
            <p:cNvSpPr>
              <a:spLocks noChangeShapeType="1"/>
            </p:cNvSpPr>
            <p:nvPr/>
          </p:nvSpPr>
          <p:spPr bwMode="auto">
            <a:xfrm>
              <a:off x="4512" y="1248"/>
              <a:ext cx="48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0"/>
            <p:cNvSpPr>
              <a:spLocks noChangeShapeType="1"/>
            </p:cNvSpPr>
            <p:nvPr/>
          </p:nvSpPr>
          <p:spPr bwMode="auto">
            <a:xfrm>
              <a:off x="4560" y="1248"/>
              <a:ext cx="48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1"/>
            <p:cNvSpPr>
              <a:spLocks noChangeShapeType="1"/>
            </p:cNvSpPr>
            <p:nvPr/>
          </p:nvSpPr>
          <p:spPr bwMode="auto">
            <a:xfrm>
              <a:off x="4608" y="1248"/>
              <a:ext cx="48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2"/>
            <p:cNvSpPr>
              <a:spLocks noChangeShapeType="1"/>
            </p:cNvSpPr>
            <p:nvPr/>
          </p:nvSpPr>
          <p:spPr bwMode="auto">
            <a:xfrm flipH="1">
              <a:off x="4848" y="1248"/>
              <a:ext cx="96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3"/>
            <p:cNvSpPr>
              <a:spLocks noChangeShapeType="1"/>
            </p:cNvSpPr>
            <p:nvPr/>
          </p:nvSpPr>
          <p:spPr bwMode="auto">
            <a:xfrm flipH="1">
              <a:off x="4896" y="1248"/>
              <a:ext cx="96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4"/>
            <p:cNvSpPr>
              <a:spLocks noChangeShapeType="1"/>
            </p:cNvSpPr>
            <p:nvPr/>
          </p:nvSpPr>
          <p:spPr bwMode="auto">
            <a:xfrm flipH="1">
              <a:off x="4800" y="1248"/>
              <a:ext cx="96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5"/>
            <p:cNvSpPr>
              <a:spLocks noChangeShapeType="1"/>
            </p:cNvSpPr>
            <p:nvPr/>
          </p:nvSpPr>
          <p:spPr bwMode="auto">
            <a:xfrm flipH="1">
              <a:off x="4752" y="1248"/>
              <a:ext cx="96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6"/>
            <p:cNvSpPr>
              <a:spLocks noChangeShapeType="1"/>
            </p:cNvSpPr>
            <p:nvPr/>
          </p:nvSpPr>
          <p:spPr bwMode="auto">
            <a:xfrm flipH="1">
              <a:off x="4704" y="1248"/>
              <a:ext cx="96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7"/>
            <p:cNvSpPr>
              <a:spLocks noChangeShapeType="1"/>
            </p:cNvSpPr>
            <p:nvPr/>
          </p:nvSpPr>
          <p:spPr bwMode="auto">
            <a:xfrm flipH="1">
              <a:off x="4704" y="1248"/>
              <a:ext cx="0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8"/>
            <p:cNvSpPr>
              <a:spLocks noChangeShapeType="1"/>
            </p:cNvSpPr>
            <p:nvPr/>
          </p:nvSpPr>
          <p:spPr bwMode="auto">
            <a:xfrm flipH="1">
              <a:off x="4656" y="1248"/>
              <a:ext cx="0" cy="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Possible physics scenarios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687388" y="762000"/>
            <a:ext cx="3494087" cy="2635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p</a:t>
            </a:r>
            <a:r>
              <a:rPr lang="en-US" sz="1600" baseline="-25000">
                <a:solidFill>
                  <a:schemeClr val="bg1"/>
                </a:solidFill>
                <a:latin typeface="Arial" pitchFamily="34" charset="0"/>
              </a:rPr>
              <a:t>T</a:t>
            </a:r>
            <a:r>
              <a:rPr lang="en-US" sz="1600" baseline="30000">
                <a:solidFill>
                  <a:schemeClr val="bg1"/>
                </a:solidFill>
                <a:latin typeface="Arial" pitchFamily="34" charset="0"/>
              </a:rPr>
              <a:t>trig</a:t>
            </a: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=3-4 GeV/c, p</a:t>
            </a:r>
            <a:r>
              <a:rPr lang="en-US" sz="1600" baseline="-25000">
                <a:solidFill>
                  <a:schemeClr val="bg1"/>
                </a:solidFill>
                <a:latin typeface="Arial" pitchFamily="34" charset="0"/>
              </a:rPr>
              <a:t>T</a:t>
            </a:r>
            <a:r>
              <a:rPr lang="en-US" sz="1600" baseline="30000">
                <a:solidFill>
                  <a:schemeClr val="bg1"/>
                </a:solidFill>
                <a:latin typeface="Arial" pitchFamily="34" charset="0"/>
              </a:rPr>
              <a:t>assoc</a:t>
            </a: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=1-2.5 GeV/c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31788" y="990600"/>
            <a:ext cx="3859212" cy="2855913"/>
            <a:chOff x="1632" y="2496"/>
            <a:chExt cx="2431" cy="1799"/>
          </a:xfrm>
        </p:grpSpPr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1632" y="2496"/>
              <a:ext cx="2400" cy="1773"/>
              <a:chOff x="1632" y="2496"/>
              <a:chExt cx="2400" cy="1773"/>
            </a:xfrm>
          </p:grpSpPr>
          <p:pic>
            <p:nvPicPr>
              <p:cNvPr id="9290" name="Picture 6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662"/>
              <a:stretch>
                <a:fillRect/>
              </a:stretch>
            </p:blipFill>
            <p:spPr bwMode="auto">
              <a:xfrm>
                <a:off x="1632" y="2496"/>
                <a:ext cx="2400" cy="17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9291" name="Text Box 17"/>
              <p:cNvSpPr txBox="1">
                <a:spLocks noChangeArrowheads="1"/>
              </p:cNvSpPr>
              <p:nvPr/>
            </p:nvSpPr>
            <p:spPr bwMode="auto">
              <a:xfrm>
                <a:off x="2832" y="3120"/>
                <a:ext cx="1056" cy="21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33CC"/>
                    </a:solidFill>
                    <a:latin typeface="Helvetica" pitchFamily="34" charset="0"/>
                  </a:rPr>
                  <a:t>Away-side</a:t>
                </a:r>
              </a:p>
            </p:txBody>
          </p:sp>
          <p:sp>
            <p:nvSpPr>
              <p:cNvPr id="9292" name="Text Box 17"/>
              <p:cNvSpPr txBox="1">
                <a:spLocks noChangeArrowheads="1"/>
              </p:cNvSpPr>
              <p:nvPr/>
            </p:nvSpPr>
            <p:spPr bwMode="auto">
              <a:xfrm>
                <a:off x="1824" y="2640"/>
                <a:ext cx="960" cy="3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  <a:latin typeface="Helvetica" pitchFamily="34" charset="0"/>
                  </a:rPr>
                  <a:t>trigger</a:t>
                </a:r>
              </a:p>
              <a:p>
                <a:pPr algn="ctr" eaLnBrk="0" hangingPunct="0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  <a:latin typeface="Helvetica" pitchFamily="34" charset="0"/>
                  </a:rPr>
                  <a:t>jet</a:t>
                </a:r>
              </a:p>
            </p:txBody>
          </p:sp>
        </p:grpSp>
        <p:sp>
          <p:nvSpPr>
            <p:cNvPr id="9285" name="Text Box 72"/>
            <p:cNvSpPr txBox="1">
              <a:spLocks noChangeArrowheads="1"/>
            </p:cNvSpPr>
            <p:nvPr/>
          </p:nvSpPr>
          <p:spPr bwMode="auto">
            <a:xfrm>
              <a:off x="2167" y="4045"/>
              <a:ext cx="205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pitchFamily="34" charset="0"/>
                </a:rPr>
                <a:t>0</a:t>
              </a:r>
            </a:p>
          </p:txBody>
        </p:sp>
        <p:sp>
          <p:nvSpPr>
            <p:cNvPr id="9286" name="Text Box 73"/>
            <p:cNvSpPr txBox="1">
              <a:spLocks noChangeArrowheads="1"/>
            </p:cNvSpPr>
            <p:nvPr/>
          </p:nvSpPr>
          <p:spPr bwMode="auto">
            <a:xfrm>
              <a:off x="3251" y="4041"/>
              <a:ext cx="20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Symbol" pitchFamily="18" charset="2"/>
                </a:rPr>
                <a:t>p</a:t>
              </a:r>
            </a:p>
          </p:txBody>
        </p:sp>
        <p:sp>
          <p:nvSpPr>
            <p:cNvPr id="9287" name="Text Box 74"/>
            <p:cNvSpPr txBox="1">
              <a:spLocks noChangeArrowheads="1"/>
            </p:cNvSpPr>
            <p:nvPr/>
          </p:nvSpPr>
          <p:spPr bwMode="auto">
            <a:xfrm>
              <a:off x="2509" y="4043"/>
              <a:ext cx="205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pitchFamily="34" charset="0"/>
                </a:rPr>
                <a:t>1</a:t>
              </a:r>
            </a:p>
          </p:txBody>
        </p:sp>
        <p:sp>
          <p:nvSpPr>
            <p:cNvPr id="9288" name="Text Box 75"/>
            <p:cNvSpPr txBox="1">
              <a:spLocks noChangeArrowheads="1"/>
            </p:cNvSpPr>
            <p:nvPr/>
          </p:nvSpPr>
          <p:spPr bwMode="auto">
            <a:xfrm>
              <a:off x="1787" y="4043"/>
              <a:ext cx="258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pitchFamily="34" charset="0"/>
                </a:rPr>
                <a:t>-1</a:t>
              </a:r>
            </a:p>
          </p:txBody>
        </p:sp>
        <p:sp>
          <p:nvSpPr>
            <p:cNvPr id="9289" name="Text Box 76"/>
            <p:cNvSpPr txBox="1">
              <a:spLocks noChangeArrowheads="1"/>
            </p:cNvSpPr>
            <p:nvPr/>
          </p:nvSpPr>
          <p:spPr bwMode="auto">
            <a:xfrm>
              <a:off x="3766" y="4032"/>
              <a:ext cx="29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Symbol" pitchFamily="18" charset="2"/>
                </a:rPr>
                <a:t>Df</a:t>
              </a:r>
            </a:p>
          </p:txBody>
        </p:sp>
      </p:grpSp>
      <p:sp>
        <p:nvSpPr>
          <p:cNvPr id="9221" name="Line 87"/>
          <p:cNvSpPr>
            <a:spLocks noChangeShapeType="1"/>
          </p:cNvSpPr>
          <p:nvPr/>
        </p:nvSpPr>
        <p:spPr bwMode="auto">
          <a:xfrm>
            <a:off x="2362200" y="22098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88"/>
          <p:cNvSpPr>
            <a:spLocks noChangeShapeType="1"/>
          </p:cNvSpPr>
          <p:nvPr/>
        </p:nvSpPr>
        <p:spPr bwMode="auto">
          <a:xfrm>
            <a:off x="3733800" y="22098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3" name="Picture 89" descr="star preliminary bla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57143"/>
          <a:stretch>
            <a:fillRect/>
          </a:stretch>
        </p:blipFill>
        <p:spPr bwMode="auto">
          <a:xfrm>
            <a:off x="2895600" y="1143000"/>
            <a:ext cx="91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6064250" y="1066800"/>
            <a:ext cx="1849438" cy="3667125"/>
            <a:chOff x="2832" y="816"/>
            <a:chExt cx="1165" cy="2310"/>
          </a:xfrm>
        </p:grpSpPr>
        <p:grpSp>
          <p:nvGrpSpPr>
            <p:cNvPr id="5" name="Group 99"/>
            <p:cNvGrpSpPr>
              <a:grpSpLocks/>
            </p:cNvGrpSpPr>
            <p:nvPr/>
          </p:nvGrpSpPr>
          <p:grpSpPr bwMode="auto">
            <a:xfrm>
              <a:off x="2832" y="816"/>
              <a:ext cx="1165" cy="2310"/>
              <a:chOff x="2832" y="816"/>
              <a:chExt cx="1165" cy="2310"/>
            </a:xfrm>
          </p:grpSpPr>
          <p:sp>
            <p:nvSpPr>
              <p:cNvPr id="9256" name="Oval 33"/>
              <p:cNvSpPr>
                <a:spLocks noChangeArrowheads="1"/>
              </p:cNvSpPr>
              <p:nvPr/>
            </p:nvSpPr>
            <p:spPr bwMode="auto">
              <a:xfrm>
                <a:off x="2832" y="1486"/>
                <a:ext cx="1165" cy="1070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alpha val="75000"/>
                    </a:srgbClr>
                  </a:gs>
                  <a:gs pos="100000">
                    <a:srgbClr val="FFFF66">
                      <a:alpha val="82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Line 34"/>
              <p:cNvSpPr>
                <a:spLocks noChangeShapeType="1"/>
              </p:cNvSpPr>
              <p:nvPr/>
            </p:nvSpPr>
            <p:spPr bwMode="auto">
              <a:xfrm>
                <a:off x="3692" y="2315"/>
                <a:ext cx="219" cy="25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35"/>
              <p:cNvSpPr>
                <a:spLocks noChangeShapeType="1"/>
              </p:cNvSpPr>
              <p:nvPr/>
            </p:nvSpPr>
            <p:spPr bwMode="auto">
              <a:xfrm>
                <a:off x="3692" y="2315"/>
                <a:ext cx="88" cy="20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Line 36"/>
              <p:cNvSpPr>
                <a:spLocks noChangeShapeType="1"/>
              </p:cNvSpPr>
              <p:nvPr/>
            </p:nvSpPr>
            <p:spPr bwMode="auto">
              <a:xfrm>
                <a:off x="3692" y="2315"/>
                <a:ext cx="1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Line 37"/>
              <p:cNvSpPr>
                <a:spLocks noChangeShapeType="1"/>
              </p:cNvSpPr>
              <p:nvPr/>
            </p:nvSpPr>
            <p:spPr bwMode="auto">
              <a:xfrm rot="19800000" flipV="1">
                <a:off x="3300" y="1169"/>
                <a:ext cx="241" cy="39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Line 38"/>
              <p:cNvSpPr>
                <a:spLocks noChangeShapeType="1"/>
              </p:cNvSpPr>
              <p:nvPr/>
            </p:nvSpPr>
            <p:spPr bwMode="auto">
              <a:xfrm>
                <a:off x="3692" y="2315"/>
                <a:ext cx="175" cy="12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Line 39"/>
              <p:cNvSpPr>
                <a:spLocks noChangeShapeType="1"/>
              </p:cNvSpPr>
              <p:nvPr/>
            </p:nvSpPr>
            <p:spPr bwMode="auto">
              <a:xfrm rot="19800000" flipV="1">
                <a:off x="3337" y="1331"/>
                <a:ext cx="70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Line 40"/>
              <p:cNvSpPr>
                <a:spLocks noChangeShapeType="1"/>
              </p:cNvSpPr>
              <p:nvPr/>
            </p:nvSpPr>
            <p:spPr bwMode="auto">
              <a:xfrm rot="19800000" flipV="1">
                <a:off x="3361" y="1293"/>
                <a:ext cx="213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Text Box 41"/>
              <p:cNvSpPr txBox="1">
                <a:spLocks noChangeArrowheads="1"/>
              </p:cNvSpPr>
              <p:nvPr/>
            </p:nvSpPr>
            <p:spPr bwMode="auto">
              <a:xfrm>
                <a:off x="2968" y="816"/>
                <a:ext cx="902" cy="266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Arial Rounded MT Bold" pitchFamily="34" charset="0"/>
                  </a:rPr>
                  <a:t>trigger jet</a:t>
                </a:r>
              </a:p>
            </p:txBody>
          </p:sp>
          <p:sp>
            <p:nvSpPr>
              <p:cNvPr id="9265" name="Line 42"/>
              <p:cNvSpPr>
                <a:spLocks noChangeShapeType="1"/>
              </p:cNvSpPr>
              <p:nvPr/>
            </p:nvSpPr>
            <p:spPr bwMode="auto">
              <a:xfrm>
                <a:off x="3421" y="1728"/>
                <a:ext cx="0" cy="87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66" name="Line 43"/>
              <p:cNvSpPr>
                <a:spLocks noChangeShapeType="1"/>
              </p:cNvSpPr>
              <p:nvPr/>
            </p:nvSpPr>
            <p:spPr bwMode="auto">
              <a:xfrm rot="5400000">
                <a:off x="2936" y="2281"/>
                <a:ext cx="208" cy="2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Line 44"/>
              <p:cNvSpPr>
                <a:spLocks noChangeShapeType="1"/>
              </p:cNvSpPr>
              <p:nvPr/>
            </p:nvSpPr>
            <p:spPr bwMode="auto">
              <a:xfrm rot="5400000">
                <a:off x="3041" y="2263"/>
                <a:ext cx="83" cy="17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Line 45"/>
              <p:cNvSpPr>
                <a:spLocks noChangeShapeType="1"/>
              </p:cNvSpPr>
              <p:nvPr/>
            </p:nvSpPr>
            <p:spPr bwMode="auto">
              <a:xfrm rot="5400000">
                <a:off x="3083" y="2221"/>
                <a:ext cx="0" cy="17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Line 46"/>
              <p:cNvSpPr>
                <a:spLocks noChangeShapeType="1"/>
              </p:cNvSpPr>
              <p:nvPr/>
            </p:nvSpPr>
            <p:spPr bwMode="auto">
              <a:xfrm rot="5400000">
                <a:off x="3001" y="2347"/>
                <a:ext cx="208" cy="1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47"/>
              <p:cNvGrpSpPr>
                <a:grpSpLocks/>
              </p:cNvGrpSpPr>
              <p:nvPr/>
            </p:nvGrpSpPr>
            <p:grpSpPr bwMode="auto">
              <a:xfrm rot="-300000">
                <a:off x="3157" y="1613"/>
                <a:ext cx="535" cy="835"/>
                <a:chOff x="1090" y="768"/>
                <a:chExt cx="590" cy="960"/>
              </a:xfrm>
            </p:grpSpPr>
            <p:sp>
              <p:nvSpPr>
                <p:cNvPr id="9273" name="Arc 48"/>
                <p:cNvSpPr>
                  <a:spLocks/>
                </p:cNvSpPr>
                <p:nvPr/>
              </p:nvSpPr>
              <p:spPr bwMode="auto">
                <a:xfrm rot="8328097">
                  <a:off x="1256" y="768"/>
                  <a:ext cx="28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74" name="Arc 49"/>
                <p:cNvSpPr>
                  <a:spLocks/>
                </p:cNvSpPr>
                <p:nvPr/>
              </p:nvSpPr>
              <p:spPr bwMode="auto">
                <a:xfrm rot="8328097">
                  <a:off x="1152" y="1056"/>
                  <a:ext cx="480" cy="4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75" name="Arc 50"/>
                <p:cNvSpPr>
                  <a:spLocks/>
                </p:cNvSpPr>
                <p:nvPr/>
              </p:nvSpPr>
              <p:spPr bwMode="auto">
                <a:xfrm rot="8328097">
                  <a:off x="1090" y="1104"/>
                  <a:ext cx="590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76" name="Arc 51"/>
                <p:cNvSpPr>
                  <a:spLocks/>
                </p:cNvSpPr>
                <p:nvPr/>
              </p:nvSpPr>
              <p:spPr bwMode="auto">
                <a:xfrm rot="8328097">
                  <a:off x="1224" y="864"/>
                  <a:ext cx="352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77" name="Arc 52"/>
                <p:cNvSpPr>
                  <a:spLocks/>
                </p:cNvSpPr>
                <p:nvPr/>
              </p:nvSpPr>
              <p:spPr bwMode="auto">
                <a:xfrm rot="8328097">
                  <a:off x="1200" y="960"/>
                  <a:ext cx="432" cy="40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27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852"/>
                <a:ext cx="984" cy="274"/>
              </a:xfrm>
              <a:prstGeom prst="rect">
                <a:avLst/>
              </a:prstGeom>
              <a:noFill/>
              <a:ln w="38100" algn="ctr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2000">
                    <a:solidFill>
                      <a:srgbClr val="0000CC"/>
                    </a:solidFill>
                    <a:latin typeface="Arial Rounded MT Bold" pitchFamily="34" charset="0"/>
                  </a:rPr>
                  <a:t>Mach cone</a:t>
                </a:r>
              </a:p>
            </p:txBody>
          </p:sp>
          <p:sp>
            <p:nvSpPr>
              <p:cNvPr id="9272" name="Text Box 54"/>
              <p:cNvSpPr txBox="1">
                <a:spLocks noChangeArrowheads="1"/>
              </p:cNvSpPr>
              <p:nvPr/>
            </p:nvSpPr>
            <p:spPr bwMode="auto">
              <a:xfrm>
                <a:off x="3173" y="2535"/>
                <a:ext cx="523" cy="249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2000">
                    <a:solidFill>
                      <a:srgbClr val="0000FF"/>
                    </a:solidFill>
                    <a:latin typeface="Arial Rounded MT Bold" pitchFamily="34" charset="0"/>
                  </a:rPr>
                  <a:t>away</a:t>
                </a:r>
              </a:p>
            </p:txBody>
          </p:sp>
        </p:grpSp>
        <p:sp>
          <p:nvSpPr>
            <p:cNvPr id="9255" name="AutoShape 98"/>
            <p:cNvSpPr>
              <a:spLocks noChangeArrowheads="1"/>
            </p:cNvSpPr>
            <p:nvPr/>
          </p:nvSpPr>
          <p:spPr bwMode="auto">
            <a:xfrm>
              <a:off x="3322" y="1584"/>
              <a:ext cx="192" cy="192"/>
            </a:xfrm>
            <a:prstGeom prst="irregularSeal1">
              <a:avLst/>
            </a:prstGeom>
            <a:noFill/>
            <a:ln w="25400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481013" y="3886200"/>
            <a:ext cx="3786187" cy="2514600"/>
            <a:chOff x="303" y="2592"/>
            <a:chExt cx="2385" cy="1584"/>
          </a:xfrm>
        </p:grpSpPr>
        <p:sp>
          <p:nvSpPr>
            <p:cNvPr id="9228" name="Oval 2"/>
            <p:cNvSpPr>
              <a:spLocks noChangeArrowheads="1"/>
            </p:cNvSpPr>
            <p:nvPr/>
          </p:nvSpPr>
          <p:spPr bwMode="auto">
            <a:xfrm>
              <a:off x="1632" y="2885"/>
              <a:ext cx="1033" cy="99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75000"/>
                  </a:srgbClr>
                </a:gs>
                <a:gs pos="100000">
                  <a:srgbClr val="FFFF66">
                    <a:alpha val="82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8"/>
            <p:cNvSpPr>
              <a:spLocks noChangeArrowheads="1"/>
            </p:cNvSpPr>
            <p:nvPr/>
          </p:nvSpPr>
          <p:spPr bwMode="auto">
            <a:xfrm>
              <a:off x="336" y="2895"/>
              <a:ext cx="1033" cy="99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75000"/>
                  </a:srgbClr>
                </a:gs>
                <a:gs pos="100000">
                  <a:srgbClr val="FFFF66">
                    <a:alpha val="82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30" name="Line 9"/>
            <p:cNvSpPr>
              <a:spLocks noChangeShapeType="1"/>
            </p:cNvSpPr>
            <p:nvPr/>
          </p:nvSpPr>
          <p:spPr bwMode="auto">
            <a:xfrm rot="19800000" flipV="1">
              <a:off x="669" y="2602"/>
              <a:ext cx="214" cy="3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0"/>
            <p:cNvSpPr>
              <a:spLocks noChangeShapeType="1"/>
            </p:cNvSpPr>
            <p:nvPr/>
          </p:nvSpPr>
          <p:spPr bwMode="auto">
            <a:xfrm rot="19800000" flipV="1">
              <a:off x="702" y="2752"/>
              <a:ext cx="62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11"/>
            <p:cNvSpPr>
              <a:spLocks noChangeShapeType="1"/>
            </p:cNvSpPr>
            <p:nvPr/>
          </p:nvSpPr>
          <p:spPr bwMode="auto">
            <a:xfrm rot="19800000" flipV="1">
              <a:off x="723" y="2717"/>
              <a:ext cx="189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Text Box 12"/>
            <p:cNvSpPr txBox="1">
              <a:spLocks noChangeArrowheads="1"/>
            </p:cNvSpPr>
            <p:nvPr/>
          </p:nvSpPr>
          <p:spPr bwMode="auto">
            <a:xfrm>
              <a:off x="303" y="3855"/>
              <a:ext cx="52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away</a:t>
              </a:r>
            </a:p>
          </p:txBody>
        </p:sp>
        <p:sp>
          <p:nvSpPr>
            <p:cNvPr id="9234" name="Text Box 13"/>
            <p:cNvSpPr txBox="1">
              <a:spLocks noChangeArrowheads="1"/>
            </p:cNvSpPr>
            <p:nvPr/>
          </p:nvSpPr>
          <p:spPr bwMode="auto">
            <a:xfrm>
              <a:off x="1056" y="2597"/>
              <a:ext cx="902" cy="266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FF0000"/>
                  </a:solidFill>
                  <a:latin typeface="Arial Rounded MT Bold" pitchFamily="34" charset="0"/>
                </a:rPr>
                <a:t>trigger jet</a:t>
              </a:r>
            </a:p>
          </p:txBody>
        </p:sp>
        <p:sp>
          <p:nvSpPr>
            <p:cNvPr id="9235" name="Line 14"/>
            <p:cNvSpPr>
              <a:spLocks noChangeShapeType="1"/>
            </p:cNvSpPr>
            <p:nvPr/>
          </p:nvSpPr>
          <p:spPr bwMode="auto">
            <a:xfrm>
              <a:off x="785" y="3044"/>
              <a:ext cx="0" cy="81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 rot="5400000">
              <a:off x="426" y="3644"/>
              <a:ext cx="193" cy="23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 rot="5400000">
              <a:off x="523" y="3624"/>
              <a:ext cx="77" cy="15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7"/>
            <p:cNvSpPr>
              <a:spLocks noChangeShapeType="1"/>
            </p:cNvSpPr>
            <p:nvPr/>
          </p:nvSpPr>
          <p:spPr bwMode="auto">
            <a:xfrm rot="5400000">
              <a:off x="562" y="3585"/>
              <a:ext cx="0" cy="15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18"/>
            <p:cNvSpPr>
              <a:spLocks noChangeShapeType="1"/>
            </p:cNvSpPr>
            <p:nvPr/>
          </p:nvSpPr>
          <p:spPr bwMode="auto">
            <a:xfrm rot="5400000">
              <a:off x="484" y="3702"/>
              <a:ext cx="193" cy="1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Line 19"/>
            <p:cNvSpPr>
              <a:spLocks noChangeShapeType="1"/>
            </p:cNvSpPr>
            <p:nvPr/>
          </p:nvSpPr>
          <p:spPr bwMode="auto">
            <a:xfrm>
              <a:off x="2398" y="3666"/>
              <a:ext cx="163" cy="1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20"/>
            <p:cNvSpPr>
              <a:spLocks noChangeShapeType="1"/>
            </p:cNvSpPr>
            <p:nvPr/>
          </p:nvSpPr>
          <p:spPr bwMode="auto">
            <a:xfrm>
              <a:off x="2398" y="3666"/>
              <a:ext cx="65" cy="1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21"/>
            <p:cNvSpPr>
              <a:spLocks noChangeShapeType="1"/>
            </p:cNvSpPr>
            <p:nvPr/>
          </p:nvSpPr>
          <p:spPr bwMode="auto">
            <a:xfrm>
              <a:off x="2398" y="3666"/>
              <a:ext cx="13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22"/>
            <p:cNvSpPr>
              <a:spLocks noChangeShapeType="1"/>
            </p:cNvSpPr>
            <p:nvPr/>
          </p:nvSpPr>
          <p:spPr bwMode="auto">
            <a:xfrm>
              <a:off x="2398" y="3666"/>
              <a:ext cx="131" cy="9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Text Box 24"/>
            <p:cNvSpPr txBox="1">
              <a:spLocks noChangeArrowheads="1"/>
            </p:cNvSpPr>
            <p:nvPr/>
          </p:nvSpPr>
          <p:spPr bwMode="auto">
            <a:xfrm>
              <a:off x="960" y="3921"/>
              <a:ext cx="1092" cy="255"/>
            </a:xfrm>
            <a:prstGeom prst="rect">
              <a:avLst/>
            </a:pr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>
                  <a:solidFill>
                    <a:srgbClr val="0000CC"/>
                  </a:solidFill>
                  <a:latin typeface="Arial Rounded MT Bold" pitchFamily="34" charset="0"/>
                </a:rPr>
                <a:t>deflected jets</a:t>
              </a:r>
            </a:p>
          </p:txBody>
        </p:sp>
        <p:sp>
          <p:nvSpPr>
            <p:cNvPr id="9245" name="Line 26"/>
            <p:cNvSpPr>
              <a:spLocks noChangeShapeType="1"/>
            </p:cNvSpPr>
            <p:nvPr/>
          </p:nvSpPr>
          <p:spPr bwMode="auto">
            <a:xfrm rot="19800000" flipV="1">
              <a:off x="2112" y="2592"/>
              <a:ext cx="214" cy="3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Line 27"/>
            <p:cNvSpPr>
              <a:spLocks noChangeShapeType="1"/>
            </p:cNvSpPr>
            <p:nvPr/>
          </p:nvSpPr>
          <p:spPr bwMode="auto">
            <a:xfrm rot="19800000" flipV="1">
              <a:off x="2145" y="2742"/>
              <a:ext cx="62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28"/>
            <p:cNvSpPr>
              <a:spLocks noChangeShapeType="1"/>
            </p:cNvSpPr>
            <p:nvPr/>
          </p:nvSpPr>
          <p:spPr bwMode="auto">
            <a:xfrm rot="19800000" flipV="1">
              <a:off x="2166" y="2707"/>
              <a:ext cx="189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Text Box 29"/>
            <p:cNvSpPr txBox="1">
              <a:spLocks noChangeArrowheads="1"/>
            </p:cNvSpPr>
            <p:nvPr/>
          </p:nvSpPr>
          <p:spPr bwMode="auto">
            <a:xfrm>
              <a:off x="2165" y="3830"/>
              <a:ext cx="52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away</a:t>
              </a:r>
            </a:p>
          </p:txBody>
        </p:sp>
        <p:sp>
          <p:nvSpPr>
            <p:cNvPr id="9249" name="Line 31"/>
            <p:cNvSpPr>
              <a:spLocks noChangeShapeType="1"/>
            </p:cNvSpPr>
            <p:nvPr/>
          </p:nvSpPr>
          <p:spPr bwMode="auto">
            <a:xfrm>
              <a:off x="2228" y="3034"/>
              <a:ext cx="0" cy="81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50" name="Text Box 64"/>
            <p:cNvSpPr txBox="1">
              <a:spLocks noChangeArrowheads="1"/>
            </p:cNvSpPr>
            <p:nvPr/>
          </p:nvSpPr>
          <p:spPr bwMode="auto">
            <a:xfrm>
              <a:off x="816" y="2966"/>
              <a:ext cx="507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</a:rPr>
                <a:t>event</a:t>
              </a:r>
            </a:p>
            <a:p>
              <a:pPr algn="ctr"/>
              <a:r>
                <a:rPr lang="en-US" sz="2000" dirty="0">
                  <a:latin typeface="Arial" pitchFamily="34" charset="0"/>
                </a:rPr>
                <a:t>1</a:t>
              </a:r>
            </a:p>
          </p:txBody>
        </p:sp>
        <p:sp>
          <p:nvSpPr>
            <p:cNvPr id="9251" name="Text Box 65"/>
            <p:cNvSpPr txBox="1">
              <a:spLocks noChangeArrowheads="1"/>
            </p:cNvSpPr>
            <p:nvPr/>
          </p:nvSpPr>
          <p:spPr bwMode="auto">
            <a:xfrm>
              <a:off x="1653" y="2966"/>
              <a:ext cx="507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</a:rPr>
                <a:t>event</a:t>
              </a:r>
            </a:p>
            <a:p>
              <a:pPr algn="ctr"/>
              <a:r>
                <a:rPr lang="en-US" sz="20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9252" name="Arc 101"/>
            <p:cNvSpPr>
              <a:spLocks/>
            </p:cNvSpPr>
            <p:nvPr/>
          </p:nvSpPr>
          <p:spPr bwMode="auto">
            <a:xfrm rot="10290471" flipH="1">
              <a:off x="576" y="3120"/>
              <a:ext cx="214" cy="514"/>
            </a:xfrm>
            <a:custGeom>
              <a:avLst/>
              <a:gdLst>
                <a:gd name="T0" fmla="*/ 0 w 21244"/>
                <a:gd name="T1" fmla="*/ 0 h 21329"/>
                <a:gd name="T2" fmla="*/ 0 w 21244"/>
                <a:gd name="T3" fmla="*/ 0 h 21329"/>
                <a:gd name="T4" fmla="*/ 0 w 21244"/>
                <a:gd name="T5" fmla="*/ 0 h 21329"/>
                <a:gd name="T6" fmla="*/ 0 60000 65536"/>
                <a:gd name="T7" fmla="*/ 0 60000 65536"/>
                <a:gd name="T8" fmla="*/ 0 60000 65536"/>
                <a:gd name="T9" fmla="*/ 0 w 21244"/>
                <a:gd name="T10" fmla="*/ 0 h 21329"/>
                <a:gd name="T11" fmla="*/ 21244 w 21244"/>
                <a:gd name="T12" fmla="*/ 21329 h 21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44" h="21329" fill="none" extrusionOk="0">
                  <a:moveTo>
                    <a:pt x="3410" y="0"/>
                  </a:moveTo>
                  <a:cubicBezTo>
                    <a:pt x="12446" y="1444"/>
                    <a:pt x="19591" y="8426"/>
                    <a:pt x="21244" y="17425"/>
                  </a:cubicBezTo>
                </a:path>
                <a:path w="21244" h="21329" stroke="0" extrusionOk="0">
                  <a:moveTo>
                    <a:pt x="3410" y="0"/>
                  </a:moveTo>
                  <a:cubicBezTo>
                    <a:pt x="12446" y="1444"/>
                    <a:pt x="19591" y="8426"/>
                    <a:pt x="21244" y="17425"/>
                  </a:cubicBezTo>
                  <a:lnTo>
                    <a:pt x="0" y="21329"/>
                  </a:lnTo>
                  <a:close/>
                </a:path>
              </a:pathLst>
            </a:custGeom>
            <a:noFill/>
            <a:ln w="25400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Arc 104"/>
            <p:cNvSpPr>
              <a:spLocks/>
            </p:cNvSpPr>
            <p:nvPr/>
          </p:nvSpPr>
          <p:spPr bwMode="auto">
            <a:xfrm flipH="1" flipV="1">
              <a:off x="2236" y="3216"/>
              <a:ext cx="144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7354" name="Picture 106" descr="mach1"/>
          <p:cNvPicPr>
            <a:picLocks noChangeAspect="1" noChangeArrowheads="1"/>
          </p:cNvPicPr>
          <p:nvPr/>
        </p:nvPicPr>
        <p:blipFill>
          <a:blip r:embed="rId4" cstate="print">
            <a:lum bright="-6000" contrast="-2000"/>
          </a:blip>
          <a:srcRect/>
          <a:stretch>
            <a:fillRect/>
          </a:stretch>
        </p:blipFill>
        <p:spPr bwMode="auto">
          <a:xfrm>
            <a:off x="6096000" y="4910138"/>
            <a:ext cx="190500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ounded Rectangle 72"/>
          <p:cNvSpPr/>
          <p:nvPr/>
        </p:nvSpPr>
        <p:spPr>
          <a:xfrm>
            <a:off x="5715000" y="914400"/>
            <a:ext cx="2590800" cy="5715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581400" y="4191000"/>
            <a:ext cx="13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Surface bias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77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Glasma</a:t>
            </a:r>
            <a:r>
              <a:rPr lang="en-US" sz="4000" dirty="0" smtClean="0"/>
              <a:t> flux tube fluctuation + radial flow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570037"/>
            <a:ext cx="4572000" cy="3459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increases with centrality.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Ridge spectrum a bit harder than bulk.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particle composition similar to bulk.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</a:t>
            </a:r>
            <a:r>
              <a:rPr lang="en-US" dirty="0" smtClean="0"/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 in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untriggered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mainly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in-plane.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is asymmetric in </a:t>
            </a:r>
            <a:r>
              <a:rPr lang="en-US" dirty="0" err="1" smtClean="0">
                <a:latin typeface="Symbol" pitchFamily="18" charset="2"/>
              </a:rPr>
              <a:t>Df</a:t>
            </a:r>
            <a:r>
              <a:rPr lang="en-US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very wide.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random.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 jet-ridge cross-talk.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may be back-to-back.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seems unrelated to jet.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95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ym typeface="Symbol" pitchFamily="18" charset="2"/>
              </a:rPr>
              <a:t>R. </a:t>
            </a:r>
            <a:r>
              <a:rPr lang="en-US" sz="2000" dirty="0" err="1" smtClean="0"/>
              <a:t>Venugopalan</a:t>
            </a:r>
            <a:r>
              <a:rPr lang="en-US" sz="2000" dirty="0" smtClean="0">
                <a:sym typeface="Symbol" pitchFamily="18" charset="2"/>
              </a:rPr>
              <a:t> et al., </a:t>
            </a:r>
            <a:r>
              <a:rPr lang="en-US" sz="2000" dirty="0" smtClean="0"/>
              <a:t>arXiv:0902.4435</a:t>
            </a:r>
            <a:endParaRPr lang="en-US" sz="2000" dirty="0">
              <a:sym typeface="Symbol" pitchFamily="18" charset="2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609601" y="1447800"/>
            <a:ext cx="3047999" cy="3581400"/>
            <a:chOff x="3048000" y="2362200"/>
            <a:chExt cx="3047999" cy="3581400"/>
          </a:xfrm>
        </p:grpSpPr>
        <p:sp>
          <p:nvSpPr>
            <p:cNvPr id="14" name="Oval 13"/>
            <p:cNvSpPr/>
            <p:nvPr/>
          </p:nvSpPr>
          <p:spPr>
            <a:xfrm>
              <a:off x="3124200" y="2743200"/>
              <a:ext cx="2895600" cy="2819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505200" y="2362200"/>
              <a:ext cx="2133600" cy="3581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038600" y="28194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95800" y="3733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114800" y="3352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657600" y="3429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29200" y="30480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724400" y="28956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181600" y="4038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657600" y="4038600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724400" y="51816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419600" y="2514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00600" y="43434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648200" y="48006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267200" y="4419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81600" y="46482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67200" y="5029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33800" y="47244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267200" y="39624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267200" y="54864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3505200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 rot="5400000">
              <a:off x="5455119" y="3907594"/>
              <a:ext cx="820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ridge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2868785" y="3913016"/>
              <a:ext cx="820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ridge</a:t>
              </a:r>
              <a:endParaRPr lang="en-US" sz="2400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5156537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Fluctuation of color flux tubes </a:t>
            </a:r>
            <a:r>
              <a:rPr lang="en-US" sz="2000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excess r</a:t>
            </a:r>
            <a:r>
              <a:rPr lang="en-US" sz="2000" dirty="0" smtClean="0"/>
              <a:t>idge particles</a:t>
            </a:r>
          </a:p>
          <a:p>
            <a:pPr algn="ctr"/>
            <a:r>
              <a:rPr lang="en-US" sz="2000" dirty="0" smtClean="0"/>
              <a:t>(larger in-plane due to flow?)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7606" y="51054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orte" pitchFamily="66" charset="0"/>
              </a:rPr>
              <a:t>x</a:t>
            </a:r>
            <a:endParaRPr lang="en-US" sz="44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and 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371600"/>
            <a:ext cx="5867400" cy="2209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Conical emission of correlated particles.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Medium response to hard probes. 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Suggests Mach cone shock waves.</a:t>
            </a:r>
            <a:endParaRPr lang="en-US" sz="2000" dirty="0" smtClean="0"/>
          </a:p>
          <a:p>
            <a:pPr lvl="1"/>
            <a:r>
              <a:rPr lang="en-US" sz="2000" dirty="0" smtClean="0"/>
              <a:t>What distortion to Mach angle by medium? </a:t>
            </a:r>
          </a:p>
          <a:p>
            <a:pPr lvl="1"/>
            <a:r>
              <a:rPr lang="en-US" sz="2000" dirty="0" smtClean="0"/>
              <a:t>How to extract speed of sound? EOS?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124200" y="3733800"/>
            <a:ext cx="58674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 is uniform in pseudo-rapidity.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000FF"/>
                </a:solidFill>
              </a:rPr>
              <a:t>Likely medium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itself at early time.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it due to color flux tubes?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additional work to falsify this and other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learn something from </a:t>
            </a:r>
            <a:r>
              <a:rPr lang="en-US" sz="2000" dirty="0" smtClean="0"/>
              <a:t>them?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106" descr="mach1"/>
          <p:cNvPicPr>
            <a:picLocks noChangeAspect="1" noChangeArrowheads="1"/>
          </p:cNvPicPr>
          <p:nvPr/>
        </p:nvPicPr>
        <p:blipFill>
          <a:blip r:embed="rId2" cstate="print">
            <a:lum bright="-6000" contrast="-2000"/>
          </a:blip>
          <a:srcRect/>
          <a:stretch>
            <a:fillRect/>
          </a:stretch>
        </p:blipFill>
        <p:spPr bwMode="auto">
          <a:xfrm>
            <a:off x="609600" y="1514285"/>
            <a:ext cx="2057400" cy="160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7" descr="BridgerRidge"/>
          <p:cNvPicPr>
            <a:picLocks noChangeAspect="1" noChangeArrowheads="1"/>
          </p:cNvPicPr>
          <p:nvPr/>
        </p:nvPicPr>
        <p:blipFill>
          <a:blip r:embed="rId3" cstate="print"/>
          <a:srcRect b="15324"/>
          <a:stretch>
            <a:fillRect/>
          </a:stretch>
        </p:blipFill>
        <p:spPr bwMode="auto">
          <a:xfrm>
            <a:off x="215097" y="3886200"/>
            <a:ext cx="283290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1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2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v2 systematic uncertainties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4775" y="1209675"/>
            <a:ext cx="5076825" cy="5267325"/>
            <a:chOff x="304800" y="1209675"/>
            <a:chExt cx="5076825" cy="5267325"/>
          </a:xfrm>
        </p:grpSpPr>
        <p:pic>
          <p:nvPicPr>
            <p:cNvPr id="138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209675"/>
              <a:ext cx="5076825" cy="511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2438400" y="601980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 l="3929" t="9662" r="1771" b="3382"/>
          <a:stretch>
            <a:fillRect/>
          </a:stretch>
        </p:blipFill>
        <p:spPr bwMode="auto">
          <a:xfrm>
            <a:off x="5181600" y="17526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3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4" descr="AuAu200MinBiasAndCentral_3pt4_1pt2_Norm3_Yutin_case3away_3"/>
          <p:cNvPicPr>
            <a:picLocks noChangeAspect="1" noChangeArrowheads="1"/>
          </p:cNvPicPr>
          <p:nvPr/>
        </p:nvPicPr>
        <p:blipFill>
          <a:blip r:embed="rId3" cstate="print"/>
          <a:srcRect t="996" r="1549"/>
          <a:stretch>
            <a:fillRect/>
          </a:stretch>
        </p:blipFill>
        <p:spPr bwMode="auto">
          <a:xfrm>
            <a:off x="6019800" y="1752600"/>
            <a:ext cx="2369225" cy="44513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2528888" cy="225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352800" y="1143000"/>
            <a:ext cx="22915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019800" y="1149477"/>
            <a:ext cx="2350389" cy="227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984" y="3581400"/>
            <a:ext cx="275761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352800" y="3429000"/>
            <a:ext cx="2286000" cy="15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352800" y="4941337"/>
            <a:ext cx="2286000" cy="15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86200" y="3276600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</a:t>
            </a:r>
            <a:r>
              <a:rPr lang="en-US" dirty="0" err="1" smtClean="0"/>
              <a:t>diag</a:t>
            </a:r>
            <a:r>
              <a:rPr lang="en-US" dirty="0" smtClean="0"/>
              <a:t> projection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876800"/>
            <a:ext cx="195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Off-</a:t>
            </a:r>
            <a:r>
              <a:rPr lang="en-US" dirty="0" err="1" smtClean="0"/>
              <a:t>diag</a:t>
            </a:r>
            <a:r>
              <a:rPr lang="en-US" dirty="0" smtClean="0"/>
              <a:t> projection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011485" y="3432034"/>
            <a:ext cx="2370515" cy="152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011485" y="4981575"/>
            <a:ext cx="2370515" cy="152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520362" y="3276600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</a:t>
            </a:r>
            <a:r>
              <a:rPr lang="en-US" dirty="0" err="1" smtClean="0"/>
              <a:t>diag</a:t>
            </a:r>
            <a:r>
              <a:rPr lang="en-US" dirty="0" smtClean="0"/>
              <a:t> projection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4812268"/>
            <a:ext cx="195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Off-</a:t>
            </a:r>
            <a:r>
              <a:rPr lang="en-US" dirty="0" err="1" smtClean="0"/>
              <a:t>diag</a:t>
            </a:r>
            <a:r>
              <a:rPr lang="en-US" dirty="0" smtClean="0"/>
              <a:t> projection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491" y="1002268"/>
            <a:ext cx="232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Jet-like 3-p correlation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990600"/>
            <a:ext cx="203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RP-frame </a:t>
            </a:r>
            <a:r>
              <a:rPr lang="en-US" b="1" dirty="0" err="1" smtClean="0"/>
              <a:t>cumulant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25230" y="1002268"/>
            <a:ext cx="211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Lab-frame </a:t>
            </a:r>
            <a:r>
              <a:rPr lang="en-US" b="1" dirty="0" err="1" smtClean="0"/>
              <a:t>cumulant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81000" y="914400"/>
            <a:ext cx="2895600" cy="563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6600" y="914400"/>
            <a:ext cx="2667000" cy="563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914400"/>
            <a:ext cx="2667000" cy="563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152400" y="369459"/>
          <a:ext cx="8839200" cy="316341"/>
        </p:xfrm>
        <a:graphic>
          <a:graphicData uri="http://schemas.openxmlformats.org/presentationml/2006/ole">
            <p:oleObj spid="_x0000_s137218" name="Equation" r:id="rId12" imgW="6387840" imgH="228600" progId="Equation.DSMT4">
              <p:embed/>
            </p:oleObj>
          </a:graphicData>
        </a:graphic>
      </p:graphicFrame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5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36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 cstate="print"/>
          <a:srcRect t="86246" r="61403"/>
          <a:stretch>
            <a:fillRect/>
          </a:stretch>
        </p:blipFill>
        <p:spPr bwMode="auto">
          <a:xfrm>
            <a:off x="157206" y="1295400"/>
            <a:ext cx="8910594" cy="4495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365679" y="3099516"/>
            <a:ext cx="609600" cy="457200"/>
          </a:xfrm>
          <a:prstGeom prst="ellipse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5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6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04800" y="1419225"/>
            <a:ext cx="3783013" cy="3838575"/>
            <a:chOff x="192" y="894"/>
            <a:chExt cx="2383" cy="2418"/>
          </a:xfrm>
        </p:grpSpPr>
        <p:pic>
          <p:nvPicPr>
            <p:cNvPr id="11276" name="Picture 5" descr="ev32-end-full"/>
            <p:cNvPicPr>
              <a:picLocks noChangeAspect="1" noChangeArrowheads="1"/>
            </p:cNvPicPr>
            <p:nvPr/>
          </p:nvPicPr>
          <p:blipFill>
            <a:blip r:embed="rId2" cstate="print"/>
            <a:srcRect t="6204" b="6752"/>
            <a:stretch>
              <a:fillRect/>
            </a:stretch>
          </p:blipFill>
          <p:spPr bwMode="auto">
            <a:xfrm>
              <a:off x="199" y="918"/>
              <a:ext cx="2361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4163232">
              <a:off x="1482" y="1105"/>
              <a:ext cx="584" cy="1138"/>
              <a:chOff x="3961" y="1412"/>
              <a:chExt cx="664" cy="1182"/>
            </a:xfrm>
          </p:grpSpPr>
          <p:sp>
            <p:nvSpPr>
              <p:cNvPr id="11287" name="AutoShape 8"/>
              <p:cNvSpPr>
                <a:spLocks noChangeArrowheads="1"/>
              </p:cNvSpPr>
              <p:nvPr/>
            </p:nvSpPr>
            <p:spPr bwMode="auto">
              <a:xfrm rot="9008997">
                <a:off x="4040" y="1442"/>
                <a:ext cx="576" cy="1152"/>
              </a:xfrm>
              <a:prstGeom prst="triangle">
                <a:avLst>
                  <a:gd name="adj" fmla="val 50000"/>
                </a:avLst>
              </a:prstGeom>
              <a:solidFill>
                <a:srgbClr val="CCCCFF">
                  <a:alpha val="59999"/>
                </a:srgbClr>
              </a:solidFill>
              <a:ln w="25400">
                <a:noFill/>
                <a:miter lim="800000"/>
                <a:headEnd/>
                <a:tailEnd type="non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Line 9"/>
              <p:cNvSpPr>
                <a:spLocks noChangeShapeType="1"/>
              </p:cNvSpPr>
              <p:nvPr/>
            </p:nvSpPr>
            <p:spPr bwMode="auto">
              <a:xfrm flipH="1" flipV="1">
                <a:off x="3961" y="1412"/>
                <a:ext cx="664" cy="1104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Line 10"/>
              <p:cNvSpPr>
                <a:spLocks noChangeShapeType="1"/>
              </p:cNvSpPr>
              <p:nvPr/>
            </p:nvSpPr>
            <p:spPr bwMode="auto">
              <a:xfrm flipH="1" flipV="1">
                <a:off x="4227" y="1604"/>
                <a:ext cx="398" cy="91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Line 11"/>
              <p:cNvSpPr>
                <a:spLocks noChangeShapeType="1"/>
              </p:cNvSpPr>
              <p:nvPr/>
            </p:nvSpPr>
            <p:spPr bwMode="auto">
              <a:xfrm flipH="1" flipV="1">
                <a:off x="4105" y="1844"/>
                <a:ext cx="520" cy="67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rot="4330218">
              <a:off x="737" y="2055"/>
              <a:ext cx="538" cy="993"/>
              <a:chOff x="4625" y="2468"/>
              <a:chExt cx="576" cy="1152"/>
            </a:xfrm>
          </p:grpSpPr>
          <p:sp>
            <p:nvSpPr>
              <p:cNvPr id="11283" name="AutoShape 13"/>
              <p:cNvSpPr>
                <a:spLocks noChangeArrowheads="1"/>
              </p:cNvSpPr>
              <p:nvPr/>
            </p:nvSpPr>
            <p:spPr bwMode="auto">
              <a:xfrm rot="-1795782">
                <a:off x="4625" y="2468"/>
                <a:ext cx="576" cy="1152"/>
              </a:xfrm>
              <a:prstGeom prst="triangle">
                <a:avLst>
                  <a:gd name="adj" fmla="val 50000"/>
                </a:avLst>
              </a:prstGeom>
              <a:solidFill>
                <a:srgbClr val="CCCCFF">
                  <a:alpha val="59999"/>
                </a:srgbClr>
              </a:solidFill>
              <a:ln w="25400">
                <a:noFill/>
                <a:miter lim="800000"/>
                <a:headEnd/>
                <a:tailEnd type="non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Line 14"/>
              <p:cNvSpPr>
                <a:spLocks noChangeShapeType="1"/>
              </p:cNvSpPr>
              <p:nvPr/>
            </p:nvSpPr>
            <p:spPr bwMode="auto">
              <a:xfrm>
                <a:off x="4633" y="2516"/>
                <a:ext cx="336" cy="96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Line 15"/>
              <p:cNvSpPr>
                <a:spLocks noChangeShapeType="1"/>
              </p:cNvSpPr>
              <p:nvPr/>
            </p:nvSpPr>
            <p:spPr bwMode="auto">
              <a:xfrm>
                <a:off x="4633" y="2516"/>
                <a:ext cx="528" cy="96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Line 16"/>
              <p:cNvSpPr>
                <a:spLocks noChangeShapeType="1"/>
              </p:cNvSpPr>
              <p:nvPr/>
            </p:nvSpPr>
            <p:spPr bwMode="auto">
              <a:xfrm>
                <a:off x="4625" y="2516"/>
                <a:ext cx="536" cy="72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9" name="AutoShape 17"/>
            <p:cNvSpPr>
              <a:spLocks noChangeArrowheads="1"/>
            </p:cNvSpPr>
            <p:nvPr/>
          </p:nvSpPr>
          <p:spPr bwMode="auto">
            <a:xfrm rot="19320795" flipH="1">
              <a:off x="964" y="1671"/>
              <a:ext cx="666" cy="6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8 w 21600"/>
                <a:gd name="T19" fmla="*/ 3171 h 21600"/>
                <a:gd name="T20" fmla="*/ 18422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226" y="11106"/>
                  </a:moveTo>
                  <a:cubicBezTo>
                    <a:pt x="20229" y="11004"/>
                    <a:pt x="20231" y="10902"/>
                    <a:pt x="20231" y="10800"/>
                  </a:cubicBezTo>
                  <a:cubicBezTo>
                    <a:pt x="20231" y="5591"/>
                    <a:pt x="16008" y="1369"/>
                    <a:pt x="10800" y="1369"/>
                  </a:cubicBezTo>
                  <a:cubicBezTo>
                    <a:pt x="6263" y="1368"/>
                    <a:pt x="2370" y="4598"/>
                    <a:pt x="1531" y="9056"/>
                  </a:cubicBezTo>
                  <a:lnTo>
                    <a:pt x="186" y="8803"/>
                  </a:lnTo>
                  <a:cubicBezTo>
                    <a:pt x="1146" y="3698"/>
                    <a:pt x="560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1"/>
                  </a:cubicBezTo>
                  <a:lnTo>
                    <a:pt x="24292" y="11239"/>
                  </a:lnTo>
                  <a:lnTo>
                    <a:pt x="20800" y="14512"/>
                  </a:lnTo>
                  <a:lnTo>
                    <a:pt x="17527" y="11019"/>
                  </a:lnTo>
                  <a:lnTo>
                    <a:pt x="20226" y="11106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8"/>
            <p:cNvSpPr>
              <a:spLocks noChangeArrowheads="1"/>
            </p:cNvSpPr>
            <p:nvPr/>
          </p:nvSpPr>
          <p:spPr bwMode="auto">
            <a:xfrm>
              <a:off x="800" y="1497"/>
              <a:ext cx="334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bg1"/>
                  </a:solidFill>
                  <a:latin typeface="Symbol" pitchFamily="18" charset="2"/>
                </a:rPr>
                <a:t>Df</a:t>
              </a:r>
            </a:p>
          </p:txBody>
        </p:sp>
        <p:sp>
          <p:nvSpPr>
            <p:cNvPr id="11281" name="Text Box 19"/>
            <p:cNvSpPr txBox="1">
              <a:spLocks noChangeArrowheads="1"/>
            </p:cNvSpPr>
            <p:nvPr/>
          </p:nvSpPr>
          <p:spPr bwMode="auto">
            <a:xfrm>
              <a:off x="1561" y="894"/>
              <a:ext cx="1014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</a:rPr>
                <a:t>trigger particle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</a:rPr>
                <a:t>p</a:t>
              </a:r>
              <a:r>
                <a:rPr lang="en-US" sz="1600" b="1" baseline="-25000">
                  <a:solidFill>
                    <a:srgbClr val="FFFF00"/>
                  </a:solidFill>
                  <a:latin typeface="Arial" charset="0"/>
                </a:rPr>
                <a:t>T</a:t>
              </a:r>
              <a:r>
                <a:rPr lang="en-US" sz="1600" b="1">
                  <a:solidFill>
                    <a:srgbClr val="FFFF00"/>
                  </a:solidFill>
                  <a:latin typeface="Arial" charset="0"/>
                </a:rPr>
                <a:t> &gt; 3 GeV/c</a:t>
              </a:r>
              <a:endParaRPr lang="en-US" sz="16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282" name="Rectangle 32"/>
            <p:cNvSpPr>
              <a:spLocks noChangeArrowheads="1"/>
            </p:cNvSpPr>
            <p:nvPr/>
          </p:nvSpPr>
          <p:spPr bwMode="auto">
            <a:xfrm>
              <a:off x="192" y="2946"/>
              <a:ext cx="912" cy="3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000099"/>
                  </a:solidFill>
                </a:rPr>
                <a:t>assoc. particle</a:t>
              </a:r>
            </a:p>
            <a:p>
              <a:r>
                <a:rPr lang="en-US" sz="1600" b="1">
                  <a:solidFill>
                    <a:srgbClr val="000099"/>
                  </a:solidFill>
                </a:rPr>
                <a:t>p</a:t>
              </a:r>
              <a:r>
                <a:rPr lang="en-US" sz="1600" b="1" baseline="-25000">
                  <a:solidFill>
                    <a:srgbClr val="000099"/>
                  </a:solidFill>
                </a:rPr>
                <a:t>T</a:t>
              </a:r>
              <a:r>
                <a:rPr lang="en-US" sz="1600" b="1">
                  <a:solidFill>
                    <a:srgbClr val="000099"/>
                  </a:solidFill>
                </a:rPr>
                <a:t> =1-2 GeV/c</a:t>
              </a:r>
            </a:p>
          </p:txBody>
        </p:sp>
      </p:grp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91440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smtClean="0"/>
              <a:t>Large combinatorics</a:t>
            </a:r>
          </a:p>
        </p:txBody>
      </p:sp>
      <p:pic>
        <p:nvPicPr>
          <p:cNvPr id="11268" name="Picture 21"/>
          <p:cNvPicPr>
            <a:picLocks noChangeAspect="1" noChangeArrowheads="1"/>
          </p:cNvPicPr>
          <p:nvPr/>
        </p:nvPicPr>
        <p:blipFill>
          <a:blip r:embed="rId3" cstate="print"/>
          <a:srcRect t="86246" r="61403"/>
          <a:stretch>
            <a:fillRect/>
          </a:stretch>
        </p:blipFill>
        <p:spPr bwMode="auto">
          <a:xfrm>
            <a:off x="4495800" y="1295400"/>
            <a:ext cx="4191000" cy="2114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72089" name="Picture 25"/>
          <p:cNvPicPr>
            <a:picLocks noChangeAspect="1" noChangeArrowheads="1"/>
          </p:cNvPicPr>
          <p:nvPr/>
        </p:nvPicPr>
        <p:blipFill>
          <a:blip r:embed="rId3" cstate="print"/>
          <a:srcRect l="38597" t="86246" r="4561"/>
          <a:stretch>
            <a:fillRect/>
          </a:stretch>
        </p:blipFill>
        <p:spPr bwMode="auto">
          <a:xfrm>
            <a:off x="2895600" y="4210050"/>
            <a:ext cx="6172200" cy="2114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472090" name="Text Box 26"/>
          <p:cNvSpPr txBox="1">
            <a:spLocks noChangeArrowheads="1"/>
          </p:cNvSpPr>
          <p:nvPr/>
        </p:nvSpPr>
        <p:spPr bwMode="auto">
          <a:xfrm>
            <a:off x="4410075" y="3429000"/>
            <a:ext cx="44259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Arial" charset="0"/>
              </a:rPr>
              <a:t>N jet particles ~ 1,    N bkgd particles ~ 20</a:t>
            </a:r>
          </a:p>
        </p:txBody>
      </p:sp>
      <p:sp>
        <p:nvSpPr>
          <p:cNvPr id="11271" name="Rectangle 27"/>
          <p:cNvSpPr>
            <a:spLocks noChangeArrowheads="1"/>
          </p:cNvSpPr>
          <p:nvPr/>
        </p:nvSpPr>
        <p:spPr bwMode="auto">
          <a:xfrm>
            <a:off x="5124450" y="1031875"/>
            <a:ext cx="3324225" cy="2635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Arial" charset="0"/>
              </a:rPr>
              <a:t>p</a:t>
            </a:r>
            <a:r>
              <a:rPr lang="en-US" sz="1600" baseline="-25000">
                <a:latin typeface="Arial" charset="0"/>
              </a:rPr>
              <a:t>T</a:t>
            </a:r>
            <a:r>
              <a:rPr lang="en-US" sz="1600" baseline="30000">
                <a:latin typeface="Arial" charset="0"/>
              </a:rPr>
              <a:t>trig</a:t>
            </a:r>
            <a:r>
              <a:rPr lang="en-US" sz="1600">
                <a:latin typeface="Arial" charset="0"/>
              </a:rPr>
              <a:t>=3-4 GeV/c, p</a:t>
            </a:r>
            <a:r>
              <a:rPr lang="en-US" sz="1600" baseline="-25000">
                <a:latin typeface="Arial" charset="0"/>
              </a:rPr>
              <a:t>T</a:t>
            </a:r>
            <a:r>
              <a:rPr lang="en-US" sz="1600" baseline="30000">
                <a:latin typeface="Arial" charset="0"/>
              </a:rPr>
              <a:t>assoc</a:t>
            </a:r>
            <a:r>
              <a:rPr lang="en-US" sz="1600">
                <a:latin typeface="Arial" charset="0"/>
              </a:rPr>
              <a:t>=1-2 GeV/c</a:t>
            </a:r>
          </a:p>
        </p:txBody>
      </p:sp>
      <p:sp>
        <p:nvSpPr>
          <p:cNvPr id="472092" name="Text Box 28"/>
          <p:cNvSpPr txBox="1">
            <a:spLocks noChangeArrowheads="1"/>
          </p:cNvSpPr>
          <p:nvPr/>
        </p:nvSpPr>
        <p:spPr bwMode="auto">
          <a:xfrm>
            <a:off x="152400" y="5713413"/>
            <a:ext cx="4032250" cy="9159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Extremely difficult analysis. </a:t>
            </a:r>
          </a:p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Careful subtraction of bkgd. </a:t>
            </a:r>
          </a:p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Extensive assessment of systematics.</a:t>
            </a:r>
          </a:p>
        </p:txBody>
      </p:sp>
      <p:sp>
        <p:nvSpPr>
          <p:cNvPr id="472093" name="Rectangle 29"/>
          <p:cNvSpPr>
            <a:spLocks noChangeArrowheads="1"/>
          </p:cNvSpPr>
          <p:nvPr/>
        </p:nvSpPr>
        <p:spPr bwMode="auto">
          <a:xfrm>
            <a:off x="4387850" y="3867150"/>
            <a:ext cx="41465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Combinatorial pair bkgd is huge!</a:t>
            </a:r>
          </a:p>
        </p:txBody>
      </p:sp>
      <p:sp>
        <p:nvSpPr>
          <p:cNvPr id="472094" name="Oval 30"/>
          <p:cNvSpPr>
            <a:spLocks noChangeArrowheads="1"/>
          </p:cNvSpPr>
          <p:nvPr/>
        </p:nvSpPr>
        <p:spPr bwMode="auto">
          <a:xfrm>
            <a:off x="4648200" y="2438400"/>
            <a:ext cx="533400" cy="533400"/>
          </a:xfrm>
          <a:prstGeom prst="ellipse">
            <a:avLst/>
          </a:prstGeom>
          <a:noFill/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72095" name="Oval 31"/>
          <p:cNvSpPr>
            <a:spLocks noChangeArrowheads="1"/>
          </p:cNvSpPr>
          <p:nvPr/>
        </p:nvSpPr>
        <p:spPr bwMode="auto">
          <a:xfrm>
            <a:off x="6629400" y="1447800"/>
            <a:ext cx="533400" cy="533400"/>
          </a:xfrm>
          <a:prstGeom prst="ellipse">
            <a:avLst/>
          </a:prstGeom>
          <a:noFill/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1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32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7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90" grpId="0"/>
      <p:bldP spid="472092" grpId="0"/>
      <p:bldP spid="472093" grpId="0"/>
      <p:bldP spid="472094" grpId="0" animBg="1"/>
      <p:bldP spid="47209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NearRemove2GInfo.gif"/>
          <p:cNvPicPr>
            <a:picLocks noChangeAspect="1"/>
          </p:cNvPicPr>
          <p:nvPr/>
        </p:nvPicPr>
        <p:blipFill>
          <a:blip r:embed="rId3" cstate="print"/>
          <a:srcRect t="9756" r="2609"/>
          <a:stretch>
            <a:fillRect/>
          </a:stretch>
        </p:blipFill>
        <p:spPr bwMode="auto">
          <a:xfrm>
            <a:off x="381000" y="1306512"/>
            <a:ext cx="85344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What’s left on the away-side?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371600" y="2982912"/>
            <a:ext cx="1342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first peak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990600" y="1611312"/>
            <a:ext cx="1743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econd peak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1600200" y="3897312"/>
            <a:ext cx="39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φ</a:t>
            </a:r>
            <a:r>
              <a:rPr lang="en-US" baseline="-25000" dirty="0">
                <a:latin typeface="Calibri" pitchFamily="34" charset="0"/>
              </a:rPr>
              <a:t>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4572000" y="3897312"/>
            <a:ext cx="39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φ</a:t>
            </a:r>
            <a:r>
              <a:rPr lang="en-US" baseline="-25000">
                <a:latin typeface="Calibri" pitchFamily="34" charset="0"/>
              </a:rPr>
              <a:t>s</a:t>
            </a:r>
            <a:endParaRPr lang="en-US">
              <a:latin typeface="Calibri" pitchFamily="34" charset="0"/>
            </a:endParaRP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7467600" y="3897312"/>
            <a:ext cx="39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φ</a:t>
            </a:r>
            <a:r>
              <a:rPr lang="en-US" baseline="-25000">
                <a:latin typeface="Calibri" pitchFamily="34" charset="0"/>
              </a:rPr>
              <a:t>s</a:t>
            </a:r>
            <a:endParaRPr lang="en-US">
              <a:latin typeface="Calibri" pitchFamily="34" charset="0"/>
            </a:endParaRP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4648200" y="4948237"/>
            <a:ext cx="4335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Differential </a:t>
            </a:r>
            <a:r>
              <a:rPr lang="en-US" sz="2400" dirty="0" err="1">
                <a:latin typeface="Calibri" pitchFamily="34" charset="0"/>
              </a:rPr>
              <a:t>pathlength</a:t>
            </a:r>
            <a:r>
              <a:rPr lang="en-US" sz="2400" dirty="0">
                <a:latin typeface="Calibri" pitchFamily="34" charset="0"/>
              </a:rPr>
              <a:t> sensitivity</a:t>
            </a:r>
          </a:p>
        </p:txBody>
      </p:sp>
      <p:pic>
        <p:nvPicPr>
          <p:cNvPr id="12" name="Picture 6" descr="NearRemove2GDiff.gif"/>
          <p:cNvPicPr>
            <a:picLocks noChangeAspect="1"/>
          </p:cNvPicPr>
          <p:nvPr/>
        </p:nvPicPr>
        <p:blipFill>
          <a:blip r:embed="rId4" cstate="print"/>
          <a:srcRect t="10114" r="6761"/>
          <a:stretch>
            <a:fillRect/>
          </a:stretch>
        </p:blipFill>
        <p:spPr bwMode="auto">
          <a:xfrm>
            <a:off x="381000" y="4343400"/>
            <a:ext cx="3625756" cy="23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5981700" y="3467100"/>
            <a:ext cx="1600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3059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229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535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3821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383278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/2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04988" y="294079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13065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01587" y="2384980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position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19444" y="2906712"/>
            <a:ext cx="10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area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84540" y="3223180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</a:t>
            </a:r>
            <a:r>
              <a:rPr lang="en-US" dirty="0" smtClean="0">
                <a:latin typeface="Symbol" pitchFamily="18" charset="2"/>
              </a:rPr>
              <a:t> s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29829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23733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17637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06387" y="5650468"/>
            <a:ext cx="146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distance</a:t>
            </a:r>
            <a:endParaRPr lang="en-US" dirty="0"/>
          </a:p>
        </p:txBody>
      </p:sp>
      <p:pic>
        <p:nvPicPr>
          <p:cNvPr id="30" name="Picture 29" descr="NearRemove2GFi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91440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34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2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914400"/>
            <a:ext cx="3804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Jet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constant with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Ridge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decreases with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Cone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increases with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4191000"/>
            <a:ext cx="3751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Jet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decreases with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err="1" smtClean="0"/>
              <a:t>.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Ridge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constant with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err="1" smtClean="0"/>
              <a:t>.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Cone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decreases with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err="1" smtClean="0"/>
              <a:t>.</a:t>
            </a:r>
            <a:endParaRPr lang="en-US" sz="2400" dirty="0" smtClean="0"/>
          </a:p>
        </p:txBody>
      </p:sp>
      <p:pic>
        <p:nvPicPr>
          <p:cNvPr id="2054" name="Picture 6" descr="C:\Work\Papers\PRC_jetCorr_RP\Figures\plots\fig18b_sigma_vs_pt_phis0-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5127523" cy="3200400"/>
          </a:xfrm>
          <a:prstGeom prst="rect">
            <a:avLst/>
          </a:prstGeom>
          <a:noFill/>
        </p:spPr>
      </p:pic>
      <p:pic>
        <p:nvPicPr>
          <p:cNvPr id="2055" name="Picture 7" descr="C:\Work\Papers\PRC_jetCorr_RP\Figures\plots\fig18a_sigma_vs_phis_pt1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608"/>
            <a:ext cx="5105400" cy="31865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30973" y="545068"/>
            <a:ext cx="18122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Preliminary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2973" y="3745468"/>
            <a:ext cx="18122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Preliminary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5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6"/>
          <p:cNvSpPr>
            <a:spLocks noChangeArrowheads="1"/>
          </p:cNvSpPr>
          <p:nvPr/>
        </p:nvSpPr>
        <p:spPr bwMode="auto">
          <a:xfrm>
            <a:off x="6169025" y="2357438"/>
            <a:ext cx="327977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Black : Raw signal</a:t>
            </a:r>
          </a:p>
          <a:p>
            <a:pPr algn="l"/>
            <a:endParaRPr lang="en-US" sz="1600"/>
          </a:p>
          <a:p>
            <a:pPr algn="l"/>
            <a:r>
              <a:rPr lang="en-US" sz="1600">
                <a:solidFill>
                  <a:srgbClr val="FF33CC"/>
                </a:solidFill>
              </a:rPr>
              <a:t>Pink</a:t>
            </a:r>
            <a:r>
              <a:rPr lang="en-US" sz="1600"/>
              <a:t>  </a:t>
            </a:r>
            <a:r>
              <a:rPr lang="en-US" sz="1600">
                <a:solidFill>
                  <a:srgbClr val="FF33CC"/>
                </a:solidFill>
              </a:rPr>
              <a:t>:</a:t>
            </a:r>
            <a:r>
              <a:rPr lang="en-US" sz="1600"/>
              <a:t> </a:t>
            </a:r>
            <a:r>
              <a:rPr lang="en-US" sz="1600">
                <a:solidFill>
                  <a:srgbClr val="FF33CC"/>
                </a:solidFill>
              </a:rPr>
              <a:t>Mixed-event background</a:t>
            </a:r>
            <a:r>
              <a:rPr lang="en-US" sz="1600"/>
              <a:t> </a:t>
            </a:r>
          </a:p>
          <a:p>
            <a:pPr algn="l"/>
            <a:endParaRPr lang="en-US" sz="1600">
              <a:solidFill>
                <a:schemeClr val="bg2"/>
              </a:solidFill>
            </a:endParaRPr>
          </a:p>
          <a:p>
            <a:pPr algn="l"/>
            <a:r>
              <a:rPr lang="en-US" sz="1600">
                <a:solidFill>
                  <a:schemeClr val="bg2"/>
                </a:solidFill>
              </a:rPr>
              <a:t>Blue</a:t>
            </a:r>
            <a:r>
              <a:rPr lang="en-US" sz="1600"/>
              <a:t>  : </a:t>
            </a:r>
            <a:r>
              <a:rPr lang="en-US" sz="1600">
                <a:solidFill>
                  <a:schemeClr val="bg2"/>
                </a:solidFill>
              </a:rPr>
              <a:t>Scaled bkgd by ZYA1</a:t>
            </a:r>
          </a:p>
          <a:p>
            <a:pPr algn="l"/>
            <a:endParaRPr lang="en-US" sz="1600">
              <a:solidFill>
                <a:schemeClr val="bg2"/>
              </a:solidFill>
            </a:endParaRPr>
          </a:p>
          <a:p>
            <a:pPr algn="l"/>
            <a:r>
              <a:rPr lang="en-US">
                <a:solidFill>
                  <a:srgbClr val="FF0000"/>
                </a:solidFill>
              </a:rPr>
              <a:t>Red 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: Raw signal – bkgd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762000"/>
          </a:xfrm>
        </p:spPr>
        <p:txBody>
          <a:bodyPr/>
          <a:lstStyle/>
          <a:p>
            <a:r>
              <a:rPr lang="en-US" sz="4000" smtClean="0"/>
              <a:t>2-particle correlation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15925" y="1125538"/>
            <a:ext cx="4440238" cy="641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AuAu ZDC central (0-12%) triggered data, </a:t>
            </a:r>
          </a:p>
          <a:p>
            <a:r>
              <a:rPr lang="en-US">
                <a:solidFill>
                  <a:srgbClr val="FF0000"/>
                </a:solidFill>
              </a:rPr>
              <a:t>3&lt;p</a:t>
            </a:r>
            <a:r>
              <a:rPr lang="en-US" baseline="-25000">
                <a:solidFill>
                  <a:srgbClr val="FF0000"/>
                </a:solidFill>
              </a:rPr>
              <a:t>T</a:t>
            </a:r>
            <a:r>
              <a:rPr lang="en-US" baseline="30000">
                <a:solidFill>
                  <a:srgbClr val="FF0000"/>
                </a:solidFill>
              </a:rPr>
              <a:t>Trig</a:t>
            </a:r>
            <a:r>
              <a:rPr lang="en-US">
                <a:solidFill>
                  <a:srgbClr val="FF0000"/>
                </a:solidFill>
              </a:rPr>
              <a:t>&lt;10 GeV/c, 1&lt;p</a:t>
            </a:r>
            <a:r>
              <a:rPr lang="en-US" baseline="-25000">
                <a:solidFill>
                  <a:srgbClr val="FF0000"/>
                </a:solidFill>
              </a:rPr>
              <a:t>T</a:t>
            </a:r>
            <a:r>
              <a:rPr lang="en-US" baseline="30000">
                <a:solidFill>
                  <a:srgbClr val="FF0000"/>
                </a:solidFill>
              </a:rPr>
              <a:t>Asso</a:t>
            </a:r>
            <a:r>
              <a:rPr lang="en-US">
                <a:solidFill>
                  <a:srgbClr val="FF0000"/>
                </a:solidFill>
              </a:rPr>
              <a:t>&lt;3  GeV/c</a:t>
            </a:r>
          </a:p>
        </p:txBody>
      </p:sp>
      <p:sp>
        <p:nvSpPr>
          <p:cNvPr id="15365" name="Text Box 49"/>
          <p:cNvSpPr txBox="1">
            <a:spLocks noChangeArrowheads="1"/>
          </p:cNvSpPr>
          <p:nvPr/>
        </p:nvSpPr>
        <p:spPr bwMode="auto">
          <a:xfrm>
            <a:off x="6134100" y="4740275"/>
            <a:ext cx="270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Dh</a:t>
            </a:r>
            <a:r>
              <a:rPr lang="en-US"/>
              <a:t> acceptance corrected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19050" y="1865313"/>
            <a:ext cx="5984875" cy="4676775"/>
            <a:chOff x="593" y="909"/>
            <a:chExt cx="3770" cy="2946"/>
          </a:xfrm>
        </p:grpSpPr>
        <p:pic>
          <p:nvPicPr>
            <p:cNvPr id="15367" name="Picture 90" descr="PhiEta_Final"/>
            <p:cNvPicPr>
              <a:picLocks noChangeAspect="1" noChangeArrowheads="1"/>
            </p:cNvPicPr>
            <p:nvPr/>
          </p:nvPicPr>
          <p:blipFill>
            <a:blip r:embed="rId3" cstate="print"/>
            <a:srcRect l="66861" t="4826" r="5347" b="51865"/>
            <a:stretch>
              <a:fillRect/>
            </a:stretch>
          </p:blipFill>
          <p:spPr bwMode="auto">
            <a:xfrm>
              <a:off x="2589" y="1026"/>
              <a:ext cx="177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91" descr="PhiEta_Assoc13Trig310"/>
            <p:cNvPicPr>
              <a:picLocks noChangeAspect="1" noChangeArrowheads="1"/>
            </p:cNvPicPr>
            <p:nvPr/>
          </p:nvPicPr>
          <p:blipFill>
            <a:blip r:embed="rId4" cstate="print"/>
            <a:srcRect l="66849" t="5492" r="5479" b="50999"/>
            <a:stretch>
              <a:fillRect/>
            </a:stretch>
          </p:blipFill>
          <p:spPr bwMode="auto">
            <a:xfrm>
              <a:off x="659" y="1076"/>
              <a:ext cx="1750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Rectangle 92"/>
            <p:cNvSpPr>
              <a:spLocks noChangeArrowheads="1"/>
            </p:cNvSpPr>
            <p:nvPr/>
          </p:nvSpPr>
          <p:spPr bwMode="auto">
            <a:xfrm>
              <a:off x="593" y="975"/>
              <a:ext cx="434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70" name="Picture 93" descr="PhiEta_Assoc13Trig310"/>
            <p:cNvPicPr>
              <a:picLocks noChangeAspect="1" noChangeArrowheads="1"/>
            </p:cNvPicPr>
            <p:nvPr/>
          </p:nvPicPr>
          <p:blipFill>
            <a:blip r:embed="rId4" cstate="print"/>
            <a:srcRect l="67560" t="55449" r="5479"/>
            <a:stretch>
              <a:fillRect/>
            </a:stretch>
          </p:blipFill>
          <p:spPr bwMode="auto">
            <a:xfrm>
              <a:off x="735" y="2478"/>
              <a:ext cx="1705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Rectangle 94"/>
            <p:cNvSpPr>
              <a:spLocks noChangeArrowheads="1"/>
            </p:cNvSpPr>
            <p:nvPr/>
          </p:nvSpPr>
          <p:spPr bwMode="auto">
            <a:xfrm>
              <a:off x="635" y="2364"/>
              <a:ext cx="434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Rectangle 95"/>
            <p:cNvSpPr>
              <a:spLocks noChangeArrowheads="1"/>
            </p:cNvSpPr>
            <p:nvPr/>
          </p:nvSpPr>
          <p:spPr bwMode="auto">
            <a:xfrm>
              <a:off x="1661" y="2252"/>
              <a:ext cx="434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Rectangle 96"/>
            <p:cNvSpPr>
              <a:spLocks noChangeArrowheads="1"/>
            </p:cNvSpPr>
            <p:nvPr/>
          </p:nvSpPr>
          <p:spPr bwMode="auto">
            <a:xfrm>
              <a:off x="1690" y="3677"/>
              <a:ext cx="434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Rectangle 97"/>
            <p:cNvSpPr>
              <a:spLocks noChangeArrowheads="1"/>
            </p:cNvSpPr>
            <p:nvPr/>
          </p:nvSpPr>
          <p:spPr bwMode="auto">
            <a:xfrm>
              <a:off x="2504" y="909"/>
              <a:ext cx="434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Rectangle 98"/>
            <p:cNvSpPr>
              <a:spLocks noChangeArrowheads="1"/>
            </p:cNvSpPr>
            <p:nvPr/>
          </p:nvSpPr>
          <p:spPr bwMode="auto">
            <a:xfrm>
              <a:off x="3587" y="2245"/>
              <a:ext cx="434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76" name="Picture 99" descr="PhiEta_1D_Assoc13Trig310_R1_syserr"/>
            <p:cNvPicPr>
              <a:picLocks noChangeAspect="1" noChangeArrowheads="1"/>
            </p:cNvPicPr>
            <p:nvPr/>
          </p:nvPicPr>
          <p:blipFill>
            <a:blip r:embed="rId5" cstate="print"/>
            <a:srcRect l="67082" t="55235" r="5479"/>
            <a:stretch>
              <a:fillRect/>
            </a:stretch>
          </p:blipFill>
          <p:spPr bwMode="auto">
            <a:xfrm>
              <a:off x="2605" y="2488"/>
              <a:ext cx="1758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7" name="Rectangle 100"/>
            <p:cNvSpPr>
              <a:spLocks noChangeArrowheads="1"/>
            </p:cNvSpPr>
            <p:nvPr/>
          </p:nvSpPr>
          <p:spPr bwMode="auto">
            <a:xfrm>
              <a:off x="3595" y="3669"/>
              <a:ext cx="434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Rectangle 101"/>
            <p:cNvSpPr>
              <a:spLocks noChangeArrowheads="1"/>
            </p:cNvSpPr>
            <p:nvPr/>
          </p:nvSpPr>
          <p:spPr bwMode="auto">
            <a:xfrm>
              <a:off x="2529" y="2352"/>
              <a:ext cx="434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Text Box 102"/>
            <p:cNvSpPr txBox="1">
              <a:spLocks noChangeArrowheads="1"/>
            </p:cNvSpPr>
            <p:nvPr/>
          </p:nvSpPr>
          <p:spPr bwMode="auto">
            <a:xfrm>
              <a:off x="2249" y="2259"/>
              <a:ext cx="11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STAR Preliminary</a:t>
              </a:r>
            </a:p>
          </p:txBody>
        </p:sp>
        <p:sp>
          <p:nvSpPr>
            <p:cNvPr id="15380" name="Rectangle 103"/>
            <p:cNvSpPr>
              <a:spLocks noChangeArrowheads="1"/>
            </p:cNvSpPr>
            <p:nvPr/>
          </p:nvSpPr>
          <p:spPr bwMode="auto">
            <a:xfrm>
              <a:off x="1909" y="1102"/>
              <a:ext cx="456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Rectangle 104"/>
            <p:cNvSpPr>
              <a:spLocks noChangeArrowheads="1"/>
            </p:cNvSpPr>
            <p:nvPr/>
          </p:nvSpPr>
          <p:spPr bwMode="auto">
            <a:xfrm>
              <a:off x="2975" y="1897"/>
              <a:ext cx="1376" cy="129"/>
            </a:xfrm>
            <a:prstGeom prst="rect">
              <a:avLst/>
            </a:prstGeom>
            <a:solidFill>
              <a:srgbClr val="008000">
                <a:alpha val="4705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Text Box 105"/>
            <p:cNvSpPr txBox="1">
              <a:spLocks noChangeArrowheads="1"/>
            </p:cNvSpPr>
            <p:nvPr/>
          </p:nvSpPr>
          <p:spPr bwMode="auto">
            <a:xfrm>
              <a:off x="1048" y="2462"/>
              <a:ext cx="6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|</a:t>
              </a:r>
              <a:r>
                <a:rPr lang="en-US">
                  <a:sym typeface="Symbol" pitchFamily="18" charset="2"/>
                </a:rPr>
                <a:t></a:t>
              </a:r>
              <a:r>
                <a:rPr lang="en-US"/>
                <a:t>|&lt;0.7</a:t>
              </a:r>
            </a:p>
          </p:txBody>
        </p:sp>
        <p:sp>
          <p:nvSpPr>
            <p:cNvPr id="15383" name="Text Box 106"/>
            <p:cNvSpPr txBox="1">
              <a:spLocks noChangeArrowheads="1"/>
            </p:cNvSpPr>
            <p:nvPr/>
          </p:nvSpPr>
          <p:spPr bwMode="auto">
            <a:xfrm>
              <a:off x="2980" y="2457"/>
              <a:ext cx="6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|</a:t>
              </a:r>
              <a:r>
                <a:rPr lang="en-US">
                  <a:sym typeface="Symbol" pitchFamily="18" charset="2"/>
                </a:rPr>
                <a:t></a:t>
              </a:r>
              <a:r>
                <a:rPr lang="en-US"/>
                <a:t>|&lt;0.7</a:t>
              </a:r>
            </a:p>
          </p:txBody>
        </p:sp>
        <p:sp>
          <p:nvSpPr>
            <p:cNvPr id="15384" name="Rectangle 107"/>
            <p:cNvSpPr>
              <a:spLocks noChangeArrowheads="1"/>
            </p:cNvSpPr>
            <p:nvPr/>
          </p:nvSpPr>
          <p:spPr bwMode="auto">
            <a:xfrm>
              <a:off x="2981" y="3139"/>
              <a:ext cx="1368" cy="252"/>
            </a:xfrm>
            <a:prstGeom prst="rect">
              <a:avLst/>
            </a:prstGeom>
            <a:pattFill prst="ltUpDiag">
              <a:fgClr>
                <a:schemeClr val="accent1">
                  <a:alpha val="90979"/>
                </a:schemeClr>
              </a:fgClr>
              <a:bgClr>
                <a:schemeClr val="bg1">
                  <a:alpha val="90979"/>
                </a:schemeClr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Ridge</a:t>
              </a:r>
            </a:p>
          </p:txBody>
        </p:sp>
      </p:grp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9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30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296863" y="4114800"/>
            <a:ext cx="4313237" cy="2432050"/>
            <a:chOff x="187" y="2592"/>
            <a:chExt cx="2717" cy="1532"/>
          </a:xfrm>
        </p:grpSpPr>
        <p:grpSp>
          <p:nvGrpSpPr>
            <p:cNvPr id="3" name="Group 176"/>
            <p:cNvGrpSpPr>
              <a:grpSpLocks/>
            </p:cNvGrpSpPr>
            <p:nvPr/>
          </p:nvGrpSpPr>
          <p:grpSpPr bwMode="auto">
            <a:xfrm>
              <a:off x="528" y="2592"/>
              <a:ext cx="2376" cy="1532"/>
              <a:chOff x="3451" y="2544"/>
              <a:chExt cx="2376" cy="1532"/>
            </a:xfrm>
          </p:grpSpPr>
          <p:sp>
            <p:nvSpPr>
              <p:cNvPr id="10328" name="Rectangle 49"/>
              <p:cNvSpPr>
                <a:spLocks noChangeArrowheads="1"/>
              </p:cNvSpPr>
              <p:nvPr/>
            </p:nvSpPr>
            <p:spPr bwMode="auto">
              <a:xfrm>
                <a:off x="3787" y="2544"/>
                <a:ext cx="1392" cy="1289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29" name="Oval 53"/>
              <p:cNvSpPr>
                <a:spLocks noChangeArrowheads="1"/>
              </p:cNvSpPr>
              <p:nvPr/>
            </p:nvSpPr>
            <p:spPr bwMode="auto">
              <a:xfrm>
                <a:off x="3931" y="3504"/>
                <a:ext cx="192" cy="192"/>
              </a:xfrm>
              <a:prstGeom prst="ellipse">
                <a:avLst/>
              </a:prstGeom>
              <a:solidFill>
                <a:srgbClr val="FF6600"/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30" name="Oval 55"/>
              <p:cNvSpPr>
                <a:spLocks noChangeArrowheads="1"/>
              </p:cNvSpPr>
              <p:nvPr/>
            </p:nvSpPr>
            <p:spPr bwMode="auto">
              <a:xfrm>
                <a:off x="4411" y="3120"/>
                <a:ext cx="192" cy="192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31" name="Oval 56"/>
              <p:cNvSpPr>
                <a:spLocks noChangeArrowheads="1"/>
              </p:cNvSpPr>
              <p:nvPr/>
            </p:nvSpPr>
            <p:spPr bwMode="auto">
              <a:xfrm>
                <a:off x="4795" y="2736"/>
                <a:ext cx="192" cy="192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32" name="Oval 59"/>
              <p:cNvSpPr>
                <a:spLocks noChangeArrowheads="1"/>
              </p:cNvSpPr>
              <p:nvPr/>
            </p:nvSpPr>
            <p:spPr bwMode="auto">
              <a:xfrm>
                <a:off x="3931" y="3120"/>
                <a:ext cx="192" cy="192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33" name="Oval 60"/>
              <p:cNvSpPr>
                <a:spLocks noChangeArrowheads="1"/>
              </p:cNvSpPr>
              <p:nvPr/>
            </p:nvSpPr>
            <p:spPr bwMode="auto">
              <a:xfrm>
                <a:off x="3931" y="2736"/>
                <a:ext cx="192" cy="192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34" name="Oval 63"/>
              <p:cNvSpPr>
                <a:spLocks noChangeArrowheads="1"/>
              </p:cNvSpPr>
              <p:nvPr/>
            </p:nvSpPr>
            <p:spPr bwMode="auto">
              <a:xfrm>
                <a:off x="4411" y="3504"/>
                <a:ext cx="192" cy="192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35" name="Oval 64"/>
              <p:cNvSpPr>
                <a:spLocks noChangeArrowheads="1"/>
              </p:cNvSpPr>
              <p:nvPr/>
            </p:nvSpPr>
            <p:spPr bwMode="auto">
              <a:xfrm>
                <a:off x="4795" y="3504"/>
                <a:ext cx="192" cy="192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36" name="Text Box 66"/>
              <p:cNvSpPr txBox="1">
                <a:spLocks noChangeArrowheads="1"/>
              </p:cNvSpPr>
              <p:nvPr/>
            </p:nvSpPr>
            <p:spPr bwMode="auto">
              <a:xfrm>
                <a:off x="4891" y="3826"/>
                <a:ext cx="936" cy="25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Symbol" pitchFamily="18" charset="2"/>
                  </a:rPr>
                  <a:t>Df</a:t>
                </a:r>
                <a:r>
                  <a:rPr lang="en-US" b="1" baseline="-25000">
                    <a:latin typeface="Arial Rounded MT Bold" pitchFamily="34" charset="0"/>
                  </a:rPr>
                  <a:t>1</a:t>
                </a:r>
                <a:r>
                  <a:rPr lang="en-US" b="1">
                    <a:latin typeface="Arial Rounded MT Bold" pitchFamily="34" charset="0"/>
                  </a:rPr>
                  <a:t>= </a:t>
                </a:r>
                <a:r>
                  <a:rPr lang="en-US" sz="2000" b="1">
                    <a:latin typeface="Symbol" pitchFamily="18" charset="2"/>
                  </a:rPr>
                  <a:t>f</a:t>
                </a:r>
                <a:r>
                  <a:rPr lang="en-US" sz="2000" b="1" baseline="-25000">
                    <a:latin typeface="Arial" pitchFamily="34" charset="0"/>
                  </a:rPr>
                  <a:t>1</a:t>
                </a:r>
                <a:r>
                  <a:rPr lang="en-US" sz="2000" b="1">
                    <a:latin typeface="Symbol" pitchFamily="18" charset="2"/>
                  </a:rPr>
                  <a:t>-f</a:t>
                </a:r>
                <a:r>
                  <a:rPr lang="en-US" sz="2000" b="1" baseline="-25000">
                    <a:latin typeface="Arial" pitchFamily="34" charset="0"/>
                  </a:rPr>
                  <a:t>trig</a:t>
                </a:r>
              </a:p>
            </p:txBody>
          </p:sp>
          <p:sp>
            <p:nvSpPr>
              <p:cNvPr id="10337" name="Text Box 67"/>
              <p:cNvSpPr txBox="1">
                <a:spLocks noChangeArrowheads="1"/>
              </p:cNvSpPr>
              <p:nvPr/>
            </p:nvSpPr>
            <p:spPr bwMode="auto">
              <a:xfrm>
                <a:off x="3451" y="2546"/>
                <a:ext cx="336" cy="231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Symbol" pitchFamily="18" charset="2"/>
                  </a:rPr>
                  <a:t>Df</a:t>
                </a:r>
                <a:r>
                  <a:rPr lang="en-US" baseline="-25000">
                    <a:latin typeface="Arial Rounded MT Bold" pitchFamily="34" charset="0"/>
                  </a:rPr>
                  <a:t>2</a:t>
                </a:r>
              </a:p>
            </p:txBody>
          </p:sp>
          <p:sp>
            <p:nvSpPr>
              <p:cNvPr id="10338" name="Line 68"/>
              <p:cNvSpPr>
                <a:spLocks noChangeShapeType="1"/>
              </p:cNvSpPr>
              <p:nvPr/>
            </p:nvSpPr>
            <p:spPr bwMode="auto">
              <a:xfrm>
                <a:off x="4027" y="3785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39" name="Line 69"/>
              <p:cNvSpPr>
                <a:spLocks noChangeShapeType="1"/>
              </p:cNvSpPr>
              <p:nvPr/>
            </p:nvSpPr>
            <p:spPr bwMode="auto">
              <a:xfrm>
                <a:off x="4699" y="3785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40" name="Line 70"/>
              <p:cNvSpPr>
                <a:spLocks noChangeShapeType="1"/>
              </p:cNvSpPr>
              <p:nvPr/>
            </p:nvSpPr>
            <p:spPr bwMode="auto">
              <a:xfrm rot="5400000">
                <a:off x="3811" y="3589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41" name="Line 71"/>
              <p:cNvSpPr>
                <a:spLocks noChangeShapeType="1"/>
              </p:cNvSpPr>
              <p:nvPr/>
            </p:nvSpPr>
            <p:spPr bwMode="auto">
              <a:xfrm rot="5400000">
                <a:off x="3811" y="2993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42" name="Text Box 72"/>
              <p:cNvSpPr txBox="1">
                <a:spLocks noChangeArrowheads="1"/>
              </p:cNvSpPr>
              <p:nvPr/>
            </p:nvSpPr>
            <p:spPr bwMode="auto">
              <a:xfrm>
                <a:off x="3595" y="2894"/>
                <a:ext cx="195" cy="231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10343" name="Text Box 73"/>
              <p:cNvSpPr txBox="1">
                <a:spLocks noChangeArrowheads="1"/>
              </p:cNvSpPr>
              <p:nvPr/>
            </p:nvSpPr>
            <p:spPr bwMode="auto">
              <a:xfrm>
                <a:off x="4603" y="3794"/>
                <a:ext cx="195" cy="231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10344" name="Text Box 74"/>
              <p:cNvSpPr txBox="1">
                <a:spLocks noChangeArrowheads="1"/>
              </p:cNvSpPr>
              <p:nvPr/>
            </p:nvSpPr>
            <p:spPr bwMode="auto">
              <a:xfrm>
                <a:off x="3921" y="3794"/>
                <a:ext cx="202" cy="231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Arial Rounded MT Bold" pitchFamily="34" charset="0"/>
                  </a:rPr>
                  <a:t>0</a:t>
                </a:r>
              </a:p>
            </p:txBody>
          </p:sp>
          <p:sp>
            <p:nvSpPr>
              <p:cNvPr id="10345" name="Text Box 75"/>
              <p:cNvSpPr txBox="1">
                <a:spLocks noChangeArrowheads="1"/>
              </p:cNvSpPr>
              <p:nvPr/>
            </p:nvSpPr>
            <p:spPr bwMode="auto">
              <a:xfrm>
                <a:off x="3585" y="3497"/>
                <a:ext cx="202" cy="231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Arial Rounded MT Bold" pitchFamily="34" charset="0"/>
                  </a:rPr>
                  <a:t>0</a:t>
                </a:r>
              </a:p>
            </p:txBody>
          </p:sp>
        </p:grpSp>
        <p:sp>
          <p:nvSpPr>
            <p:cNvPr id="10327" name="Rectangle 248"/>
            <p:cNvSpPr>
              <a:spLocks noChangeArrowheads="1"/>
            </p:cNvSpPr>
            <p:nvPr/>
          </p:nvSpPr>
          <p:spPr bwMode="auto">
            <a:xfrm>
              <a:off x="187" y="2752"/>
              <a:ext cx="677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pitchFamily="34" charset="0"/>
                </a:rPr>
                <a:t>= </a:t>
              </a:r>
              <a:r>
                <a:rPr lang="en-US" b="1">
                  <a:latin typeface="Symbol" pitchFamily="18" charset="2"/>
                </a:rPr>
                <a:t>f</a:t>
              </a:r>
              <a:r>
                <a:rPr lang="en-US" b="1" baseline="-25000">
                  <a:latin typeface="Arial" pitchFamily="34" charset="0"/>
                </a:rPr>
                <a:t>2</a:t>
              </a:r>
              <a:r>
                <a:rPr lang="en-US" b="1">
                  <a:latin typeface="Symbol" pitchFamily="18" charset="2"/>
                </a:rPr>
                <a:t>-f</a:t>
              </a:r>
              <a:r>
                <a:rPr lang="en-US" b="1" baseline="-25000">
                  <a:latin typeface="Arial" pitchFamily="34" charset="0"/>
                </a:rPr>
                <a:t>trig</a:t>
              </a:r>
            </a:p>
          </p:txBody>
        </p:sp>
      </p:grp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3-particle </a:t>
            </a:r>
            <a:r>
              <a:rPr lang="en-US" dirty="0" err="1" smtClean="0"/>
              <a:t>azimuthal</a:t>
            </a:r>
            <a:r>
              <a:rPr lang="en-US" dirty="0" smtClean="0"/>
              <a:t> correlation</a:t>
            </a:r>
          </a:p>
        </p:txBody>
      </p:sp>
      <p:grpSp>
        <p:nvGrpSpPr>
          <p:cNvPr id="4" name="Group 175"/>
          <p:cNvGrpSpPr>
            <a:grpSpLocks/>
          </p:cNvGrpSpPr>
          <p:nvPr/>
        </p:nvGrpSpPr>
        <p:grpSpPr bwMode="auto">
          <a:xfrm>
            <a:off x="5029200" y="4038600"/>
            <a:ext cx="2819400" cy="2500313"/>
            <a:chOff x="480" y="2505"/>
            <a:chExt cx="1776" cy="1575"/>
          </a:xfrm>
        </p:grpSpPr>
        <p:sp>
          <p:nvSpPr>
            <p:cNvPr id="10306" name="Rectangle 78"/>
            <p:cNvSpPr>
              <a:spLocks noChangeArrowheads="1"/>
            </p:cNvSpPr>
            <p:nvPr/>
          </p:nvSpPr>
          <p:spPr bwMode="auto">
            <a:xfrm>
              <a:off x="816" y="2553"/>
              <a:ext cx="1392" cy="128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07" name="Oval 79"/>
            <p:cNvSpPr>
              <a:spLocks noChangeArrowheads="1"/>
            </p:cNvSpPr>
            <p:nvPr/>
          </p:nvSpPr>
          <p:spPr bwMode="auto">
            <a:xfrm>
              <a:off x="960" y="3513"/>
              <a:ext cx="192" cy="192"/>
            </a:xfrm>
            <a:prstGeom prst="ellipse">
              <a:avLst/>
            </a:prstGeom>
            <a:solidFill>
              <a:srgbClr val="FF66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08" name="Oval 80"/>
            <p:cNvSpPr>
              <a:spLocks noChangeArrowheads="1"/>
            </p:cNvSpPr>
            <p:nvPr/>
          </p:nvSpPr>
          <p:spPr bwMode="auto">
            <a:xfrm>
              <a:off x="1824" y="3129"/>
              <a:ext cx="192" cy="192"/>
            </a:xfrm>
            <a:prstGeom prst="ellipse">
              <a:avLst/>
            </a:prstGeom>
            <a:solidFill>
              <a:srgbClr val="0000FF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09" name="Oval 81"/>
            <p:cNvSpPr>
              <a:spLocks noChangeArrowheads="1"/>
            </p:cNvSpPr>
            <p:nvPr/>
          </p:nvSpPr>
          <p:spPr bwMode="auto">
            <a:xfrm>
              <a:off x="1440" y="2745"/>
              <a:ext cx="192" cy="192"/>
            </a:xfrm>
            <a:prstGeom prst="ellipse">
              <a:avLst/>
            </a:prstGeom>
            <a:solidFill>
              <a:srgbClr val="0000FF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10" name="Oval 82"/>
            <p:cNvSpPr>
              <a:spLocks noChangeArrowheads="1"/>
            </p:cNvSpPr>
            <p:nvPr/>
          </p:nvSpPr>
          <p:spPr bwMode="auto">
            <a:xfrm>
              <a:off x="960" y="3129"/>
              <a:ext cx="192" cy="192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11" name="Oval 83"/>
            <p:cNvSpPr>
              <a:spLocks noChangeArrowheads="1"/>
            </p:cNvSpPr>
            <p:nvPr/>
          </p:nvSpPr>
          <p:spPr bwMode="auto">
            <a:xfrm>
              <a:off x="960" y="2745"/>
              <a:ext cx="192" cy="192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12" name="Oval 84"/>
            <p:cNvSpPr>
              <a:spLocks noChangeArrowheads="1"/>
            </p:cNvSpPr>
            <p:nvPr/>
          </p:nvSpPr>
          <p:spPr bwMode="auto">
            <a:xfrm>
              <a:off x="1440" y="3513"/>
              <a:ext cx="192" cy="192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13" name="Oval 85"/>
            <p:cNvSpPr>
              <a:spLocks noChangeArrowheads="1"/>
            </p:cNvSpPr>
            <p:nvPr/>
          </p:nvSpPr>
          <p:spPr bwMode="auto">
            <a:xfrm>
              <a:off x="1824" y="3513"/>
              <a:ext cx="192" cy="192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14" name="Text Box 89"/>
            <p:cNvSpPr txBox="1">
              <a:spLocks noChangeArrowheads="1"/>
            </p:cNvSpPr>
            <p:nvPr/>
          </p:nvSpPr>
          <p:spPr bwMode="auto">
            <a:xfrm>
              <a:off x="1920" y="3849"/>
              <a:ext cx="336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b="1">
                  <a:latin typeface="Symbol" pitchFamily="18" charset="2"/>
                </a:rPr>
                <a:t>Df</a:t>
              </a:r>
              <a:r>
                <a:rPr lang="en-US" baseline="-25000">
                  <a:latin typeface="Arial Rounded MT Bold" pitchFamily="34" charset="0"/>
                </a:rPr>
                <a:t>1</a:t>
              </a:r>
            </a:p>
          </p:txBody>
        </p:sp>
        <p:sp>
          <p:nvSpPr>
            <p:cNvPr id="10315" name="Text Box 90"/>
            <p:cNvSpPr txBox="1">
              <a:spLocks noChangeArrowheads="1"/>
            </p:cNvSpPr>
            <p:nvPr/>
          </p:nvSpPr>
          <p:spPr bwMode="auto">
            <a:xfrm>
              <a:off x="480" y="2505"/>
              <a:ext cx="336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b="1">
                  <a:latin typeface="Symbol" pitchFamily="18" charset="2"/>
                </a:rPr>
                <a:t>Df</a:t>
              </a:r>
              <a:r>
                <a:rPr lang="en-US" baseline="-25000">
                  <a:latin typeface="Arial Rounded MT Bold" pitchFamily="34" charset="0"/>
                </a:rPr>
                <a:t>2</a:t>
              </a:r>
            </a:p>
          </p:txBody>
        </p:sp>
        <p:sp>
          <p:nvSpPr>
            <p:cNvPr id="10316" name="Line 91"/>
            <p:cNvSpPr>
              <a:spLocks noChangeShapeType="1"/>
            </p:cNvSpPr>
            <p:nvPr/>
          </p:nvSpPr>
          <p:spPr bwMode="auto">
            <a:xfrm>
              <a:off x="1053" y="3791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17" name="Line 92"/>
            <p:cNvSpPr>
              <a:spLocks noChangeShapeType="1"/>
            </p:cNvSpPr>
            <p:nvPr/>
          </p:nvSpPr>
          <p:spPr bwMode="auto">
            <a:xfrm>
              <a:off x="1725" y="3791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18" name="Line 93"/>
            <p:cNvSpPr>
              <a:spLocks noChangeShapeType="1"/>
            </p:cNvSpPr>
            <p:nvPr/>
          </p:nvSpPr>
          <p:spPr bwMode="auto">
            <a:xfrm rot="5400000">
              <a:off x="837" y="3595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19" name="Line 94"/>
            <p:cNvSpPr>
              <a:spLocks noChangeShapeType="1"/>
            </p:cNvSpPr>
            <p:nvPr/>
          </p:nvSpPr>
          <p:spPr bwMode="auto">
            <a:xfrm rot="5400000">
              <a:off x="837" y="2999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20" name="Text Box 95"/>
            <p:cNvSpPr txBox="1">
              <a:spLocks noChangeArrowheads="1"/>
            </p:cNvSpPr>
            <p:nvPr/>
          </p:nvSpPr>
          <p:spPr bwMode="auto">
            <a:xfrm>
              <a:off x="1629" y="3800"/>
              <a:ext cx="195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b="1">
                  <a:latin typeface="Symbol" pitchFamily="18" charset="2"/>
                </a:rPr>
                <a:t>p</a:t>
              </a:r>
            </a:p>
          </p:txBody>
        </p:sp>
        <p:sp>
          <p:nvSpPr>
            <p:cNvPr id="10321" name="Text Box 96"/>
            <p:cNvSpPr txBox="1">
              <a:spLocks noChangeArrowheads="1"/>
            </p:cNvSpPr>
            <p:nvPr/>
          </p:nvSpPr>
          <p:spPr bwMode="auto">
            <a:xfrm>
              <a:off x="947" y="3800"/>
              <a:ext cx="202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b="1">
                  <a:latin typeface="Arial Rounded MT Bold" pitchFamily="34" charset="0"/>
                </a:rPr>
                <a:t>0</a:t>
              </a:r>
            </a:p>
          </p:txBody>
        </p:sp>
        <p:sp>
          <p:nvSpPr>
            <p:cNvPr id="10322" name="Text Box 97"/>
            <p:cNvSpPr txBox="1">
              <a:spLocks noChangeArrowheads="1"/>
            </p:cNvSpPr>
            <p:nvPr/>
          </p:nvSpPr>
          <p:spPr bwMode="auto">
            <a:xfrm>
              <a:off x="611" y="3503"/>
              <a:ext cx="202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b="1">
                  <a:latin typeface="Arial Rounded MT Bold" pitchFamily="34" charset="0"/>
                </a:rPr>
                <a:t>0</a:t>
              </a:r>
            </a:p>
          </p:txBody>
        </p:sp>
        <p:sp>
          <p:nvSpPr>
            <p:cNvPr id="10323" name="Text Box 98"/>
            <p:cNvSpPr txBox="1">
              <a:spLocks noChangeArrowheads="1"/>
            </p:cNvSpPr>
            <p:nvPr/>
          </p:nvSpPr>
          <p:spPr bwMode="auto">
            <a:xfrm>
              <a:off x="624" y="2889"/>
              <a:ext cx="195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b="1">
                  <a:latin typeface="Symbol" pitchFamily="18" charset="2"/>
                </a:rPr>
                <a:t>p</a:t>
              </a:r>
            </a:p>
          </p:txBody>
        </p:sp>
        <p:sp>
          <p:nvSpPr>
            <p:cNvPr id="10324" name="Oval 173"/>
            <p:cNvSpPr>
              <a:spLocks noChangeArrowheads="1"/>
            </p:cNvSpPr>
            <p:nvPr/>
          </p:nvSpPr>
          <p:spPr bwMode="auto">
            <a:xfrm>
              <a:off x="1824" y="2736"/>
              <a:ext cx="192" cy="192"/>
            </a:xfrm>
            <a:prstGeom prst="ellipse">
              <a:avLst/>
            </a:prstGeom>
            <a:solidFill>
              <a:srgbClr val="0000FF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25" name="Oval 174"/>
            <p:cNvSpPr>
              <a:spLocks noChangeArrowheads="1"/>
            </p:cNvSpPr>
            <p:nvPr/>
          </p:nvSpPr>
          <p:spPr bwMode="auto">
            <a:xfrm>
              <a:off x="1440" y="3120"/>
              <a:ext cx="192" cy="192"/>
            </a:xfrm>
            <a:prstGeom prst="ellipse">
              <a:avLst/>
            </a:prstGeom>
            <a:solidFill>
              <a:srgbClr val="0000FF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245" name="Line 177"/>
          <p:cNvSpPr>
            <a:spLocks noChangeShapeType="1"/>
          </p:cNvSpPr>
          <p:nvPr/>
        </p:nvSpPr>
        <p:spPr bwMode="auto">
          <a:xfrm>
            <a:off x="4724400" y="838200"/>
            <a:ext cx="0" cy="571500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8"/>
          <p:cNvGrpSpPr>
            <a:grpSpLocks/>
          </p:cNvGrpSpPr>
          <p:nvPr/>
        </p:nvGrpSpPr>
        <p:grpSpPr bwMode="auto">
          <a:xfrm>
            <a:off x="6435725" y="4294188"/>
            <a:ext cx="1143000" cy="1139825"/>
            <a:chOff x="3799" y="2160"/>
            <a:chExt cx="994" cy="991"/>
          </a:xfrm>
        </p:grpSpPr>
        <p:sp>
          <p:nvSpPr>
            <p:cNvPr id="10304" name="Oval 179"/>
            <p:cNvSpPr>
              <a:spLocks noChangeArrowheads="1"/>
            </p:cNvSpPr>
            <p:nvPr/>
          </p:nvSpPr>
          <p:spPr bwMode="auto">
            <a:xfrm>
              <a:off x="3799" y="2160"/>
              <a:ext cx="461" cy="4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Oval 180"/>
            <p:cNvSpPr>
              <a:spLocks noChangeArrowheads="1"/>
            </p:cNvSpPr>
            <p:nvPr/>
          </p:nvSpPr>
          <p:spPr bwMode="auto">
            <a:xfrm>
              <a:off x="4332" y="2692"/>
              <a:ext cx="461" cy="4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481013" y="1143000"/>
            <a:ext cx="3786187" cy="2514600"/>
            <a:chOff x="303" y="2592"/>
            <a:chExt cx="2385" cy="1584"/>
          </a:xfrm>
        </p:grpSpPr>
        <p:sp>
          <p:nvSpPr>
            <p:cNvPr id="10278" name="Oval 182"/>
            <p:cNvSpPr>
              <a:spLocks noChangeArrowheads="1"/>
            </p:cNvSpPr>
            <p:nvPr/>
          </p:nvSpPr>
          <p:spPr bwMode="auto">
            <a:xfrm>
              <a:off x="1632" y="2885"/>
              <a:ext cx="1033" cy="99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75000"/>
                  </a:srgbClr>
                </a:gs>
                <a:gs pos="100000">
                  <a:srgbClr val="FFFF66">
                    <a:alpha val="82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Oval 183"/>
            <p:cNvSpPr>
              <a:spLocks noChangeArrowheads="1"/>
            </p:cNvSpPr>
            <p:nvPr/>
          </p:nvSpPr>
          <p:spPr bwMode="auto">
            <a:xfrm>
              <a:off x="336" y="2895"/>
              <a:ext cx="1033" cy="99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75000"/>
                  </a:srgbClr>
                </a:gs>
                <a:gs pos="100000">
                  <a:srgbClr val="FFFF66">
                    <a:alpha val="82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280" name="Line 184"/>
            <p:cNvSpPr>
              <a:spLocks noChangeShapeType="1"/>
            </p:cNvSpPr>
            <p:nvPr/>
          </p:nvSpPr>
          <p:spPr bwMode="auto">
            <a:xfrm rot="19800000" flipV="1">
              <a:off x="669" y="2602"/>
              <a:ext cx="214" cy="3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185"/>
            <p:cNvSpPr>
              <a:spLocks noChangeShapeType="1"/>
            </p:cNvSpPr>
            <p:nvPr/>
          </p:nvSpPr>
          <p:spPr bwMode="auto">
            <a:xfrm rot="19800000" flipV="1">
              <a:off x="702" y="2752"/>
              <a:ext cx="62" cy="187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Line 186"/>
            <p:cNvSpPr>
              <a:spLocks noChangeShapeType="1"/>
            </p:cNvSpPr>
            <p:nvPr/>
          </p:nvSpPr>
          <p:spPr bwMode="auto">
            <a:xfrm rot="19800000" flipV="1">
              <a:off x="723" y="2717"/>
              <a:ext cx="189" cy="231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Text Box 187"/>
            <p:cNvSpPr txBox="1">
              <a:spLocks noChangeArrowheads="1"/>
            </p:cNvSpPr>
            <p:nvPr/>
          </p:nvSpPr>
          <p:spPr bwMode="auto">
            <a:xfrm>
              <a:off x="303" y="3855"/>
              <a:ext cx="52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away</a:t>
              </a:r>
            </a:p>
          </p:txBody>
        </p:sp>
        <p:sp>
          <p:nvSpPr>
            <p:cNvPr id="10284" name="Text Box 188"/>
            <p:cNvSpPr txBox="1">
              <a:spLocks noChangeArrowheads="1"/>
            </p:cNvSpPr>
            <p:nvPr/>
          </p:nvSpPr>
          <p:spPr bwMode="auto">
            <a:xfrm>
              <a:off x="1056" y="2597"/>
              <a:ext cx="902" cy="266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FF0000"/>
                  </a:solidFill>
                  <a:latin typeface="Arial Rounded MT Bold" pitchFamily="34" charset="0"/>
                </a:rPr>
                <a:t>trigger jet</a:t>
              </a:r>
            </a:p>
          </p:txBody>
        </p:sp>
        <p:sp>
          <p:nvSpPr>
            <p:cNvPr id="10285" name="Line 189"/>
            <p:cNvSpPr>
              <a:spLocks noChangeShapeType="1"/>
            </p:cNvSpPr>
            <p:nvPr/>
          </p:nvSpPr>
          <p:spPr bwMode="auto">
            <a:xfrm>
              <a:off x="785" y="3044"/>
              <a:ext cx="0" cy="81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86" name="Line 190"/>
            <p:cNvSpPr>
              <a:spLocks noChangeShapeType="1"/>
            </p:cNvSpPr>
            <p:nvPr/>
          </p:nvSpPr>
          <p:spPr bwMode="auto">
            <a:xfrm rot="5400000">
              <a:off x="426" y="3644"/>
              <a:ext cx="193" cy="23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Line 191"/>
            <p:cNvSpPr>
              <a:spLocks noChangeShapeType="1"/>
            </p:cNvSpPr>
            <p:nvPr/>
          </p:nvSpPr>
          <p:spPr bwMode="auto">
            <a:xfrm rot="5400000">
              <a:off x="523" y="3624"/>
              <a:ext cx="77" cy="15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Line 192"/>
            <p:cNvSpPr>
              <a:spLocks noChangeShapeType="1"/>
            </p:cNvSpPr>
            <p:nvPr/>
          </p:nvSpPr>
          <p:spPr bwMode="auto">
            <a:xfrm rot="5400000">
              <a:off x="562" y="3585"/>
              <a:ext cx="0" cy="15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Line 193"/>
            <p:cNvSpPr>
              <a:spLocks noChangeShapeType="1"/>
            </p:cNvSpPr>
            <p:nvPr/>
          </p:nvSpPr>
          <p:spPr bwMode="auto">
            <a:xfrm rot="5400000">
              <a:off x="484" y="3702"/>
              <a:ext cx="193" cy="1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Line 194"/>
            <p:cNvSpPr>
              <a:spLocks noChangeShapeType="1"/>
            </p:cNvSpPr>
            <p:nvPr/>
          </p:nvSpPr>
          <p:spPr bwMode="auto">
            <a:xfrm>
              <a:off x="2398" y="3666"/>
              <a:ext cx="163" cy="1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Line 195"/>
            <p:cNvSpPr>
              <a:spLocks noChangeShapeType="1"/>
            </p:cNvSpPr>
            <p:nvPr/>
          </p:nvSpPr>
          <p:spPr bwMode="auto">
            <a:xfrm>
              <a:off x="2398" y="3666"/>
              <a:ext cx="65" cy="1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Line 196"/>
            <p:cNvSpPr>
              <a:spLocks noChangeShapeType="1"/>
            </p:cNvSpPr>
            <p:nvPr/>
          </p:nvSpPr>
          <p:spPr bwMode="auto">
            <a:xfrm>
              <a:off x="2398" y="3666"/>
              <a:ext cx="13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Line 197"/>
            <p:cNvSpPr>
              <a:spLocks noChangeShapeType="1"/>
            </p:cNvSpPr>
            <p:nvPr/>
          </p:nvSpPr>
          <p:spPr bwMode="auto">
            <a:xfrm>
              <a:off x="2398" y="3666"/>
              <a:ext cx="131" cy="9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Text Box 198"/>
            <p:cNvSpPr txBox="1">
              <a:spLocks noChangeArrowheads="1"/>
            </p:cNvSpPr>
            <p:nvPr/>
          </p:nvSpPr>
          <p:spPr bwMode="auto">
            <a:xfrm>
              <a:off x="960" y="3921"/>
              <a:ext cx="1092" cy="255"/>
            </a:xfrm>
            <a:prstGeom prst="rect">
              <a:avLst/>
            </a:pr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>
                  <a:solidFill>
                    <a:srgbClr val="0000CC"/>
                  </a:solidFill>
                  <a:latin typeface="Arial Rounded MT Bold" pitchFamily="34" charset="0"/>
                </a:rPr>
                <a:t>deflected jets</a:t>
              </a:r>
            </a:p>
          </p:txBody>
        </p:sp>
        <p:sp>
          <p:nvSpPr>
            <p:cNvPr id="10295" name="Line 199"/>
            <p:cNvSpPr>
              <a:spLocks noChangeShapeType="1"/>
            </p:cNvSpPr>
            <p:nvPr/>
          </p:nvSpPr>
          <p:spPr bwMode="auto">
            <a:xfrm rot="19800000" flipV="1">
              <a:off x="2112" y="2592"/>
              <a:ext cx="214" cy="3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Line 200"/>
            <p:cNvSpPr>
              <a:spLocks noChangeShapeType="1"/>
            </p:cNvSpPr>
            <p:nvPr/>
          </p:nvSpPr>
          <p:spPr bwMode="auto">
            <a:xfrm rot="19800000" flipV="1">
              <a:off x="2145" y="2742"/>
              <a:ext cx="62" cy="187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Line 201"/>
            <p:cNvSpPr>
              <a:spLocks noChangeShapeType="1"/>
            </p:cNvSpPr>
            <p:nvPr/>
          </p:nvSpPr>
          <p:spPr bwMode="auto">
            <a:xfrm rot="19800000" flipV="1">
              <a:off x="2166" y="2707"/>
              <a:ext cx="189" cy="231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Text Box 202"/>
            <p:cNvSpPr txBox="1">
              <a:spLocks noChangeArrowheads="1"/>
            </p:cNvSpPr>
            <p:nvPr/>
          </p:nvSpPr>
          <p:spPr bwMode="auto">
            <a:xfrm>
              <a:off x="2165" y="3830"/>
              <a:ext cx="52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away</a:t>
              </a:r>
            </a:p>
          </p:txBody>
        </p:sp>
        <p:sp>
          <p:nvSpPr>
            <p:cNvPr id="10299" name="Line 203"/>
            <p:cNvSpPr>
              <a:spLocks noChangeShapeType="1"/>
            </p:cNvSpPr>
            <p:nvPr/>
          </p:nvSpPr>
          <p:spPr bwMode="auto">
            <a:xfrm>
              <a:off x="2228" y="3034"/>
              <a:ext cx="0" cy="81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00" name="Text Box 204"/>
            <p:cNvSpPr txBox="1">
              <a:spLocks noChangeArrowheads="1"/>
            </p:cNvSpPr>
            <p:nvPr/>
          </p:nvSpPr>
          <p:spPr bwMode="auto">
            <a:xfrm>
              <a:off x="816" y="2966"/>
              <a:ext cx="507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event</a:t>
              </a:r>
            </a:p>
            <a:p>
              <a:r>
                <a:rPr lang="en-US" sz="2000">
                  <a:latin typeface="Arial" pitchFamily="34" charset="0"/>
                </a:rPr>
                <a:t>1</a:t>
              </a:r>
            </a:p>
          </p:txBody>
        </p:sp>
        <p:sp>
          <p:nvSpPr>
            <p:cNvPr id="10301" name="Text Box 205"/>
            <p:cNvSpPr txBox="1">
              <a:spLocks noChangeArrowheads="1"/>
            </p:cNvSpPr>
            <p:nvPr/>
          </p:nvSpPr>
          <p:spPr bwMode="auto">
            <a:xfrm>
              <a:off x="1653" y="2966"/>
              <a:ext cx="507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event</a:t>
              </a:r>
            </a:p>
            <a:p>
              <a:r>
                <a:rPr lang="en-US" sz="2000">
                  <a:latin typeface="Arial" pitchFamily="34" charset="0"/>
                </a:rPr>
                <a:t>2</a:t>
              </a:r>
            </a:p>
          </p:txBody>
        </p:sp>
        <p:sp>
          <p:nvSpPr>
            <p:cNvPr id="10302" name="Arc 206"/>
            <p:cNvSpPr>
              <a:spLocks/>
            </p:cNvSpPr>
            <p:nvPr/>
          </p:nvSpPr>
          <p:spPr bwMode="auto">
            <a:xfrm rot="10290471" flipH="1">
              <a:off x="576" y="3120"/>
              <a:ext cx="214" cy="514"/>
            </a:xfrm>
            <a:custGeom>
              <a:avLst/>
              <a:gdLst>
                <a:gd name="T0" fmla="*/ 0 w 21244"/>
                <a:gd name="T1" fmla="*/ 0 h 21329"/>
                <a:gd name="T2" fmla="*/ 0 w 21244"/>
                <a:gd name="T3" fmla="*/ 0 h 21329"/>
                <a:gd name="T4" fmla="*/ 0 w 21244"/>
                <a:gd name="T5" fmla="*/ 0 h 21329"/>
                <a:gd name="T6" fmla="*/ 0 60000 65536"/>
                <a:gd name="T7" fmla="*/ 0 60000 65536"/>
                <a:gd name="T8" fmla="*/ 0 60000 65536"/>
                <a:gd name="T9" fmla="*/ 0 w 21244"/>
                <a:gd name="T10" fmla="*/ 0 h 21329"/>
                <a:gd name="T11" fmla="*/ 21244 w 21244"/>
                <a:gd name="T12" fmla="*/ 21329 h 21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44" h="21329" fill="none" extrusionOk="0">
                  <a:moveTo>
                    <a:pt x="3410" y="0"/>
                  </a:moveTo>
                  <a:cubicBezTo>
                    <a:pt x="12446" y="1444"/>
                    <a:pt x="19591" y="8426"/>
                    <a:pt x="21244" y="17425"/>
                  </a:cubicBezTo>
                </a:path>
                <a:path w="21244" h="21329" stroke="0" extrusionOk="0">
                  <a:moveTo>
                    <a:pt x="3410" y="0"/>
                  </a:moveTo>
                  <a:cubicBezTo>
                    <a:pt x="12446" y="1444"/>
                    <a:pt x="19591" y="8426"/>
                    <a:pt x="21244" y="17425"/>
                  </a:cubicBezTo>
                  <a:lnTo>
                    <a:pt x="0" y="21329"/>
                  </a:lnTo>
                  <a:close/>
                </a:path>
              </a:pathLst>
            </a:custGeom>
            <a:noFill/>
            <a:ln w="25400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Arc 207"/>
            <p:cNvSpPr>
              <a:spLocks/>
            </p:cNvSpPr>
            <p:nvPr/>
          </p:nvSpPr>
          <p:spPr bwMode="auto">
            <a:xfrm flipH="1" flipV="1">
              <a:off x="2236" y="3216"/>
              <a:ext cx="144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38"/>
          <p:cNvGrpSpPr>
            <a:grpSpLocks/>
          </p:cNvGrpSpPr>
          <p:nvPr/>
        </p:nvGrpSpPr>
        <p:grpSpPr bwMode="auto">
          <a:xfrm>
            <a:off x="5105400" y="1025525"/>
            <a:ext cx="3192463" cy="2609850"/>
            <a:chOff x="3312" y="646"/>
            <a:chExt cx="2011" cy="1644"/>
          </a:xfrm>
        </p:grpSpPr>
        <p:sp>
          <p:nvSpPr>
            <p:cNvPr id="10254" name="Text Box 156"/>
            <p:cNvSpPr txBox="1">
              <a:spLocks noChangeArrowheads="1"/>
            </p:cNvSpPr>
            <p:nvPr/>
          </p:nvSpPr>
          <p:spPr bwMode="auto">
            <a:xfrm>
              <a:off x="4421" y="646"/>
              <a:ext cx="902" cy="266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FF0000"/>
                  </a:solidFill>
                  <a:latin typeface="Arial Rounded MT Bold" pitchFamily="34" charset="0"/>
                </a:rPr>
                <a:t>trigger jet</a:t>
              </a:r>
            </a:p>
          </p:txBody>
        </p:sp>
        <p:sp>
          <p:nvSpPr>
            <p:cNvPr id="10255" name="Oval 148"/>
            <p:cNvSpPr>
              <a:spLocks noChangeArrowheads="1"/>
            </p:cNvSpPr>
            <p:nvPr/>
          </p:nvSpPr>
          <p:spPr bwMode="auto">
            <a:xfrm>
              <a:off x="3750" y="1004"/>
              <a:ext cx="1045" cy="96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75000"/>
                  </a:srgbClr>
                </a:gs>
                <a:gs pos="100000">
                  <a:srgbClr val="FFFF66">
                    <a:alpha val="82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149"/>
            <p:cNvSpPr>
              <a:spLocks noChangeShapeType="1"/>
            </p:cNvSpPr>
            <p:nvPr/>
          </p:nvSpPr>
          <p:spPr bwMode="auto">
            <a:xfrm>
              <a:off x="4521" y="1748"/>
              <a:ext cx="197" cy="2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150"/>
            <p:cNvSpPr>
              <a:spLocks noChangeShapeType="1"/>
            </p:cNvSpPr>
            <p:nvPr/>
          </p:nvSpPr>
          <p:spPr bwMode="auto">
            <a:xfrm>
              <a:off x="4521" y="1748"/>
              <a:ext cx="79" cy="1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151"/>
            <p:cNvSpPr>
              <a:spLocks noChangeShapeType="1"/>
            </p:cNvSpPr>
            <p:nvPr/>
          </p:nvSpPr>
          <p:spPr bwMode="auto">
            <a:xfrm>
              <a:off x="4521" y="1748"/>
              <a:ext cx="157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Line 152"/>
            <p:cNvSpPr>
              <a:spLocks noChangeShapeType="1"/>
            </p:cNvSpPr>
            <p:nvPr/>
          </p:nvSpPr>
          <p:spPr bwMode="auto">
            <a:xfrm rot="19800000" flipV="1">
              <a:off x="4170" y="720"/>
              <a:ext cx="216" cy="3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Line 153"/>
            <p:cNvSpPr>
              <a:spLocks noChangeShapeType="1"/>
            </p:cNvSpPr>
            <p:nvPr/>
          </p:nvSpPr>
          <p:spPr bwMode="auto">
            <a:xfrm>
              <a:off x="4521" y="1748"/>
              <a:ext cx="157" cy="11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154"/>
            <p:cNvSpPr>
              <a:spLocks noChangeShapeType="1"/>
            </p:cNvSpPr>
            <p:nvPr/>
          </p:nvSpPr>
          <p:spPr bwMode="auto">
            <a:xfrm rot="19800000" flipV="1">
              <a:off x="4203" y="865"/>
              <a:ext cx="63" cy="181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Line 155"/>
            <p:cNvSpPr>
              <a:spLocks noChangeShapeType="1"/>
            </p:cNvSpPr>
            <p:nvPr/>
          </p:nvSpPr>
          <p:spPr bwMode="auto">
            <a:xfrm rot="19800000" flipV="1">
              <a:off x="4225" y="831"/>
              <a:ext cx="191" cy="224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57"/>
            <p:cNvSpPr>
              <a:spLocks noChangeShapeType="1"/>
            </p:cNvSpPr>
            <p:nvPr/>
          </p:nvSpPr>
          <p:spPr bwMode="auto">
            <a:xfrm>
              <a:off x="4272" y="1149"/>
              <a:ext cx="0" cy="78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64" name="Line 158"/>
            <p:cNvSpPr>
              <a:spLocks noChangeShapeType="1"/>
            </p:cNvSpPr>
            <p:nvPr/>
          </p:nvSpPr>
          <p:spPr bwMode="auto">
            <a:xfrm rot="5400000">
              <a:off x="3843" y="1718"/>
              <a:ext cx="186" cy="2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Line 159"/>
            <p:cNvSpPr>
              <a:spLocks noChangeShapeType="1"/>
            </p:cNvSpPr>
            <p:nvPr/>
          </p:nvSpPr>
          <p:spPr bwMode="auto">
            <a:xfrm rot="5400000">
              <a:off x="3938" y="1701"/>
              <a:ext cx="74" cy="1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160"/>
            <p:cNvSpPr>
              <a:spLocks noChangeShapeType="1"/>
            </p:cNvSpPr>
            <p:nvPr/>
          </p:nvSpPr>
          <p:spPr bwMode="auto">
            <a:xfrm rot="5400000">
              <a:off x="3975" y="1664"/>
              <a:ext cx="0" cy="1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161"/>
            <p:cNvSpPr>
              <a:spLocks noChangeShapeType="1"/>
            </p:cNvSpPr>
            <p:nvPr/>
          </p:nvSpPr>
          <p:spPr bwMode="auto">
            <a:xfrm rot="5400000">
              <a:off x="3902" y="1777"/>
              <a:ext cx="186" cy="1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62"/>
            <p:cNvGrpSpPr>
              <a:grpSpLocks/>
            </p:cNvGrpSpPr>
            <p:nvPr/>
          </p:nvGrpSpPr>
          <p:grpSpPr bwMode="auto">
            <a:xfrm rot="-300000">
              <a:off x="4042" y="1104"/>
              <a:ext cx="479" cy="749"/>
              <a:chOff x="1090" y="768"/>
              <a:chExt cx="590" cy="960"/>
            </a:xfrm>
          </p:grpSpPr>
          <p:sp>
            <p:nvSpPr>
              <p:cNvPr id="10273" name="Arc 163"/>
              <p:cNvSpPr>
                <a:spLocks/>
              </p:cNvSpPr>
              <p:nvPr/>
            </p:nvSpPr>
            <p:spPr bwMode="auto">
              <a:xfrm rot="8328097">
                <a:off x="1256" y="768"/>
                <a:ext cx="28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74" name="Arc 164"/>
              <p:cNvSpPr>
                <a:spLocks/>
              </p:cNvSpPr>
              <p:nvPr/>
            </p:nvSpPr>
            <p:spPr bwMode="auto">
              <a:xfrm rot="8328097">
                <a:off x="1152" y="1056"/>
                <a:ext cx="480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75" name="Arc 165"/>
              <p:cNvSpPr>
                <a:spLocks/>
              </p:cNvSpPr>
              <p:nvPr/>
            </p:nvSpPr>
            <p:spPr bwMode="auto">
              <a:xfrm rot="8328097">
                <a:off x="1090" y="1104"/>
                <a:ext cx="590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76" name="Arc 166"/>
              <p:cNvSpPr>
                <a:spLocks/>
              </p:cNvSpPr>
              <p:nvPr/>
            </p:nvSpPr>
            <p:spPr bwMode="auto">
              <a:xfrm rot="8328097">
                <a:off x="1224" y="864"/>
                <a:ext cx="352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77" name="Arc 167"/>
              <p:cNvSpPr>
                <a:spLocks/>
              </p:cNvSpPr>
              <p:nvPr/>
            </p:nvSpPr>
            <p:spPr bwMode="auto">
              <a:xfrm rot="8328097">
                <a:off x="1200" y="960"/>
                <a:ext cx="432" cy="4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269" name="Text Box 168"/>
            <p:cNvSpPr txBox="1">
              <a:spLocks noChangeArrowheads="1"/>
            </p:cNvSpPr>
            <p:nvPr/>
          </p:nvSpPr>
          <p:spPr bwMode="auto">
            <a:xfrm>
              <a:off x="3787" y="2016"/>
              <a:ext cx="984" cy="274"/>
            </a:xfrm>
            <a:prstGeom prst="rect">
              <a:avLst/>
            </a:pr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CC"/>
                  </a:solidFill>
                  <a:latin typeface="Arial Rounded MT Bold" pitchFamily="34" charset="0"/>
                </a:rPr>
                <a:t>Mach cone</a:t>
              </a:r>
            </a:p>
          </p:txBody>
        </p:sp>
        <p:sp>
          <p:nvSpPr>
            <p:cNvPr id="10270" name="Text Box 169"/>
            <p:cNvSpPr txBox="1">
              <a:spLocks noChangeArrowheads="1"/>
            </p:cNvSpPr>
            <p:nvPr/>
          </p:nvSpPr>
          <p:spPr bwMode="auto">
            <a:xfrm>
              <a:off x="3312" y="1671"/>
              <a:ext cx="523" cy="24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away</a:t>
              </a:r>
            </a:p>
          </p:txBody>
        </p:sp>
        <p:sp>
          <p:nvSpPr>
            <p:cNvPr id="10271" name="Text Box 171"/>
            <p:cNvSpPr txBox="1">
              <a:spLocks noChangeArrowheads="1"/>
            </p:cNvSpPr>
            <p:nvPr/>
          </p:nvSpPr>
          <p:spPr bwMode="auto">
            <a:xfrm>
              <a:off x="4699" y="1680"/>
              <a:ext cx="523" cy="24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away</a:t>
              </a:r>
            </a:p>
          </p:txBody>
        </p:sp>
        <p:sp>
          <p:nvSpPr>
            <p:cNvPr id="10272" name="AutoShape 234"/>
            <p:cNvSpPr>
              <a:spLocks noChangeArrowheads="1"/>
            </p:cNvSpPr>
            <p:nvPr/>
          </p:nvSpPr>
          <p:spPr bwMode="auto">
            <a:xfrm>
              <a:off x="4214" y="1116"/>
              <a:ext cx="132" cy="132"/>
            </a:xfrm>
            <a:prstGeom prst="irregularSeal1">
              <a:avLst/>
            </a:prstGeom>
            <a:noFill/>
            <a:ln w="25400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9232" name="Freeform 240"/>
          <p:cNvSpPr>
            <a:spLocks/>
          </p:cNvSpPr>
          <p:nvPr/>
        </p:nvSpPr>
        <p:spPr bwMode="auto">
          <a:xfrm>
            <a:off x="3048000" y="3048000"/>
            <a:ext cx="685800" cy="1447800"/>
          </a:xfrm>
          <a:custGeom>
            <a:avLst/>
            <a:gdLst>
              <a:gd name="T0" fmla="*/ 2147483647 w 432"/>
              <a:gd name="T1" fmla="*/ 0 h 912"/>
              <a:gd name="T2" fmla="*/ 2147483647 w 432"/>
              <a:gd name="T3" fmla="*/ 2147483647 h 912"/>
              <a:gd name="T4" fmla="*/ 0 w 432"/>
              <a:gd name="T5" fmla="*/ 2147483647 h 912"/>
              <a:gd name="T6" fmla="*/ 0 60000 65536"/>
              <a:gd name="T7" fmla="*/ 0 60000 65536"/>
              <a:gd name="T8" fmla="*/ 0 60000 65536"/>
              <a:gd name="T9" fmla="*/ 0 w 432"/>
              <a:gd name="T10" fmla="*/ 0 h 912"/>
              <a:gd name="T11" fmla="*/ 432 w 43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912">
                <a:moveTo>
                  <a:pt x="432" y="0"/>
                </a:moveTo>
                <a:cubicBezTo>
                  <a:pt x="300" y="92"/>
                  <a:pt x="168" y="184"/>
                  <a:pt x="96" y="336"/>
                </a:cubicBezTo>
                <a:cubicBezTo>
                  <a:pt x="24" y="488"/>
                  <a:pt x="12" y="700"/>
                  <a:pt x="0" y="912"/>
                </a:cubicBezTo>
              </a:path>
            </a:pathLst>
          </a:custGeom>
          <a:noFill/>
          <a:ln w="254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9233" name="Freeform 241"/>
          <p:cNvSpPr>
            <a:spLocks/>
          </p:cNvSpPr>
          <p:nvPr/>
        </p:nvSpPr>
        <p:spPr bwMode="auto">
          <a:xfrm>
            <a:off x="3200400" y="3048000"/>
            <a:ext cx="990600" cy="1524000"/>
          </a:xfrm>
          <a:custGeom>
            <a:avLst/>
            <a:gdLst>
              <a:gd name="T0" fmla="*/ 2147483647 w 624"/>
              <a:gd name="T1" fmla="*/ 0 h 960"/>
              <a:gd name="T2" fmla="*/ 2147483647 w 624"/>
              <a:gd name="T3" fmla="*/ 2147483647 h 960"/>
              <a:gd name="T4" fmla="*/ 0 w 624"/>
              <a:gd name="T5" fmla="*/ 2147483647 h 960"/>
              <a:gd name="T6" fmla="*/ 0 60000 65536"/>
              <a:gd name="T7" fmla="*/ 0 60000 65536"/>
              <a:gd name="T8" fmla="*/ 0 60000 65536"/>
              <a:gd name="T9" fmla="*/ 0 w 624"/>
              <a:gd name="T10" fmla="*/ 0 h 960"/>
              <a:gd name="T11" fmla="*/ 624 w 624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960">
                <a:moveTo>
                  <a:pt x="576" y="0"/>
                </a:moveTo>
                <a:cubicBezTo>
                  <a:pt x="600" y="232"/>
                  <a:pt x="624" y="464"/>
                  <a:pt x="528" y="624"/>
                </a:cubicBezTo>
                <a:cubicBezTo>
                  <a:pt x="432" y="784"/>
                  <a:pt x="216" y="872"/>
                  <a:pt x="0" y="960"/>
                </a:cubicBezTo>
              </a:path>
            </a:pathLst>
          </a:custGeom>
          <a:noFill/>
          <a:ln w="254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9235" name="Freeform 243"/>
          <p:cNvSpPr>
            <a:spLocks/>
          </p:cNvSpPr>
          <p:nvPr/>
        </p:nvSpPr>
        <p:spPr bwMode="auto">
          <a:xfrm>
            <a:off x="5600700" y="3048000"/>
            <a:ext cx="1028700" cy="1447800"/>
          </a:xfrm>
          <a:custGeom>
            <a:avLst/>
            <a:gdLst>
              <a:gd name="T0" fmla="*/ 2147483647 w 888"/>
              <a:gd name="T1" fmla="*/ 0 h 960"/>
              <a:gd name="T2" fmla="*/ 2147483647 w 888"/>
              <a:gd name="T3" fmla="*/ 2147483647 h 960"/>
              <a:gd name="T4" fmla="*/ 2147483647 w 888"/>
              <a:gd name="T5" fmla="*/ 2147483647 h 960"/>
              <a:gd name="T6" fmla="*/ 2147483647 w 888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888"/>
              <a:gd name="T13" fmla="*/ 0 h 960"/>
              <a:gd name="T14" fmla="*/ 888 w 888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8" h="960">
                <a:moveTo>
                  <a:pt x="120" y="0"/>
                </a:moveTo>
                <a:cubicBezTo>
                  <a:pt x="60" y="92"/>
                  <a:pt x="0" y="184"/>
                  <a:pt x="24" y="288"/>
                </a:cubicBezTo>
                <a:cubicBezTo>
                  <a:pt x="48" y="392"/>
                  <a:pt x="120" y="512"/>
                  <a:pt x="264" y="624"/>
                </a:cubicBezTo>
                <a:cubicBezTo>
                  <a:pt x="408" y="736"/>
                  <a:pt x="648" y="848"/>
                  <a:pt x="888" y="960"/>
                </a:cubicBezTo>
              </a:path>
            </a:pathLst>
          </a:custGeom>
          <a:noFill/>
          <a:ln w="254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9236" name="Freeform 244"/>
          <p:cNvSpPr>
            <a:spLocks/>
          </p:cNvSpPr>
          <p:nvPr/>
        </p:nvSpPr>
        <p:spPr bwMode="auto">
          <a:xfrm>
            <a:off x="6781800" y="3048000"/>
            <a:ext cx="889000" cy="1447800"/>
          </a:xfrm>
          <a:custGeom>
            <a:avLst/>
            <a:gdLst>
              <a:gd name="T0" fmla="*/ 2147483647 w 368"/>
              <a:gd name="T1" fmla="*/ 0 h 912"/>
              <a:gd name="T2" fmla="*/ 2147483647 w 368"/>
              <a:gd name="T3" fmla="*/ 2147483647 h 912"/>
              <a:gd name="T4" fmla="*/ 0 w 368"/>
              <a:gd name="T5" fmla="*/ 2147483647 h 912"/>
              <a:gd name="T6" fmla="*/ 0 60000 65536"/>
              <a:gd name="T7" fmla="*/ 0 60000 65536"/>
              <a:gd name="T8" fmla="*/ 0 60000 65536"/>
              <a:gd name="T9" fmla="*/ 0 w 368"/>
              <a:gd name="T10" fmla="*/ 0 h 912"/>
              <a:gd name="T11" fmla="*/ 368 w 36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" h="912">
                <a:moveTo>
                  <a:pt x="192" y="0"/>
                </a:moveTo>
                <a:cubicBezTo>
                  <a:pt x="280" y="164"/>
                  <a:pt x="368" y="328"/>
                  <a:pt x="336" y="480"/>
                </a:cubicBezTo>
                <a:cubicBezTo>
                  <a:pt x="304" y="632"/>
                  <a:pt x="152" y="772"/>
                  <a:pt x="0" y="912"/>
                </a:cubicBezTo>
              </a:path>
            </a:pathLst>
          </a:custGeom>
          <a:noFill/>
          <a:ln w="254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9239" name="Text Box 247"/>
          <p:cNvSpPr txBox="1">
            <a:spLocks noChangeArrowheads="1"/>
          </p:cNvSpPr>
          <p:nvPr/>
        </p:nvSpPr>
        <p:spPr bwMode="auto">
          <a:xfrm>
            <a:off x="7772400" y="4114800"/>
            <a:ext cx="1295400" cy="120032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signature of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conical</a:t>
            </a: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emission</a:t>
            </a:r>
          </a:p>
        </p:txBody>
      </p:sp>
      <p:grpSp>
        <p:nvGrpSpPr>
          <p:cNvPr id="9" name="Group 120"/>
          <p:cNvGrpSpPr/>
          <p:nvPr/>
        </p:nvGrpSpPr>
        <p:grpSpPr>
          <a:xfrm>
            <a:off x="1600200" y="4419600"/>
            <a:ext cx="1676400" cy="1524000"/>
            <a:chOff x="1600200" y="4419600"/>
            <a:chExt cx="1676400" cy="1524000"/>
          </a:xfrm>
        </p:grpSpPr>
        <p:sp>
          <p:nvSpPr>
            <p:cNvPr id="117" name="Oval 53"/>
            <p:cNvSpPr>
              <a:spLocks noChangeArrowheads="1"/>
            </p:cNvSpPr>
            <p:nvPr/>
          </p:nvSpPr>
          <p:spPr bwMode="auto">
            <a:xfrm>
              <a:off x="1600200" y="50292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8" name="Oval 53"/>
            <p:cNvSpPr>
              <a:spLocks noChangeArrowheads="1"/>
            </p:cNvSpPr>
            <p:nvPr/>
          </p:nvSpPr>
          <p:spPr bwMode="auto">
            <a:xfrm>
              <a:off x="1600200" y="44196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9" name="Oval 53"/>
            <p:cNvSpPr>
              <a:spLocks noChangeArrowheads="1"/>
            </p:cNvSpPr>
            <p:nvPr/>
          </p:nvSpPr>
          <p:spPr bwMode="auto">
            <a:xfrm>
              <a:off x="2362200" y="56388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Oval 53"/>
            <p:cNvSpPr>
              <a:spLocks noChangeArrowheads="1"/>
            </p:cNvSpPr>
            <p:nvPr/>
          </p:nvSpPr>
          <p:spPr bwMode="auto">
            <a:xfrm>
              <a:off x="2971800" y="56388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121"/>
          <p:cNvGrpSpPr/>
          <p:nvPr/>
        </p:nvGrpSpPr>
        <p:grpSpPr>
          <a:xfrm>
            <a:off x="5791200" y="4419600"/>
            <a:ext cx="1676400" cy="1524000"/>
            <a:chOff x="1600200" y="4419600"/>
            <a:chExt cx="1676400" cy="1524000"/>
          </a:xfrm>
        </p:grpSpPr>
        <p:sp>
          <p:nvSpPr>
            <p:cNvPr id="123" name="Oval 53"/>
            <p:cNvSpPr>
              <a:spLocks noChangeArrowheads="1"/>
            </p:cNvSpPr>
            <p:nvPr/>
          </p:nvSpPr>
          <p:spPr bwMode="auto">
            <a:xfrm>
              <a:off x="1600200" y="50292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Oval 53"/>
            <p:cNvSpPr>
              <a:spLocks noChangeArrowheads="1"/>
            </p:cNvSpPr>
            <p:nvPr/>
          </p:nvSpPr>
          <p:spPr bwMode="auto">
            <a:xfrm>
              <a:off x="1600200" y="44196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" name="Oval 53"/>
            <p:cNvSpPr>
              <a:spLocks noChangeArrowheads="1"/>
            </p:cNvSpPr>
            <p:nvPr/>
          </p:nvSpPr>
          <p:spPr bwMode="auto">
            <a:xfrm>
              <a:off x="2362200" y="56388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6" name="Oval 53"/>
            <p:cNvSpPr>
              <a:spLocks noChangeArrowheads="1"/>
            </p:cNvSpPr>
            <p:nvPr/>
          </p:nvSpPr>
          <p:spPr bwMode="auto">
            <a:xfrm>
              <a:off x="2971800" y="56388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9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30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6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232" grpId="0" animBg="1"/>
      <p:bldP spid="469233" grpId="0" animBg="1"/>
      <p:bldP spid="469235" grpId="0" animBg="1"/>
      <p:bldP spid="469236" grpId="0" animBg="1"/>
      <p:bldP spid="4692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72250" cy="762000"/>
          </a:xfrm>
        </p:spPr>
        <p:txBody>
          <a:bodyPr/>
          <a:lstStyle/>
          <a:p>
            <a:r>
              <a:rPr lang="en-US" sz="3200" smtClean="0"/>
              <a:t>3-particle correlation background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6538" y="3810000"/>
            <a:ext cx="5853112" cy="1916113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Raw  </a:t>
            </a:r>
            <a:r>
              <a:rPr lang="en-US" sz="2400" smtClean="0">
                <a:sym typeface="Symbol" pitchFamily="18" charset="2"/>
              </a:rPr>
              <a:t></a:t>
            </a:r>
            <a:r>
              <a:rPr lang="en-US" sz="2400" smtClean="0"/>
              <a:t> Raw </a:t>
            </a:r>
            <a:r>
              <a:rPr lang="en-US" sz="2400" smtClean="0">
                <a:sym typeface="Wingdings" pitchFamily="2" charset="2"/>
              </a:rPr>
              <a:t>Raw </a:t>
            </a:r>
            <a:r>
              <a:rPr lang="en-US" sz="2400" smtClean="0"/>
              <a:t>signal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Raw  </a:t>
            </a:r>
            <a:r>
              <a:rPr lang="en-US" sz="2400" smtClean="0">
                <a:sym typeface="Symbol" pitchFamily="18" charset="2"/>
              </a:rPr>
              <a:t></a:t>
            </a:r>
            <a:r>
              <a:rPr lang="en-US" sz="2400" smtClean="0"/>
              <a:t> Bkg  </a:t>
            </a:r>
            <a:r>
              <a:rPr lang="en-US" sz="2400" smtClean="0">
                <a:sym typeface="Wingdings" pitchFamily="2" charset="2"/>
              </a:rPr>
              <a:t></a:t>
            </a:r>
            <a:r>
              <a:rPr lang="en-US" sz="2400" smtClean="0"/>
              <a:t>Hard-Soft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Bkg1 </a:t>
            </a:r>
            <a:r>
              <a:rPr lang="en-US" sz="2400" smtClean="0">
                <a:sym typeface="Symbol" pitchFamily="18" charset="2"/>
              </a:rPr>
              <a:t></a:t>
            </a:r>
            <a:r>
              <a:rPr lang="en-US" sz="2400" smtClean="0"/>
              <a:t> Bkg1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Bkg1 </a:t>
            </a:r>
            <a:r>
              <a:rPr lang="en-US" sz="2400" smtClean="0">
                <a:sym typeface="Symbol" pitchFamily="18" charset="2"/>
              </a:rPr>
              <a:t></a:t>
            </a:r>
            <a:r>
              <a:rPr lang="en-US" sz="2400" smtClean="0"/>
              <a:t> Bkg2</a:t>
            </a:r>
            <a:r>
              <a:rPr lang="en-US" smtClean="0"/>
              <a:t>    </a:t>
            </a:r>
            <a:endParaRPr lang="en-US" sz="2800" baseline="-25000" smtClean="0">
              <a:cs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1077913"/>
            <a:ext cx="2603500" cy="2397125"/>
            <a:chOff x="288" y="679"/>
            <a:chExt cx="1640" cy="1510"/>
          </a:xfrm>
        </p:grpSpPr>
        <p:pic>
          <p:nvPicPr>
            <p:cNvPr id="16408" name="Picture 3" descr="JetBkg"/>
            <p:cNvPicPr>
              <a:picLocks noChangeAspect="1" noChangeArrowheads="1"/>
            </p:cNvPicPr>
            <p:nvPr/>
          </p:nvPicPr>
          <p:blipFill>
            <a:blip r:embed="rId3" cstate="print"/>
            <a:srcRect l="5975" t="7164" r="9958"/>
            <a:stretch>
              <a:fillRect/>
            </a:stretch>
          </p:blipFill>
          <p:spPr bwMode="auto">
            <a:xfrm>
              <a:off x="288" y="679"/>
              <a:ext cx="1640" cy="1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9" name="Rectangle 13"/>
            <p:cNvSpPr>
              <a:spLocks noChangeArrowheads="1"/>
            </p:cNvSpPr>
            <p:nvPr/>
          </p:nvSpPr>
          <p:spPr bwMode="auto">
            <a:xfrm>
              <a:off x="1056" y="883"/>
              <a:ext cx="180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1227138" y="18335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correlated</a:t>
            </a:r>
          </a:p>
        </p:txBody>
      </p:sp>
      <p:sp>
        <p:nvSpPr>
          <p:cNvPr id="133139" name="AutoShape 19"/>
          <p:cNvSpPr>
            <a:spLocks/>
          </p:cNvSpPr>
          <p:nvPr/>
        </p:nvSpPr>
        <p:spPr bwMode="auto">
          <a:xfrm>
            <a:off x="2546350" y="4721225"/>
            <a:ext cx="206375" cy="809625"/>
          </a:xfrm>
          <a:prstGeom prst="rightBrace">
            <a:avLst>
              <a:gd name="adj1" fmla="val 3269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2859088" y="48815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Soft-Soft</a:t>
            </a:r>
          </a:p>
        </p:txBody>
      </p:sp>
      <p:pic>
        <p:nvPicPr>
          <p:cNvPr id="16392" name="Picture 22" descr="RRSSHS"/>
          <p:cNvPicPr>
            <a:picLocks noChangeAspect="1" noChangeArrowheads="1"/>
          </p:cNvPicPr>
          <p:nvPr/>
        </p:nvPicPr>
        <p:blipFill>
          <a:blip r:embed="rId4" cstate="print"/>
          <a:srcRect t="66713" r="67818"/>
          <a:stretch>
            <a:fillRect/>
          </a:stretch>
        </p:blipFill>
        <p:spPr bwMode="auto">
          <a:xfrm>
            <a:off x="4878388" y="3162300"/>
            <a:ext cx="38830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076325" y="2162175"/>
            <a:ext cx="206375" cy="827088"/>
            <a:chOff x="2182" y="2016"/>
            <a:chExt cx="87" cy="348"/>
          </a:xfrm>
        </p:grpSpPr>
        <p:sp>
          <p:nvSpPr>
            <p:cNvPr id="16406" name="Oval 26"/>
            <p:cNvSpPr>
              <a:spLocks noChangeArrowheads="1"/>
            </p:cNvSpPr>
            <p:nvPr/>
          </p:nvSpPr>
          <p:spPr bwMode="auto">
            <a:xfrm>
              <a:off x="2182" y="2016"/>
              <a:ext cx="86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Oval 27"/>
            <p:cNvSpPr>
              <a:spLocks noChangeArrowheads="1"/>
            </p:cNvSpPr>
            <p:nvPr/>
          </p:nvSpPr>
          <p:spPr bwMode="auto">
            <a:xfrm>
              <a:off x="2183" y="2277"/>
              <a:ext cx="86" cy="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52788" y="1455738"/>
            <a:ext cx="5795962" cy="1574800"/>
            <a:chOff x="2049" y="917"/>
            <a:chExt cx="3651" cy="992"/>
          </a:xfrm>
        </p:grpSpPr>
        <p:pic>
          <p:nvPicPr>
            <p:cNvPr id="16401" name="Picture 28" descr="RRSSHS"/>
            <p:cNvPicPr>
              <a:picLocks noChangeAspect="1" noChangeArrowheads="1"/>
            </p:cNvPicPr>
            <p:nvPr/>
          </p:nvPicPr>
          <p:blipFill>
            <a:blip r:embed="rId4" cstate="print"/>
            <a:srcRect t="66713" r="67818"/>
            <a:stretch>
              <a:fillRect/>
            </a:stretch>
          </p:blipFill>
          <p:spPr bwMode="auto">
            <a:xfrm>
              <a:off x="2049" y="917"/>
              <a:ext cx="112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29" descr="RRSSHS"/>
            <p:cNvPicPr>
              <a:picLocks noChangeAspect="1" noChangeArrowheads="1"/>
            </p:cNvPicPr>
            <p:nvPr/>
          </p:nvPicPr>
          <p:blipFill>
            <a:blip r:embed="rId5" cstate="print"/>
            <a:srcRect l="66901" t="66425" r="1700" b="1334"/>
            <a:stretch>
              <a:fillRect/>
            </a:stretch>
          </p:blipFill>
          <p:spPr bwMode="auto">
            <a:xfrm>
              <a:off x="3325" y="923"/>
              <a:ext cx="1112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30" descr="RRSSHS"/>
            <p:cNvPicPr>
              <a:picLocks noChangeAspect="1" noChangeArrowheads="1"/>
            </p:cNvPicPr>
            <p:nvPr/>
          </p:nvPicPr>
          <p:blipFill>
            <a:blip r:embed="rId4" cstate="print"/>
            <a:srcRect l="34082" t="67178" r="34244"/>
            <a:stretch>
              <a:fillRect/>
            </a:stretch>
          </p:blipFill>
          <p:spPr bwMode="auto">
            <a:xfrm>
              <a:off x="4572" y="945"/>
              <a:ext cx="1128" cy="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4" name="Text Box 31"/>
            <p:cNvSpPr txBox="1">
              <a:spLocks noChangeArrowheads="1"/>
            </p:cNvSpPr>
            <p:nvPr/>
          </p:nvSpPr>
          <p:spPr bwMode="auto">
            <a:xfrm>
              <a:off x="3196" y="983"/>
              <a:ext cx="24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/>
                <a:t>-</a:t>
              </a:r>
            </a:p>
          </p:txBody>
        </p:sp>
        <p:sp>
          <p:nvSpPr>
            <p:cNvPr id="16405" name="Text Box 32"/>
            <p:cNvSpPr txBox="1">
              <a:spLocks noChangeArrowheads="1"/>
            </p:cNvSpPr>
            <p:nvPr/>
          </p:nvSpPr>
          <p:spPr bwMode="auto">
            <a:xfrm>
              <a:off x="4423" y="996"/>
              <a:ext cx="24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/>
                <a:t>-</a:t>
              </a:r>
            </a:p>
          </p:txBody>
        </p:sp>
      </p:grpSp>
      <p:pic>
        <p:nvPicPr>
          <p:cNvPr id="133153" name="Picture 33" descr="RRSSHS"/>
          <p:cNvPicPr>
            <a:picLocks noChangeAspect="1" noChangeArrowheads="1"/>
          </p:cNvPicPr>
          <p:nvPr/>
        </p:nvPicPr>
        <p:blipFill>
          <a:blip r:embed="rId5" cstate="print"/>
          <a:srcRect l="66901" t="66425" r="1700" b="1334"/>
          <a:stretch>
            <a:fillRect/>
          </a:stretch>
        </p:blipFill>
        <p:spPr bwMode="auto">
          <a:xfrm>
            <a:off x="4791075" y="3041650"/>
            <a:ext cx="4148138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4" name="Picture 34" descr="RRSSHS"/>
          <p:cNvPicPr>
            <a:picLocks noChangeAspect="1" noChangeArrowheads="1"/>
          </p:cNvPicPr>
          <p:nvPr/>
        </p:nvPicPr>
        <p:blipFill>
          <a:blip r:embed="rId4" cstate="print"/>
          <a:srcRect l="34082" t="67178" r="34244"/>
          <a:stretch>
            <a:fillRect/>
          </a:stretch>
        </p:blipFill>
        <p:spPr bwMode="auto">
          <a:xfrm>
            <a:off x="4735513" y="3055938"/>
            <a:ext cx="4191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6" name="Picture 36" descr="FinalSig_Proj_Assoc13Trig310_R1"/>
          <p:cNvPicPr>
            <a:picLocks noChangeAspect="1" noChangeArrowheads="1"/>
          </p:cNvPicPr>
          <p:nvPr/>
        </p:nvPicPr>
        <p:blipFill>
          <a:blip r:embed="rId6" cstate="print"/>
          <a:srcRect t="67126" r="75562"/>
          <a:stretch>
            <a:fillRect/>
          </a:stretch>
        </p:blipFill>
        <p:spPr bwMode="auto">
          <a:xfrm>
            <a:off x="4557713" y="3090863"/>
            <a:ext cx="433546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385888" y="2776538"/>
            <a:ext cx="920750" cy="209550"/>
            <a:chOff x="2055" y="2095"/>
            <a:chExt cx="565" cy="133"/>
          </a:xfrm>
        </p:grpSpPr>
        <p:sp>
          <p:nvSpPr>
            <p:cNvPr id="16399" name="Oval 38"/>
            <p:cNvSpPr>
              <a:spLocks noChangeArrowheads="1"/>
            </p:cNvSpPr>
            <p:nvPr/>
          </p:nvSpPr>
          <p:spPr bwMode="auto">
            <a:xfrm>
              <a:off x="2491" y="2095"/>
              <a:ext cx="129" cy="1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39"/>
            <p:cNvSpPr>
              <a:spLocks noChangeArrowheads="1"/>
            </p:cNvSpPr>
            <p:nvPr/>
          </p:nvSpPr>
          <p:spPr bwMode="auto">
            <a:xfrm>
              <a:off x="2055" y="2098"/>
              <a:ext cx="129" cy="1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0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31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9" grpId="0" animBg="1"/>
      <p:bldP spid="13314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206375"/>
            <a:ext cx="8329612" cy="631825"/>
          </a:xfrm>
        </p:spPr>
        <p:txBody>
          <a:bodyPr>
            <a:noAutofit/>
          </a:bodyPr>
          <a:lstStyle/>
          <a:p>
            <a:r>
              <a:rPr lang="en-US" sz="4000" dirty="0" smtClean="0"/>
              <a:t>Jet and Ridge contributions</a:t>
            </a:r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6873875" y="2895600"/>
            <a:ext cx="1889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AA</a:t>
            </a:r>
            <a:r>
              <a:rPr lang="en-US" sz="2400" baseline="30000" dirty="0" err="1">
                <a:solidFill>
                  <a:srgbClr val="0000FF"/>
                </a:solidFill>
              </a:rPr>
              <a:t>like</a:t>
            </a:r>
            <a:r>
              <a:rPr lang="en-US" sz="2400" dirty="0" err="1">
                <a:solidFill>
                  <a:srgbClr val="0000FF"/>
                </a:solidFill>
              </a:rPr>
              <a:t>T</a:t>
            </a:r>
            <a:r>
              <a:rPr lang="en-US" sz="2400" baseline="30000" dirty="0" err="1">
                <a:solidFill>
                  <a:srgbClr val="0000FF"/>
                </a:solidFill>
              </a:rPr>
              <a:t>like</a:t>
            </a:r>
            <a:r>
              <a:rPr lang="en-US" sz="2400" dirty="0">
                <a:solidFill>
                  <a:srgbClr val="0000FF"/>
                </a:solidFill>
              </a:rPr>
              <a:t> :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No </a:t>
            </a:r>
            <a:r>
              <a:rPr lang="en-US" sz="2400" dirty="0" smtClean="0">
                <a:solidFill>
                  <a:srgbClr val="0000FF"/>
                </a:solidFill>
              </a:rPr>
              <a:t>Jet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Only Ridge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0491" name="Picture 15" descr="Fig3_Talk"/>
          <p:cNvPicPr>
            <a:picLocks noChangeAspect="1" noChangeArrowheads="1"/>
          </p:cNvPicPr>
          <p:nvPr/>
        </p:nvPicPr>
        <p:blipFill>
          <a:blip r:embed="rId3" cstate="print"/>
          <a:srcRect t="7028" r="3479"/>
          <a:stretch>
            <a:fillRect/>
          </a:stretch>
        </p:blipFill>
        <p:spPr bwMode="auto">
          <a:xfrm>
            <a:off x="269875" y="990600"/>
            <a:ext cx="59023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73" name="Line 13"/>
          <p:cNvSpPr>
            <a:spLocks noChangeShapeType="1"/>
          </p:cNvSpPr>
          <p:nvPr/>
        </p:nvSpPr>
        <p:spPr bwMode="auto">
          <a:xfrm flipH="1" flipV="1">
            <a:off x="4343400" y="3047999"/>
            <a:ext cx="2438400" cy="6095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38600" y="4572000"/>
            <a:ext cx="41943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Ridge (T-  A+) </a:t>
            </a:r>
            <a:r>
              <a:rPr lang="en-US" sz="2000" dirty="0">
                <a:solidFill>
                  <a:srgbClr val="FF0000"/>
                </a:solidFill>
              </a:rPr>
              <a:t>A+</a:t>
            </a:r>
            <a:r>
              <a:rPr lang="en-US" sz="2000" dirty="0"/>
              <a:t>)  = Ridge (T+ A+)  </a:t>
            </a:r>
            <a:r>
              <a:rPr lang="en-US" sz="2000" dirty="0">
                <a:solidFill>
                  <a:srgbClr val="FF0000"/>
                </a:solidFill>
              </a:rPr>
              <a:t>A+</a:t>
            </a:r>
            <a:r>
              <a:rPr lang="en-US" sz="2000" dirty="0"/>
              <a:t>)</a:t>
            </a:r>
          </a:p>
          <a:p>
            <a:r>
              <a:rPr lang="en-US" sz="2000" dirty="0"/>
              <a:t>Ridge (T+ A- ) </a:t>
            </a:r>
            <a:r>
              <a:rPr lang="en-US" sz="2000" dirty="0">
                <a:solidFill>
                  <a:srgbClr val="FF0000"/>
                </a:solidFill>
              </a:rPr>
              <a:t>A-</a:t>
            </a:r>
            <a:r>
              <a:rPr lang="en-US" sz="2000" dirty="0"/>
              <a:t>)   = Ridge (T-  A- )  </a:t>
            </a:r>
            <a:r>
              <a:rPr lang="en-US" sz="2000" dirty="0">
                <a:solidFill>
                  <a:srgbClr val="FF0000"/>
                </a:solidFill>
              </a:rPr>
              <a:t>A-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Ridge (T+  A-) </a:t>
            </a:r>
            <a:r>
              <a:rPr lang="en-US" sz="2000" dirty="0" smtClean="0">
                <a:solidFill>
                  <a:srgbClr val="FF0000"/>
                </a:solidFill>
              </a:rPr>
              <a:t>A+</a:t>
            </a:r>
            <a:r>
              <a:rPr lang="en-US" sz="2000" dirty="0" smtClean="0"/>
              <a:t>)  = Ridge (T+ A+)  </a:t>
            </a:r>
            <a:r>
              <a:rPr lang="en-US" sz="2000" dirty="0" smtClean="0">
                <a:solidFill>
                  <a:srgbClr val="FF0000"/>
                </a:solidFill>
              </a:rPr>
              <a:t>A+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Ridge (T- A+ ) </a:t>
            </a:r>
            <a:r>
              <a:rPr lang="en-US" sz="2000" dirty="0" smtClean="0">
                <a:solidFill>
                  <a:srgbClr val="FF0000"/>
                </a:solidFill>
              </a:rPr>
              <a:t>A-</a:t>
            </a:r>
            <a:r>
              <a:rPr lang="en-US" sz="2000" dirty="0" smtClean="0"/>
              <a:t>)   = Ridge (T-  A- )  </a:t>
            </a:r>
            <a:r>
              <a:rPr lang="en-US" sz="2000" dirty="0" smtClean="0">
                <a:solidFill>
                  <a:srgbClr val="FF0000"/>
                </a:solidFill>
              </a:rPr>
              <a:t>A-</a:t>
            </a:r>
            <a:r>
              <a:rPr lang="en-US" sz="2000" dirty="0" smtClean="0"/>
              <a:t>)</a:t>
            </a:r>
          </a:p>
        </p:txBody>
      </p:sp>
      <p:pic>
        <p:nvPicPr>
          <p:cNvPr id="17" name="Picture 5" descr="Fig1"/>
          <p:cNvPicPr>
            <a:picLocks noChangeAspect="1" noChangeArrowheads="1"/>
          </p:cNvPicPr>
          <p:nvPr/>
        </p:nvPicPr>
        <p:blipFill>
          <a:blip r:embed="rId4" cstate="print"/>
          <a:srcRect l="48038" t="7054" r="4997" b="-357"/>
          <a:stretch>
            <a:fillRect/>
          </a:stretch>
        </p:blipFill>
        <p:spPr bwMode="auto">
          <a:xfrm>
            <a:off x="685800" y="4216018"/>
            <a:ext cx="2743200" cy="233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86400" y="4572000"/>
            <a:ext cx="4572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620000" y="4606925"/>
            <a:ext cx="609600" cy="1336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410200" y="4495800"/>
            <a:ext cx="136525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7483475" y="4572000"/>
            <a:ext cx="212725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57600" y="742890"/>
            <a:ext cx="4572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 err="1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Netrakanti</a:t>
            </a:r>
            <a:r>
              <a:rPr lang="en-US" altLang="zh-CN" sz="2000" b="1" dirty="0" smtClean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, QM’09. STAR </a:t>
            </a:r>
            <a:r>
              <a:rPr lang="en-US" altLang="zh-CN" sz="2000" b="1" dirty="0">
                <a:solidFill>
                  <a:srgbClr val="CC0000"/>
                </a:solidFill>
                <a:latin typeface="Calibri" pitchFamily="34" charset="0"/>
                <a:ea typeface="宋体" pitchFamily="2" charset="-122"/>
              </a:rPr>
              <a:t>Preliminary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25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3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71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/>
              <a:t>Evidence of conical emission</a:t>
            </a:r>
          </a:p>
        </p:txBody>
      </p:sp>
      <p:pic>
        <p:nvPicPr>
          <p:cNvPr id="14339" name="Picture 3" descr="Fig3Label_dAu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3073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59000" y="13716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 Rounded MT Bold" pitchFamily="34" charset="0"/>
                <a:cs typeface="Times New Roman" pitchFamily="18" charset="0"/>
              </a:rPr>
              <a:t>d+Au</a:t>
            </a:r>
          </a:p>
        </p:txBody>
      </p:sp>
      <p:pic>
        <p:nvPicPr>
          <p:cNvPr id="14341" name="Picture 5" descr="Fig3Label_AuAuY4Cent_3"/>
          <p:cNvPicPr>
            <a:picLocks noChangeAspect="1" noChangeArrowheads="1"/>
          </p:cNvPicPr>
          <p:nvPr/>
        </p:nvPicPr>
        <p:blipFill>
          <a:blip r:embed="rId3" cstate="print"/>
          <a:srcRect l="8426"/>
          <a:stretch>
            <a:fillRect/>
          </a:stretch>
        </p:blipFill>
        <p:spPr bwMode="auto">
          <a:xfrm>
            <a:off x="4140200" y="1919288"/>
            <a:ext cx="27432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30750" y="1866900"/>
            <a:ext cx="1577975" cy="1573213"/>
            <a:chOff x="3799" y="2160"/>
            <a:chExt cx="994" cy="991"/>
          </a:xfrm>
        </p:grpSpPr>
        <p:sp>
          <p:nvSpPr>
            <p:cNvPr id="14393" name="Oval 7"/>
            <p:cNvSpPr>
              <a:spLocks noChangeArrowheads="1"/>
            </p:cNvSpPr>
            <p:nvPr/>
          </p:nvSpPr>
          <p:spPr bwMode="auto">
            <a:xfrm>
              <a:off x="3799" y="2160"/>
              <a:ext cx="461" cy="4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Oval 8"/>
            <p:cNvSpPr>
              <a:spLocks noChangeArrowheads="1"/>
            </p:cNvSpPr>
            <p:nvPr/>
          </p:nvSpPr>
          <p:spPr bwMode="auto">
            <a:xfrm>
              <a:off x="4332" y="2692"/>
              <a:ext cx="461" cy="4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268788" y="1371600"/>
            <a:ext cx="229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 Rounded MT Bold" pitchFamily="34" charset="0"/>
                <a:cs typeface="Times New Roman" pitchFamily="18" charset="0"/>
              </a:rPr>
              <a:t>Au+Au central</a:t>
            </a:r>
          </a:p>
        </p:txBody>
      </p: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3840163" y="4321175"/>
            <a:ext cx="2509837" cy="2211388"/>
            <a:chOff x="3984" y="912"/>
            <a:chExt cx="1828" cy="1611"/>
          </a:xfrm>
        </p:grpSpPr>
        <p:grpSp>
          <p:nvGrpSpPr>
            <p:cNvPr id="4" name="Group 93"/>
            <p:cNvGrpSpPr>
              <a:grpSpLocks/>
            </p:cNvGrpSpPr>
            <p:nvPr/>
          </p:nvGrpSpPr>
          <p:grpSpPr bwMode="auto">
            <a:xfrm>
              <a:off x="3984" y="912"/>
              <a:ext cx="1828" cy="1611"/>
              <a:chOff x="480" y="2505"/>
              <a:chExt cx="1828" cy="1611"/>
            </a:xfrm>
          </p:grpSpPr>
          <p:sp>
            <p:nvSpPr>
              <p:cNvPr id="14373" name="Rectangle 94"/>
              <p:cNvSpPr>
                <a:spLocks noChangeArrowheads="1"/>
              </p:cNvSpPr>
              <p:nvPr/>
            </p:nvSpPr>
            <p:spPr bwMode="auto">
              <a:xfrm>
                <a:off x="816" y="2553"/>
                <a:ext cx="1392" cy="1289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74" name="Oval 95"/>
              <p:cNvSpPr>
                <a:spLocks noChangeArrowheads="1"/>
              </p:cNvSpPr>
              <p:nvPr/>
            </p:nvSpPr>
            <p:spPr bwMode="auto">
              <a:xfrm>
                <a:off x="960" y="3513"/>
                <a:ext cx="192" cy="192"/>
              </a:xfrm>
              <a:prstGeom prst="ellipse">
                <a:avLst/>
              </a:prstGeom>
              <a:solidFill>
                <a:srgbClr val="FF6600"/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75" name="Oval 96"/>
              <p:cNvSpPr>
                <a:spLocks noChangeArrowheads="1"/>
              </p:cNvSpPr>
              <p:nvPr/>
            </p:nvSpPr>
            <p:spPr bwMode="auto">
              <a:xfrm>
                <a:off x="1824" y="3129"/>
                <a:ext cx="192" cy="192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76" name="Oval 97"/>
              <p:cNvSpPr>
                <a:spLocks noChangeArrowheads="1"/>
              </p:cNvSpPr>
              <p:nvPr/>
            </p:nvSpPr>
            <p:spPr bwMode="auto">
              <a:xfrm>
                <a:off x="1440" y="2745"/>
                <a:ext cx="192" cy="192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77" name="Oval 98"/>
              <p:cNvSpPr>
                <a:spLocks noChangeArrowheads="1"/>
              </p:cNvSpPr>
              <p:nvPr/>
            </p:nvSpPr>
            <p:spPr bwMode="auto">
              <a:xfrm>
                <a:off x="960" y="3129"/>
                <a:ext cx="192" cy="192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78" name="Oval 99"/>
              <p:cNvSpPr>
                <a:spLocks noChangeArrowheads="1"/>
              </p:cNvSpPr>
              <p:nvPr/>
            </p:nvSpPr>
            <p:spPr bwMode="auto">
              <a:xfrm>
                <a:off x="960" y="2745"/>
                <a:ext cx="192" cy="192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79" name="Oval 100"/>
              <p:cNvSpPr>
                <a:spLocks noChangeArrowheads="1"/>
              </p:cNvSpPr>
              <p:nvPr/>
            </p:nvSpPr>
            <p:spPr bwMode="auto">
              <a:xfrm>
                <a:off x="1440" y="3513"/>
                <a:ext cx="192" cy="192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80" name="Oval 101"/>
              <p:cNvSpPr>
                <a:spLocks noChangeArrowheads="1"/>
              </p:cNvSpPr>
              <p:nvPr/>
            </p:nvSpPr>
            <p:spPr bwMode="auto">
              <a:xfrm>
                <a:off x="1824" y="3513"/>
                <a:ext cx="192" cy="192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81" name="Text Box 102"/>
              <p:cNvSpPr txBox="1">
                <a:spLocks noChangeArrowheads="1"/>
              </p:cNvSpPr>
              <p:nvPr/>
            </p:nvSpPr>
            <p:spPr bwMode="auto">
              <a:xfrm>
                <a:off x="1920" y="3849"/>
                <a:ext cx="388" cy="26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Symbol" pitchFamily="18" charset="2"/>
                  </a:rPr>
                  <a:t>Df</a:t>
                </a:r>
                <a:r>
                  <a:rPr lang="en-US" baseline="-25000">
                    <a:latin typeface="Arial Rounded MT Bold" pitchFamily="34" charset="0"/>
                  </a:rPr>
                  <a:t>1</a:t>
                </a:r>
              </a:p>
            </p:txBody>
          </p:sp>
          <p:sp>
            <p:nvSpPr>
              <p:cNvPr id="14382" name="Text Box 103"/>
              <p:cNvSpPr txBox="1">
                <a:spLocks noChangeArrowheads="1"/>
              </p:cNvSpPr>
              <p:nvPr/>
            </p:nvSpPr>
            <p:spPr bwMode="auto">
              <a:xfrm>
                <a:off x="480" y="2505"/>
                <a:ext cx="389" cy="26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Symbol" pitchFamily="18" charset="2"/>
                  </a:rPr>
                  <a:t>Df</a:t>
                </a:r>
                <a:r>
                  <a:rPr lang="en-US" baseline="-25000">
                    <a:latin typeface="Arial Rounded MT Bold" pitchFamily="34" charset="0"/>
                  </a:rPr>
                  <a:t>2</a:t>
                </a:r>
              </a:p>
            </p:txBody>
          </p:sp>
          <p:sp>
            <p:nvSpPr>
              <p:cNvPr id="14383" name="Line 104"/>
              <p:cNvSpPr>
                <a:spLocks noChangeShapeType="1"/>
              </p:cNvSpPr>
              <p:nvPr/>
            </p:nvSpPr>
            <p:spPr bwMode="auto">
              <a:xfrm>
                <a:off x="1053" y="3791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84" name="Line 105"/>
              <p:cNvSpPr>
                <a:spLocks noChangeShapeType="1"/>
              </p:cNvSpPr>
              <p:nvPr/>
            </p:nvSpPr>
            <p:spPr bwMode="auto">
              <a:xfrm>
                <a:off x="1725" y="3791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85" name="Line 106"/>
              <p:cNvSpPr>
                <a:spLocks noChangeShapeType="1"/>
              </p:cNvSpPr>
              <p:nvPr/>
            </p:nvSpPr>
            <p:spPr bwMode="auto">
              <a:xfrm rot="5400000">
                <a:off x="837" y="3595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86" name="Line 107"/>
              <p:cNvSpPr>
                <a:spLocks noChangeShapeType="1"/>
              </p:cNvSpPr>
              <p:nvPr/>
            </p:nvSpPr>
            <p:spPr bwMode="auto">
              <a:xfrm rot="5400000">
                <a:off x="837" y="2999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87" name="Text Box 108"/>
              <p:cNvSpPr txBox="1">
                <a:spLocks noChangeArrowheads="1"/>
              </p:cNvSpPr>
              <p:nvPr/>
            </p:nvSpPr>
            <p:spPr bwMode="auto">
              <a:xfrm>
                <a:off x="1629" y="3800"/>
                <a:ext cx="226" cy="26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14388" name="Text Box 109"/>
              <p:cNvSpPr txBox="1">
                <a:spLocks noChangeArrowheads="1"/>
              </p:cNvSpPr>
              <p:nvPr/>
            </p:nvSpPr>
            <p:spPr bwMode="auto">
              <a:xfrm>
                <a:off x="947" y="3800"/>
                <a:ext cx="234" cy="26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Arial Rounded MT Bold" pitchFamily="34" charset="0"/>
                  </a:rPr>
                  <a:t>0</a:t>
                </a:r>
              </a:p>
            </p:txBody>
          </p:sp>
          <p:sp>
            <p:nvSpPr>
              <p:cNvPr id="14389" name="Text Box 110"/>
              <p:cNvSpPr txBox="1">
                <a:spLocks noChangeArrowheads="1"/>
              </p:cNvSpPr>
              <p:nvPr/>
            </p:nvSpPr>
            <p:spPr bwMode="auto">
              <a:xfrm>
                <a:off x="611" y="3503"/>
                <a:ext cx="233" cy="26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Arial Rounded MT Bold" pitchFamily="34" charset="0"/>
                  </a:rPr>
                  <a:t>0</a:t>
                </a:r>
              </a:p>
            </p:txBody>
          </p:sp>
          <p:sp>
            <p:nvSpPr>
              <p:cNvPr id="14390" name="Text Box 111"/>
              <p:cNvSpPr txBox="1">
                <a:spLocks noChangeArrowheads="1"/>
              </p:cNvSpPr>
              <p:nvPr/>
            </p:nvSpPr>
            <p:spPr bwMode="auto">
              <a:xfrm>
                <a:off x="625" y="2889"/>
                <a:ext cx="225" cy="26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b="1"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14391" name="Oval 112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192" cy="192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92" name="Oval 113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192" cy="192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4"/>
            <p:cNvGrpSpPr>
              <a:grpSpLocks/>
            </p:cNvGrpSpPr>
            <p:nvPr/>
          </p:nvGrpSpPr>
          <p:grpSpPr bwMode="auto">
            <a:xfrm>
              <a:off x="4870" y="1073"/>
              <a:ext cx="720" cy="718"/>
              <a:chOff x="3799" y="2160"/>
              <a:chExt cx="994" cy="991"/>
            </a:xfrm>
          </p:grpSpPr>
          <p:sp>
            <p:nvSpPr>
              <p:cNvPr id="14371" name="Oval 115"/>
              <p:cNvSpPr>
                <a:spLocks noChangeArrowheads="1"/>
              </p:cNvSpPr>
              <p:nvPr/>
            </p:nvSpPr>
            <p:spPr bwMode="auto">
              <a:xfrm>
                <a:off x="3799" y="2160"/>
                <a:ext cx="461" cy="45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Oval 116"/>
              <p:cNvSpPr>
                <a:spLocks noChangeArrowheads="1"/>
              </p:cNvSpPr>
              <p:nvPr/>
            </p:nvSpPr>
            <p:spPr bwMode="auto">
              <a:xfrm>
                <a:off x="4332" y="2692"/>
                <a:ext cx="461" cy="45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6646862" y="4038600"/>
            <a:ext cx="1658938" cy="2381251"/>
            <a:chOff x="4475" y="624"/>
            <a:chExt cx="1045" cy="1500"/>
          </a:xfrm>
        </p:grpSpPr>
        <p:sp>
          <p:nvSpPr>
            <p:cNvPr id="14348" name="Oval 45"/>
            <p:cNvSpPr>
              <a:spLocks noChangeArrowheads="1"/>
            </p:cNvSpPr>
            <p:nvPr/>
          </p:nvSpPr>
          <p:spPr bwMode="auto">
            <a:xfrm>
              <a:off x="4475" y="908"/>
              <a:ext cx="1045" cy="96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75000"/>
                  </a:srgbClr>
                </a:gs>
                <a:gs pos="100000">
                  <a:srgbClr val="FFFF66">
                    <a:alpha val="82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Line 46"/>
            <p:cNvSpPr>
              <a:spLocks noChangeShapeType="1"/>
            </p:cNvSpPr>
            <p:nvPr/>
          </p:nvSpPr>
          <p:spPr bwMode="auto">
            <a:xfrm>
              <a:off x="5246" y="1652"/>
              <a:ext cx="197" cy="2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7"/>
            <p:cNvSpPr>
              <a:spLocks noChangeShapeType="1"/>
            </p:cNvSpPr>
            <p:nvPr/>
          </p:nvSpPr>
          <p:spPr bwMode="auto">
            <a:xfrm>
              <a:off x="5246" y="1652"/>
              <a:ext cx="79" cy="1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8"/>
            <p:cNvSpPr>
              <a:spLocks noChangeShapeType="1"/>
            </p:cNvSpPr>
            <p:nvPr/>
          </p:nvSpPr>
          <p:spPr bwMode="auto">
            <a:xfrm>
              <a:off x="5246" y="1652"/>
              <a:ext cx="157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9"/>
            <p:cNvSpPr>
              <a:spLocks noChangeShapeType="1"/>
            </p:cNvSpPr>
            <p:nvPr/>
          </p:nvSpPr>
          <p:spPr bwMode="auto">
            <a:xfrm rot="19800000" flipV="1">
              <a:off x="4895" y="624"/>
              <a:ext cx="216" cy="3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50"/>
            <p:cNvSpPr>
              <a:spLocks noChangeShapeType="1"/>
            </p:cNvSpPr>
            <p:nvPr/>
          </p:nvSpPr>
          <p:spPr bwMode="auto">
            <a:xfrm>
              <a:off x="5246" y="1652"/>
              <a:ext cx="157" cy="11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51"/>
            <p:cNvSpPr>
              <a:spLocks noChangeShapeType="1"/>
            </p:cNvSpPr>
            <p:nvPr/>
          </p:nvSpPr>
          <p:spPr bwMode="auto">
            <a:xfrm rot="19800000" flipV="1">
              <a:off x="4928" y="769"/>
              <a:ext cx="63" cy="181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52"/>
            <p:cNvSpPr>
              <a:spLocks noChangeShapeType="1"/>
            </p:cNvSpPr>
            <p:nvPr/>
          </p:nvSpPr>
          <p:spPr bwMode="auto">
            <a:xfrm rot="19800000" flipV="1">
              <a:off x="4950" y="735"/>
              <a:ext cx="191" cy="2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53"/>
            <p:cNvSpPr>
              <a:spLocks noChangeShapeType="1"/>
            </p:cNvSpPr>
            <p:nvPr/>
          </p:nvSpPr>
          <p:spPr bwMode="auto">
            <a:xfrm>
              <a:off x="4992" y="1053"/>
              <a:ext cx="0" cy="78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7" name="Line 54"/>
            <p:cNvSpPr>
              <a:spLocks noChangeShapeType="1"/>
            </p:cNvSpPr>
            <p:nvPr/>
          </p:nvSpPr>
          <p:spPr bwMode="auto">
            <a:xfrm rot="5400000">
              <a:off x="4568" y="1622"/>
              <a:ext cx="186" cy="2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Line 55"/>
            <p:cNvSpPr>
              <a:spLocks noChangeShapeType="1"/>
            </p:cNvSpPr>
            <p:nvPr/>
          </p:nvSpPr>
          <p:spPr bwMode="auto">
            <a:xfrm rot="5400000">
              <a:off x="4663" y="1605"/>
              <a:ext cx="74" cy="1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Line 56"/>
            <p:cNvSpPr>
              <a:spLocks noChangeShapeType="1"/>
            </p:cNvSpPr>
            <p:nvPr/>
          </p:nvSpPr>
          <p:spPr bwMode="auto">
            <a:xfrm rot="5400000">
              <a:off x="4700" y="1568"/>
              <a:ext cx="0" cy="1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Line 57"/>
            <p:cNvSpPr>
              <a:spLocks noChangeShapeType="1"/>
            </p:cNvSpPr>
            <p:nvPr/>
          </p:nvSpPr>
          <p:spPr bwMode="auto">
            <a:xfrm rot="5400000">
              <a:off x="4627" y="1681"/>
              <a:ext cx="186" cy="1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 rot="-300000">
              <a:off x="4767" y="1008"/>
              <a:ext cx="479" cy="749"/>
              <a:chOff x="1090" y="768"/>
              <a:chExt cx="590" cy="960"/>
            </a:xfrm>
          </p:grpSpPr>
          <p:sp>
            <p:nvSpPr>
              <p:cNvPr id="14364" name="Arc 59"/>
              <p:cNvSpPr>
                <a:spLocks/>
              </p:cNvSpPr>
              <p:nvPr/>
            </p:nvSpPr>
            <p:spPr bwMode="auto">
              <a:xfrm rot="8328097">
                <a:off x="1256" y="768"/>
                <a:ext cx="28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65" name="Arc 60"/>
              <p:cNvSpPr>
                <a:spLocks/>
              </p:cNvSpPr>
              <p:nvPr/>
            </p:nvSpPr>
            <p:spPr bwMode="auto">
              <a:xfrm rot="8328097">
                <a:off x="1152" y="1056"/>
                <a:ext cx="480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66" name="Arc 61"/>
              <p:cNvSpPr>
                <a:spLocks/>
              </p:cNvSpPr>
              <p:nvPr/>
            </p:nvSpPr>
            <p:spPr bwMode="auto">
              <a:xfrm rot="8328097">
                <a:off x="1090" y="1104"/>
                <a:ext cx="590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67" name="Arc 62"/>
              <p:cNvSpPr>
                <a:spLocks/>
              </p:cNvSpPr>
              <p:nvPr/>
            </p:nvSpPr>
            <p:spPr bwMode="auto">
              <a:xfrm rot="8328097">
                <a:off x="1224" y="864"/>
                <a:ext cx="352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68" name="Arc 63"/>
              <p:cNvSpPr>
                <a:spLocks/>
              </p:cNvSpPr>
              <p:nvPr/>
            </p:nvSpPr>
            <p:spPr bwMode="auto">
              <a:xfrm rot="8328097">
                <a:off x="1200" y="960"/>
                <a:ext cx="432" cy="4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362" name="Text Box 66"/>
            <p:cNvSpPr txBox="1">
              <a:spLocks noChangeArrowheads="1"/>
            </p:cNvSpPr>
            <p:nvPr/>
          </p:nvSpPr>
          <p:spPr bwMode="auto">
            <a:xfrm>
              <a:off x="4560" y="1872"/>
              <a:ext cx="923" cy="25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dirty="0" smtClean="0">
                  <a:solidFill>
                    <a:srgbClr val="0000FF"/>
                  </a:solidFill>
                  <a:latin typeface="Arial Rounded MT Bold" pitchFamily="34" charset="0"/>
                </a:rPr>
                <a:t>Away-side</a:t>
              </a:r>
              <a:endParaRPr lang="en-US" sz="2000" dirty="0">
                <a:solidFill>
                  <a:srgbClr val="0000FF"/>
                </a:solidFill>
                <a:latin typeface="Arial Rounded MT Bold" pitchFamily="34" charset="0"/>
              </a:endParaRPr>
            </a:p>
          </p:txBody>
        </p:sp>
        <p:sp>
          <p:nvSpPr>
            <p:cNvPr id="14363" name="AutoShape 117"/>
            <p:cNvSpPr>
              <a:spLocks noChangeArrowheads="1"/>
            </p:cNvSpPr>
            <p:nvPr/>
          </p:nvSpPr>
          <p:spPr bwMode="auto">
            <a:xfrm>
              <a:off x="4934" y="1028"/>
              <a:ext cx="132" cy="132"/>
            </a:xfrm>
            <a:prstGeom prst="irregularSeal1">
              <a:avLst/>
            </a:prstGeom>
            <a:noFill/>
            <a:ln w="25400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2286000" y="819150"/>
            <a:ext cx="3860800" cy="400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Arial" pitchFamily="34" charset="0"/>
              </a:rPr>
              <a:t>STAR, PRL </a:t>
            </a:r>
            <a:r>
              <a:rPr lang="en-US" sz="2000" b="1" dirty="0">
                <a:latin typeface="Arial" pitchFamily="34" charset="0"/>
              </a:rPr>
              <a:t>102</a:t>
            </a:r>
            <a:r>
              <a:rPr lang="en-US" sz="2000" dirty="0">
                <a:latin typeface="Arial" pitchFamily="34" charset="0"/>
              </a:rPr>
              <a:t>, 052302 (2009)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88525" y="3810000"/>
            <a:ext cx="8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trigger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8" name="Group 61"/>
          <p:cNvGrpSpPr/>
          <p:nvPr/>
        </p:nvGrpSpPr>
        <p:grpSpPr>
          <a:xfrm>
            <a:off x="4495800" y="4648200"/>
            <a:ext cx="1447800" cy="1316182"/>
            <a:chOff x="1600200" y="4419600"/>
            <a:chExt cx="1676400" cy="1524000"/>
          </a:xfrm>
        </p:grpSpPr>
        <p:sp>
          <p:nvSpPr>
            <p:cNvPr id="63" name="Oval 53"/>
            <p:cNvSpPr>
              <a:spLocks noChangeArrowheads="1"/>
            </p:cNvSpPr>
            <p:nvPr/>
          </p:nvSpPr>
          <p:spPr bwMode="auto">
            <a:xfrm>
              <a:off x="1600200" y="50292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53"/>
            <p:cNvSpPr>
              <a:spLocks noChangeArrowheads="1"/>
            </p:cNvSpPr>
            <p:nvPr/>
          </p:nvSpPr>
          <p:spPr bwMode="auto">
            <a:xfrm>
              <a:off x="1600200" y="44196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53"/>
            <p:cNvSpPr>
              <a:spLocks noChangeArrowheads="1"/>
            </p:cNvSpPr>
            <p:nvPr/>
          </p:nvSpPr>
          <p:spPr bwMode="auto">
            <a:xfrm>
              <a:off x="2362200" y="56388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53"/>
            <p:cNvSpPr>
              <a:spLocks noChangeArrowheads="1"/>
            </p:cNvSpPr>
            <p:nvPr/>
          </p:nvSpPr>
          <p:spPr bwMode="auto">
            <a:xfrm>
              <a:off x="2971800" y="56388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8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69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71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/>
              <a:t>Conical emission angle</a:t>
            </a:r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6248400" y="3962400"/>
            <a:ext cx="2543453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= 1.37 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     ± 0.02 (stat.)</a:t>
            </a:r>
            <a:b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     ± 0.06 (syst.)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2743200" y="819150"/>
            <a:ext cx="3860800" cy="400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Arial" pitchFamily="34" charset="0"/>
              </a:rPr>
              <a:t>STAR, PRL </a:t>
            </a:r>
            <a:r>
              <a:rPr lang="en-US" sz="2000" b="1" dirty="0">
                <a:latin typeface="Arial" pitchFamily="34" charset="0"/>
              </a:rPr>
              <a:t>102</a:t>
            </a:r>
            <a:r>
              <a:rPr lang="en-US" sz="2000" dirty="0">
                <a:latin typeface="Arial" pitchFamily="34" charset="0"/>
              </a:rPr>
              <a:t>, 052302 (2009)</a:t>
            </a:r>
          </a:p>
        </p:txBody>
      </p:sp>
      <p:pic>
        <p:nvPicPr>
          <p:cNvPr id="32" name="Picture 5" descr="Fig3Label_AuAuY4Cent_3"/>
          <p:cNvPicPr>
            <a:picLocks noChangeAspect="1" noChangeArrowheads="1"/>
          </p:cNvPicPr>
          <p:nvPr/>
        </p:nvPicPr>
        <p:blipFill>
          <a:blip r:embed="rId4" cstate="print"/>
          <a:srcRect l="8426"/>
          <a:stretch>
            <a:fillRect/>
          </a:stretch>
        </p:blipFill>
        <p:spPr bwMode="auto">
          <a:xfrm>
            <a:off x="76200" y="1484313"/>
            <a:ext cx="27432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38400" y="1524000"/>
          <a:ext cx="6318250" cy="2362200"/>
        </p:xfrm>
        <a:graphic>
          <a:graphicData uri="http://schemas.openxmlformats.org/presentationml/2006/ole">
            <p:oleObj spid="_x0000_s76802" name="Acrobat Document" r:id="rId5" imgW="5400440" imgH="2019240" progId="AcroExch.Document.7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 rot="18866750">
            <a:off x="543478" y="1985059"/>
            <a:ext cx="1856938" cy="3810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3444012">
            <a:off x="556955" y="1963728"/>
            <a:ext cx="1856938" cy="3810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2"/>
          <p:cNvGrpSpPr/>
          <p:nvPr/>
        </p:nvGrpSpPr>
        <p:grpSpPr>
          <a:xfrm>
            <a:off x="533400" y="3886200"/>
            <a:ext cx="1658937" cy="2595563"/>
            <a:chOff x="533400" y="3886200"/>
            <a:chExt cx="1658937" cy="2595563"/>
          </a:xfrm>
        </p:grpSpPr>
        <p:grpSp>
          <p:nvGrpSpPr>
            <p:cNvPr id="3" name="Group 53"/>
            <p:cNvGrpSpPr/>
            <p:nvPr/>
          </p:nvGrpSpPr>
          <p:grpSpPr>
            <a:xfrm>
              <a:off x="533400" y="3886200"/>
              <a:ext cx="1658937" cy="2595563"/>
              <a:chOff x="533400" y="3886200"/>
              <a:chExt cx="1658937" cy="2595563"/>
            </a:xfrm>
          </p:grpSpPr>
          <p:sp>
            <p:nvSpPr>
              <p:cNvPr id="35" name="Oval 17"/>
              <p:cNvSpPr>
                <a:spLocks noChangeArrowheads="1"/>
              </p:cNvSpPr>
              <p:nvPr/>
            </p:nvSpPr>
            <p:spPr bwMode="auto">
              <a:xfrm>
                <a:off x="533400" y="4566165"/>
                <a:ext cx="1658937" cy="152353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alpha val="75000"/>
                    </a:srgbClr>
                  </a:gs>
                  <a:gs pos="100000">
                    <a:srgbClr val="FFFF66">
                      <a:alpha val="82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685795" y="4114800"/>
                <a:ext cx="1465261" cy="2366963"/>
                <a:chOff x="4381" y="715"/>
                <a:chExt cx="923" cy="1491"/>
              </a:xfrm>
            </p:grpSpPr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4382" y="715"/>
                  <a:ext cx="567" cy="1215"/>
                  <a:chOff x="3278" y="624"/>
                  <a:chExt cx="632" cy="1355"/>
                </a:xfrm>
              </p:grpSpPr>
              <p:sp>
                <p:nvSpPr>
                  <p:cNvPr id="2063" name="Line 21"/>
                  <p:cNvSpPr>
                    <a:spLocks noChangeShapeType="1"/>
                  </p:cNvSpPr>
                  <p:nvPr/>
                </p:nvSpPr>
                <p:spPr bwMode="auto">
                  <a:xfrm rot="19800000" flipV="1">
                    <a:off x="3636" y="624"/>
                    <a:ext cx="241" cy="39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5" name="Line 23"/>
                  <p:cNvSpPr>
                    <a:spLocks noChangeShapeType="1"/>
                  </p:cNvSpPr>
                  <p:nvPr/>
                </p:nvSpPr>
                <p:spPr bwMode="auto">
                  <a:xfrm rot="19800000" flipV="1">
                    <a:off x="3673" y="786"/>
                    <a:ext cx="7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6" name="Line 24"/>
                  <p:cNvSpPr>
                    <a:spLocks noChangeShapeType="1"/>
                  </p:cNvSpPr>
                  <p:nvPr/>
                </p:nvSpPr>
                <p:spPr bwMode="auto">
                  <a:xfrm rot="19800000" flipV="1">
                    <a:off x="3697" y="748"/>
                    <a:ext cx="213" cy="2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755" y="1102"/>
                    <a:ext cx="0" cy="877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8" name="Line 2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358" y="1239"/>
                    <a:ext cx="107" cy="2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381" y="1954"/>
                  <a:ext cx="923" cy="252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457200" indent="-457200" algn="l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sz="2000" dirty="0" smtClean="0">
                      <a:solidFill>
                        <a:srgbClr val="0000FF"/>
                      </a:solidFill>
                      <a:latin typeface="Arial Rounded MT Bold" pitchFamily="34" charset="0"/>
                    </a:rPr>
                    <a:t>Away-side</a:t>
                  </a:r>
                  <a:endParaRPr lang="en-US" sz="2000" dirty="0">
                    <a:solidFill>
                      <a:srgbClr val="0000FF"/>
                    </a:solidFill>
                    <a:latin typeface="Arial Rounded MT Bold" pitchFamily="34" charset="0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647700" y="5143500"/>
                <a:ext cx="106680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990600" y="5181600"/>
                <a:ext cx="10668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rot="5400000">
                <a:off x="862445" y="5143500"/>
                <a:ext cx="152400" cy="3810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6"/>
              <p:cNvSpPr>
                <a:spLocks noChangeShapeType="1"/>
              </p:cNvSpPr>
              <p:nvPr/>
            </p:nvSpPr>
            <p:spPr bwMode="auto">
              <a:xfrm rot="5400000">
                <a:off x="924790" y="5295900"/>
                <a:ext cx="152400" cy="3810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 rot="5400000">
                <a:off x="987135" y="5448300"/>
                <a:ext cx="152400" cy="3810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 rot="5400000">
                <a:off x="1028700" y="5600700"/>
                <a:ext cx="152400" cy="3810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51"/>
              <p:cNvGrpSpPr/>
              <p:nvPr/>
            </p:nvGrpSpPr>
            <p:grpSpPr>
              <a:xfrm rot="13101011">
                <a:off x="1429568" y="5102399"/>
                <a:ext cx="609600" cy="762000"/>
                <a:chOff x="1219200" y="4800600"/>
                <a:chExt cx="609600" cy="762000"/>
              </a:xfrm>
            </p:grpSpPr>
            <p:sp>
              <p:nvSpPr>
                <p:cNvPr id="47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1395845" y="4838700"/>
                  <a:ext cx="152400" cy="38100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1458190" y="4991100"/>
                  <a:ext cx="152400" cy="38100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1520535" y="5143500"/>
                  <a:ext cx="152400" cy="38100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1562100" y="5295900"/>
                  <a:ext cx="152400" cy="38100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1333500" y="4686300"/>
                  <a:ext cx="152400" cy="38100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1371600" y="3886200"/>
                <a:ext cx="81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trigger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6" name="Straight Connector 55"/>
            <p:cNvCxnSpPr>
              <a:stCxn id="2067" idx="0"/>
            </p:cNvCxnSpPr>
            <p:nvPr/>
          </p:nvCxnSpPr>
          <p:spPr>
            <a:xfrm rot="5400000">
              <a:off x="1137882" y="4724142"/>
              <a:ext cx="157777" cy="29993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371600" y="4800600"/>
              <a:ext cx="304800" cy="152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142908" y="4800600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172200" y="5181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Constant cone angle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000" dirty="0" smtClean="0">
                <a:solidFill>
                  <a:srgbClr val="0000FF"/>
                </a:solidFill>
              </a:rPr>
              <a:t> suggests Mach Cone shock waves may be the underlying mechanism.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2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52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590800" y="3962400"/>
            <a:ext cx="3546475" cy="2598737"/>
            <a:chOff x="2590800" y="3962400"/>
            <a:chExt cx="3546475" cy="259873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3962400"/>
              <a:ext cx="3546475" cy="2598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>
            <a:xfrm>
              <a:off x="4724400" y="416329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33" grpId="0" animBg="1"/>
      <p:bldP spid="33" grpId="1" animBg="1"/>
      <p:bldP spid="34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085850"/>
            <a:ext cx="32194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Higher trigger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277719"/>
            <a:ext cx="2181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trig</a:t>
            </a:r>
            <a:r>
              <a:rPr lang="en-US" dirty="0" smtClean="0"/>
              <a:t>  &lt; 6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algn="ctr"/>
            <a:r>
              <a:rPr lang="en-US" dirty="0" smtClean="0"/>
              <a:t>1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 &lt; 2.5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3716119"/>
            <a:ext cx="2181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trig</a:t>
            </a:r>
            <a:r>
              <a:rPr lang="en-US" dirty="0" smtClean="0"/>
              <a:t>  &lt; 10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algn="ctr"/>
            <a:r>
              <a:rPr lang="en-US" dirty="0" smtClean="0"/>
              <a:t>1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 &lt; 2.5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 cstate="print"/>
          <a:srcRect r="49864"/>
          <a:stretch>
            <a:fillRect/>
          </a:stretch>
        </p:blipFill>
        <p:spPr bwMode="auto">
          <a:xfrm>
            <a:off x="4800600" y="1247775"/>
            <a:ext cx="35052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85850"/>
            <a:ext cx="285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468710" y="990600"/>
            <a:ext cx="206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 &lt; 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17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smtClean="0"/>
              <a:t>Theory calculations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 b="47353"/>
          <a:stretch>
            <a:fillRect/>
          </a:stretch>
        </p:blipFill>
        <p:spPr bwMode="auto">
          <a:xfrm>
            <a:off x="6019800" y="3352800"/>
            <a:ext cx="25908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276600"/>
            <a:ext cx="2590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57200" y="3822700"/>
            <a:ext cx="2971800" cy="128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>
                <a:latin typeface="Arial" charset="0"/>
                <a:cs typeface="Times New Roman" pitchFamily="18" charset="0"/>
              </a:rPr>
              <a:t>Parton energy loss:</a:t>
            </a:r>
          </a:p>
          <a:p>
            <a:pPr>
              <a:lnSpc>
                <a:spcPct val="130000"/>
              </a:lnSpc>
            </a:pPr>
            <a:r>
              <a:rPr lang="en-US" sz="2000">
                <a:latin typeface="Arial" charset="0"/>
                <a:cs typeface="Times New Roman" pitchFamily="18" charset="0"/>
              </a:rPr>
              <a:t>Renk et al. </a:t>
            </a:r>
            <a:br>
              <a:rPr lang="en-US" sz="2000">
                <a:latin typeface="Arial" charset="0"/>
                <a:cs typeface="Times New Roman" pitchFamily="18" charset="0"/>
              </a:rPr>
            </a:br>
            <a:r>
              <a:rPr lang="en-US" sz="2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PRC 76, 014908 (2007)</a:t>
            </a:r>
          </a:p>
        </p:txBody>
      </p:sp>
      <p:sp>
        <p:nvSpPr>
          <p:cNvPr id="15" name="Text Box 5"/>
          <p:cNvSpPr txBox="1">
            <a:spLocks/>
          </p:cNvSpPr>
          <p:nvPr/>
        </p:nvSpPr>
        <p:spPr bwMode="auto">
          <a:xfrm>
            <a:off x="304800" y="1295400"/>
            <a:ext cx="28194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defTabSz="642938">
              <a:lnSpc>
                <a:spcPct val="70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Arial" charset="0"/>
                <a:sym typeface="Gill Sans" charset="0"/>
              </a:rPr>
              <a:t>pQCD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Gill Sans" charset="0"/>
              </a:rPr>
              <a:t> + hydro:</a:t>
            </a:r>
          </a:p>
          <a:p>
            <a:pPr defTabSz="642938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sym typeface="Gill Sans" charset="0"/>
              </a:rPr>
              <a:t>Neufeld et al.</a:t>
            </a:r>
          </a:p>
          <a:p>
            <a:pPr defTabSz="642938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 charset="0"/>
                <a:sym typeface="Gill Sans" charset="0"/>
              </a:rPr>
              <a:t>arXiv:0807.2996 </a:t>
            </a:r>
            <a:endParaRPr lang="en-US" sz="2000" dirty="0">
              <a:solidFill>
                <a:srgbClr val="000000"/>
              </a:solidFill>
              <a:latin typeface="Arial" charset="0"/>
              <a:sym typeface="Gill Sans" charset="0"/>
            </a:endParaRPr>
          </a:p>
          <a:p>
            <a:pPr defTabSz="642938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sym typeface="Gill Sans" charset="0"/>
              </a:rPr>
              <a:t>quark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  <a:sym typeface="Gill Sans" charset="0"/>
              </a:rPr>
              <a:t> v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Gill Sans" charset="0"/>
              </a:rPr>
              <a:t> = 0.99955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70188" y="914400"/>
            <a:ext cx="5916612" cy="2249488"/>
            <a:chOff x="1099" y="1440"/>
            <a:chExt cx="5776" cy="2197"/>
          </a:xfrm>
        </p:grpSpPr>
        <p:pic>
          <p:nvPicPr>
            <p:cNvPr id="17" name="Picture 10" descr="S_total3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1" y="1440"/>
              <a:ext cx="2774" cy="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099" y="1567"/>
              <a:ext cx="2746" cy="2070"/>
              <a:chOff x="525" y="1440"/>
              <a:chExt cx="3603" cy="3134"/>
            </a:xfrm>
          </p:grpSpPr>
          <p:pic>
            <p:nvPicPr>
              <p:cNvPr id="21" name="Picture 12" descr="epsilon3D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72" y="1440"/>
                <a:ext cx="3456" cy="2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13"/>
              <p:cNvSpPr txBox="1">
                <a:spLocks/>
              </p:cNvSpPr>
              <p:nvPr/>
            </p:nvSpPr>
            <p:spPr bwMode="auto">
              <a:xfrm rot="-1560000">
                <a:off x="2542" y="3715"/>
                <a:ext cx="1440" cy="8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64291" tIns="32146" rIns="64291" bIns="32146">
                <a:spAutoFit/>
              </a:bodyPr>
              <a:lstStyle/>
              <a:p>
                <a:pPr defTabSz="642938">
                  <a:spcBef>
                    <a:spcPct val="50000"/>
                  </a:spcBef>
                </a:pPr>
                <a:r>
                  <a:rPr lang="en-US" sz="1700">
                    <a:solidFill>
                      <a:srgbClr val="000000"/>
                    </a:solidFill>
                    <a:latin typeface="Gill Sans" charset="0"/>
                    <a:sym typeface="Symbol" pitchFamily="18" charset="2"/>
                  </a:rPr>
                  <a:t>   </a:t>
                </a:r>
                <a:r>
                  <a:rPr lang="en-US" sz="1700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(</a:t>
                </a:r>
                <a:r>
                  <a:rPr lang="en-US" sz="1700" i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z - ut</a:t>
                </a:r>
                <a:r>
                  <a:rPr lang="en-US" sz="1700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)</a:t>
                </a:r>
              </a:p>
            </p:txBody>
          </p:sp>
          <p:sp>
            <p:nvSpPr>
              <p:cNvPr id="23" name="Text Box 14"/>
              <p:cNvSpPr txBox="1">
                <a:spLocks/>
              </p:cNvSpPr>
              <p:nvPr/>
            </p:nvSpPr>
            <p:spPr bwMode="auto">
              <a:xfrm rot="3000000">
                <a:off x="177" y="3321"/>
                <a:ext cx="1439" cy="7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64291" tIns="32146" rIns="64291" bIns="32146">
                <a:spAutoFit/>
              </a:bodyPr>
              <a:lstStyle/>
              <a:p>
                <a:pPr defTabSz="642938">
                  <a:spcBef>
                    <a:spcPct val="50000"/>
                  </a:spcBef>
                </a:pPr>
                <a:r>
                  <a:rPr lang="en-US" sz="1700" i="1">
                    <a:solidFill>
                      <a:srgbClr val="000000"/>
                    </a:solidFill>
                    <a:latin typeface="Symbol" pitchFamily="18" charset="2"/>
                    <a:sym typeface="Symbol" pitchFamily="18" charset="2"/>
                  </a:rPr>
                  <a:t></a:t>
                </a:r>
                <a:endParaRPr lang="en-US" sz="17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</p:grpSp>
        <p:graphicFrame>
          <p:nvGraphicFramePr>
            <p:cNvPr id="19" name="Object 15"/>
            <p:cNvGraphicFramePr>
              <a:graphicFrameLocks noChangeAspect="1"/>
            </p:cNvGraphicFramePr>
            <p:nvPr/>
          </p:nvGraphicFramePr>
          <p:xfrm>
            <a:off x="3333" y="1884"/>
            <a:ext cx="512" cy="363"/>
          </p:xfrm>
          <a:graphic>
            <a:graphicData uri="http://schemas.openxmlformats.org/presentationml/2006/ole">
              <p:oleObj spid="_x0000_s80898" name="Equation" r:id="rId8" imgW="558800" imgH="457200" progId="Equation.DSMT4">
                <p:embed/>
              </p:oleObj>
            </a:graphicData>
          </a:graphic>
        </p:graphicFrame>
        <p:graphicFrame>
          <p:nvGraphicFramePr>
            <p:cNvPr id="20" name="Object 16"/>
            <p:cNvGraphicFramePr>
              <a:graphicFrameLocks noChangeAspect="1"/>
            </p:cNvGraphicFramePr>
            <p:nvPr/>
          </p:nvGraphicFramePr>
          <p:xfrm>
            <a:off x="6332" y="1821"/>
            <a:ext cx="512" cy="371"/>
          </p:xfrm>
          <a:graphic>
            <a:graphicData uri="http://schemas.openxmlformats.org/presentationml/2006/ole">
              <p:oleObj spid="_x0000_s80899" name="Equation" r:id="rId9" imgW="546100" imgH="457200" progId="Equation.DSMT4">
                <p:embed/>
              </p:oleObj>
            </a:graphicData>
          </a:graphic>
        </p:graphicFrame>
      </p:grp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429000" cy="365125"/>
          </a:xfrm>
        </p:spPr>
        <p:txBody>
          <a:bodyPr/>
          <a:lstStyle/>
          <a:p>
            <a:r>
              <a:rPr lang="en-US" dirty="0" smtClean="0"/>
              <a:t>Flow and Dissipation Workshop, Trento, Sept. 2009</a:t>
            </a:r>
            <a:endParaRPr lang="en-US" dirty="0"/>
          </a:p>
        </p:txBody>
      </p:sp>
      <p:sp>
        <p:nvSpPr>
          <p:cNvPr id="28" name="Date Placeholder 3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12954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25855</TotalTime>
  <Words>2721</Words>
  <Application>Microsoft Office PowerPoint</Application>
  <PresentationFormat>On-screen Show (4:3)</PresentationFormat>
  <Paragraphs>696</Paragraphs>
  <Slides>51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Acrobat Document</vt:lpstr>
      <vt:lpstr>Equation</vt:lpstr>
      <vt:lpstr>Cone is medium response,  Ridge is medium itself.</vt:lpstr>
      <vt:lpstr>Plan of talk</vt:lpstr>
      <vt:lpstr>The away-side structure</vt:lpstr>
      <vt:lpstr>Possible physics scenarios</vt:lpstr>
      <vt:lpstr>3-particle azimuthal correlation</vt:lpstr>
      <vt:lpstr>Evidence of conical emission</vt:lpstr>
      <vt:lpstr>Conical emission angle</vt:lpstr>
      <vt:lpstr>Higher trigger pT</vt:lpstr>
      <vt:lpstr>Theory calculations</vt:lpstr>
      <vt:lpstr>AdS/CFT Correspondence</vt:lpstr>
      <vt:lpstr>Slide 11</vt:lpstr>
      <vt:lpstr>Investigating flow effect  on cone angle</vt:lpstr>
      <vt:lpstr>Fit to large Dh azimuthal correlations</vt:lpstr>
      <vt:lpstr>Slide 14</vt:lpstr>
      <vt:lpstr>Is there a back-to-back RIDGE?</vt:lpstr>
      <vt:lpstr>Connection between near- and away-side</vt:lpstr>
      <vt:lpstr>Slide 17</vt:lpstr>
      <vt:lpstr>Away-side asymmetric cone positions</vt:lpstr>
      <vt:lpstr>The longitudinal ridge</vt:lpstr>
      <vt:lpstr>What’s already known about ridge</vt:lpstr>
      <vt:lpstr>Ridge extended to very large Dh</vt:lpstr>
      <vt:lpstr>New insights from  RP-dependent dihadron correlations</vt:lpstr>
      <vt:lpstr>Dh cut to “separate” jet and ridge</vt:lpstr>
      <vt:lpstr>Ridge decreases with RP</vt:lpstr>
      <vt:lpstr>A model prediction motivated by data</vt:lpstr>
      <vt:lpstr>Remove away-side from large Dh correlation</vt:lpstr>
      <vt:lpstr>Correlation Asymmetry</vt:lpstr>
      <vt:lpstr>New insights from  3-particle Dh-Dh correlation</vt:lpstr>
      <vt:lpstr>How does long Dh come about?</vt:lpstr>
      <vt:lpstr>3-particle - correlations</vt:lpstr>
      <vt:lpstr>Separate jet and ridge</vt:lpstr>
      <vt:lpstr>Ridge is structureless</vt:lpstr>
      <vt:lpstr>Ridge-jet cross pairs</vt:lpstr>
      <vt:lpstr>Experimental facts</vt:lpstr>
      <vt:lpstr>In-medium rad. + long. Flow push</vt:lpstr>
      <vt:lpstr>Turbulent color field</vt:lpstr>
      <vt:lpstr>Recombination of thermal+shower partons</vt:lpstr>
      <vt:lpstr>Momentum kick model</vt:lpstr>
      <vt:lpstr>Transverse flow boost</vt:lpstr>
      <vt:lpstr>Glasma flux tube fluctuation + radial flow</vt:lpstr>
      <vt:lpstr>Summary and open questions</vt:lpstr>
      <vt:lpstr>Backups</vt:lpstr>
      <vt:lpstr>v2 systematic uncertainties</vt:lpstr>
      <vt:lpstr>Slide 44</vt:lpstr>
      <vt:lpstr>Slide 45</vt:lpstr>
      <vt:lpstr>Large combinatorics</vt:lpstr>
      <vt:lpstr>What’s left on the away-side?</vt:lpstr>
      <vt:lpstr>Slide 48</vt:lpstr>
      <vt:lpstr>2-particle correlation</vt:lpstr>
      <vt:lpstr>3-particle correlation background</vt:lpstr>
      <vt:lpstr>Jet and Ridge contributions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and QM highlights</dc:title>
  <dc:creator/>
  <cp:lastModifiedBy>physics computer network</cp:lastModifiedBy>
  <cp:revision>56</cp:revision>
  <dcterms:created xsi:type="dcterms:W3CDTF">2006-08-16T00:00:00Z</dcterms:created>
  <dcterms:modified xsi:type="dcterms:W3CDTF">2009-09-15T15:26:28Z</dcterms:modified>
</cp:coreProperties>
</file>