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73" r:id="rId3"/>
    <p:sldId id="274" r:id="rId4"/>
    <p:sldId id="260" r:id="rId5"/>
    <p:sldId id="259" r:id="rId6"/>
    <p:sldId id="261" r:id="rId7"/>
    <p:sldId id="257" r:id="rId8"/>
    <p:sldId id="288" r:id="rId9"/>
    <p:sldId id="265" r:id="rId10"/>
    <p:sldId id="266" r:id="rId11"/>
    <p:sldId id="268" r:id="rId12"/>
    <p:sldId id="270" r:id="rId13"/>
    <p:sldId id="284" r:id="rId14"/>
    <p:sldId id="289" r:id="rId15"/>
    <p:sldId id="290" r:id="rId16"/>
    <p:sldId id="291" r:id="rId17"/>
    <p:sldId id="294" r:id="rId18"/>
    <p:sldId id="296" r:id="rId19"/>
    <p:sldId id="295" r:id="rId20"/>
    <p:sldId id="299" r:id="rId21"/>
    <p:sldId id="29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242"/>
    <a:srgbClr val="D60093"/>
    <a:srgbClr val="009644"/>
    <a:srgbClr val="FF9900"/>
    <a:srgbClr val="993300"/>
    <a:srgbClr val="CC6600"/>
    <a:srgbClr val="FF6600"/>
    <a:srgbClr val="FCD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2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2B275-AC43-4D61-A509-8D3A28890CC7}" type="datetimeFigureOut">
              <a:rPr lang="en-US" smtClean="0"/>
              <a:t>9/23/2011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47C36-EEAE-4DFD-BF03-437A5A56E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41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100" dirty="0"/>
              <a:t>Even with trigger pt&gt;3 </a:t>
            </a:r>
            <a:r>
              <a:rPr lang="en-US" sz="1100" dirty="0" err="1"/>
              <a:t>GeV</a:t>
            </a:r>
            <a:r>
              <a:rPr lang="en-US" sz="1100" dirty="0"/>
              <a:t>/c</a:t>
            </a:r>
          </a:p>
          <a:p>
            <a:r>
              <a:rPr lang="en-US" sz="1100" dirty="0"/>
              <a:t>CGC insignificant at RHIC </a:t>
            </a:r>
            <a:r>
              <a:rPr lang="en-US" sz="1100" dirty="0" err="1"/>
              <a:t>midrapidity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5958F-A860-47DD-886B-95044A23A82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Strangeness in Quark Matter, 18-24 Sept. 2011, Cracow, Poland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Strangeness in Quark Matter, 18-24 Sept. 2011, Cracow, Poland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Strangeness in Quark Matter, 18-24 Sept. 2011, Cracow, Poland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US" smtClean="0"/>
              <a:t>Strangeness in Quark Matter, 18-24 Sept. 2011, Cracow, Poland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Strangeness in Quark Matter, 18-24 Sept. 2011, Cracow, Poland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Strangeness in Quark Matter, 18-24 Sept. 2011, Cracow, Poland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Strangeness in Quark Matter, 18-24 Sept. 2011, Cracow, Poland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Strangeness in Quark Matter, 18-24 Sept. 2011, Cracow, Poland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Strangeness in Quark Matter, 18-24 Sept. 2011, Cracow, Poland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Strangeness in Quark Matter, 18-24 Sept. 2011, Cracow, Poland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Strangeness in Quark Matter, 18-24 Sept. 2011, Cracow, Poland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Fuqiang Wang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Strangeness in Quark Matter, 18-24 Sept. 2011, Cracow, Poland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990600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High-</a:t>
            </a:r>
            <a:r>
              <a:rPr lang="en-US" dirty="0" err="1" smtClean="0">
                <a:solidFill>
                  <a:srgbClr val="C00000"/>
                </a:solidFill>
              </a:rPr>
              <a:t>p</a:t>
            </a:r>
            <a:r>
              <a:rPr lang="en-US" baseline="-25000" dirty="0" err="1" smtClean="0">
                <a:solidFill>
                  <a:srgbClr val="C00000"/>
                </a:solidFill>
              </a:rPr>
              <a:t>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triggered </a:t>
            </a:r>
            <a:r>
              <a:rPr lang="en-US" dirty="0" err="1">
                <a:solidFill>
                  <a:srgbClr val="C00000"/>
                </a:solidFill>
              </a:rPr>
              <a:t>dihadron</a:t>
            </a:r>
            <a:r>
              <a:rPr lang="en-US" dirty="0">
                <a:solidFill>
                  <a:srgbClr val="C00000"/>
                </a:solidFill>
              </a:rPr>
              <a:t> correlations with </a:t>
            </a:r>
            <a:r>
              <a:rPr lang="en-US" dirty="0" err="1">
                <a:solidFill>
                  <a:srgbClr val="C00000"/>
                </a:solidFill>
              </a:rPr>
              <a:t>v</a:t>
            </a:r>
            <a:r>
              <a:rPr lang="en-US" baseline="-25000" dirty="0" err="1">
                <a:solidFill>
                  <a:srgbClr val="C00000"/>
                </a:solidFill>
              </a:rPr>
              <a:t>n</a:t>
            </a:r>
            <a:r>
              <a:rPr lang="en-US" dirty="0">
                <a:solidFill>
                  <a:srgbClr val="C00000"/>
                </a:solidFill>
              </a:rPr>
              <a:t> background subtraction </a:t>
            </a:r>
            <a:r>
              <a:rPr lang="en-US" dirty="0" smtClean="0">
                <a:solidFill>
                  <a:srgbClr val="C00000"/>
                </a:solidFill>
              </a:rPr>
              <a:t>by STAR</a:t>
            </a:r>
            <a:endParaRPr lang="en-US" baseline="-250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41625"/>
            <a:ext cx="6400800" cy="1752600"/>
          </a:xfrm>
        </p:spPr>
        <p:txBody>
          <a:bodyPr/>
          <a:lstStyle/>
          <a:p>
            <a:r>
              <a:rPr lang="en-US" dirty="0" err="1" smtClean="0"/>
              <a:t>Fuqiang</a:t>
            </a:r>
            <a:r>
              <a:rPr lang="en-US" dirty="0" smtClean="0"/>
              <a:t> Wang</a:t>
            </a:r>
          </a:p>
          <a:p>
            <a:r>
              <a:rPr lang="en-US" dirty="0" smtClean="0"/>
              <a:t>Purdue University</a:t>
            </a:r>
          </a:p>
          <a:p>
            <a:r>
              <a:rPr lang="en-US" dirty="0" smtClean="0"/>
              <a:t>(For the STAR Collaboration)</a:t>
            </a:r>
            <a:endParaRPr lang="en-US" dirty="0"/>
          </a:p>
        </p:txBody>
      </p:sp>
      <p:grpSp>
        <p:nvGrpSpPr>
          <p:cNvPr id="22" name="Group 12"/>
          <p:cNvGrpSpPr>
            <a:grpSpLocks/>
          </p:cNvGrpSpPr>
          <p:nvPr/>
        </p:nvGrpSpPr>
        <p:grpSpPr bwMode="auto">
          <a:xfrm>
            <a:off x="3975100" y="5354638"/>
            <a:ext cx="1511299" cy="665162"/>
            <a:chOff x="3024" y="1538"/>
            <a:chExt cx="3164" cy="1394"/>
          </a:xfrm>
        </p:grpSpPr>
        <p:grpSp>
          <p:nvGrpSpPr>
            <p:cNvPr id="23" name="Group 13"/>
            <p:cNvGrpSpPr>
              <a:grpSpLocks/>
            </p:cNvGrpSpPr>
            <p:nvPr/>
          </p:nvGrpSpPr>
          <p:grpSpPr bwMode="auto">
            <a:xfrm>
              <a:off x="3024" y="1538"/>
              <a:ext cx="1343" cy="1394"/>
              <a:chOff x="3719" y="557"/>
              <a:chExt cx="1343" cy="1394"/>
            </a:xfrm>
          </p:grpSpPr>
          <p:sp>
            <p:nvSpPr>
              <p:cNvPr id="27" name="AutoShape 14"/>
              <p:cNvSpPr>
                <a:spLocks noChangeArrowheads="1"/>
              </p:cNvSpPr>
              <p:nvPr/>
            </p:nvSpPr>
            <p:spPr bwMode="auto">
              <a:xfrm>
                <a:off x="3719" y="557"/>
                <a:ext cx="1343" cy="1344"/>
              </a:xfrm>
              <a:prstGeom prst="star5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8" name="Line 15"/>
              <p:cNvSpPr>
                <a:spLocks noChangeShapeType="1"/>
              </p:cNvSpPr>
              <p:nvPr/>
            </p:nvSpPr>
            <p:spPr bwMode="auto">
              <a:xfrm flipH="1">
                <a:off x="3978" y="1369"/>
                <a:ext cx="213" cy="53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Line 16"/>
              <p:cNvSpPr>
                <a:spLocks noChangeShapeType="1"/>
              </p:cNvSpPr>
              <p:nvPr/>
            </p:nvSpPr>
            <p:spPr bwMode="auto">
              <a:xfrm flipH="1" flipV="1">
                <a:off x="3749" y="1089"/>
                <a:ext cx="462" cy="29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17"/>
              <p:cNvSpPr>
                <a:spLocks noChangeShapeType="1"/>
              </p:cNvSpPr>
              <p:nvPr/>
            </p:nvSpPr>
            <p:spPr bwMode="auto">
              <a:xfrm rot="4320000" flipH="1">
                <a:off x="3914" y="858"/>
                <a:ext cx="183" cy="45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18"/>
              <p:cNvSpPr>
                <a:spLocks noChangeShapeType="1"/>
              </p:cNvSpPr>
              <p:nvPr/>
            </p:nvSpPr>
            <p:spPr bwMode="auto">
              <a:xfrm rot="4320000" flipH="1" flipV="1">
                <a:off x="4080" y="715"/>
                <a:ext cx="462" cy="29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Line 19"/>
              <p:cNvSpPr>
                <a:spLocks noChangeShapeType="1"/>
              </p:cNvSpPr>
              <p:nvPr/>
            </p:nvSpPr>
            <p:spPr bwMode="auto">
              <a:xfrm rot="8640000" flipH="1">
                <a:off x="4354" y="574"/>
                <a:ext cx="210" cy="51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20"/>
              <p:cNvSpPr>
                <a:spLocks noChangeShapeType="1"/>
              </p:cNvSpPr>
              <p:nvPr/>
            </p:nvSpPr>
            <p:spPr bwMode="auto">
              <a:xfrm rot="8640000" flipH="1" flipV="1">
                <a:off x="4547" y="940"/>
                <a:ext cx="462" cy="29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21"/>
              <p:cNvSpPr>
                <a:spLocks noChangeShapeType="1"/>
              </p:cNvSpPr>
              <p:nvPr/>
            </p:nvSpPr>
            <p:spPr bwMode="auto">
              <a:xfrm rot="12960000" flipH="1">
                <a:off x="4717" y="990"/>
                <a:ext cx="200" cy="48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22"/>
              <p:cNvSpPr>
                <a:spLocks noChangeShapeType="1"/>
              </p:cNvSpPr>
              <p:nvPr/>
            </p:nvSpPr>
            <p:spPr bwMode="auto">
              <a:xfrm rot="-8640000" flipH="1" flipV="1">
                <a:off x="4457" y="1459"/>
                <a:ext cx="462" cy="29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Line 23"/>
              <p:cNvSpPr>
                <a:spLocks noChangeShapeType="1"/>
              </p:cNvSpPr>
              <p:nvPr/>
            </p:nvSpPr>
            <p:spPr bwMode="auto">
              <a:xfrm rot="17280000" flipH="1">
                <a:off x="4477" y="1489"/>
                <a:ext cx="190" cy="44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Line 24"/>
              <p:cNvSpPr>
                <a:spLocks noChangeShapeType="1"/>
              </p:cNvSpPr>
              <p:nvPr/>
            </p:nvSpPr>
            <p:spPr bwMode="auto">
              <a:xfrm rot="-4320000" flipH="1" flipV="1">
                <a:off x="3972" y="1572"/>
                <a:ext cx="462" cy="2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" name="Group 25"/>
            <p:cNvGrpSpPr>
              <a:grpSpLocks/>
            </p:cNvGrpSpPr>
            <p:nvPr/>
          </p:nvGrpSpPr>
          <p:grpSpPr bwMode="auto">
            <a:xfrm>
              <a:off x="3599" y="2036"/>
              <a:ext cx="2589" cy="765"/>
              <a:chOff x="3378" y="2589"/>
              <a:chExt cx="2589" cy="765"/>
            </a:xfrm>
          </p:grpSpPr>
          <p:sp>
            <p:nvSpPr>
              <p:cNvPr id="25" name="Rectangle 26"/>
              <p:cNvSpPr>
                <a:spLocks noChangeArrowheads="1"/>
              </p:cNvSpPr>
              <p:nvPr/>
            </p:nvSpPr>
            <p:spPr bwMode="auto">
              <a:xfrm>
                <a:off x="3378" y="2680"/>
                <a:ext cx="1264" cy="37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6" name="Text Box 27"/>
              <p:cNvSpPr txBox="1">
                <a:spLocks noChangeArrowheads="1"/>
              </p:cNvSpPr>
              <p:nvPr/>
            </p:nvSpPr>
            <p:spPr bwMode="auto">
              <a:xfrm>
                <a:off x="3385" y="2589"/>
                <a:ext cx="2582" cy="765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+mn-lt"/>
                    <a:ea typeface="ＭＳ Ｐゴシック" charset="-128"/>
                    <a:cs typeface="ＭＳ Ｐゴシック" charset="-128"/>
                  </a:rPr>
                  <a:t>STAR</a:t>
                </a:r>
              </a:p>
            </p:txBody>
          </p:sp>
        </p:grpSp>
      </p:grpSp>
      <p:pic>
        <p:nvPicPr>
          <p:cNvPr id="38" name="Picture 54" descr="logo-podst-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4314825"/>
            <a:ext cx="1117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C:\Users\fqwang\Work\Talks\DIAGRAMS\Logos\blackwelder.ident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257800"/>
            <a:ext cx="2743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96" descr="Picture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152400"/>
            <a:ext cx="234217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4" descr="C:\Users\fqwang\AppData\Local\Temp\v2v4Removed_v3v4Flow-1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7" r="3044"/>
          <a:stretch/>
        </p:blipFill>
        <p:spPr bwMode="auto">
          <a:xfrm>
            <a:off x="1219200" y="1371600"/>
            <a:ext cx="7354824" cy="33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7086600" cy="8382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n</a:t>
            </a:r>
            <a:r>
              <a:rPr lang="en-US" dirty="0" smtClean="0"/>
              <a:t> </a:t>
            </a:r>
            <a:r>
              <a:rPr lang="en-US" dirty="0" err="1" smtClean="0"/>
              <a:t>subtr</a:t>
            </a:r>
            <a:r>
              <a:rPr lang="en-US" dirty="0" smtClean="0"/>
              <a:t> </a:t>
            </a:r>
            <a:r>
              <a:rPr lang="en-US" dirty="0" err="1"/>
              <a:t>d</a:t>
            </a:r>
            <a:r>
              <a:rPr lang="en-US" dirty="0" err="1" smtClean="0"/>
              <a:t>ihadron</a:t>
            </a:r>
            <a:r>
              <a:rPr lang="en-US" dirty="0" smtClean="0"/>
              <a:t> correl. w.r.t</a:t>
            </a:r>
            <a:r>
              <a:rPr lang="en-US" dirty="0"/>
              <a:t>. EP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40D2F-C9E1-40F3-8129-E8BFC425B4D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83567" y="5001161"/>
            <a:ext cx="8231833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Black histograms: only v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{2</a:t>
            </a:r>
            <a:r>
              <a:rPr lang="en-US" sz="2000" dirty="0"/>
              <a:t>} and v</a:t>
            </a:r>
            <a:r>
              <a:rPr lang="en-US" sz="2000" baseline="-25000" dirty="0"/>
              <a:t>4</a:t>
            </a:r>
            <a:r>
              <a:rPr lang="en-US" sz="2000" dirty="0"/>
              <a:t>{</a:t>
            </a:r>
            <a:r>
              <a:rPr lang="en-US" sz="2000" dirty="0">
                <a:latin typeface="Symbol" pitchFamily="18" charset="2"/>
              </a:rPr>
              <a:t>y</a:t>
            </a:r>
            <a:r>
              <a:rPr lang="en-US" sz="2000" baseline="-25000" dirty="0"/>
              <a:t>2</a:t>
            </a:r>
            <a:r>
              <a:rPr lang="en-US" sz="2000" dirty="0"/>
              <a:t>}=1.15v</a:t>
            </a:r>
            <a:r>
              <a:rPr lang="en-US" sz="2000" baseline="-25000" dirty="0"/>
              <a:t>2</a:t>
            </a:r>
            <a:r>
              <a:rPr lang="en-US" sz="2000" baseline="30000" dirty="0"/>
              <a:t>2</a:t>
            </a:r>
            <a:r>
              <a:rPr lang="en-US" sz="2000" dirty="0"/>
              <a:t> subtracted </a:t>
            </a:r>
            <a:r>
              <a:rPr lang="en-US" sz="2000" dirty="0" smtClean="0"/>
              <a:t>signal.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9242"/>
                </a:solidFill>
              </a:rPr>
              <a:t>Green</a:t>
            </a:r>
            <a:r>
              <a:rPr lang="en-US" sz="2000" dirty="0" smtClean="0">
                <a:solidFill>
                  <a:srgbClr val="009644"/>
                </a:solidFill>
              </a:rPr>
              <a:t> </a:t>
            </a:r>
            <a:r>
              <a:rPr lang="en-US" sz="2000" dirty="0" smtClean="0"/>
              <a:t>is v3{2}; </a:t>
            </a:r>
            <a:r>
              <a:rPr lang="en-US" sz="2000" dirty="0" smtClean="0">
                <a:solidFill>
                  <a:srgbClr val="D60093"/>
                </a:solidFill>
              </a:rPr>
              <a:t>Pink</a:t>
            </a:r>
            <a:r>
              <a:rPr lang="en-US" sz="2000" dirty="0" smtClean="0"/>
              <a:t> is remainder </a:t>
            </a:r>
            <a:r>
              <a:rPr lang="en-US" sz="2000" i="1" dirty="0" smtClean="0"/>
              <a:t>v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:  </a:t>
            </a: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Red histograms: additional v</a:t>
            </a:r>
            <a:r>
              <a:rPr lang="en-US" sz="2000" baseline="-25000" dirty="0" smtClean="0">
                <a:solidFill>
                  <a:srgbClr val="FF0000"/>
                </a:solidFill>
              </a:rPr>
              <a:t>3</a:t>
            </a:r>
            <a:r>
              <a:rPr lang="en-US" sz="2000" dirty="0" smtClean="0">
                <a:solidFill>
                  <a:srgbClr val="FF0000"/>
                </a:solidFill>
              </a:rPr>
              <a:t>{2} and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v</a:t>
            </a:r>
            <a:r>
              <a:rPr lang="en-US" sz="2000" baseline="-25000" dirty="0" smtClean="0">
                <a:solidFill>
                  <a:srgbClr val="FF0000"/>
                </a:solidFill>
              </a:rPr>
              <a:t>4</a:t>
            </a:r>
            <a:r>
              <a:rPr lang="en-US" sz="2000" dirty="0" smtClean="0">
                <a:solidFill>
                  <a:srgbClr val="FF0000"/>
                </a:solidFill>
              </a:rPr>
              <a:t>{</a:t>
            </a:r>
            <a:r>
              <a:rPr lang="en-US" sz="2000" i="1" dirty="0" smtClean="0">
                <a:solidFill>
                  <a:srgbClr val="FF0000"/>
                </a:solidFill>
                <a:latin typeface="Symbol" pitchFamily="18" charset="2"/>
              </a:rPr>
              <a:t>y</a:t>
            </a:r>
            <a:r>
              <a:rPr lang="en-US" sz="2000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-uncorr} subtracted signal.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Results qualitatively consistent; near-side ridge slightly reduced due to </a:t>
            </a:r>
            <a:r>
              <a:rPr lang="en-US" sz="2000" dirty="0" err="1" smtClean="0">
                <a:solidFill>
                  <a:srgbClr val="0000FF"/>
                </a:solidFill>
              </a:rPr>
              <a:t>v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n</a:t>
            </a:r>
            <a:r>
              <a:rPr lang="en-US" sz="2000" dirty="0" smtClean="0">
                <a:solidFill>
                  <a:srgbClr val="0000FF"/>
                </a:solidFill>
              </a:rPr>
              <a:t>. 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Strangeness in Quark Matter, 18-24 Sept. 2011, Cracow, Poland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-78433" y="2972544"/>
            <a:ext cx="1828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1/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trig</a:t>
            </a:r>
            <a:r>
              <a:rPr lang="en-US" sz="2400" dirty="0" err="1" smtClean="0"/>
              <a:t>dNd</a:t>
            </a:r>
            <a:r>
              <a:rPr lang="el-GR" sz="2400" dirty="0" smtClean="0"/>
              <a:t>Δφ</a:t>
            </a:r>
            <a:endParaRPr lang="en-US" sz="2400" dirty="0"/>
          </a:p>
        </p:txBody>
      </p:sp>
      <p:sp>
        <p:nvSpPr>
          <p:cNvPr id="36" name="Rectangle 35"/>
          <p:cNvSpPr/>
          <p:nvPr/>
        </p:nvSpPr>
        <p:spPr>
          <a:xfrm>
            <a:off x="1524000" y="1033046"/>
            <a:ext cx="7772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Au+Au</a:t>
            </a:r>
            <a:r>
              <a:rPr lang="en-US" sz="1600" dirty="0" smtClean="0"/>
              <a:t> 20-60%,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T</a:t>
            </a:r>
            <a:r>
              <a:rPr lang="en-US" sz="1600" baseline="30000" dirty="0" err="1" smtClean="0"/>
              <a:t>trig</a:t>
            </a:r>
            <a:r>
              <a:rPr lang="en-US" sz="1600" dirty="0" smtClean="0"/>
              <a:t>=3-4 </a:t>
            </a:r>
            <a:r>
              <a:rPr lang="en-US" sz="1600" dirty="0" err="1"/>
              <a:t>GeV</a:t>
            </a:r>
            <a:r>
              <a:rPr lang="en-US" sz="1600" dirty="0"/>
              <a:t>/c, </a:t>
            </a:r>
            <a:r>
              <a:rPr lang="en-US" sz="1600" dirty="0" err="1"/>
              <a:t>p</a:t>
            </a:r>
            <a:r>
              <a:rPr lang="en-US" sz="1600" baseline="-25000" dirty="0" err="1"/>
              <a:t>T</a:t>
            </a:r>
            <a:r>
              <a:rPr lang="en-US" sz="1600" baseline="30000" dirty="0" err="1"/>
              <a:t>assoc</a:t>
            </a:r>
            <a:r>
              <a:rPr lang="en-US" sz="1600" dirty="0"/>
              <a:t>=1-2 </a:t>
            </a:r>
            <a:r>
              <a:rPr lang="en-US" sz="1600" dirty="0" err="1" smtClean="0"/>
              <a:t>GeV</a:t>
            </a:r>
            <a:r>
              <a:rPr lang="en-US" sz="1600" dirty="0" smtClean="0"/>
              <a:t>/c, </a:t>
            </a:r>
            <a:r>
              <a:rPr lang="en-US" sz="1600" dirty="0"/>
              <a:t>large |</a:t>
            </a:r>
            <a:r>
              <a:rPr lang="en-US" sz="1600" dirty="0">
                <a:latin typeface="Symbol" pitchFamily="18" charset="2"/>
              </a:rPr>
              <a:t>Dh</a:t>
            </a:r>
            <a:r>
              <a:rPr lang="en-US" sz="1600" dirty="0" smtClean="0"/>
              <a:t>|&gt;0.7, ZYAM background.</a:t>
            </a:r>
            <a:endParaRPr lang="en-US" sz="1600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89934"/>
              </p:ext>
            </p:extLst>
          </p:nvPr>
        </p:nvGraphicFramePr>
        <p:xfrm>
          <a:off x="4937125" y="5305425"/>
          <a:ext cx="29876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7" name="Equation" r:id="rId5" imgW="2133360" imgH="291960" progId="Equation.DSMT4">
                  <p:embed/>
                </p:oleObj>
              </mc:Choice>
              <mc:Fallback>
                <p:oleObj name="Equation" r:id="rId5" imgW="21333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125" y="5305425"/>
                        <a:ext cx="298767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114800" y="2821978"/>
            <a:ext cx="1766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Preliminary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162800" y="458664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ymbol" pitchFamily="18" charset="2"/>
                <a:sym typeface="Symbol"/>
              </a:rPr>
              <a:t>Df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95800" y="4574977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ymbol" pitchFamily="18" charset="2"/>
                <a:sym typeface="Symbol"/>
              </a:rPr>
              <a:t>Df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81200" y="4574977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ymbol" pitchFamily="18" charset="2"/>
                <a:sym typeface="Symbol"/>
              </a:rPr>
              <a:t>Df</a:t>
            </a:r>
            <a:endParaRPr lang="en-US" dirty="0">
              <a:latin typeface="Symbol" pitchFamily="18" charset="2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219200" y="1371600"/>
            <a:ext cx="7426478" cy="3355848"/>
            <a:chOff x="1066800" y="1517975"/>
            <a:chExt cx="7426478" cy="3355848"/>
          </a:xfrm>
        </p:grpSpPr>
        <p:pic>
          <p:nvPicPr>
            <p:cNvPr id="38" name="Picture 2" descr="C:\Users\fqwang\Work\Talks\2011-09_SQM2011Krawcow\finalsignalcomparison.gif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05" r="2208"/>
            <a:stretch/>
          </p:blipFill>
          <p:spPr bwMode="auto">
            <a:xfrm>
              <a:off x="1066800" y="1517975"/>
              <a:ext cx="7426478" cy="3355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3962400" y="2977443"/>
              <a:ext cx="17661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STAR Preliminary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4825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wPsi3.gif"/>
          <p:cNvPicPr>
            <a:picLocks noChangeAspect="1"/>
          </p:cNvPicPr>
          <p:nvPr/>
        </p:nvPicPr>
        <p:blipFill rotWithShape="1">
          <a:blip r:embed="rId2" cstate="print"/>
          <a:srcRect r="9430"/>
          <a:stretch/>
        </p:blipFill>
        <p:spPr>
          <a:xfrm>
            <a:off x="390525" y="1752600"/>
            <a:ext cx="2133600" cy="3124200"/>
          </a:xfrm>
          <a:prstGeom prst="rect">
            <a:avLst/>
          </a:prstGeom>
        </p:spPr>
      </p:pic>
      <p:pic>
        <p:nvPicPr>
          <p:cNvPr id="5" name="Picture 4" descr="v4flowPsi3.gif"/>
          <p:cNvPicPr>
            <a:picLocks noChangeAspect="1"/>
          </p:cNvPicPr>
          <p:nvPr/>
        </p:nvPicPr>
        <p:blipFill rotWithShape="1">
          <a:blip r:embed="rId3" cstate="print"/>
          <a:srcRect l="5469" r="5207"/>
          <a:stretch/>
        </p:blipFill>
        <p:spPr>
          <a:xfrm>
            <a:off x="2524125" y="1752600"/>
            <a:ext cx="2178076" cy="3124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562" y="2602468"/>
            <a:ext cx="2019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</a:t>
            </a:r>
            <a:r>
              <a:rPr lang="en-US" dirty="0" smtClean="0"/>
              <a:t>aw; </a:t>
            </a:r>
            <a:r>
              <a:rPr lang="en-US" dirty="0" smtClean="0">
                <a:solidFill>
                  <a:srgbClr val="FF0000"/>
                </a:solidFill>
              </a:rPr>
              <a:t>v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bkgd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67000" y="26024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subtr</a:t>
            </a:r>
            <a:r>
              <a:rPr lang="en-US" dirty="0" smtClean="0"/>
              <a:t>; </a:t>
            </a:r>
            <a:r>
              <a:rPr lang="en-US" dirty="0" smtClean="0">
                <a:solidFill>
                  <a:srgbClr val="F42CD7"/>
                </a:solidFill>
              </a:rPr>
              <a:t>v</a:t>
            </a:r>
            <a:r>
              <a:rPr lang="en-US" baseline="-25000" dirty="0" smtClean="0">
                <a:solidFill>
                  <a:srgbClr val="F42CD7"/>
                </a:solidFill>
              </a:rPr>
              <a:t>4</a:t>
            </a:r>
            <a:r>
              <a:rPr lang="en-US" dirty="0" smtClean="0">
                <a:solidFill>
                  <a:srgbClr val="F42CD7"/>
                </a:solidFill>
              </a:rPr>
              <a:t> </a:t>
            </a:r>
            <a:r>
              <a:rPr lang="en-US" dirty="0" err="1" smtClean="0">
                <a:solidFill>
                  <a:srgbClr val="F42CD7"/>
                </a:solidFill>
              </a:rPr>
              <a:t>bkgd</a:t>
            </a:r>
            <a:endParaRPr lang="en-US" dirty="0">
              <a:solidFill>
                <a:srgbClr val="F42CD7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5311914"/>
            <a:ext cx="8677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v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v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 are uncorrelated w.r.t. </a:t>
            </a:r>
            <a:r>
              <a:rPr lang="el-GR" sz="2000" dirty="0" smtClean="0">
                <a:latin typeface="Times New Roman"/>
                <a:cs typeface="Times New Roman"/>
              </a:rPr>
              <a:t>ψ</a:t>
            </a:r>
            <a:r>
              <a:rPr lang="en-US" sz="2000" baseline="-25000" dirty="0" smtClean="0">
                <a:latin typeface="Times New Roman"/>
                <a:cs typeface="Times New Roman"/>
              </a:rPr>
              <a:t>3</a:t>
            </a:r>
            <a:r>
              <a:rPr lang="en-US" sz="2000" dirty="0" smtClean="0"/>
              <a:t> and do not vary with trigger angle rel. to </a:t>
            </a:r>
            <a:r>
              <a:rPr lang="el-GR" sz="2000" dirty="0">
                <a:latin typeface="Times New Roman"/>
                <a:cs typeface="Times New Roman"/>
              </a:rPr>
              <a:t>ψ</a:t>
            </a:r>
            <a:r>
              <a:rPr lang="en-US" sz="2000" baseline="-25000" dirty="0">
                <a:latin typeface="Times New Roman"/>
                <a:cs typeface="Times New Roman"/>
              </a:rPr>
              <a:t>3</a:t>
            </a:r>
            <a:r>
              <a:rPr lang="en-US" sz="2000" dirty="0" smtClean="0"/>
              <a:t> 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>
                <a:solidFill>
                  <a:srgbClr val="0000FF"/>
                </a:solidFill>
              </a:rPr>
              <a:t>v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n</a:t>
            </a:r>
            <a:r>
              <a:rPr lang="en-US" sz="2000" dirty="0" smtClean="0">
                <a:solidFill>
                  <a:srgbClr val="0000FF"/>
                </a:solidFill>
              </a:rPr>
              <a:t> subtracted signal has </a:t>
            </a:r>
            <a:r>
              <a:rPr lang="en-US" sz="2000" dirty="0">
                <a:solidFill>
                  <a:srgbClr val="0000FF"/>
                </a:solidFill>
              </a:rPr>
              <a:t>broadened away-side in-plane </a:t>
            </a:r>
            <a:r>
              <a:rPr lang="en-US" sz="2000" dirty="0" smtClean="0">
                <a:solidFill>
                  <a:srgbClr val="0000FF"/>
                </a:solidFill>
              </a:rPr>
              <a:t>than out-of-plane.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8600" y="478149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Out-of-phase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638144" y="3000345"/>
            <a:ext cx="1828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1/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trig</a:t>
            </a:r>
            <a:r>
              <a:rPr lang="en-US" sz="2000" dirty="0" err="1" smtClean="0"/>
              <a:t>dNd</a:t>
            </a:r>
            <a:r>
              <a:rPr lang="el-GR" sz="2000" dirty="0" smtClean="0"/>
              <a:t>Δφ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7772400" y="4812268"/>
            <a:ext cx="542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ymbol" pitchFamily="18" charset="2"/>
                <a:sym typeface="Symbol"/>
              </a:rPr>
              <a:t>Df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40D2F-C9E1-40F3-8129-E8BFC425B4D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Strangeness in Quark Matter, 18-24 Sept. 2011, Cracow, Poland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v</a:t>
            </a:r>
            <a:r>
              <a:rPr lang="en-US" baseline="-25000" dirty="0" err="1"/>
              <a:t>n</a:t>
            </a:r>
            <a:r>
              <a:rPr lang="en-US" dirty="0"/>
              <a:t> subtracted </a:t>
            </a:r>
            <a:r>
              <a:rPr lang="en-US" dirty="0" err="1"/>
              <a:t>dihadron</a:t>
            </a:r>
            <a:r>
              <a:rPr lang="en-US" dirty="0"/>
              <a:t> correl. </a:t>
            </a:r>
            <a:r>
              <a:rPr lang="en-US" dirty="0" smtClean="0"/>
              <a:t>w.r.t</a:t>
            </a:r>
            <a:r>
              <a:rPr lang="en-US" dirty="0"/>
              <a:t>. </a:t>
            </a:r>
            <a:r>
              <a:rPr lang="en-US" i="1" dirty="0" smtClean="0">
                <a:latin typeface="Symbol" pitchFamily="18" charset="2"/>
              </a:rPr>
              <a:t>y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pic>
        <p:nvPicPr>
          <p:cNvPr id="24" name="Picture 23" descr="v3flowPsi3.gif"/>
          <p:cNvPicPr>
            <a:picLocks noChangeAspect="1"/>
          </p:cNvPicPr>
          <p:nvPr/>
        </p:nvPicPr>
        <p:blipFill rotWithShape="1">
          <a:blip r:embed="rId4" cstate="print"/>
          <a:srcRect l="5297" r="8475"/>
          <a:stretch/>
        </p:blipFill>
        <p:spPr>
          <a:xfrm>
            <a:off x="4800600" y="1752600"/>
            <a:ext cx="2066925" cy="3124200"/>
          </a:xfrm>
          <a:prstGeom prst="rect">
            <a:avLst/>
          </a:prstGeom>
        </p:spPr>
      </p:pic>
      <p:pic>
        <p:nvPicPr>
          <p:cNvPr id="25" name="Picture 24" descr="FinalSigPsi3.gif"/>
          <p:cNvPicPr>
            <a:picLocks noChangeAspect="1"/>
          </p:cNvPicPr>
          <p:nvPr/>
        </p:nvPicPr>
        <p:blipFill rotWithShape="1">
          <a:blip r:embed="rId5" cstate="print"/>
          <a:srcRect l="6530" r="4740"/>
          <a:stretch/>
        </p:blipFill>
        <p:spPr>
          <a:xfrm>
            <a:off x="6867525" y="1752600"/>
            <a:ext cx="2200275" cy="31242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4724400" y="1905000"/>
            <a:ext cx="0" cy="2819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705475" y="4802743"/>
            <a:ext cx="542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ymbol" pitchFamily="18" charset="2"/>
                <a:sym typeface="Symbol"/>
              </a:rPr>
              <a:t>Df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43275" y="4802743"/>
            <a:ext cx="542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ymbol" pitchFamily="18" charset="2"/>
                <a:sym typeface="Symbol"/>
              </a:rPr>
              <a:t>Df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95400" y="4802743"/>
            <a:ext cx="542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ymbol" pitchFamily="18" charset="2"/>
                <a:sym typeface="Symbol"/>
              </a:rPr>
              <a:t>Df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00600" y="26024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&amp;v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  <a:r>
              <a:rPr lang="en-US" dirty="0" err="1" smtClean="0"/>
              <a:t>subtr</a:t>
            </a:r>
            <a:r>
              <a:rPr lang="en-US" dirty="0" smtClean="0"/>
              <a:t>; </a:t>
            </a:r>
            <a:r>
              <a:rPr lang="en-US" dirty="0" smtClean="0">
                <a:solidFill>
                  <a:srgbClr val="00B050"/>
                </a:solidFill>
              </a:rPr>
              <a:t>v</a:t>
            </a:r>
            <a:r>
              <a:rPr lang="en-US" baseline="-25000" dirty="0" smtClean="0">
                <a:solidFill>
                  <a:srgbClr val="00B050"/>
                </a:solidFill>
              </a:rPr>
              <a:t>3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bkgd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10400" y="26024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 &amp; v</a:t>
            </a:r>
            <a:r>
              <a:rPr lang="en-US" baseline="-25000" dirty="0" smtClean="0"/>
              <a:t>4</a:t>
            </a:r>
            <a:r>
              <a:rPr lang="en-US" dirty="0" smtClean="0"/>
              <a:t> &amp; v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 err="1" smtClean="0"/>
              <a:t>subtr</a:t>
            </a:r>
            <a:r>
              <a:rPr lang="en-US" dirty="0" smtClean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76725" y="1504890"/>
            <a:ext cx="1209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In-phase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1600200" y="3669268"/>
            <a:ext cx="1766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Preliminary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006211" y="3669268"/>
            <a:ext cx="1766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Preliminary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0" y="11430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Au+Au</a:t>
            </a:r>
            <a:r>
              <a:rPr lang="en-US" dirty="0" smtClean="0"/>
              <a:t> 20-60%,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trig</a:t>
            </a:r>
            <a:r>
              <a:rPr lang="en-US" dirty="0" smtClean="0"/>
              <a:t>=3-4 </a:t>
            </a:r>
            <a:r>
              <a:rPr lang="en-US" dirty="0" err="1"/>
              <a:t>GeV</a:t>
            </a:r>
            <a:r>
              <a:rPr lang="en-US" dirty="0"/>
              <a:t>/c,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assoc</a:t>
            </a:r>
            <a:r>
              <a:rPr lang="en-US" dirty="0" smtClean="0"/>
              <a:t>=1-1.5 </a:t>
            </a:r>
            <a:r>
              <a:rPr lang="en-US" dirty="0" err="1"/>
              <a:t>GeV</a:t>
            </a:r>
            <a:r>
              <a:rPr lang="en-US" dirty="0"/>
              <a:t>/c, large |</a:t>
            </a:r>
            <a:r>
              <a:rPr lang="en-US" dirty="0">
                <a:latin typeface="Symbol" pitchFamily="18" charset="2"/>
              </a:rPr>
              <a:t>Dh</a:t>
            </a:r>
            <a:r>
              <a:rPr lang="en-US" dirty="0" smtClean="0"/>
              <a:t>|&gt;0.7, </a:t>
            </a:r>
            <a:r>
              <a:rPr lang="en-US" dirty="0" err="1" smtClean="0"/>
              <a:t>Bkgd</a:t>
            </a:r>
            <a:r>
              <a:rPr lang="en-US" dirty="0" smtClean="0"/>
              <a:t> norm. by &lt;signal&gt;=0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31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 err="1"/>
              <a:t>v</a:t>
            </a:r>
            <a:r>
              <a:rPr lang="en-US" sz="4000" baseline="-25000" dirty="0" err="1"/>
              <a:t>n</a:t>
            </a:r>
            <a:r>
              <a:rPr lang="en-US" sz="4000" dirty="0"/>
              <a:t> </a:t>
            </a:r>
            <a:r>
              <a:rPr lang="en-US" sz="4000" dirty="0" err="1" smtClean="0"/>
              <a:t>subtr</a:t>
            </a:r>
            <a:r>
              <a:rPr lang="en-US" sz="4000" dirty="0" smtClean="0"/>
              <a:t>. </a:t>
            </a:r>
            <a:r>
              <a:rPr lang="en-US" sz="4000" dirty="0" err="1"/>
              <a:t>dihadron</a:t>
            </a:r>
            <a:r>
              <a:rPr lang="en-US" sz="4000" dirty="0"/>
              <a:t> correl. w.r.t. </a:t>
            </a:r>
            <a:r>
              <a:rPr lang="en-US" sz="4000" i="1" dirty="0" smtClean="0">
                <a:latin typeface="Symbol" pitchFamily="18" charset="2"/>
              </a:rPr>
              <a:t>y</a:t>
            </a:r>
            <a:r>
              <a:rPr lang="en-US" sz="4000" baseline="-25000" dirty="0"/>
              <a:t>2</a:t>
            </a:r>
            <a:r>
              <a:rPr lang="en-US" sz="4000" baseline="-25000" dirty="0" smtClean="0"/>
              <a:t> </a:t>
            </a:r>
            <a:r>
              <a:rPr lang="en-US" sz="4000" dirty="0" smtClean="0"/>
              <a:t>and </a:t>
            </a:r>
            <a:r>
              <a:rPr lang="en-US" sz="4000" i="1" dirty="0" smtClean="0">
                <a:latin typeface="Symbol" pitchFamily="18" charset="2"/>
              </a:rPr>
              <a:t>y</a:t>
            </a:r>
            <a:r>
              <a:rPr lang="en-US" sz="4000" baseline="-25000" dirty="0" smtClean="0"/>
              <a:t>3</a:t>
            </a:r>
            <a:endParaRPr lang="en-US" sz="4000" dirty="0"/>
          </a:p>
        </p:txBody>
      </p:sp>
      <p:pic>
        <p:nvPicPr>
          <p:cNvPr id="5" name="Picture 4" descr="FinalSigPsi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2519" y="1143000"/>
            <a:ext cx="3828081" cy="3962400"/>
          </a:xfrm>
          <a:prstGeom prst="rect">
            <a:avLst/>
          </a:prstGeom>
        </p:spPr>
      </p:pic>
      <p:pic>
        <p:nvPicPr>
          <p:cNvPr id="6" name="Picture 5" descr="FinalSigPsi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143000"/>
            <a:ext cx="3895241" cy="3962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" y="5417403"/>
            <a:ext cx="91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cs typeface="Times New Roman"/>
              </a:rPr>
              <a:t>Broadens from in- </a:t>
            </a:r>
            <a:r>
              <a:rPr lang="en-US" sz="2400" dirty="0" smtClean="0">
                <a:solidFill>
                  <a:srgbClr val="0000FF"/>
                </a:solidFill>
              </a:rPr>
              <a:t>to out-of-plane in </a:t>
            </a:r>
            <a:r>
              <a:rPr lang="en-US" sz="2400" i="1" dirty="0" smtClean="0">
                <a:solidFill>
                  <a:srgbClr val="0000FF"/>
                </a:solidFill>
                <a:latin typeface="Symbol" pitchFamily="18" charset="2"/>
              </a:rPr>
              <a:t>y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while narrows in </a:t>
            </a:r>
            <a:r>
              <a:rPr lang="en-US" sz="2400" i="1" dirty="0" smtClean="0">
                <a:solidFill>
                  <a:srgbClr val="0000FF"/>
                </a:solidFill>
                <a:latin typeface="Symbol" pitchFamily="18" charset="2"/>
              </a:rPr>
              <a:t>y</a:t>
            </a:r>
            <a:r>
              <a:rPr lang="en-US" sz="2400" baseline="-25000" dirty="0" smtClean="0">
                <a:solidFill>
                  <a:srgbClr val="0000FF"/>
                </a:solidFill>
              </a:rPr>
              <a:t>3 </a:t>
            </a:r>
            <a:r>
              <a:rPr lang="en-US" sz="2400" dirty="0" smtClean="0">
                <a:solidFill>
                  <a:srgbClr val="0000FF"/>
                </a:solidFill>
              </a:rPr>
              <a:t>.</a:t>
            </a:r>
            <a:endParaRPr lang="en-US" sz="2400" baseline="-25000" dirty="0" smtClean="0">
              <a:solidFill>
                <a:srgbClr val="0000FF"/>
              </a:solidFill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  <a:cs typeface="Times New Roman"/>
              </a:rPr>
              <a:t>S</a:t>
            </a:r>
            <a:r>
              <a:rPr lang="en-US" sz="2400" dirty="0" smtClean="0">
                <a:solidFill>
                  <a:srgbClr val="FF0000"/>
                </a:solidFill>
                <a:cs typeface="Times New Roman"/>
              </a:rPr>
              <a:t>igns </a:t>
            </a:r>
            <a:r>
              <a:rPr lang="en-US" sz="2400" dirty="0">
                <a:solidFill>
                  <a:srgbClr val="FF0000"/>
                </a:solidFill>
                <a:cs typeface="Times New Roman"/>
              </a:rPr>
              <a:t>of </a:t>
            </a:r>
            <a:r>
              <a:rPr lang="en-US" sz="2400" dirty="0" smtClean="0">
                <a:solidFill>
                  <a:srgbClr val="FF0000"/>
                </a:solidFill>
                <a:cs typeface="Times New Roman"/>
              </a:rPr>
              <a:t>path-length dependence?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63673" y="3121967"/>
            <a:ext cx="1828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1/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trig</a:t>
            </a:r>
            <a:r>
              <a:rPr lang="en-US" sz="2400" dirty="0" err="1" smtClean="0"/>
              <a:t>dNd</a:t>
            </a:r>
            <a:r>
              <a:rPr lang="el-GR" sz="2400" dirty="0" smtClean="0"/>
              <a:t>Δφ</a:t>
            </a:r>
            <a:endParaRPr lang="en-US" sz="2400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40D2F-C9E1-40F3-8129-E8BFC425B4D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Strangeness in Quark Matter, 18-24 Sept. 2011, Cracow, Poland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972160" y="2983468"/>
            <a:ext cx="1766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Preliminary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438760" y="1383268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9900"/>
                </a:solidFill>
                <a:latin typeface="Symbol" pitchFamily="18" charset="2"/>
              </a:rPr>
              <a:t>y</a:t>
            </a:r>
            <a:r>
              <a:rPr lang="en-US" baseline="-25000" dirty="0" smtClean="0">
                <a:solidFill>
                  <a:srgbClr val="FF9900"/>
                </a:solidFill>
              </a:rPr>
              <a:t>2</a:t>
            </a:r>
            <a:r>
              <a:rPr lang="en-US" dirty="0" smtClean="0">
                <a:solidFill>
                  <a:srgbClr val="FF9900"/>
                </a:solidFill>
              </a:rPr>
              <a:t> in-plane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21838" y="3364468"/>
            <a:ext cx="138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9900"/>
                </a:solidFill>
                <a:latin typeface="Symbol" pitchFamily="18" charset="2"/>
              </a:rPr>
              <a:t>y</a:t>
            </a:r>
            <a:r>
              <a:rPr lang="en-US" baseline="-25000" dirty="0" smtClean="0">
                <a:solidFill>
                  <a:srgbClr val="FF9900"/>
                </a:solidFill>
              </a:rPr>
              <a:t>2</a:t>
            </a:r>
            <a:r>
              <a:rPr lang="en-US" dirty="0" smtClean="0">
                <a:solidFill>
                  <a:srgbClr val="FF9900"/>
                </a:solidFill>
              </a:rPr>
              <a:t> out-plane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14793" y="1371600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9900"/>
                </a:solidFill>
                <a:latin typeface="Symbol" pitchFamily="18" charset="2"/>
              </a:rPr>
              <a:t>y</a:t>
            </a:r>
            <a:r>
              <a:rPr lang="en-US" baseline="-25000" dirty="0">
                <a:solidFill>
                  <a:srgbClr val="FF9900"/>
                </a:solidFill>
              </a:rPr>
              <a:t>3</a:t>
            </a:r>
            <a:r>
              <a:rPr lang="en-US" dirty="0" smtClean="0">
                <a:solidFill>
                  <a:srgbClr val="FF9900"/>
                </a:solidFill>
              </a:rPr>
              <a:t> in-phase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38241" y="3364468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9900"/>
                </a:solidFill>
                <a:latin typeface="Symbol" pitchFamily="18" charset="2"/>
              </a:rPr>
              <a:t>y</a:t>
            </a:r>
            <a:r>
              <a:rPr lang="en-US" baseline="-25000" dirty="0">
                <a:solidFill>
                  <a:srgbClr val="FF9900"/>
                </a:solidFill>
              </a:rPr>
              <a:t>3</a:t>
            </a:r>
            <a:r>
              <a:rPr lang="en-US" dirty="0" smtClean="0">
                <a:solidFill>
                  <a:srgbClr val="FF9900"/>
                </a:solidFill>
              </a:rPr>
              <a:t> out-phase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24041" y="2971800"/>
            <a:ext cx="1766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Preliminary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613699" y="4933890"/>
            <a:ext cx="474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Symbol" pitchFamily="18" charset="2"/>
              </a:rPr>
              <a:t>Df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30790" y="4933890"/>
            <a:ext cx="474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Symbol" pitchFamily="18" charset="2"/>
              </a:rPr>
              <a:t>Df</a:t>
            </a:r>
            <a:endParaRPr lang="en-US" sz="2000" dirty="0">
              <a:latin typeface="Symbol" pitchFamily="18" charset="2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3089394" y="2133600"/>
            <a:ext cx="644406" cy="640778"/>
            <a:chOff x="270165" y="1600200"/>
            <a:chExt cx="3692235" cy="3671455"/>
          </a:xfrm>
        </p:grpSpPr>
        <p:sp>
          <p:nvSpPr>
            <p:cNvPr id="52" name="Oval 51"/>
            <p:cNvSpPr/>
            <p:nvPr/>
          </p:nvSpPr>
          <p:spPr bwMode="auto">
            <a:xfrm>
              <a:off x="914401" y="1600200"/>
              <a:ext cx="2362199" cy="36576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2128838" y="2486025"/>
              <a:ext cx="1128712" cy="1914525"/>
            </a:xfrm>
            <a:custGeom>
              <a:avLst/>
              <a:gdLst>
                <a:gd name="connsiteX0" fmla="*/ 0 w 1128712"/>
                <a:gd name="connsiteY0" fmla="*/ 942975 h 1914525"/>
                <a:gd name="connsiteX1" fmla="*/ 957262 w 1128712"/>
                <a:gd name="connsiteY1" fmla="*/ 0 h 1914525"/>
                <a:gd name="connsiteX2" fmla="*/ 1057275 w 1128712"/>
                <a:gd name="connsiteY2" fmla="*/ 328613 h 1914525"/>
                <a:gd name="connsiteX3" fmla="*/ 1114425 w 1128712"/>
                <a:gd name="connsiteY3" fmla="*/ 600075 h 1914525"/>
                <a:gd name="connsiteX4" fmla="*/ 1128712 w 1128712"/>
                <a:gd name="connsiteY4" fmla="*/ 942975 h 1914525"/>
                <a:gd name="connsiteX5" fmla="*/ 1114425 w 1128712"/>
                <a:gd name="connsiteY5" fmla="*/ 1257300 h 1914525"/>
                <a:gd name="connsiteX6" fmla="*/ 1042987 w 1128712"/>
                <a:gd name="connsiteY6" fmla="*/ 1671638 h 1914525"/>
                <a:gd name="connsiteX7" fmla="*/ 957262 w 1128712"/>
                <a:gd name="connsiteY7" fmla="*/ 1914525 h 1914525"/>
                <a:gd name="connsiteX8" fmla="*/ 0 w 1128712"/>
                <a:gd name="connsiteY8" fmla="*/ 942975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8712" h="1914525">
                  <a:moveTo>
                    <a:pt x="0" y="942975"/>
                  </a:moveTo>
                  <a:lnTo>
                    <a:pt x="957262" y="0"/>
                  </a:lnTo>
                  <a:lnTo>
                    <a:pt x="1057275" y="328613"/>
                  </a:lnTo>
                  <a:lnTo>
                    <a:pt x="1114425" y="600075"/>
                  </a:lnTo>
                  <a:lnTo>
                    <a:pt x="1128712" y="942975"/>
                  </a:lnTo>
                  <a:lnTo>
                    <a:pt x="1114425" y="1257300"/>
                  </a:lnTo>
                  <a:lnTo>
                    <a:pt x="1042987" y="1671638"/>
                  </a:lnTo>
                  <a:lnTo>
                    <a:pt x="957262" y="1914525"/>
                  </a:lnTo>
                  <a:lnTo>
                    <a:pt x="0" y="942975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 rot="10800000">
              <a:off x="942111" y="2477283"/>
              <a:ext cx="1128712" cy="1914525"/>
            </a:xfrm>
            <a:custGeom>
              <a:avLst/>
              <a:gdLst>
                <a:gd name="connsiteX0" fmla="*/ 0 w 1128712"/>
                <a:gd name="connsiteY0" fmla="*/ 942975 h 1914525"/>
                <a:gd name="connsiteX1" fmla="*/ 957262 w 1128712"/>
                <a:gd name="connsiteY1" fmla="*/ 0 h 1914525"/>
                <a:gd name="connsiteX2" fmla="*/ 1057275 w 1128712"/>
                <a:gd name="connsiteY2" fmla="*/ 328613 h 1914525"/>
                <a:gd name="connsiteX3" fmla="*/ 1114425 w 1128712"/>
                <a:gd name="connsiteY3" fmla="*/ 600075 h 1914525"/>
                <a:gd name="connsiteX4" fmla="*/ 1128712 w 1128712"/>
                <a:gd name="connsiteY4" fmla="*/ 942975 h 1914525"/>
                <a:gd name="connsiteX5" fmla="*/ 1114425 w 1128712"/>
                <a:gd name="connsiteY5" fmla="*/ 1257300 h 1914525"/>
                <a:gd name="connsiteX6" fmla="*/ 1042987 w 1128712"/>
                <a:gd name="connsiteY6" fmla="*/ 1671638 h 1914525"/>
                <a:gd name="connsiteX7" fmla="*/ 957262 w 1128712"/>
                <a:gd name="connsiteY7" fmla="*/ 1914525 h 1914525"/>
                <a:gd name="connsiteX8" fmla="*/ 0 w 1128712"/>
                <a:gd name="connsiteY8" fmla="*/ 942975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8712" h="1914525">
                  <a:moveTo>
                    <a:pt x="0" y="942975"/>
                  </a:moveTo>
                  <a:lnTo>
                    <a:pt x="957262" y="0"/>
                  </a:lnTo>
                  <a:lnTo>
                    <a:pt x="1057275" y="328613"/>
                  </a:lnTo>
                  <a:lnTo>
                    <a:pt x="1114425" y="600075"/>
                  </a:lnTo>
                  <a:lnTo>
                    <a:pt x="1128712" y="942975"/>
                  </a:lnTo>
                  <a:lnTo>
                    <a:pt x="1114425" y="1257300"/>
                  </a:lnTo>
                  <a:lnTo>
                    <a:pt x="1042987" y="1671638"/>
                  </a:lnTo>
                  <a:lnTo>
                    <a:pt x="957262" y="1914525"/>
                  </a:lnTo>
                  <a:lnTo>
                    <a:pt x="0" y="942975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Connector 54"/>
            <p:cNvCxnSpPr/>
            <p:nvPr/>
          </p:nvCxnSpPr>
          <p:spPr>
            <a:xfrm flipV="1">
              <a:off x="381000" y="3419614"/>
              <a:ext cx="3581400" cy="9388"/>
            </a:xfrm>
            <a:prstGeom prst="line">
              <a:avLst/>
            </a:prstGeom>
            <a:ln w="63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270165" y="1600200"/>
              <a:ext cx="3657600" cy="36576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270165" y="1614055"/>
              <a:ext cx="3657600" cy="36576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6654644" y="2150170"/>
            <a:ext cx="660556" cy="669230"/>
            <a:chOff x="4800600" y="1615440"/>
            <a:chExt cx="4114800" cy="4168835"/>
          </a:xfrm>
        </p:grpSpPr>
        <p:sp>
          <p:nvSpPr>
            <p:cNvPr id="66" name="Isosceles Triangle 65"/>
            <p:cNvSpPr/>
            <p:nvPr/>
          </p:nvSpPr>
          <p:spPr>
            <a:xfrm>
              <a:off x="4800600" y="1615440"/>
              <a:ext cx="4114800" cy="356616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6871855" y="2826327"/>
              <a:ext cx="1413163" cy="1246909"/>
            </a:xfrm>
            <a:custGeom>
              <a:avLst/>
              <a:gdLst>
                <a:gd name="connsiteX0" fmla="*/ 0 w 1413163"/>
                <a:gd name="connsiteY0" fmla="*/ 1205346 h 1246909"/>
                <a:gd name="connsiteX1" fmla="*/ 692727 w 1413163"/>
                <a:gd name="connsiteY1" fmla="*/ 0 h 1246909"/>
                <a:gd name="connsiteX2" fmla="*/ 1413163 w 1413163"/>
                <a:gd name="connsiteY2" fmla="*/ 1246909 h 1246909"/>
                <a:gd name="connsiteX3" fmla="*/ 0 w 1413163"/>
                <a:gd name="connsiteY3" fmla="*/ 1205346 h 124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3163" h="1246909">
                  <a:moveTo>
                    <a:pt x="0" y="1205346"/>
                  </a:moveTo>
                  <a:lnTo>
                    <a:pt x="692727" y="0"/>
                  </a:lnTo>
                  <a:lnTo>
                    <a:pt x="1413163" y="1246909"/>
                  </a:lnTo>
                  <a:lnTo>
                    <a:pt x="0" y="1205346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5486400" y="2867891"/>
              <a:ext cx="1371600" cy="1177636"/>
            </a:xfrm>
            <a:custGeom>
              <a:avLst/>
              <a:gdLst>
                <a:gd name="connsiteX0" fmla="*/ 1371600 w 1371600"/>
                <a:gd name="connsiteY0" fmla="*/ 1177636 h 1177636"/>
                <a:gd name="connsiteX1" fmla="*/ 651164 w 1371600"/>
                <a:gd name="connsiteY1" fmla="*/ 0 h 1177636"/>
                <a:gd name="connsiteX2" fmla="*/ 0 w 1371600"/>
                <a:gd name="connsiteY2" fmla="*/ 1136073 h 1177636"/>
                <a:gd name="connsiteX3" fmla="*/ 1371600 w 1371600"/>
                <a:gd name="connsiteY3" fmla="*/ 1177636 h 117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1177636">
                  <a:moveTo>
                    <a:pt x="1371600" y="1177636"/>
                  </a:moveTo>
                  <a:lnTo>
                    <a:pt x="651164" y="0"/>
                  </a:lnTo>
                  <a:lnTo>
                    <a:pt x="0" y="1136073"/>
                  </a:lnTo>
                  <a:lnTo>
                    <a:pt x="1371600" y="1177636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6234545" y="4045527"/>
              <a:ext cx="1330037" cy="1149928"/>
            </a:xfrm>
            <a:custGeom>
              <a:avLst/>
              <a:gdLst>
                <a:gd name="connsiteX0" fmla="*/ 637310 w 1330037"/>
                <a:gd name="connsiteY0" fmla="*/ 0 h 1149928"/>
                <a:gd name="connsiteX1" fmla="*/ 0 w 1330037"/>
                <a:gd name="connsiteY1" fmla="*/ 1149928 h 1149928"/>
                <a:gd name="connsiteX2" fmla="*/ 1330037 w 1330037"/>
                <a:gd name="connsiteY2" fmla="*/ 1149928 h 1149928"/>
                <a:gd name="connsiteX3" fmla="*/ 637310 w 1330037"/>
                <a:gd name="connsiteY3" fmla="*/ 0 h 114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0037" h="1149928">
                  <a:moveTo>
                    <a:pt x="637310" y="0"/>
                  </a:moveTo>
                  <a:lnTo>
                    <a:pt x="0" y="1149928"/>
                  </a:lnTo>
                  <a:lnTo>
                    <a:pt x="1330037" y="1149928"/>
                  </a:lnTo>
                  <a:lnTo>
                    <a:pt x="63731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6858000" y="3138055"/>
              <a:ext cx="1600200" cy="900546"/>
            </a:xfrm>
            <a:prstGeom prst="line">
              <a:avLst/>
            </a:prstGeom>
            <a:ln w="63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5895112" y="2098965"/>
              <a:ext cx="2057398" cy="368531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5680365" y="2098965"/>
              <a:ext cx="2258290" cy="368531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5119255" y="4010890"/>
              <a:ext cx="3524268" cy="762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6871855" y="4038601"/>
              <a:ext cx="13855" cy="1745674"/>
            </a:xfrm>
            <a:prstGeom prst="line">
              <a:avLst/>
            </a:prstGeom>
            <a:ln w="63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 flipV="1">
              <a:off x="5257800" y="3124200"/>
              <a:ext cx="1600200" cy="914400"/>
            </a:xfrm>
            <a:prstGeom prst="line">
              <a:avLst/>
            </a:prstGeom>
            <a:ln w="63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3101046" y="4170220"/>
            <a:ext cx="632754" cy="630380"/>
            <a:chOff x="3101046" y="4322620"/>
            <a:chExt cx="632754" cy="630380"/>
          </a:xfrm>
        </p:grpSpPr>
        <p:sp>
          <p:nvSpPr>
            <p:cNvPr id="59" name="Oval 58"/>
            <p:cNvSpPr/>
            <p:nvPr/>
          </p:nvSpPr>
          <p:spPr bwMode="auto">
            <a:xfrm>
              <a:off x="3211451" y="4322620"/>
              <a:ext cx="404820" cy="6268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/>
            </a:p>
          </p:txBody>
        </p:sp>
        <p:sp>
          <p:nvSpPr>
            <p:cNvPr id="61" name="Freeform 60"/>
            <p:cNvSpPr/>
            <p:nvPr/>
          </p:nvSpPr>
          <p:spPr>
            <a:xfrm rot="10800000">
              <a:off x="3244692" y="4639591"/>
              <a:ext cx="339527" cy="313409"/>
            </a:xfrm>
            <a:custGeom>
              <a:avLst/>
              <a:gdLst>
                <a:gd name="connsiteX0" fmla="*/ 983672 w 1981200"/>
                <a:gd name="connsiteY0" fmla="*/ 1828800 h 1828800"/>
                <a:gd name="connsiteX1" fmla="*/ 0 w 1981200"/>
                <a:gd name="connsiteY1" fmla="*/ 858982 h 1828800"/>
                <a:gd name="connsiteX2" fmla="*/ 83127 w 1981200"/>
                <a:gd name="connsiteY2" fmla="*/ 651164 h 1828800"/>
                <a:gd name="connsiteX3" fmla="*/ 235527 w 1981200"/>
                <a:gd name="connsiteY3" fmla="*/ 401782 h 1828800"/>
                <a:gd name="connsiteX4" fmla="*/ 415636 w 1981200"/>
                <a:gd name="connsiteY4" fmla="*/ 207818 h 1828800"/>
                <a:gd name="connsiteX5" fmla="*/ 609600 w 1981200"/>
                <a:gd name="connsiteY5" fmla="*/ 96982 h 1828800"/>
                <a:gd name="connsiteX6" fmla="*/ 803563 w 1981200"/>
                <a:gd name="connsiteY6" fmla="*/ 27709 h 1828800"/>
                <a:gd name="connsiteX7" fmla="*/ 997527 w 1981200"/>
                <a:gd name="connsiteY7" fmla="*/ 0 h 1828800"/>
                <a:gd name="connsiteX8" fmla="*/ 1205345 w 1981200"/>
                <a:gd name="connsiteY8" fmla="*/ 41564 h 1828800"/>
                <a:gd name="connsiteX9" fmla="*/ 1413163 w 1981200"/>
                <a:gd name="connsiteY9" fmla="*/ 124691 h 1828800"/>
                <a:gd name="connsiteX10" fmla="*/ 1607127 w 1981200"/>
                <a:gd name="connsiteY10" fmla="*/ 263237 h 1828800"/>
                <a:gd name="connsiteX11" fmla="*/ 1759527 w 1981200"/>
                <a:gd name="connsiteY11" fmla="*/ 443346 h 1828800"/>
                <a:gd name="connsiteX12" fmla="*/ 1884218 w 1981200"/>
                <a:gd name="connsiteY12" fmla="*/ 623455 h 1828800"/>
                <a:gd name="connsiteX13" fmla="*/ 1981200 w 1981200"/>
                <a:gd name="connsiteY13" fmla="*/ 845128 h 1828800"/>
                <a:gd name="connsiteX14" fmla="*/ 983672 w 1981200"/>
                <a:gd name="connsiteY14" fmla="*/ 18288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1200" h="1828800">
                  <a:moveTo>
                    <a:pt x="983672" y="1828800"/>
                  </a:moveTo>
                  <a:lnTo>
                    <a:pt x="0" y="858982"/>
                  </a:lnTo>
                  <a:lnTo>
                    <a:pt x="83127" y="651164"/>
                  </a:lnTo>
                  <a:lnTo>
                    <a:pt x="235527" y="401782"/>
                  </a:lnTo>
                  <a:lnTo>
                    <a:pt x="415636" y="207818"/>
                  </a:lnTo>
                  <a:lnTo>
                    <a:pt x="609600" y="96982"/>
                  </a:lnTo>
                  <a:lnTo>
                    <a:pt x="803563" y="27709"/>
                  </a:lnTo>
                  <a:lnTo>
                    <a:pt x="997527" y="0"/>
                  </a:lnTo>
                  <a:lnTo>
                    <a:pt x="1205345" y="41564"/>
                  </a:lnTo>
                  <a:lnTo>
                    <a:pt x="1413163" y="124691"/>
                  </a:lnTo>
                  <a:lnTo>
                    <a:pt x="1607127" y="263237"/>
                  </a:lnTo>
                  <a:lnTo>
                    <a:pt x="1759527" y="443346"/>
                  </a:lnTo>
                  <a:lnTo>
                    <a:pt x="1884218" y="623455"/>
                  </a:lnTo>
                  <a:lnTo>
                    <a:pt x="1981200" y="845128"/>
                  </a:lnTo>
                  <a:lnTo>
                    <a:pt x="983672" y="182880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/>
            <p:cNvCxnSpPr/>
            <p:nvPr/>
          </p:nvCxnSpPr>
          <p:spPr>
            <a:xfrm flipV="1">
              <a:off x="3120040" y="4634421"/>
              <a:ext cx="613760" cy="1609"/>
            </a:xfrm>
            <a:prstGeom prst="line">
              <a:avLst/>
            </a:prstGeom>
            <a:ln w="63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Freeform 87"/>
            <p:cNvSpPr/>
            <p:nvPr/>
          </p:nvSpPr>
          <p:spPr>
            <a:xfrm>
              <a:off x="3244692" y="4323807"/>
              <a:ext cx="339527" cy="313409"/>
            </a:xfrm>
            <a:custGeom>
              <a:avLst/>
              <a:gdLst>
                <a:gd name="connsiteX0" fmla="*/ 983672 w 1981200"/>
                <a:gd name="connsiteY0" fmla="*/ 1828800 h 1828800"/>
                <a:gd name="connsiteX1" fmla="*/ 0 w 1981200"/>
                <a:gd name="connsiteY1" fmla="*/ 858982 h 1828800"/>
                <a:gd name="connsiteX2" fmla="*/ 83127 w 1981200"/>
                <a:gd name="connsiteY2" fmla="*/ 651164 h 1828800"/>
                <a:gd name="connsiteX3" fmla="*/ 235527 w 1981200"/>
                <a:gd name="connsiteY3" fmla="*/ 401782 h 1828800"/>
                <a:gd name="connsiteX4" fmla="*/ 415636 w 1981200"/>
                <a:gd name="connsiteY4" fmla="*/ 207818 h 1828800"/>
                <a:gd name="connsiteX5" fmla="*/ 609600 w 1981200"/>
                <a:gd name="connsiteY5" fmla="*/ 96982 h 1828800"/>
                <a:gd name="connsiteX6" fmla="*/ 803563 w 1981200"/>
                <a:gd name="connsiteY6" fmla="*/ 27709 h 1828800"/>
                <a:gd name="connsiteX7" fmla="*/ 997527 w 1981200"/>
                <a:gd name="connsiteY7" fmla="*/ 0 h 1828800"/>
                <a:gd name="connsiteX8" fmla="*/ 1205345 w 1981200"/>
                <a:gd name="connsiteY8" fmla="*/ 41564 h 1828800"/>
                <a:gd name="connsiteX9" fmla="*/ 1413163 w 1981200"/>
                <a:gd name="connsiteY9" fmla="*/ 124691 h 1828800"/>
                <a:gd name="connsiteX10" fmla="*/ 1607127 w 1981200"/>
                <a:gd name="connsiteY10" fmla="*/ 263237 h 1828800"/>
                <a:gd name="connsiteX11" fmla="*/ 1759527 w 1981200"/>
                <a:gd name="connsiteY11" fmla="*/ 443346 h 1828800"/>
                <a:gd name="connsiteX12" fmla="*/ 1884218 w 1981200"/>
                <a:gd name="connsiteY12" fmla="*/ 623455 h 1828800"/>
                <a:gd name="connsiteX13" fmla="*/ 1981200 w 1981200"/>
                <a:gd name="connsiteY13" fmla="*/ 845128 h 1828800"/>
                <a:gd name="connsiteX14" fmla="*/ 983672 w 1981200"/>
                <a:gd name="connsiteY14" fmla="*/ 18288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1200" h="1828800">
                  <a:moveTo>
                    <a:pt x="983672" y="1828800"/>
                  </a:moveTo>
                  <a:lnTo>
                    <a:pt x="0" y="858982"/>
                  </a:lnTo>
                  <a:lnTo>
                    <a:pt x="83127" y="651164"/>
                  </a:lnTo>
                  <a:lnTo>
                    <a:pt x="235527" y="401782"/>
                  </a:lnTo>
                  <a:lnTo>
                    <a:pt x="415636" y="207818"/>
                  </a:lnTo>
                  <a:lnTo>
                    <a:pt x="609600" y="96982"/>
                  </a:lnTo>
                  <a:lnTo>
                    <a:pt x="803563" y="27709"/>
                  </a:lnTo>
                  <a:lnTo>
                    <a:pt x="997527" y="0"/>
                  </a:lnTo>
                  <a:lnTo>
                    <a:pt x="1205345" y="41564"/>
                  </a:lnTo>
                  <a:lnTo>
                    <a:pt x="1413163" y="124691"/>
                  </a:lnTo>
                  <a:lnTo>
                    <a:pt x="1607127" y="263237"/>
                  </a:lnTo>
                  <a:lnTo>
                    <a:pt x="1759527" y="443346"/>
                  </a:lnTo>
                  <a:lnTo>
                    <a:pt x="1884218" y="623455"/>
                  </a:lnTo>
                  <a:lnTo>
                    <a:pt x="1981200" y="845128"/>
                  </a:lnTo>
                  <a:lnTo>
                    <a:pt x="983672" y="182880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/>
            <p:cNvCxnSpPr/>
            <p:nvPr/>
          </p:nvCxnSpPr>
          <p:spPr>
            <a:xfrm flipH="1">
              <a:off x="3101046" y="4322620"/>
              <a:ext cx="626818" cy="62681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101046" y="4324994"/>
              <a:ext cx="626818" cy="62681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6629400" y="4114800"/>
            <a:ext cx="693706" cy="702816"/>
            <a:chOff x="6629400" y="4267200"/>
            <a:chExt cx="693706" cy="702816"/>
          </a:xfrm>
        </p:grpSpPr>
        <p:sp>
          <p:nvSpPr>
            <p:cNvPr id="77" name="Isosceles Triangle 76"/>
            <p:cNvSpPr/>
            <p:nvPr/>
          </p:nvSpPr>
          <p:spPr>
            <a:xfrm>
              <a:off x="6629400" y="4267200"/>
              <a:ext cx="693706" cy="601212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6631736" y="4673147"/>
              <a:ext cx="345685" cy="193864"/>
            </a:xfrm>
            <a:custGeom>
              <a:avLst/>
              <a:gdLst>
                <a:gd name="connsiteX0" fmla="*/ 2050473 w 2050473"/>
                <a:gd name="connsiteY0" fmla="*/ 27709 h 1149927"/>
                <a:gd name="connsiteX1" fmla="*/ 665018 w 2050473"/>
                <a:gd name="connsiteY1" fmla="*/ 0 h 1149927"/>
                <a:gd name="connsiteX2" fmla="*/ 0 w 2050473"/>
                <a:gd name="connsiteY2" fmla="*/ 1136073 h 1149927"/>
                <a:gd name="connsiteX3" fmla="*/ 1427018 w 2050473"/>
                <a:gd name="connsiteY3" fmla="*/ 1149927 h 1149927"/>
                <a:gd name="connsiteX4" fmla="*/ 2050473 w 2050473"/>
                <a:gd name="connsiteY4" fmla="*/ 27709 h 114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0473" h="1149927">
                  <a:moveTo>
                    <a:pt x="2050473" y="27709"/>
                  </a:moveTo>
                  <a:lnTo>
                    <a:pt x="665018" y="0"/>
                  </a:lnTo>
                  <a:lnTo>
                    <a:pt x="0" y="1136073"/>
                  </a:lnTo>
                  <a:lnTo>
                    <a:pt x="1427018" y="1149927"/>
                  </a:lnTo>
                  <a:lnTo>
                    <a:pt x="2050473" y="27709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6979757" y="4675482"/>
              <a:ext cx="338678" cy="191528"/>
            </a:xfrm>
            <a:custGeom>
              <a:avLst/>
              <a:gdLst>
                <a:gd name="connsiteX0" fmla="*/ 0 w 2008909"/>
                <a:gd name="connsiteY0" fmla="*/ 0 h 1136072"/>
                <a:gd name="connsiteX1" fmla="*/ 1399309 w 2008909"/>
                <a:gd name="connsiteY1" fmla="*/ 55418 h 1136072"/>
                <a:gd name="connsiteX2" fmla="*/ 2008909 w 2008909"/>
                <a:gd name="connsiteY2" fmla="*/ 1136072 h 1136072"/>
                <a:gd name="connsiteX3" fmla="*/ 706581 w 2008909"/>
                <a:gd name="connsiteY3" fmla="*/ 1136072 h 1136072"/>
                <a:gd name="connsiteX4" fmla="*/ 0 w 2008909"/>
                <a:gd name="connsiteY4" fmla="*/ 0 h 1136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8909" h="1136072">
                  <a:moveTo>
                    <a:pt x="0" y="0"/>
                  </a:moveTo>
                  <a:lnTo>
                    <a:pt x="1399309" y="55418"/>
                  </a:lnTo>
                  <a:lnTo>
                    <a:pt x="2008909" y="1136072"/>
                  </a:lnTo>
                  <a:lnTo>
                    <a:pt x="706581" y="11360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Connector 80"/>
            <p:cNvCxnSpPr/>
            <p:nvPr/>
          </p:nvCxnSpPr>
          <p:spPr>
            <a:xfrm flipV="1">
              <a:off x="6976253" y="4523895"/>
              <a:ext cx="269775" cy="151821"/>
            </a:xfrm>
            <a:prstGeom prst="line">
              <a:avLst/>
            </a:prstGeom>
            <a:ln w="63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683121" y="4671044"/>
              <a:ext cx="594149" cy="1284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6978589" y="4675716"/>
              <a:ext cx="2336" cy="294300"/>
            </a:xfrm>
            <a:prstGeom prst="line">
              <a:avLst/>
            </a:prstGeom>
            <a:ln w="63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 flipV="1">
              <a:off x="6706478" y="4521559"/>
              <a:ext cx="269775" cy="154157"/>
            </a:xfrm>
            <a:prstGeom prst="line">
              <a:avLst/>
            </a:prstGeom>
            <a:ln w="63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Freeform 86"/>
            <p:cNvSpPr/>
            <p:nvPr/>
          </p:nvSpPr>
          <p:spPr>
            <a:xfrm>
              <a:off x="6857132" y="4272806"/>
              <a:ext cx="235907" cy="401742"/>
            </a:xfrm>
            <a:custGeom>
              <a:avLst/>
              <a:gdLst>
                <a:gd name="connsiteX0" fmla="*/ 720437 w 1399309"/>
                <a:gd name="connsiteY0" fmla="*/ 2382982 h 2382982"/>
                <a:gd name="connsiteX1" fmla="*/ 1399309 w 1399309"/>
                <a:gd name="connsiteY1" fmla="*/ 1177636 h 2382982"/>
                <a:gd name="connsiteX2" fmla="*/ 720437 w 1399309"/>
                <a:gd name="connsiteY2" fmla="*/ 0 h 2382982"/>
                <a:gd name="connsiteX3" fmla="*/ 0 w 1399309"/>
                <a:gd name="connsiteY3" fmla="*/ 1233054 h 2382982"/>
                <a:gd name="connsiteX4" fmla="*/ 720437 w 1399309"/>
                <a:gd name="connsiteY4" fmla="*/ 2382982 h 238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9309" h="2382982">
                  <a:moveTo>
                    <a:pt x="720437" y="2382982"/>
                  </a:moveTo>
                  <a:lnTo>
                    <a:pt x="1399309" y="1177636"/>
                  </a:lnTo>
                  <a:lnTo>
                    <a:pt x="720437" y="0"/>
                  </a:lnTo>
                  <a:lnTo>
                    <a:pt x="0" y="1233054"/>
                  </a:lnTo>
                  <a:lnTo>
                    <a:pt x="720437" y="2382982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Straight Connector 81"/>
            <p:cNvCxnSpPr/>
            <p:nvPr/>
          </p:nvCxnSpPr>
          <p:spPr>
            <a:xfrm flipH="1">
              <a:off x="6813922" y="4348717"/>
              <a:ext cx="346853" cy="62129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6777718" y="4348717"/>
              <a:ext cx="380721" cy="62129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tangle 59"/>
          <p:cNvSpPr/>
          <p:nvPr/>
        </p:nvSpPr>
        <p:spPr>
          <a:xfrm>
            <a:off x="0" y="9906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Au+Au</a:t>
            </a:r>
            <a:r>
              <a:rPr lang="en-US" dirty="0" smtClean="0"/>
              <a:t> 20-60%,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trig</a:t>
            </a:r>
            <a:r>
              <a:rPr lang="en-US" dirty="0" smtClean="0"/>
              <a:t>=3-4 </a:t>
            </a:r>
            <a:r>
              <a:rPr lang="en-US" dirty="0" err="1"/>
              <a:t>GeV</a:t>
            </a:r>
            <a:r>
              <a:rPr lang="en-US" dirty="0"/>
              <a:t>/c,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assoc</a:t>
            </a:r>
            <a:r>
              <a:rPr lang="en-US" dirty="0" smtClean="0"/>
              <a:t>=1-1.5 </a:t>
            </a:r>
            <a:r>
              <a:rPr lang="en-US" dirty="0" err="1"/>
              <a:t>GeV</a:t>
            </a:r>
            <a:r>
              <a:rPr lang="en-US" dirty="0"/>
              <a:t>/c, large |</a:t>
            </a:r>
            <a:r>
              <a:rPr lang="en-US" dirty="0">
                <a:latin typeface="Symbol" pitchFamily="18" charset="2"/>
              </a:rPr>
              <a:t>Dh</a:t>
            </a:r>
            <a:r>
              <a:rPr lang="en-US" dirty="0" smtClean="0"/>
              <a:t>|&gt;0.7, </a:t>
            </a:r>
            <a:r>
              <a:rPr lang="en-US" dirty="0" err="1" smtClean="0"/>
              <a:t>Bkgd</a:t>
            </a:r>
            <a:r>
              <a:rPr lang="en-US" dirty="0" smtClean="0"/>
              <a:t> norm. by &lt;signal&gt;=0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153936" y="2343888"/>
            <a:ext cx="960864" cy="445532"/>
            <a:chOff x="1155235" y="-121982"/>
            <a:chExt cx="960864" cy="445532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1536235" y="-14552"/>
              <a:ext cx="452625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 flipV="1">
              <a:off x="1155235" y="-121982"/>
              <a:ext cx="381000" cy="7620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flipH="1">
              <a:off x="1155235" y="438"/>
              <a:ext cx="367494" cy="10182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612435" y="-45782"/>
              <a:ext cx="5036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trig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 rot="5400000">
            <a:off x="3004130" y="4470947"/>
            <a:ext cx="812658" cy="701579"/>
            <a:chOff x="1303441" y="-378029"/>
            <a:chExt cx="812658" cy="701579"/>
          </a:xfrm>
        </p:grpSpPr>
        <p:cxnSp>
          <p:nvCxnSpPr>
            <p:cNvPr id="104" name="Straight Arrow Connector 103"/>
            <p:cNvCxnSpPr/>
            <p:nvPr/>
          </p:nvCxnSpPr>
          <p:spPr>
            <a:xfrm>
              <a:off x="1536235" y="-14552"/>
              <a:ext cx="452625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 rot="16200000" flipV="1">
              <a:off x="1253715" y="-328303"/>
              <a:ext cx="332247" cy="232796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 rot="16200000" flipH="1" flipV="1">
              <a:off x="1281949" y="53928"/>
              <a:ext cx="294273" cy="187292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1612435" y="-45782"/>
              <a:ext cx="5036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trig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 rot="2345013">
            <a:off x="6626200" y="4559227"/>
            <a:ext cx="960864" cy="445532"/>
            <a:chOff x="1155235" y="-121982"/>
            <a:chExt cx="960864" cy="445532"/>
          </a:xfrm>
        </p:grpSpPr>
        <p:cxnSp>
          <p:nvCxnSpPr>
            <p:cNvPr id="109" name="Straight Arrow Connector 108"/>
            <p:cNvCxnSpPr/>
            <p:nvPr/>
          </p:nvCxnSpPr>
          <p:spPr>
            <a:xfrm>
              <a:off x="1536235" y="-14552"/>
              <a:ext cx="452625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 flipH="1" flipV="1">
              <a:off x="1155235" y="-121982"/>
              <a:ext cx="381000" cy="7620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 flipH="1">
              <a:off x="1155235" y="438"/>
              <a:ext cx="367494" cy="10182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/>
            <p:cNvSpPr txBox="1"/>
            <p:nvPr/>
          </p:nvSpPr>
          <p:spPr>
            <a:xfrm>
              <a:off x="1612435" y="-45782"/>
              <a:ext cx="5036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trig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 rot="5400000">
            <a:off x="6588851" y="2493940"/>
            <a:ext cx="812658" cy="701579"/>
            <a:chOff x="1303441" y="-378029"/>
            <a:chExt cx="812658" cy="701579"/>
          </a:xfrm>
        </p:grpSpPr>
        <p:cxnSp>
          <p:nvCxnSpPr>
            <p:cNvPr id="114" name="Straight Arrow Connector 113"/>
            <p:cNvCxnSpPr/>
            <p:nvPr/>
          </p:nvCxnSpPr>
          <p:spPr>
            <a:xfrm>
              <a:off x="1536235" y="-14552"/>
              <a:ext cx="452625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>
            <a:xfrm rot="16200000" flipV="1">
              <a:off x="1253715" y="-328303"/>
              <a:ext cx="332247" cy="232796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 rot="16200000" flipH="1" flipV="1">
              <a:off x="1281949" y="53928"/>
              <a:ext cx="294273" cy="187292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/>
            <p:cNvSpPr txBox="1"/>
            <p:nvPr/>
          </p:nvSpPr>
          <p:spPr>
            <a:xfrm>
              <a:off x="1612435" y="-45782"/>
              <a:ext cx="5036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trig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690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Fourier coefficient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n</a:t>
            </a:r>
            <a:r>
              <a:rPr lang="en-US" dirty="0" smtClean="0"/>
              <a:t> is raw signal; it contains flow and </a:t>
            </a:r>
            <a:r>
              <a:rPr lang="en-US" dirty="0" err="1" smtClean="0"/>
              <a:t>nonflow</a:t>
            </a:r>
            <a:r>
              <a:rPr lang="en-US" dirty="0" smtClean="0"/>
              <a:t>.</a:t>
            </a:r>
          </a:p>
          <a:p>
            <a:endParaRPr lang="en-US" sz="1900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Subtracting </a:t>
            </a:r>
            <a:r>
              <a:rPr lang="en-US" dirty="0" err="1" smtClean="0">
                <a:solidFill>
                  <a:srgbClr val="0000FF"/>
                </a:solidFill>
              </a:rPr>
              <a:t>v</a:t>
            </a:r>
            <a:r>
              <a:rPr lang="en-US" baseline="-25000" dirty="0" err="1" smtClean="0">
                <a:solidFill>
                  <a:srgbClr val="0000FF"/>
                </a:solidFill>
              </a:rPr>
              <a:t>n</a:t>
            </a:r>
            <a:r>
              <a:rPr lang="en-US" dirty="0" smtClean="0">
                <a:solidFill>
                  <a:srgbClr val="0000FF"/>
                </a:solidFill>
              </a:rPr>
              <a:t> from low </a:t>
            </a:r>
            <a:r>
              <a:rPr lang="en-US" dirty="0" err="1" smtClean="0">
                <a:solidFill>
                  <a:srgbClr val="0000FF"/>
                </a:solidFill>
              </a:rPr>
              <a:t>p</a:t>
            </a:r>
            <a:r>
              <a:rPr lang="en-US" baseline="-25000" dirty="0" err="1" smtClean="0">
                <a:solidFill>
                  <a:srgbClr val="0000FF"/>
                </a:solidFill>
              </a:rPr>
              <a:t>T</a:t>
            </a:r>
            <a:r>
              <a:rPr lang="en-US" dirty="0" smtClean="0">
                <a:solidFill>
                  <a:srgbClr val="0000FF"/>
                </a:solidFill>
              </a:rPr>
              <a:t>&lt;2 </a:t>
            </a:r>
            <a:r>
              <a:rPr lang="en-US" dirty="0" err="1" smtClean="0">
                <a:solidFill>
                  <a:srgbClr val="0000FF"/>
                </a:solidFill>
              </a:rPr>
              <a:t>GeV</a:t>
            </a:r>
            <a:r>
              <a:rPr lang="en-US" dirty="0" smtClean="0">
                <a:solidFill>
                  <a:srgbClr val="0000FF"/>
                </a:solidFill>
              </a:rPr>
              <a:t>/c partner, </a:t>
            </a:r>
            <a:r>
              <a:rPr lang="en-US" dirty="0" err="1" smtClean="0">
                <a:solidFill>
                  <a:srgbClr val="0000FF"/>
                </a:solidFill>
              </a:rPr>
              <a:t>dihadron</a:t>
            </a:r>
            <a:r>
              <a:rPr lang="en-US" dirty="0" smtClean="0">
                <a:solidFill>
                  <a:srgbClr val="0000FF"/>
                </a:solidFill>
              </a:rPr>
              <a:t> correlation at </a:t>
            </a:r>
            <a:r>
              <a:rPr lang="en-US" dirty="0" err="1" smtClean="0">
                <a:solidFill>
                  <a:srgbClr val="0000FF"/>
                </a:solidFill>
              </a:rPr>
              <a:t>p</a:t>
            </a:r>
            <a:r>
              <a:rPr lang="en-US" baseline="-25000" dirty="0" err="1" smtClean="0">
                <a:solidFill>
                  <a:srgbClr val="0000FF"/>
                </a:solidFill>
              </a:rPr>
              <a:t>T</a:t>
            </a:r>
            <a:r>
              <a:rPr lang="en-US" baseline="30000" dirty="0" err="1" smtClean="0">
                <a:solidFill>
                  <a:srgbClr val="0000FF"/>
                </a:solidFill>
              </a:rPr>
              <a:t>assoc</a:t>
            </a:r>
            <a:r>
              <a:rPr lang="en-US" dirty="0" smtClean="0">
                <a:solidFill>
                  <a:srgbClr val="0000FF"/>
                </a:solidFill>
              </a:rPr>
              <a:t>&gt;2 </a:t>
            </a:r>
            <a:r>
              <a:rPr lang="en-US" dirty="0" err="1" smtClean="0">
                <a:solidFill>
                  <a:srgbClr val="0000FF"/>
                </a:solidFill>
              </a:rPr>
              <a:t>GeV</a:t>
            </a:r>
            <a:r>
              <a:rPr lang="en-US" dirty="0" smtClean="0">
                <a:solidFill>
                  <a:srgbClr val="0000FF"/>
                </a:solidFill>
              </a:rPr>
              <a:t>/c still seems to indicate a near-side ridge and a broad away-side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endParaRPr lang="en-US" sz="1900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Dihadron</a:t>
            </a:r>
            <a:r>
              <a:rPr lang="en-US" dirty="0" smtClean="0">
                <a:solidFill>
                  <a:srgbClr val="FF0000"/>
                </a:solidFill>
              </a:rPr>
              <a:t> correlations w.r.t. </a:t>
            </a:r>
            <a:r>
              <a:rPr lang="en-US" i="1" dirty="0" smtClean="0">
                <a:solidFill>
                  <a:srgbClr val="FF0000"/>
                </a:solidFill>
                <a:latin typeface="Symbol" pitchFamily="18" charset="2"/>
              </a:rPr>
              <a:t>y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and </a:t>
            </a:r>
            <a:r>
              <a:rPr lang="en-US" i="1" dirty="0" smtClean="0">
                <a:solidFill>
                  <a:srgbClr val="FF0000"/>
                </a:solidFill>
                <a:latin typeface="Symbol" pitchFamily="18" charset="2"/>
              </a:rPr>
              <a:t>y</a:t>
            </a:r>
            <a:r>
              <a:rPr lang="en-US" baseline="-25000" dirty="0" smtClean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 may indicate path-length/geometry effects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endParaRPr lang="en-US" sz="1900" dirty="0" smtClean="0"/>
          </a:p>
          <a:p>
            <a:r>
              <a:rPr lang="en-US" dirty="0" smtClean="0"/>
              <a:t>We need to address the question of flow and </a:t>
            </a:r>
            <a:r>
              <a:rPr lang="en-US" dirty="0" err="1" smtClean="0"/>
              <a:t>nonflow</a:t>
            </a:r>
            <a:r>
              <a:rPr lang="en-US" dirty="0" smtClean="0"/>
              <a:t> in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Strangeness in Quark Matter, 18-24 Sept. 2011, Cracow, Poland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5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Strangeness in Quark Matter, 18-24 Sept. 2011, Cracow, Poland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61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Symbol" pitchFamily="18" charset="2"/>
              </a:rPr>
              <a:t>y</a:t>
            </a:r>
            <a:r>
              <a:rPr lang="en-US" baseline="-25000" dirty="0" smtClean="0"/>
              <a:t>3 </a:t>
            </a:r>
            <a:r>
              <a:rPr lang="en-US" dirty="0" smtClean="0"/>
              <a:t>and </a:t>
            </a:r>
            <a:r>
              <a:rPr lang="en-US" i="1" dirty="0" smtClean="0">
                <a:latin typeface="Symbol" pitchFamily="18" charset="2"/>
              </a:rPr>
              <a:t>y</a:t>
            </a:r>
            <a:r>
              <a:rPr lang="en-US" baseline="-25000" dirty="0"/>
              <a:t>2</a:t>
            </a:r>
            <a:r>
              <a:rPr lang="en-US" baseline="-25000" dirty="0" smtClean="0"/>
              <a:t> </a:t>
            </a:r>
            <a:r>
              <a:rPr lang="en-US" dirty="0" smtClean="0"/>
              <a:t>are </a:t>
            </a:r>
            <a:r>
              <a:rPr lang="en-US" dirty="0" smtClean="0"/>
              <a:t>uncorrelated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Strangeness in Quark Matter, 18-24 Sept. 2011, Cracow, Poland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86" r="5736"/>
          <a:stretch/>
        </p:blipFill>
        <p:spPr bwMode="auto">
          <a:xfrm>
            <a:off x="4993081" y="1984476"/>
            <a:ext cx="3657600" cy="251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86" r="4598"/>
          <a:stretch/>
        </p:blipFill>
        <p:spPr bwMode="auto">
          <a:xfrm>
            <a:off x="685800" y="1989764"/>
            <a:ext cx="3693985" cy="250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Quantify in- and out-of-plane difference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Strangeness in Quark Matter, 18-24 Sept. 2011, Cracow, Poland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42" name="Picture 2" descr="C:\Users\fqwang\AppData\Local\Temp\Gauss_Psi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81014"/>
            <a:ext cx="4487096" cy="284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fqwang\AppData\Local\Temp\Gauss_Psi3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81014"/>
            <a:ext cx="4587876" cy="284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4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show factorize</a:t>
            </a:r>
            <a:endParaRPr lang="en-US" dirty="0"/>
          </a:p>
        </p:txBody>
      </p:sp>
      <p:pic>
        <p:nvPicPr>
          <p:cNvPr id="1026" name="Picture 2" descr="v2VSrefptRun10_cent5delta1_3etab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4496826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v3VSrefptRun10_cent5delta1_3etab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24200"/>
            <a:ext cx="448962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7807"/>
              </p:ext>
            </p:extLst>
          </p:nvPr>
        </p:nvGraphicFramePr>
        <p:xfrm>
          <a:off x="2209800" y="1461729"/>
          <a:ext cx="5181600" cy="1281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Equation" r:id="rId5" imgW="2361960" imgH="583920" progId="Equation.DSMT4">
                  <p:embed/>
                </p:oleObj>
              </mc:Choice>
              <mc:Fallback>
                <p:oleObj name="Equation" r:id="rId5" imgW="236196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09800" y="1461729"/>
                        <a:ext cx="5181600" cy="12814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457200" y="4648200"/>
            <a:ext cx="3733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953000" y="4495800"/>
            <a:ext cx="3733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Strangeness in Quark Matter, 18-24 Sept. 2011, Cracow, Poland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4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err="1" smtClean="0"/>
              <a:t>vn</a:t>
            </a:r>
            <a:r>
              <a:rPr lang="en-US" sz="4800" dirty="0" smtClean="0"/>
              <a:t> factorization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38800"/>
            <a:ext cx="8229600" cy="9144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 b="11602"/>
          <a:stretch>
            <a:fillRect/>
          </a:stretch>
        </p:blipFill>
        <p:spPr bwMode="auto">
          <a:xfrm>
            <a:off x="1752600" y="1447800"/>
            <a:ext cx="5867400" cy="2819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96000" y="1524000"/>
            <a:ext cx="2038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Adare</a:t>
            </a:r>
            <a:r>
              <a:rPr lang="en-US" sz="1400" dirty="0" smtClean="0"/>
              <a:t> (ALICE), 1107.0285</a:t>
            </a:r>
            <a:endParaRPr lang="en-US" sz="1400" dirty="0"/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 cstate="print"/>
          <a:srcRect b="24590"/>
          <a:stretch>
            <a:fillRect/>
          </a:stretch>
        </p:blipFill>
        <p:spPr bwMode="auto">
          <a:xfrm>
            <a:off x="1447800" y="4343400"/>
            <a:ext cx="6553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181600" y="4800600"/>
            <a:ext cx="2284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Jia</a:t>
            </a:r>
            <a:r>
              <a:rPr lang="en-US" dirty="0" smtClean="0"/>
              <a:t> (ATLAS), 1107.1468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Strangeness in Quark Matter, 18-24 Sept. 2011, Cracow, Poland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But… </a:t>
            </a:r>
            <a:r>
              <a:rPr lang="en-US" dirty="0" err="1" smtClean="0"/>
              <a:t>Nonflow</a:t>
            </a:r>
            <a:r>
              <a:rPr lang="en-US" dirty="0" smtClean="0"/>
              <a:t> seems factorize too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1728" y="1295400"/>
            <a:ext cx="481627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800600"/>
            <a:ext cx="31242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956128" y="1981200"/>
            <a:ext cx="1522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Daniel </a:t>
            </a:r>
            <a:r>
              <a:rPr lang="en-US" sz="2000" dirty="0" err="1" smtClean="0"/>
              <a:t>Kikola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5218093"/>
            <a:ext cx="38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1D22FB"/>
                </a:solidFill>
              </a:rPr>
              <a:t>Factorization does NOT necessarily mean flow.</a:t>
            </a:r>
            <a:endParaRPr lang="en-US" sz="2800" dirty="0">
              <a:solidFill>
                <a:srgbClr val="1D22FB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Strangeness in Quark Matter, 18-24 Sept. 2011, Cracow, Poland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4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Dihadron</a:t>
            </a:r>
            <a:r>
              <a:rPr lang="en-US" dirty="0" smtClean="0"/>
              <a:t> cone and ridge correlations</a:t>
            </a:r>
            <a:br>
              <a:rPr lang="en-US" dirty="0" smtClean="0"/>
            </a:br>
            <a:r>
              <a:rPr lang="en-US" dirty="0" smtClean="0"/>
              <a:t>-- A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4694237"/>
            <a:ext cx="9143998" cy="1173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1 + 2v</a:t>
            </a:r>
            <a:r>
              <a:rPr lang="en-US" sz="2800" baseline="-25000" dirty="0" smtClean="0"/>
              <a:t>2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cos(2</a:t>
            </a:r>
            <a:r>
              <a:rPr lang="en-US" sz="2800" dirty="0" smtClean="0">
                <a:latin typeface="Symbol" pitchFamily="18" charset="2"/>
              </a:rPr>
              <a:t>Df</a:t>
            </a:r>
            <a:r>
              <a:rPr lang="en-US" sz="2800" dirty="0" smtClean="0"/>
              <a:t>) </a:t>
            </a:r>
            <a:r>
              <a:rPr lang="en-US" sz="2800" dirty="0" smtClean="0">
                <a:solidFill>
                  <a:srgbClr val="0000FF"/>
                </a:solidFill>
              </a:rPr>
              <a:t>+ 2v</a:t>
            </a:r>
            <a:r>
              <a:rPr lang="en-US" sz="2800" baseline="-25000" dirty="0" smtClean="0">
                <a:solidFill>
                  <a:srgbClr val="0000FF"/>
                </a:solidFill>
              </a:rPr>
              <a:t>3</a:t>
            </a:r>
            <a:r>
              <a:rPr lang="en-US" sz="2800" baseline="30000" dirty="0" smtClean="0">
                <a:solidFill>
                  <a:srgbClr val="0000FF"/>
                </a:solidFill>
              </a:rPr>
              <a:t>2</a:t>
            </a:r>
            <a:r>
              <a:rPr lang="en-US" sz="2800" dirty="0" smtClean="0">
                <a:solidFill>
                  <a:srgbClr val="0000FF"/>
                </a:solidFill>
              </a:rPr>
              <a:t>cos(3</a:t>
            </a:r>
            <a:r>
              <a:rPr lang="en-US" sz="2800" dirty="0" smtClean="0">
                <a:solidFill>
                  <a:srgbClr val="0000FF"/>
                </a:solidFill>
                <a:latin typeface="Symbol" pitchFamily="18" charset="2"/>
              </a:rPr>
              <a:t>Df</a:t>
            </a:r>
            <a:r>
              <a:rPr lang="en-US" sz="2800" dirty="0" smtClean="0">
                <a:solidFill>
                  <a:srgbClr val="0000FF"/>
                </a:solidFill>
              </a:rPr>
              <a:t>) </a:t>
            </a:r>
            <a:r>
              <a:rPr lang="en-US" sz="2800" dirty="0" smtClean="0"/>
              <a:t>+ 2v</a:t>
            </a:r>
            <a:r>
              <a:rPr lang="en-US" sz="2800" baseline="-25000" dirty="0" smtClean="0"/>
              <a:t>4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cos(4</a:t>
            </a:r>
            <a:r>
              <a:rPr lang="en-US" sz="2800" dirty="0" smtClean="0">
                <a:latin typeface="Symbol" pitchFamily="18" charset="2"/>
              </a:rPr>
              <a:t>Df</a:t>
            </a:r>
            <a:r>
              <a:rPr lang="en-US" sz="2800" dirty="0" smtClean="0"/>
              <a:t>)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neglected</a:t>
            </a:r>
            <a:endParaRPr lang="en-US" sz="2800" dirty="0">
              <a:solidFill>
                <a:srgbClr val="0000FF"/>
              </a:solidFill>
            </a:endParaRPr>
          </a:p>
        </p:txBody>
      </p:sp>
      <p:grpSp>
        <p:nvGrpSpPr>
          <p:cNvPr id="15" name="Group 17"/>
          <p:cNvGrpSpPr/>
          <p:nvPr/>
        </p:nvGrpSpPr>
        <p:grpSpPr>
          <a:xfrm>
            <a:off x="685801" y="1428690"/>
            <a:ext cx="3556869" cy="3157210"/>
            <a:chOff x="685801" y="3028890"/>
            <a:chExt cx="3556869" cy="3157210"/>
          </a:xfrm>
        </p:grpSpPr>
        <p:grpSp>
          <p:nvGrpSpPr>
            <p:cNvPr id="16" name="Group 12"/>
            <p:cNvGrpSpPr/>
            <p:nvPr/>
          </p:nvGrpSpPr>
          <p:grpSpPr>
            <a:xfrm>
              <a:off x="685801" y="3028890"/>
              <a:ext cx="3556869" cy="3157210"/>
              <a:chOff x="4538797" y="2530494"/>
              <a:chExt cx="3556869" cy="3157210"/>
            </a:xfrm>
          </p:grpSpPr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32106" t="21889" r="48012" b="63179"/>
              <a:stretch>
                <a:fillRect/>
              </a:stretch>
            </p:blipFill>
            <p:spPr bwMode="auto">
              <a:xfrm>
                <a:off x="5257800" y="2942916"/>
                <a:ext cx="2667000" cy="23148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4919796" y="2530494"/>
                <a:ext cx="31758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STAR, PRC 82, 024912 (2010)</a:t>
                </a:r>
              </a:p>
            </p:txBody>
          </p:sp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9952" t="21889" r="86072" b="63179"/>
              <a:stretch>
                <a:fillRect/>
              </a:stretch>
            </p:blipFill>
            <p:spPr bwMode="auto">
              <a:xfrm>
                <a:off x="4800600" y="2942916"/>
                <a:ext cx="533400" cy="23148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5215978" y="5226039"/>
                <a:ext cx="282801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      0                 </a:t>
                </a:r>
                <a:r>
                  <a:rPr lang="en-US" sz="2400" b="1" dirty="0" smtClean="0">
                    <a:latin typeface="Symbol" pitchFamily="18" charset="2"/>
                  </a:rPr>
                  <a:t>p     </a:t>
                </a:r>
                <a:r>
                  <a:rPr lang="en-US" sz="2400" b="1" dirty="0" err="1" smtClean="0">
                    <a:latin typeface="Symbol" pitchFamily="18" charset="2"/>
                  </a:rPr>
                  <a:t>Df</a:t>
                </a:r>
                <a:endParaRPr lang="en-US" sz="2400" b="1" dirty="0">
                  <a:latin typeface="Symbol" pitchFamily="18" charset="2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 rot="16200000">
                <a:off x="3869062" y="3689559"/>
                <a:ext cx="173957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dirty="0" smtClean="0"/>
                  <a:t>1/</a:t>
                </a:r>
                <a:r>
                  <a:rPr lang="en-US" sz="2000" b="1" dirty="0" err="1" smtClean="0"/>
                  <a:t>N</a:t>
                </a:r>
                <a:r>
                  <a:rPr lang="en-US" sz="2000" b="1" baseline="-25000" dirty="0" err="1" smtClean="0"/>
                  <a:t>trig</a:t>
                </a:r>
                <a:r>
                  <a:rPr lang="en-US" sz="2000" b="1" dirty="0" smtClean="0"/>
                  <a:t> </a:t>
                </a:r>
                <a:r>
                  <a:rPr lang="en-US" sz="2000" b="1" dirty="0" err="1" smtClean="0"/>
                  <a:t>dN</a:t>
                </a:r>
                <a:r>
                  <a:rPr lang="en-US" sz="2000" b="1" dirty="0" smtClean="0"/>
                  <a:t>/</a:t>
                </a:r>
                <a:r>
                  <a:rPr lang="en-US" sz="2000" b="1" dirty="0" err="1" smtClean="0"/>
                  <a:t>d</a:t>
                </a:r>
                <a:r>
                  <a:rPr lang="en-US" sz="2000" b="1" dirty="0" err="1" smtClean="0">
                    <a:latin typeface="Symbol" pitchFamily="18" charset="2"/>
                  </a:rPr>
                  <a:t>Df</a:t>
                </a:r>
                <a:endParaRPr lang="en-US" sz="2000" b="1" dirty="0">
                  <a:latin typeface="Symbol" pitchFamily="18" charset="2"/>
                </a:endParaRP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2209800" y="4124980"/>
              <a:ext cx="18288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/>
                <a:t>3 &lt; </a:t>
              </a:r>
              <a:r>
                <a:rPr lang="en-US" sz="1400" b="1" dirty="0" err="1" smtClean="0"/>
                <a:t>p</a:t>
              </a:r>
              <a:r>
                <a:rPr lang="en-US" sz="1400" b="1" baseline="-25000" dirty="0" err="1" smtClean="0"/>
                <a:t>T</a:t>
              </a:r>
              <a:r>
                <a:rPr lang="en-US" sz="1400" b="1" baseline="30000" dirty="0" err="1" smtClean="0"/>
                <a:t>trig</a:t>
              </a:r>
              <a:r>
                <a:rPr lang="en-US" sz="1400" b="1" dirty="0" smtClean="0"/>
                <a:t> &lt; 4 </a:t>
              </a:r>
              <a:r>
                <a:rPr lang="en-US" sz="1400" b="1" dirty="0" err="1" smtClean="0"/>
                <a:t>GeV</a:t>
              </a:r>
              <a:r>
                <a:rPr lang="en-US" sz="1400" b="1" dirty="0" smtClean="0"/>
                <a:t>/c</a:t>
              </a:r>
            </a:p>
            <a:p>
              <a:pPr algn="ctr"/>
              <a:r>
                <a:rPr lang="en-US" sz="1400" b="1" dirty="0" smtClean="0"/>
                <a:t>1 &lt; </a:t>
              </a:r>
              <a:r>
                <a:rPr lang="en-US" sz="1400" b="1" dirty="0" err="1" smtClean="0"/>
                <a:t>p</a:t>
              </a:r>
              <a:r>
                <a:rPr lang="en-US" sz="1400" b="1" baseline="-25000" dirty="0" err="1" smtClean="0"/>
                <a:t>T</a:t>
              </a:r>
              <a:r>
                <a:rPr lang="en-US" sz="1400" b="1" baseline="30000" dirty="0" err="1" smtClean="0"/>
                <a:t>assoc</a:t>
              </a:r>
              <a:r>
                <a:rPr lang="en-US" sz="1400" b="1" dirty="0" smtClean="0"/>
                <a:t> &lt; 1.5 </a:t>
              </a:r>
              <a:r>
                <a:rPr lang="en-US" sz="1400" b="1" dirty="0" err="1" smtClean="0"/>
                <a:t>GeV</a:t>
              </a:r>
              <a:r>
                <a:rPr lang="en-US" sz="1400" b="1" dirty="0" smtClean="0"/>
                <a:t>/c</a:t>
              </a:r>
            </a:p>
          </p:txBody>
        </p:sp>
      </p:grpSp>
      <p:pic>
        <p:nvPicPr>
          <p:cNvPr id="23" name="Picture 4" descr="qm_ridge_pr_color"/>
          <p:cNvPicPr>
            <a:picLocks noChangeAspect="1" noChangeArrowheads="1"/>
          </p:cNvPicPr>
          <p:nvPr/>
        </p:nvPicPr>
        <p:blipFill>
          <a:blip r:embed="rId3" cstate="print"/>
          <a:srcRect t="6306" r="4964"/>
          <a:stretch>
            <a:fillRect/>
          </a:stretch>
        </p:blipFill>
        <p:spPr bwMode="auto">
          <a:xfrm>
            <a:off x="4897437" y="1628775"/>
            <a:ext cx="3103563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5487987" y="2008187"/>
            <a:ext cx="7745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AuAu</a:t>
            </a:r>
          </a:p>
          <a:p>
            <a:r>
              <a:rPr lang="en-US" b="1"/>
              <a:t>0-12%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Strangeness in Quark Matter, 18-24 Sept. 2011, Cracow, Poland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5879068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Untriggered</a:t>
            </a:r>
            <a:r>
              <a:rPr lang="en-US" dirty="0" smtClean="0"/>
              <a:t> </a:t>
            </a:r>
            <a:r>
              <a:rPr lang="en-US" dirty="0" err="1" smtClean="0"/>
              <a:t>dihadron</a:t>
            </a:r>
            <a:r>
              <a:rPr lang="en-US" dirty="0" smtClean="0"/>
              <a:t> correlations: </a:t>
            </a:r>
            <a:r>
              <a:rPr lang="en-US" dirty="0" err="1" smtClean="0"/>
              <a:t>Chanaka</a:t>
            </a:r>
            <a:r>
              <a:rPr lang="en-US" dirty="0" smtClean="0"/>
              <a:t> De Silva, next talk.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32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Is there </a:t>
            </a:r>
            <a:r>
              <a:rPr lang="en-US" dirty="0" err="1" smtClean="0"/>
              <a:t>nonflow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A near-side jet is measured, invariant from pp to central AA.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Away-side jet partner </a:t>
            </a:r>
            <a:br>
              <a:rPr lang="en-US" sz="2400" dirty="0" smtClean="0"/>
            </a:br>
            <a:r>
              <a:rPr lang="en-US" sz="2400" dirty="0" smtClean="0"/>
              <a:t>initially present (</a:t>
            </a:r>
            <a:r>
              <a:rPr lang="en-US" sz="2400" dirty="0" err="1" smtClean="0"/>
              <a:t>pQCD</a:t>
            </a:r>
            <a:r>
              <a:rPr lang="en-US" sz="2400" dirty="0" smtClean="0"/>
              <a:t>).</a:t>
            </a:r>
          </a:p>
          <a:p>
            <a:endParaRPr lang="en-US" sz="2400" dirty="0" smtClean="0"/>
          </a:p>
          <a:p>
            <a:r>
              <a:rPr lang="en-US" sz="2400" dirty="0" smtClean="0"/>
              <a:t>Jet-medium interaction.</a:t>
            </a:r>
            <a:br>
              <a:rPr lang="en-US" sz="2400" dirty="0" smtClean="0"/>
            </a:br>
            <a:r>
              <a:rPr lang="en-US" sz="2400" dirty="0" smtClean="0"/>
              <a:t>Even completely dissipated, </a:t>
            </a:r>
            <a:br>
              <a:rPr lang="en-US" sz="2400" dirty="0" smtClean="0"/>
            </a:br>
            <a:r>
              <a:rPr lang="en-US" sz="2400" dirty="0" smtClean="0"/>
              <a:t>they are still </a:t>
            </a:r>
            <a:r>
              <a:rPr lang="en-US" sz="2400" dirty="0" err="1" smtClean="0"/>
              <a:t>nonflow</a:t>
            </a:r>
            <a:r>
              <a:rPr lang="en-US" sz="2400" dirty="0" smtClean="0"/>
              <a:t> (not RP), </a:t>
            </a:r>
            <a:br>
              <a:rPr lang="en-US" sz="2400" dirty="0" smtClean="0"/>
            </a:br>
            <a:r>
              <a:rPr lang="en-US" sz="2400" dirty="0" smtClean="0"/>
              <a:t>and can possibly be distinguished from flow (RP).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876800" y="3309329"/>
            <a:ext cx="4095750" cy="2634271"/>
            <a:chOff x="4876800" y="3309329"/>
            <a:chExt cx="4095750" cy="2634271"/>
          </a:xfrm>
        </p:grpSpPr>
        <p:pic>
          <p:nvPicPr>
            <p:cNvPr id="3379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76800" y="3309329"/>
              <a:ext cx="4095750" cy="2634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6553200" y="3461729"/>
              <a:ext cx="22372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Trigger: 3-6 </a:t>
              </a:r>
              <a:r>
                <a:rPr lang="en-US" dirty="0" err="1" smtClean="0"/>
                <a:t>GeV</a:t>
              </a:r>
              <a:r>
                <a:rPr lang="en-US" dirty="0" smtClean="0"/>
                <a:t>/c</a:t>
              </a:r>
            </a:p>
            <a:p>
              <a:r>
                <a:rPr lang="en-US" dirty="0" smtClean="0"/>
                <a:t>Associated: 1.5-pt trig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33400" y="1900998"/>
            <a:ext cx="8143875" cy="1484531"/>
            <a:chOff x="533400" y="1900998"/>
            <a:chExt cx="8143875" cy="1484531"/>
          </a:xfrm>
        </p:grpSpPr>
        <p:pic>
          <p:nvPicPr>
            <p:cNvPr id="3379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3400" y="1956779"/>
              <a:ext cx="8143875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2590800" y="1900998"/>
              <a:ext cx="4019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Trigger: 3-4 </a:t>
              </a:r>
              <a:r>
                <a:rPr lang="en-US" dirty="0" err="1" smtClean="0"/>
                <a:t>GeV</a:t>
              </a:r>
              <a:r>
                <a:rPr lang="en-US" dirty="0" smtClean="0"/>
                <a:t>/c, Associated: 1-2 </a:t>
              </a:r>
              <a:r>
                <a:rPr lang="en-US" dirty="0" err="1" smtClean="0"/>
                <a:t>GeV</a:t>
              </a:r>
              <a:r>
                <a:rPr lang="en-US" dirty="0" smtClean="0"/>
                <a:t>/c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4858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 Thoughts</a:t>
            </a:r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5029200" y="1676400"/>
            <a:ext cx="3734396" cy="3128665"/>
            <a:chOff x="5029200" y="1676400"/>
            <a:chExt cx="3734396" cy="3128665"/>
          </a:xfrm>
        </p:grpSpPr>
        <p:sp>
          <p:nvSpPr>
            <p:cNvPr id="12" name="TextBox 55"/>
            <p:cNvSpPr txBox="1">
              <a:spLocks noChangeArrowheads="1"/>
            </p:cNvSpPr>
            <p:nvPr/>
          </p:nvSpPr>
          <p:spPr bwMode="auto">
            <a:xfrm>
              <a:off x="5105400" y="2286000"/>
              <a:ext cx="129599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  <a:latin typeface="Calibri" pitchFamily="34" charset="0"/>
                </a:rPr>
                <a:t>Away </a:t>
              </a:r>
              <a:r>
                <a:rPr lang="en-US" sz="2400" dirty="0" smtClean="0">
                  <a:solidFill>
                    <a:srgbClr val="0070C0"/>
                  </a:solidFill>
                  <a:latin typeface="Calibri" pitchFamily="34" charset="0"/>
                </a:rPr>
                <a:t>1 ?</a:t>
              </a:r>
              <a:endParaRPr lang="en-US" sz="24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25" name="Isosceles Triangle 24"/>
            <p:cNvSpPr/>
            <p:nvPr/>
          </p:nvSpPr>
          <p:spPr>
            <a:xfrm>
              <a:off x="5410200" y="2209800"/>
              <a:ext cx="2286000" cy="1981200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 flipV="1">
              <a:off x="6553200" y="2895600"/>
              <a:ext cx="990600" cy="60960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 bwMode="auto">
            <a:xfrm>
              <a:off x="5715000" y="2971800"/>
              <a:ext cx="838200" cy="53340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 bwMode="auto">
            <a:xfrm rot="5400000">
              <a:off x="6057900" y="4000500"/>
              <a:ext cx="990600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65"/>
            <p:cNvSpPr txBox="1">
              <a:spLocks noChangeArrowheads="1"/>
            </p:cNvSpPr>
            <p:nvPr/>
          </p:nvSpPr>
          <p:spPr bwMode="auto">
            <a:xfrm>
              <a:off x="7467600" y="3048000"/>
              <a:ext cx="50687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7030A0"/>
                  </a:solidFill>
                  <a:latin typeface="Calibri" pitchFamily="34" charset="0"/>
                  <a:cs typeface="Times New Roman"/>
                </a:rPr>
                <a:t>ψ</a:t>
              </a:r>
              <a:r>
                <a:rPr lang="en-US" sz="2400" baseline="-25000" dirty="0" smtClean="0">
                  <a:solidFill>
                    <a:srgbClr val="7030A0"/>
                  </a:solidFill>
                  <a:latin typeface="Calibri" pitchFamily="34" charset="0"/>
                  <a:cs typeface="Times New Roman"/>
                </a:rPr>
                <a:t>3</a:t>
              </a:r>
              <a:endParaRPr lang="en-US" sz="2400" dirty="0">
                <a:solidFill>
                  <a:srgbClr val="7030A0"/>
                </a:solidFill>
                <a:latin typeface="Calibri" pitchFamily="34" charset="0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 bwMode="auto">
            <a:xfrm rot="5400000" flipH="1" flipV="1">
              <a:off x="6858000" y="2209800"/>
              <a:ext cx="990600" cy="68580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 bwMode="auto">
            <a:xfrm rot="5400000" flipH="1" flipV="1">
              <a:off x="5627562" y="3247676"/>
              <a:ext cx="1564165" cy="1236884"/>
            </a:xfrm>
            <a:prstGeom prst="line">
              <a:avLst/>
            </a:prstGeom>
            <a:ln w="19050">
              <a:solidFill>
                <a:srgbClr val="4A01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 bwMode="auto">
            <a:xfrm rot="16200000" flipV="1">
              <a:off x="6337714" y="3746914"/>
              <a:ext cx="1716566" cy="390806"/>
            </a:xfrm>
            <a:prstGeom prst="line">
              <a:avLst/>
            </a:prstGeom>
            <a:ln w="19050">
              <a:solidFill>
                <a:srgbClr val="4A01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 bwMode="auto">
            <a:xfrm>
              <a:off x="5029200" y="2895600"/>
              <a:ext cx="1972923" cy="178544"/>
            </a:xfrm>
            <a:prstGeom prst="line">
              <a:avLst/>
            </a:prstGeom>
            <a:ln w="19050">
              <a:solidFill>
                <a:srgbClr val="4A01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66"/>
            <p:cNvSpPr txBox="1">
              <a:spLocks noChangeArrowheads="1"/>
            </p:cNvSpPr>
            <p:nvPr/>
          </p:nvSpPr>
          <p:spPr bwMode="auto">
            <a:xfrm>
              <a:off x="7772400" y="1676400"/>
              <a:ext cx="688313" cy="411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alibri" pitchFamily="34" charset="0"/>
                </a:rPr>
                <a:t>Trig.</a:t>
              </a:r>
            </a:p>
          </p:txBody>
        </p:sp>
        <p:sp>
          <p:nvSpPr>
            <p:cNvPr id="52" name="Freeform 51"/>
            <p:cNvSpPr/>
            <p:nvPr/>
          </p:nvSpPr>
          <p:spPr bwMode="auto">
            <a:xfrm rot="2116831">
              <a:off x="7002731" y="2556538"/>
              <a:ext cx="385769" cy="554378"/>
            </a:xfrm>
            <a:custGeom>
              <a:avLst/>
              <a:gdLst>
                <a:gd name="connsiteX0" fmla="*/ 0 w 1136342"/>
                <a:gd name="connsiteY0" fmla="*/ 1413029 h 1421906"/>
                <a:gd name="connsiteX1" fmla="*/ 559293 w 1136342"/>
                <a:gd name="connsiteY1" fmla="*/ 1479 h 1421906"/>
                <a:gd name="connsiteX2" fmla="*/ 1136342 w 1136342"/>
                <a:gd name="connsiteY2" fmla="*/ 1421906 h 142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6342" h="1421906">
                  <a:moveTo>
                    <a:pt x="0" y="1413029"/>
                  </a:moveTo>
                  <a:cubicBezTo>
                    <a:pt x="184951" y="706514"/>
                    <a:pt x="369903" y="0"/>
                    <a:pt x="559293" y="1479"/>
                  </a:cubicBezTo>
                  <a:cubicBezTo>
                    <a:pt x="748683" y="2959"/>
                    <a:pt x="942512" y="712432"/>
                    <a:pt x="1136342" y="1421906"/>
                  </a:cubicBezTo>
                </a:path>
              </a:pathLst>
            </a:custGeom>
            <a:solidFill>
              <a:schemeClr val="tx1">
                <a:alpha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/>
            </a:p>
          </p:txBody>
        </p:sp>
        <p:sp>
          <p:nvSpPr>
            <p:cNvPr id="53" name="TextBox 52"/>
            <p:cNvSpPr txBox="1">
              <a:spLocks noChangeArrowheads="1"/>
            </p:cNvSpPr>
            <p:nvPr/>
          </p:nvSpPr>
          <p:spPr bwMode="auto">
            <a:xfrm>
              <a:off x="6858000" y="2133600"/>
              <a:ext cx="516929" cy="411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itchFamily="34" charset="0"/>
                </a:rPr>
                <a:t>Jet</a:t>
              </a:r>
            </a:p>
          </p:txBody>
        </p:sp>
        <p:sp>
          <p:nvSpPr>
            <p:cNvPr id="54" name="Freeform 53"/>
            <p:cNvSpPr/>
            <p:nvPr/>
          </p:nvSpPr>
          <p:spPr bwMode="auto">
            <a:xfrm rot="2504853">
              <a:off x="7029116" y="2664362"/>
              <a:ext cx="385769" cy="432203"/>
            </a:xfrm>
            <a:custGeom>
              <a:avLst/>
              <a:gdLst>
                <a:gd name="connsiteX0" fmla="*/ 0 w 1136342"/>
                <a:gd name="connsiteY0" fmla="*/ 1413029 h 1421906"/>
                <a:gd name="connsiteX1" fmla="*/ 559293 w 1136342"/>
                <a:gd name="connsiteY1" fmla="*/ 1479 h 1421906"/>
                <a:gd name="connsiteX2" fmla="*/ 1136342 w 1136342"/>
                <a:gd name="connsiteY2" fmla="*/ 1421906 h 142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6342" h="1421906">
                  <a:moveTo>
                    <a:pt x="0" y="1413029"/>
                  </a:moveTo>
                  <a:cubicBezTo>
                    <a:pt x="184951" y="706514"/>
                    <a:pt x="369903" y="0"/>
                    <a:pt x="559293" y="1479"/>
                  </a:cubicBezTo>
                  <a:cubicBezTo>
                    <a:pt x="748683" y="2959"/>
                    <a:pt x="942512" y="712432"/>
                    <a:pt x="1136342" y="1421906"/>
                  </a:cubicBezTo>
                </a:path>
              </a:pathLst>
            </a:custGeom>
            <a:solidFill>
              <a:srgbClr val="FF000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/>
            </a:p>
          </p:txBody>
        </p:sp>
        <p:sp>
          <p:nvSpPr>
            <p:cNvPr id="55" name="TextBox 53"/>
            <p:cNvSpPr txBox="1">
              <a:spLocks noChangeArrowheads="1"/>
            </p:cNvSpPr>
            <p:nvPr/>
          </p:nvSpPr>
          <p:spPr bwMode="auto">
            <a:xfrm>
              <a:off x="7543800" y="2362200"/>
              <a:ext cx="109100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Calibri" pitchFamily="34" charset="0"/>
                </a:rPr>
                <a:t>Ridge ?</a:t>
              </a:r>
              <a:endParaRPr lang="en-US" sz="2400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58" name="Freeform 57"/>
            <p:cNvSpPr/>
            <p:nvPr/>
          </p:nvSpPr>
          <p:spPr bwMode="auto">
            <a:xfrm rot="16893127">
              <a:off x="6587188" y="2710196"/>
              <a:ext cx="262681" cy="594904"/>
            </a:xfrm>
            <a:custGeom>
              <a:avLst/>
              <a:gdLst>
                <a:gd name="connsiteX0" fmla="*/ 0 w 1136342"/>
                <a:gd name="connsiteY0" fmla="*/ 1413029 h 1421906"/>
                <a:gd name="connsiteX1" fmla="*/ 559293 w 1136342"/>
                <a:gd name="connsiteY1" fmla="*/ 1479 h 1421906"/>
                <a:gd name="connsiteX2" fmla="*/ 1136342 w 1136342"/>
                <a:gd name="connsiteY2" fmla="*/ 1421906 h 142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6342" h="1421906">
                  <a:moveTo>
                    <a:pt x="0" y="1413029"/>
                  </a:moveTo>
                  <a:cubicBezTo>
                    <a:pt x="184951" y="706514"/>
                    <a:pt x="369903" y="0"/>
                    <a:pt x="559293" y="1479"/>
                  </a:cubicBezTo>
                  <a:cubicBezTo>
                    <a:pt x="748683" y="2959"/>
                    <a:pt x="942512" y="712432"/>
                    <a:pt x="1136342" y="1421906"/>
                  </a:cubicBezTo>
                </a:path>
              </a:pathLst>
            </a:custGeom>
            <a:solidFill>
              <a:srgbClr val="0070C0">
                <a:alpha val="50000"/>
              </a:srgbClr>
            </a:solidFill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/>
            </a:p>
          </p:txBody>
        </p:sp>
        <p:sp>
          <p:nvSpPr>
            <p:cNvPr id="59" name="Freeform 58"/>
            <p:cNvSpPr/>
            <p:nvPr/>
          </p:nvSpPr>
          <p:spPr bwMode="auto">
            <a:xfrm rot="9688142">
              <a:off x="6895580" y="3241573"/>
              <a:ext cx="386180" cy="779013"/>
            </a:xfrm>
            <a:custGeom>
              <a:avLst/>
              <a:gdLst>
                <a:gd name="connsiteX0" fmla="*/ 0 w 1136342"/>
                <a:gd name="connsiteY0" fmla="*/ 1413029 h 1421906"/>
                <a:gd name="connsiteX1" fmla="*/ 559293 w 1136342"/>
                <a:gd name="connsiteY1" fmla="*/ 1479 h 1421906"/>
                <a:gd name="connsiteX2" fmla="*/ 1136342 w 1136342"/>
                <a:gd name="connsiteY2" fmla="*/ 1421906 h 142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6342" h="1421906">
                  <a:moveTo>
                    <a:pt x="0" y="1413029"/>
                  </a:moveTo>
                  <a:cubicBezTo>
                    <a:pt x="184951" y="706514"/>
                    <a:pt x="369903" y="0"/>
                    <a:pt x="559293" y="1479"/>
                  </a:cubicBezTo>
                  <a:cubicBezTo>
                    <a:pt x="748683" y="2959"/>
                    <a:pt x="942512" y="712432"/>
                    <a:pt x="1136342" y="1421906"/>
                  </a:cubicBezTo>
                </a:path>
              </a:pathLst>
            </a:custGeom>
            <a:solidFill>
              <a:srgbClr val="0070C0">
                <a:alpha val="50000"/>
              </a:srgbClr>
            </a:solidFill>
            <a:ln w="19050">
              <a:solidFill>
                <a:srgbClr val="0070C0"/>
              </a:solidFill>
            </a:ln>
            <a:effectLst>
              <a:innerShdw blurRad="114300">
                <a:schemeClr val="tx1"/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/>
            </a:p>
          </p:txBody>
        </p:sp>
        <p:sp>
          <p:nvSpPr>
            <p:cNvPr id="60" name="TextBox 54"/>
            <p:cNvSpPr txBox="1">
              <a:spLocks noChangeArrowheads="1"/>
            </p:cNvSpPr>
            <p:nvPr/>
          </p:nvSpPr>
          <p:spPr bwMode="auto">
            <a:xfrm>
              <a:off x="7467600" y="4343400"/>
              <a:ext cx="129599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  <a:latin typeface="Calibri" pitchFamily="34" charset="0"/>
                </a:rPr>
                <a:t>Away </a:t>
              </a:r>
              <a:r>
                <a:rPr lang="en-US" sz="2400" dirty="0" smtClean="0">
                  <a:solidFill>
                    <a:srgbClr val="0070C0"/>
                  </a:solidFill>
                  <a:latin typeface="Calibri" pitchFamily="34" charset="0"/>
                </a:rPr>
                <a:t>2 ?</a:t>
              </a:r>
              <a:endParaRPr lang="en-US" sz="24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09600" y="1752600"/>
            <a:ext cx="2989399" cy="3047999"/>
            <a:chOff x="609600" y="1600201"/>
            <a:chExt cx="2989399" cy="3047999"/>
          </a:xfrm>
        </p:grpSpPr>
        <p:sp>
          <p:nvSpPr>
            <p:cNvPr id="9" name="TextBox 52"/>
            <p:cNvSpPr txBox="1">
              <a:spLocks noChangeArrowheads="1"/>
            </p:cNvSpPr>
            <p:nvPr/>
          </p:nvSpPr>
          <p:spPr bwMode="auto">
            <a:xfrm>
              <a:off x="2259954" y="3607612"/>
              <a:ext cx="516929" cy="411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itchFamily="34" charset="0"/>
                </a:rPr>
                <a:t>Jet</a:t>
              </a:r>
            </a:p>
          </p:txBody>
        </p:sp>
        <p:sp>
          <p:nvSpPr>
            <p:cNvPr id="10" name="TextBox 53"/>
            <p:cNvSpPr txBox="1">
              <a:spLocks noChangeArrowheads="1"/>
            </p:cNvSpPr>
            <p:nvPr/>
          </p:nvSpPr>
          <p:spPr bwMode="auto">
            <a:xfrm>
              <a:off x="2613260" y="3235870"/>
              <a:ext cx="846124" cy="411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Calibri" pitchFamily="34" charset="0"/>
                </a:rPr>
                <a:t>Ridge</a:t>
              </a: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1251029" y="1675093"/>
              <a:ext cx="1059887" cy="2973107"/>
            </a:xfrm>
            <a:prstGeom prst="ellipse">
              <a:avLst/>
            </a:prstGeom>
            <a:solidFill>
              <a:srgbClr val="FC9F24"/>
            </a:solidFill>
            <a:ln>
              <a:solidFill>
                <a:srgbClr val="FC9F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/>
            </a:p>
          </p:txBody>
        </p:sp>
        <p:sp>
          <p:nvSpPr>
            <p:cNvPr id="14" name="Freeform 13"/>
            <p:cNvSpPr/>
            <p:nvPr/>
          </p:nvSpPr>
          <p:spPr bwMode="auto">
            <a:xfrm rot="14757166">
              <a:off x="1012285" y="3479544"/>
              <a:ext cx="386180" cy="779013"/>
            </a:xfrm>
            <a:custGeom>
              <a:avLst/>
              <a:gdLst>
                <a:gd name="connsiteX0" fmla="*/ 0 w 1136342"/>
                <a:gd name="connsiteY0" fmla="*/ 1413029 h 1421906"/>
                <a:gd name="connsiteX1" fmla="*/ 559293 w 1136342"/>
                <a:gd name="connsiteY1" fmla="*/ 1479 h 1421906"/>
                <a:gd name="connsiteX2" fmla="*/ 1136342 w 1136342"/>
                <a:gd name="connsiteY2" fmla="*/ 1421906 h 142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6342" h="1421906">
                  <a:moveTo>
                    <a:pt x="0" y="1413029"/>
                  </a:moveTo>
                  <a:cubicBezTo>
                    <a:pt x="184951" y="706514"/>
                    <a:pt x="369903" y="0"/>
                    <a:pt x="559293" y="1479"/>
                  </a:cubicBezTo>
                  <a:cubicBezTo>
                    <a:pt x="748683" y="2959"/>
                    <a:pt x="942512" y="712432"/>
                    <a:pt x="1136342" y="1421906"/>
                  </a:cubicBezTo>
                </a:path>
              </a:pathLst>
            </a:custGeom>
            <a:solidFill>
              <a:srgbClr val="0070C0">
                <a:alpha val="50000"/>
              </a:srgbClr>
            </a:solidFill>
            <a:ln w="19050">
              <a:solidFill>
                <a:srgbClr val="0070C0"/>
              </a:solidFill>
            </a:ln>
            <a:effectLst>
              <a:innerShdw blurRad="114300">
                <a:schemeClr val="tx1"/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/>
            </a:p>
          </p:txBody>
        </p:sp>
        <p:sp>
          <p:nvSpPr>
            <p:cNvPr id="15" name="Freeform 14"/>
            <p:cNvSpPr/>
            <p:nvPr/>
          </p:nvSpPr>
          <p:spPr bwMode="auto">
            <a:xfrm rot="2014347">
              <a:off x="2210121" y="2566743"/>
              <a:ext cx="262681" cy="594904"/>
            </a:xfrm>
            <a:custGeom>
              <a:avLst/>
              <a:gdLst>
                <a:gd name="connsiteX0" fmla="*/ 0 w 1136342"/>
                <a:gd name="connsiteY0" fmla="*/ 1413029 h 1421906"/>
                <a:gd name="connsiteX1" fmla="*/ 559293 w 1136342"/>
                <a:gd name="connsiteY1" fmla="*/ 1479 h 1421906"/>
                <a:gd name="connsiteX2" fmla="*/ 1136342 w 1136342"/>
                <a:gd name="connsiteY2" fmla="*/ 1421906 h 142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6342" h="1421906">
                  <a:moveTo>
                    <a:pt x="0" y="1413029"/>
                  </a:moveTo>
                  <a:cubicBezTo>
                    <a:pt x="184951" y="706514"/>
                    <a:pt x="369903" y="0"/>
                    <a:pt x="559293" y="1479"/>
                  </a:cubicBezTo>
                  <a:cubicBezTo>
                    <a:pt x="748683" y="2959"/>
                    <a:pt x="942512" y="712432"/>
                    <a:pt x="1136342" y="1421906"/>
                  </a:cubicBezTo>
                </a:path>
              </a:pathLst>
            </a:custGeom>
            <a:solidFill>
              <a:srgbClr val="0070C0">
                <a:alpha val="50000"/>
              </a:srgbClr>
            </a:solidFill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/>
            </a:p>
          </p:txBody>
        </p:sp>
        <p:cxnSp>
          <p:nvCxnSpPr>
            <p:cNvPr id="16" name="Straight Connector 15"/>
            <p:cNvCxnSpPr/>
            <p:nvPr/>
          </p:nvCxnSpPr>
          <p:spPr bwMode="auto">
            <a:xfrm>
              <a:off x="898243" y="3235127"/>
              <a:ext cx="1765461" cy="1413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 16"/>
            <p:cNvSpPr/>
            <p:nvPr/>
          </p:nvSpPr>
          <p:spPr bwMode="auto">
            <a:xfrm rot="8064170">
              <a:off x="2244027" y="3173431"/>
              <a:ext cx="385769" cy="554378"/>
            </a:xfrm>
            <a:custGeom>
              <a:avLst/>
              <a:gdLst>
                <a:gd name="connsiteX0" fmla="*/ 0 w 1136342"/>
                <a:gd name="connsiteY0" fmla="*/ 1413029 h 1421906"/>
                <a:gd name="connsiteX1" fmla="*/ 559293 w 1136342"/>
                <a:gd name="connsiteY1" fmla="*/ 1479 h 1421906"/>
                <a:gd name="connsiteX2" fmla="*/ 1136342 w 1136342"/>
                <a:gd name="connsiteY2" fmla="*/ 1421906 h 142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6342" h="1421906">
                  <a:moveTo>
                    <a:pt x="0" y="1413029"/>
                  </a:moveTo>
                  <a:cubicBezTo>
                    <a:pt x="184951" y="706514"/>
                    <a:pt x="369903" y="0"/>
                    <a:pt x="559293" y="1479"/>
                  </a:cubicBezTo>
                  <a:cubicBezTo>
                    <a:pt x="748683" y="2959"/>
                    <a:pt x="942512" y="712432"/>
                    <a:pt x="1136342" y="1421906"/>
                  </a:cubicBezTo>
                </a:path>
              </a:pathLst>
            </a:custGeom>
            <a:solidFill>
              <a:schemeClr val="tx1">
                <a:alpha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 bwMode="auto">
            <a:xfrm rot="7204259">
              <a:off x="2218065" y="3121473"/>
              <a:ext cx="385769" cy="432203"/>
            </a:xfrm>
            <a:custGeom>
              <a:avLst/>
              <a:gdLst>
                <a:gd name="connsiteX0" fmla="*/ 0 w 1136342"/>
                <a:gd name="connsiteY0" fmla="*/ 1413029 h 1421906"/>
                <a:gd name="connsiteX1" fmla="*/ 559293 w 1136342"/>
                <a:gd name="connsiteY1" fmla="*/ 1479 h 1421906"/>
                <a:gd name="connsiteX2" fmla="*/ 1136342 w 1136342"/>
                <a:gd name="connsiteY2" fmla="*/ 1421906 h 142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6342" h="1421906">
                  <a:moveTo>
                    <a:pt x="0" y="1413029"/>
                  </a:moveTo>
                  <a:cubicBezTo>
                    <a:pt x="184951" y="706514"/>
                    <a:pt x="369903" y="0"/>
                    <a:pt x="559293" y="1479"/>
                  </a:cubicBezTo>
                  <a:cubicBezTo>
                    <a:pt x="748683" y="2959"/>
                    <a:pt x="942512" y="712432"/>
                    <a:pt x="1136342" y="1421906"/>
                  </a:cubicBezTo>
                </a:path>
              </a:pathLst>
            </a:custGeom>
            <a:solidFill>
              <a:srgbClr val="FF000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/>
            </a:p>
          </p:txBody>
        </p:sp>
        <p:cxnSp>
          <p:nvCxnSpPr>
            <p:cNvPr id="19" name="Straight Connector 18"/>
            <p:cNvCxnSpPr/>
            <p:nvPr/>
          </p:nvCxnSpPr>
          <p:spPr bwMode="auto">
            <a:xfrm>
              <a:off x="1150233" y="1675093"/>
              <a:ext cx="1160684" cy="1560033"/>
            </a:xfrm>
            <a:prstGeom prst="line">
              <a:avLst/>
            </a:prstGeom>
            <a:ln w="19050">
              <a:solidFill>
                <a:srgbClr val="4A01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auto">
            <a:xfrm flipV="1">
              <a:off x="1049437" y="3235127"/>
              <a:ext cx="1233990" cy="729146"/>
            </a:xfrm>
            <a:prstGeom prst="line">
              <a:avLst/>
            </a:prstGeom>
            <a:ln w="19050">
              <a:solidFill>
                <a:srgbClr val="4A01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auto">
            <a:xfrm rot="5400000">
              <a:off x="1661811" y="2223343"/>
              <a:ext cx="1625034" cy="378749"/>
            </a:xfrm>
            <a:prstGeom prst="line">
              <a:avLst/>
            </a:prstGeom>
            <a:ln w="19050">
              <a:solidFill>
                <a:srgbClr val="4A01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65"/>
            <p:cNvSpPr txBox="1">
              <a:spLocks noChangeArrowheads="1"/>
            </p:cNvSpPr>
            <p:nvPr/>
          </p:nvSpPr>
          <p:spPr bwMode="auto">
            <a:xfrm>
              <a:off x="2613260" y="2938475"/>
              <a:ext cx="50687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7030A0"/>
                  </a:solidFill>
                  <a:latin typeface="Calibri" pitchFamily="34" charset="0"/>
                  <a:cs typeface="Times New Roman"/>
                </a:rPr>
                <a:t>ψ</a:t>
              </a:r>
              <a:r>
                <a:rPr lang="en-US" sz="2400" baseline="-25000" dirty="0" smtClean="0">
                  <a:solidFill>
                    <a:srgbClr val="7030A0"/>
                  </a:solidFill>
                  <a:latin typeface="Calibri" pitchFamily="34" charset="0"/>
                  <a:cs typeface="Times New Roman"/>
                </a:rPr>
                <a:t>2</a:t>
              </a:r>
              <a:endParaRPr lang="en-US" sz="2400" dirty="0">
                <a:solidFill>
                  <a:srgbClr val="7030A0"/>
                </a:solidFill>
                <a:latin typeface="Calibri" pitchFamily="34" charset="0"/>
              </a:endParaRPr>
            </a:p>
          </p:txBody>
        </p:sp>
        <p:sp>
          <p:nvSpPr>
            <p:cNvPr id="23" name="TextBox 66"/>
            <p:cNvSpPr txBox="1">
              <a:spLocks noChangeArrowheads="1"/>
            </p:cNvSpPr>
            <p:nvPr/>
          </p:nvSpPr>
          <p:spPr bwMode="auto">
            <a:xfrm>
              <a:off x="2764678" y="3756309"/>
              <a:ext cx="688313" cy="411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alibri" pitchFamily="34" charset="0"/>
                </a:rPr>
                <a:t>Trig.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>
              <a:off x="2289536" y="3228061"/>
              <a:ext cx="490236" cy="688168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55"/>
            <p:cNvSpPr txBox="1">
              <a:spLocks noChangeArrowheads="1"/>
            </p:cNvSpPr>
            <p:nvPr/>
          </p:nvSpPr>
          <p:spPr bwMode="auto">
            <a:xfrm>
              <a:off x="2514600" y="2209800"/>
              <a:ext cx="108439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  <a:latin typeface="Calibri" pitchFamily="34" charset="0"/>
                </a:rPr>
                <a:t>Away </a:t>
              </a:r>
              <a:r>
                <a:rPr lang="en-US" sz="2400" dirty="0" smtClean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  <a:endParaRPr lang="en-US" sz="24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11" name="TextBox 54"/>
            <p:cNvSpPr txBox="1">
              <a:spLocks noChangeArrowheads="1"/>
            </p:cNvSpPr>
            <p:nvPr/>
          </p:nvSpPr>
          <p:spPr bwMode="auto">
            <a:xfrm>
              <a:off x="609600" y="4196894"/>
              <a:ext cx="1043357" cy="411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  <a:latin typeface="Calibri" pitchFamily="34" charset="0"/>
                </a:rPr>
                <a:t>Away 2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533400" y="52578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00FF"/>
                </a:solidFill>
              </a:rPr>
              <a:t>Dihadron</a:t>
            </a:r>
            <a:r>
              <a:rPr lang="en-US" sz="2400" dirty="0" smtClean="0">
                <a:solidFill>
                  <a:srgbClr val="0000FF"/>
                </a:solidFill>
              </a:rPr>
              <a:t> correlations w.r.t. </a:t>
            </a:r>
            <a:r>
              <a:rPr lang="en-US" sz="2400" i="1" dirty="0" smtClean="0">
                <a:solidFill>
                  <a:srgbClr val="0000FF"/>
                </a:solidFill>
                <a:latin typeface="Symbol" pitchFamily="18" charset="2"/>
              </a:rPr>
              <a:t>y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r>
              <a:rPr lang="en-US" sz="2400" dirty="0" smtClean="0">
                <a:solidFill>
                  <a:srgbClr val="0000FF"/>
                </a:solidFill>
              </a:rPr>
              <a:t> and </a:t>
            </a:r>
            <a:r>
              <a:rPr lang="en-US" sz="2400" i="1" dirty="0" smtClean="0">
                <a:solidFill>
                  <a:srgbClr val="0000FF"/>
                </a:solidFill>
                <a:latin typeface="Symbol" pitchFamily="18" charset="2"/>
              </a:rPr>
              <a:t>y</a:t>
            </a:r>
            <a:r>
              <a:rPr lang="en-US" sz="2400" baseline="-25000" dirty="0" smtClean="0">
                <a:solidFill>
                  <a:srgbClr val="0000FF"/>
                </a:solidFill>
              </a:rPr>
              <a:t>3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cs typeface="Times New Roman"/>
              </a:rPr>
              <a:t>may show signs of </a:t>
            </a:r>
            <a:r>
              <a:rPr lang="en-US" sz="2400" dirty="0" err="1" smtClean="0">
                <a:solidFill>
                  <a:srgbClr val="0000FF"/>
                </a:solidFill>
                <a:cs typeface="Times New Roman"/>
              </a:rPr>
              <a:t>pathlength</a:t>
            </a:r>
            <a:r>
              <a:rPr lang="en-US" sz="2400" dirty="0" smtClean="0">
                <a:solidFill>
                  <a:srgbClr val="0000FF"/>
                </a:solidFill>
                <a:cs typeface="Times New Roman"/>
              </a:rPr>
              <a:t> dependence.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40D2F-C9E1-40F3-8129-E8BFC425B4D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Strangeness in Quark Matter, 18-24 Sept. 2011, Cracow, Poland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10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Triangular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029201"/>
            <a:ext cx="9144000" cy="68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Initial state fluctuation; odd harmonics may not vanish.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" y="1971675"/>
            <a:ext cx="36004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33600"/>
            <a:ext cx="37242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07306" y="1676400"/>
            <a:ext cx="3039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ALICE, PRL </a:t>
            </a:r>
            <a:r>
              <a:rPr lang="en-US" dirty="0"/>
              <a:t>107, 032301 (2011)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Strangeness in Quark Matter, 18-24 Sept. 2011, Cracow, Poland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90600" y="1676400"/>
            <a:ext cx="3645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Alver</a:t>
            </a:r>
            <a:r>
              <a:rPr lang="en-US" dirty="0" smtClean="0"/>
              <a:t>, Roland, PRC 81, 054905 </a:t>
            </a:r>
            <a:r>
              <a:rPr lang="en-US" dirty="0"/>
              <a:t>(</a:t>
            </a:r>
            <a:r>
              <a:rPr lang="en-US" dirty="0" smtClean="0"/>
              <a:t>2010)</a:t>
            </a:r>
            <a:endParaRPr lang="en-US" dirty="0"/>
          </a:p>
        </p:txBody>
      </p:sp>
      <p:sp>
        <p:nvSpPr>
          <p:cNvPr id="11" name="Isosceles Triangle 10"/>
          <p:cNvSpPr/>
          <p:nvPr/>
        </p:nvSpPr>
        <p:spPr>
          <a:xfrm rot="5400000">
            <a:off x="2530330" y="2758930"/>
            <a:ext cx="1187740" cy="914400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1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STAR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n</a:t>
            </a:r>
            <a:r>
              <a:rPr lang="en-US" dirty="0" smtClean="0"/>
              <a:t>{2}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33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/>
              <a:t>Pairs between </a:t>
            </a:r>
            <a:r>
              <a:rPr lang="en-US" sz="2200" dirty="0">
                <a:latin typeface="Symbol" pitchFamily="18" charset="2"/>
              </a:rPr>
              <a:t>h</a:t>
            </a:r>
            <a:r>
              <a:rPr lang="en-US" sz="2200" dirty="0"/>
              <a:t>=(-1,-0.5) and </a:t>
            </a:r>
            <a:r>
              <a:rPr lang="en-US" sz="2200" dirty="0">
                <a:latin typeface="Symbol" pitchFamily="18" charset="2"/>
              </a:rPr>
              <a:t>h</a:t>
            </a:r>
            <a:r>
              <a:rPr lang="en-US" sz="2200" dirty="0"/>
              <a:t>=(+0.5,+1) to reduce </a:t>
            </a:r>
            <a:r>
              <a:rPr lang="en-US" sz="2200" dirty="0" err="1" smtClean="0"/>
              <a:t>nonflow</a:t>
            </a:r>
            <a:r>
              <a:rPr lang="en-US" sz="2200" dirty="0" smtClean="0"/>
              <a:t>. </a:t>
            </a:r>
            <a:r>
              <a:rPr lang="en-US" sz="2200" dirty="0" smtClean="0">
                <a:latin typeface="Symbol" pitchFamily="18" charset="2"/>
              </a:rPr>
              <a:t>h</a:t>
            </a:r>
            <a:r>
              <a:rPr lang="en-US" sz="2200" dirty="0" smtClean="0"/>
              <a:t>-gap = 1.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Strangeness in Quark Matter, 18-24 Sept. 2011, Cracow, Poland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62200" y="3926283"/>
            <a:ext cx="443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Au+Au</a:t>
            </a:r>
            <a:r>
              <a:rPr lang="en-US" dirty="0" smtClean="0"/>
              <a:t> 200 </a:t>
            </a:r>
            <a:r>
              <a:rPr lang="en-US" dirty="0" err="1" smtClean="0"/>
              <a:t>GeV</a:t>
            </a:r>
            <a:r>
              <a:rPr lang="en-US" dirty="0" smtClean="0"/>
              <a:t>. Li Yi (STAR), QM’2011 poster.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14600" y="2187714"/>
            <a:ext cx="19144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&lt;</a:t>
            </a:r>
            <a:r>
              <a:rPr lang="en-US" sz="2000" dirty="0" err="1" smtClean="0"/>
              <a:t>cos</a:t>
            </a:r>
            <a:r>
              <a:rPr lang="en-US" sz="2000" dirty="0" smtClean="0"/>
              <a:t>(2</a:t>
            </a:r>
            <a:r>
              <a:rPr lang="en-US" sz="2000" dirty="0" smtClean="0">
                <a:latin typeface="Symbol" pitchFamily="18" charset="2"/>
              </a:rPr>
              <a:t>Df</a:t>
            </a:r>
            <a:r>
              <a:rPr lang="en-US" sz="2000" dirty="0" smtClean="0"/>
              <a:t>)&gt; ≈ </a:t>
            </a:r>
          </a:p>
          <a:p>
            <a:r>
              <a:rPr lang="en-US" sz="2000" dirty="0" err="1" smtClean="0">
                <a:solidFill>
                  <a:srgbClr val="FF0000"/>
                </a:solidFill>
              </a:rPr>
              <a:t>v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n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dirty="0" err="1" smtClean="0">
                <a:solidFill>
                  <a:srgbClr val="FF0000"/>
                </a:solidFill>
              </a:rPr>
              <a:t>p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T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r>
              <a:rPr lang="en-US" sz="2000" dirty="0" smtClean="0"/>
              <a:t>*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n</a:t>
            </a:r>
            <a:r>
              <a:rPr lang="en-US" sz="2000" dirty="0" smtClean="0"/>
              <a:t>(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T</a:t>
            </a:r>
            <a:r>
              <a:rPr lang="en-US" sz="2000" baseline="30000" dirty="0" err="1" smtClean="0"/>
              <a:t>ref</a:t>
            </a:r>
            <a:r>
              <a:rPr lang="en-US" sz="2000" dirty="0" smtClean="0"/>
              <a:t>&lt;2)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085775" y="2187714"/>
            <a:ext cx="15467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&lt;</a:t>
            </a:r>
            <a:r>
              <a:rPr lang="en-US" sz="2000" dirty="0" err="1" smtClean="0"/>
              <a:t>cos</a:t>
            </a:r>
            <a:r>
              <a:rPr lang="en-US" sz="2000" dirty="0" smtClean="0"/>
              <a:t>(2</a:t>
            </a:r>
            <a:r>
              <a:rPr lang="en-US" sz="2000" dirty="0" smtClean="0">
                <a:latin typeface="Symbol" pitchFamily="18" charset="2"/>
              </a:rPr>
              <a:t>Df</a:t>
            </a:r>
            <a:r>
              <a:rPr lang="en-US" sz="2000" dirty="0" smtClean="0"/>
              <a:t>)&gt;≈</a:t>
            </a:r>
          </a:p>
          <a:p>
            <a:r>
              <a:rPr lang="en-US" sz="2000" dirty="0" smtClean="0"/>
              <a:t> v</a:t>
            </a:r>
            <a:r>
              <a:rPr lang="en-US" sz="2000" baseline="-25000" dirty="0" smtClean="0"/>
              <a:t>n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(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T</a:t>
            </a:r>
            <a:r>
              <a:rPr lang="en-US" sz="2000" baseline="30000" dirty="0" err="1" smtClean="0"/>
              <a:t>ref</a:t>
            </a:r>
            <a:r>
              <a:rPr lang="en-US" sz="2000" dirty="0" smtClean="0"/>
              <a:t>&lt;2)</a:t>
            </a:r>
            <a:endParaRPr lang="en-US" sz="2000" dirty="0"/>
          </a:p>
        </p:txBody>
      </p:sp>
      <p:sp>
        <p:nvSpPr>
          <p:cNvPr id="18" name="Left Brace 17"/>
          <p:cNvSpPr/>
          <p:nvPr/>
        </p:nvSpPr>
        <p:spPr>
          <a:xfrm rot="16200000">
            <a:off x="4475525" y="1772875"/>
            <a:ext cx="228600" cy="2626450"/>
          </a:xfrm>
          <a:prstGeom prst="leftBrace">
            <a:avLst>
              <a:gd name="adj1" fmla="val 105208"/>
              <a:gd name="adj2" fmla="val 4945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114800" y="3200400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v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n</a:t>
            </a:r>
            <a:r>
              <a:rPr lang="en-US" sz="2400" dirty="0" smtClean="0">
                <a:solidFill>
                  <a:srgbClr val="FF0000"/>
                </a:solidFill>
              </a:rPr>
              <a:t>(</a:t>
            </a:r>
            <a:r>
              <a:rPr lang="en-US" sz="2400" dirty="0" err="1" smtClean="0">
                <a:solidFill>
                  <a:srgbClr val="FF0000"/>
                </a:solidFill>
              </a:rPr>
              <a:t>p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T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85800" y="1867763"/>
            <a:ext cx="1786354" cy="1385470"/>
            <a:chOff x="1019176" y="2438399"/>
            <a:chExt cx="2652711" cy="2057402"/>
          </a:xfrm>
        </p:grpSpPr>
        <p:sp>
          <p:nvSpPr>
            <p:cNvPr id="21" name="Rectangle 20"/>
            <p:cNvSpPr/>
            <p:nvPr/>
          </p:nvSpPr>
          <p:spPr>
            <a:xfrm>
              <a:off x="1092113" y="2819400"/>
              <a:ext cx="2514600" cy="1295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/>
          </p:nvSpPr>
          <p:spPr>
            <a:xfrm rot="16200000">
              <a:off x="1995487" y="2819400"/>
              <a:ext cx="2057402" cy="1295399"/>
            </a:xfrm>
            <a:prstGeom prst="triangle">
              <a:avLst/>
            </a:prstGeom>
            <a:solidFill>
              <a:srgbClr val="FCD5B5">
                <a:alpha val="50196"/>
              </a:srgb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22"/>
            <p:cNvSpPr/>
            <p:nvPr/>
          </p:nvSpPr>
          <p:spPr>
            <a:xfrm rot="5400000">
              <a:off x="638178" y="2819401"/>
              <a:ext cx="2057396" cy="1295400"/>
            </a:xfrm>
            <a:prstGeom prst="triangle">
              <a:avLst/>
            </a:prstGeom>
            <a:solidFill>
              <a:srgbClr val="FCD5B5">
                <a:alpha val="50196"/>
              </a:srgb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245488" y="3163588"/>
              <a:ext cx="728891" cy="7769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>
                  <a:solidFill>
                    <a:srgbClr val="FF0000"/>
                  </a:solidFill>
                </a:rPr>
                <a:t>p</a:t>
              </a:r>
              <a:r>
                <a:rPr lang="en-US" sz="2800" baseline="-25000" dirty="0" err="1" smtClean="0">
                  <a:solidFill>
                    <a:srgbClr val="FF0000"/>
                  </a:solidFill>
                </a:rPr>
                <a:t>T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603359" y="3163588"/>
              <a:ext cx="66601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err="1" smtClean="0"/>
                <a:t>p</a:t>
              </a:r>
              <a:r>
                <a:rPr lang="en-US" sz="2400" baseline="-25000" dirty="0" err="1" smtClean="0"/>
                <a:t>T</a:t>
              </a:r>
              <a:r>
                <a:rPr lang="en-US" sz="2400" baseline="30000" dirty="0" err="1" smtClean="0"/>
                <a:t>ref</a:t>
              </a:r>
              <a:endParaRPr lang="en-US" sz="2400" dirty="0" smtClean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11268" y="2720007"/>
              <a:ext cx="6575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TPC</a:t>
              </a:r>
              <a:endParaRPr lang="en-US" sz="24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598725" y="1867761"/>
            <a:ext cx="1786355" cy="1385470"/>
            <a:chOff x="5348287" y="2438401"/>
            <a:chExt cx="2652712" cy="2057402"/>
          </a:xfrm>
        </p:grpSpPr>
        <p:sp>
          <p:nvSpPr>
            <p:cNvPr id="28" name="Rectangle 27"/>
            <p:cNvSpPr/>
            <p:nvPr/>
          </p:nvSpPr>
          <p:spPr>
            <a:xfrm>
              <a:off x="5421225" y="2819402"/>
              <a:ext cx="2514600" cy="1295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 rot="16200000">
              <a:off x="6324599" y="2819402"/>
              <a:ext cx="2057402" cy="1295399"/>
            </a:xfrm>
            <a:prstGeom prst="triangle">
              <a:avLst/>
            </a:prstGeom>
            <a:solidFill>
              <a:srgbClr val="FCD5B5">
                <a:alpha val="50196"/>
              </a:srgb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/>
            <p:cNvSpPr/>
            <p:nvPr/>
          </p:nvSpPr>
          <p:spPr>
            <a:xfrm rot="5400000">
              <a:off x="4967289" y="2819403"/>
              <a:ext cx="2057396" cy="1295399"/>
            </a:xfrm>
            <a:prstGeom prst="triangle">
              <a:avLst/>
            </a:prstGeom>
            <a:solidFill>
              <a:srgbClr val="FCD5B5">
                <a:alpha val="50196"/>
              </a:srgb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982596" y="3163593"/>
              <a:ext cx="66601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err="1" smtClean="0"/>
                <a:t>p</a:t>
              </a:r>
              <a:r>
                <a:rPr lang="en-US" sz="2400" baseline="-25000" dirty="0" err="1" smtClean="0"/>
                <a:t>T</a:t>
              </a:r>
              <a:r>
                <a:rPr lang="en-US" sz="2400" baseline="30000" dirty="0" err="1" smtClean="0"/>
                <a:t>ref</a:t>
              </a:r>
              <a:endParaRPr lang="en-US" sz="2400" dirty="0" smtClean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190504" y="2720012"/>
              <a:ext cx="6575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TPC</a:t>
              </a:r>
              <a:endParaRPr lang="en-US" sz="24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395808" y="3166005"/>
              <a:ext cx="989024" cy="6855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err="1" smtClean="0"/>
                <a:t>p</a:t>
              </a:r>
              <a:r>
                <a:rPr lang="en-US" sz="2400" baseline="-25000" dirty="0" err="1" smtClean="0"/>
                <a:t>T</a:t>
              </a:r>
              <a:r>
                <a:rPr lang="en-US" sz="2400" baseline="30000" dirty="0" err="1" smtClean="0"/>
                <a:t>ref</a:t>
              </a:r>
              <a:endParaRPr lang="en-US" sz="2400" dirty="0" smtClean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6480080" y="3364468"/>
            <a:ext cx="2130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0.15 &lt;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baseline="30000" dirty="0" err="1"/>
              <a:t>ref</a:t>
            </a:r>
            <a:r>
              <a:rPr lang="en-US" dirty="0"/>
              <a:t> &lt; 2 </a:t>
            </a:r>
            <a:r>
              <a:rPr lang="en-US" dirty="0" err="1"/>
              <a:t>GeV</a:t>
            </a:r>
            <a:r>
              <a:rPr lang="en-US" dirty="0"/>
              <a:t>/c</a:t>
            </a:r>
          </a:p>
        </p:txBody>
      </p:sp>
      <p:grpSp>
        <p:nvGrpSpPr>
          <p:cNvPr id="2054" name="Group 2053"/>
          <p:cNvGrpSpPr/>
          <p:nvPr/>
        </p:nvGrpSpPr>
        <p:grpSpPr>
          <a:xfrm>
            <a:off x="353291" y="4295615"/>
            <a:ext cx="2779185" cy="1773868"/>
            <a:chOff x="353291" y="4295615"/>
            <a:chExt cx="2779185" cy="177386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5882"/>
            <a:stretch>
              <a:fillRect/>
            </a:stretch>
          </p:blipFill>
          <p:spPr bwMode="auto">
            <a:xfrm>
              <a:off x="353291" y="4295615"/>
              <a:ext cx="2779185" cy="1773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910436" y="4340423"/>
              <a:ext cx="1137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/>
                <a:t>p</a:t>
              </a:r>
              <a:r>
                <a:rPr lang="en-US" sz="1200" baseline="-25000" dirty="0" err="1" smtClean="0"/>
                <a:t>T</a:t>
              </a:r>
              <a:r>
                <a:rPr lang="en-US" sz="1200" dirty="0" smtClean="0"/>
                <a:t>=0-2 </a:t>
              </a:r>
              <a:r>
                <a:rPr lang="en-US" sz="1200" dirty="0" err="1" smtClean="0"/>
                <a:t>GeV</a:t>
              </a:r>
              <a:r>
                <a:rPr lang="en-US" sz="1200" dirty="0" smtClean="0"/>
                <a:t>/c</a:t>
              </a:r>
              <a:endParaRPr lang="en-US" sz="1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43000" y="5562600"/>
              <a:ext cx="14182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STAR Preliminary</a:t>
              </a:r>
              <a:endParaRPr lang="en-US" sz="1400" dirty="0"/>
            </a:p>
          </p:txBody>
        </p:sp>
        <p:sp>
          <p:nvSpPr>
            <p:cNvPr id="2048" name="TextBox 2047"/>
            <p:cNvSpPr txBox="1"/>
            <p:nvPr/>
          </p:nvSpPr>
          <p:spPr>
            <a:xfrm>
              <a:off x="1195864" y="4863921"/>
              <a:ext cx="556736" cy="5770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v</a:t>
              </a:r>
              <a:r>
                <a:rPr lang="en-US" sz="1050" baseline="-25000" dirty="0" smtClean="0"/>
                <a:t>2</a:t>
              </a:r>
              <a:r>
                <a:rPr lang="en-US" sz="1050" dirty="0" smtClean="0"/>
                <a:t>{2}</a:t>
              </a:r>
            </a:p>
            <a:p>
              <a:r>
                <a:rPr lang="en-US" sz="1050" dirty="0" smtClean="0"/>
                <a:t>v</a:t>
              </a:r>
              <a:r>
                <a:rPr lang="en-US" sz="1050" baseline="-25000" dirty="0" smtClean="0"/>
                <a:t>2</a:t>
              </a:r>
              <a:r>
                <a:rPr lang="en-US" sz="1050" dirty="0" smtClean="0"/>
                <a:t>{4}</a:t>
              </a:r>
              <a:endParaRPr lang="en-US" sz="1050" dirty="0"/>
            </a:p>
            <a:p>
              <a:r>
                <a:rPr lang="en-US" sz="1050" dirty="0" smtClean="0"/>
                <a:t>v</a:t>
              </a:r>
              <a:r>
                <a:rPr lang="en-US" sz="1050" baseline="-25000" dirty="0" smtClean="0"/>
                <a:t>3</a:t>
              </a:r>
              <a:r>
                <a:rPr lang="en-US" sz="1050" dirty="0" smtClean="0"/>
                <a:t>{2}</a:t>
              </a:r>
              <a:endParaRPr lang="en-US" sz="1050" dirty="0"/>
            </a:p>
          </p:txBody>
        </p:sp>
      </p:grpSp>
      <p:grpSp>
        <p:nvGrpSpPr>
          <p:cNvPr id="2055" name="Group 2054"/>
          <p:cNvGrpSpPr/>
          <p:nvPr/>
        </p:nvGrpSpPr>
        <p:grpSpPr>
          <a:xfrm>
            <a:off x="3305800" y="4316397"/>
            <a:ext cx="2779185" cy="2041957"/>
            <a:chOff x="3305800" y="4316397"/>
            <a:chExt cx="2779185" cy="2041957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t="5882"/>
            <a:stretch>
              <a:fillRect/>
            </a:stretch>
          </p:blipFill>
          <p:spPr bwMode="auto">
            <a:xfrm>
              <a:off x="3305800" y="4316397"/>
              <a:ext cx="2779185" cy="1773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3991927" y="5562600"/>
              <a:ext cx="14182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STAR Preliminary</a:t>
              </a:r>
              <a:endParaRPr lang="en-US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29000" y="6019800"/>
              <a:ext cx="25650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Peripheral                    Central</a:t>
              </a:r>
              <a:endParaRPr lang="en-US" sz="1600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4477983" y="6189077"/>
              <a:ext cx="703617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9" name="Rectangle 2048"/>
            <p:cNvSpPr/>
            <p:nvPr/>
          </p:nvSpPr>
          <p:spPr>
            <a:xfrm>
              <a:off x="5296437" y="4440285"/>
              <a:ext cx="457200" cy="474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800600" y="4343400"/>
              <a:ext cx="1137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/>
                <a:t>p</a:t>
              </a:r>
              <a:r>
                <a:rPr lang="en-US" sz="1200" baseline="-25000" dirty="0" err="1" smtClean="0"/>
                <a:t>T</a:t>
              </a:r>
              <a:r>
                <a:rPr lang="en-US" sz="1200" dirty="0" smtClean="0"/>
                <a:t>=1-2 </a:t>
              </a:r>
              <a:r>
                <a:rPr lang="en-US" sz="1200" dirty="0" err="1" smtClean="0"/>
                <a:t>GeV</a:t>
              </a:r>
              <a:r>
                <a:rPr lang="en-US" sz="1200" dirty="0" smtClean="0"/>
                <a:t>/c</a:t>
              </a:r>
              <a:endParaRPr lang="en-US" sz="1200" dirty="0"/>
            </a:p>
          </p:txBody>
        </p:sp>
      </p:grpSp>
      <p:grpSp>
        <p:nvGrpSpPr>
          <p:cNvPr id="2052" name="Group 2051"/>
          <p:cNvGrpSpPr/>
          <p:nvPr/>
        </p:nvGrpSpPr>
        <p:grpSpPr>
          <a:xfrm>
            <a:off x="6084985" y="4316397"/>
            <a:ext cx="2779186" cy="1779603"/>
            <a:chOff x="6084985" y="4316397"/>
            <a:chExt cx="2779186" cy="177960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t="5579"/>
            <a:stretch>
              <a:fillRect/>
            </a:stretch>
          </p:blipFill>
          <p:spPr bwMode="auto">
            <a:xfrm>
              <a:off x="6084985" y="4316397"/>
              <a:ext cx="2779186" cy="1779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6811327" y="5562600"/>
              <a:ext cx="14182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STAR Preliminary</a:t>
              </a:r>
              <a:endParaRPr lang="en-US" sz="14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077200" y="4432479"/>
              <a:ext cx="457200" cy="474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625436" y="4343400"/>
              <a:ext cx="1137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/>
                <a:t>p</a:t>
              </a:r>
              <a:r>
                <a:rPr lang="en-US" sz="1200" baseline="-25000" dirty="0" err="1" smtClean="0"/>
                <a:t>T</a:t>
              </a:r>
              <a:r>
                <a:rPr lang="en-US" sz="1200" dirty="0" smtClean="0"/>
                <a:t>=3-4 </a:t>
              </a:r>
              <a:r>
                <a:rPr lang="en-US" sz="1200" dirty="0" err="1" smtClean="0"/>
                <a:t>GeV</a:t>
              </a:r>
              <a:r>
                <a:rPr lang="en-US" sz="1200" dirty="0" smtClean="0"/>
                <a:t>/c</a:t>
              </a:r>
              <a:endParaRPr 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Dihadron correlation &amp;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n</a:t>
            </a:r>
            <a:r>
              <a:rPr lang="en-US" dirty="0"/>
              <a:t> -- ALICE 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4267200"/>
            <a:ext cx="9144000" cy="1219200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2000" dirty="0" smtClean="0"/>
              <a:t>If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T</a:t>
            </a:r>
            <a:r>
              <a:rPr lang="en-US" sz="2000" baseline="30000" dirty="0" err="1" smtClean="0"/>
              <a:t>assoc</a:t>
            </a:r>
            <a:r>
              <a:rPr lang="en-US" sz="2000" dirty="0" smtClean="0"/>
              <a:t>=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T</a:t>
            </a:r>
            <a:r>
              <a:rPr lang="en-US" sz="2000" baseline="30000" dirty="0" err="1" smtClean="0"/>
              <a:t>ref</a:t>
            </a:r>
            <a:r>
              <a:rPr lang="en-US" sz="2000" dirty="0" smtClean="0"/>
              <a:t> , then </a:t>
            </a:r>
          </a:p>
          <a:p>
            <a:pPr marL="457200" lvl="1" indent="0" algn="ctr">
              <a:buNone/>
            </a:pPr>
            <a:r>
              <a:rPr lang="en-US" sz="2000" dirty="0" smtClean="0"/>
              <a:t>“flow” 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n</a:t>
            </a:r>
            <a:r>
              <a:rPr lang="en-US" sz="2000" dirty="0" smtClean="0"/>
              <a:t>(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T</a:t>
            </a:r>
            <a:r>
              <a:rPr lang="en-US" sz="2000" baseline="30000" dirty="0" err="1" smtClean="0"/>
              <a:t>trig</a:t>
            </a:r>
            <a:r>
              <a:rPr lang="en-US" sz="2000" dirty="0" smtClean="0"/>
              <a:t>)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n</a:t>
            </a:r>
            <a:r>
              <a:rPr lang="en-US" sz="2000" dirty="0" smtClean="0"/>
              <a:t>(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T</a:t>
            </a:r>
            <a:r>
              <a:rPr lang="en-US" sz="2000" baseline="30000" dirty="0" err="1" smtClean="0"/>
              <a:t>assoc</a:t>
            </a:r>
            <a:r>
              <a:rPr lang="en-US" sz="2000" dirty="0" smtClean="0"/>
              <a:t>) = trig-</a:t>
            </a:r>
            <a:r>
              <a:rPr lang="en-US" sz="2000" dirty="0" err="1" smtClean="0"/>
              <a:t>assoc</a:t>
            </a:r>
            <a:r>
              <a:rPr lang="en-US" sz="2000" dirty="0" smtClean="0"/>
              <a:t> </a:t>
            </a:r>
            <a:r>
              <a:rPr lang="en-US" sz="2000" dirty="0" err="1" smtClean="0"/>
              <a:t>dihadron</a:t>
            </a:r>
            <a:r>
              <a:rPr lang="en-US" sz="2000" dirty="0" smtClean="0"/>
              <a:t> correlation </a:t>
            </a:r>
            <a:br>
              <a:rPr lang="en-US" sz="2000" dirty="0" smtClean="0"/>
            </a:b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signal = data – data = 0.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219200"/>
            <a:ext cx="326707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96000" y="3201769"/>
            <a:ext cx="1752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ref</a:t>
            </a:r>
            <a:r>
              <a:rPr lang="en-US" dirty="0" smtClean="0"/>
              <a:t>=0.2-5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Strangeness in Quark Matter, 18-24 Sept. 2011, Cracow, Poland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70358" y="1840468"/>
            <a:ext cx="17732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ALICE, PRL 107</a:t>
            </a:r>
            <a:r>
              <a:rPr lang="en-US" sz="1400" dirty="0"/>
              <a:t> </a:t>
            </a:r>
            <a:r>
              <a:rPr lang="en-US" sz="1400" dirty="0" smtClean="0"/>
              <a:t>(2011</a:t>
            </a:r>
            <a:r>
              <a:rPr lang="en-US" sz="1400" dirty="0"/>
              <a:t>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696690" y="3201769"/>
            <a:ext cx="990600" cy="49393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152400" y="533400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000" dirty="0"/>
              <a:t>So, result is not </a:t>
            </a:r>
            <a:r>
              <a:rPr lang="en-US" sz="2000" dirty="0" smtClean="0"/>
              <a:t>surprising, or </a:t>
            </a:r>
            <a:r>
              <a:rPr lang="en-US" sz="2000" dirty="0"/>
              <a:t>rather </a:t>
            </a:r>
            <a:r>
              <a:rPr lang="en-US" sz="2000" dirty="0" smtClean="0"/>
              <a:t>trivial.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584841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00FF"/>
                </a:solidFill>
              </a:rPr>
              <a:t>v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n</a:t>
            </a:r>
            <a:r>
              <a:rPr lang="en-US" sz="2000" dirty="0" smtClean="0">
                <a:solidFill>
                  <a:srgbClr val="0000FF"/>
                </a:solidFill>
              </a:rPr>
              <a:t>{raw} = </a:t>
            </a:r>
            <a:r>
              <a:rPr lang="en-US" sz="2000" dirty="0" err="1" smtClean="0">
                <a:solidFill>
                  <a:srgbClr val="0000FF"/>
                </a:solidFill>
              </a:rPr>
              <a:t>v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n</a:t>
            </a:r>
            <a:r>
              <a:rPr lang="en-US" sz="2000" dirty="0" smtClean="0">
                <a:solidFill>
                  <a:srgbClr val="0000FF"/>
                </a:solidFill>
              </a:rPr>
              <a:t>{flow} + </a:t>
            </a:r>
            <a:r>
              <a:rPr lang="en-US" sz="2000" dirty="0" err="1" smtClean="0">
                <a:solidFill>
                  <a:srgbClr val="0000FF"/>
                </a:solidFill>
              </a:rPr>
              <a:t>v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n</a:t>
            </a:r>
            <a:r>
              <a:rPr lang="en-US" sz="2000" dirty="0" smtClean="0">
                <a:solidFill>
                  <a:srgbClr val="0000FF"/>
                </a:solidFill>
              </a:rPr>
              <a:t>{</a:t>
            </a:r>
            <a:r>
              <a:rPr lang="en-US" sz="2000" dirty="0" err="1" smtClean="0">
                <a:solidFill>
                  <a:srgbClr val="0000FF"/>
                </a:solidFill>
              </a:rPr>
              <a:t>nonflow</a:t>
            </a:r>
            <a:r>
              <a:rPr lang="en-US" sz="2000" dirty="0" smtClean="0">
                <a:solidFill>
                  <a:srgbClr val="0000FF"/>
                </a:solidFill>
              </a:rPr>
              <a:t>}   …BUT…   </a:t>
            </a:r>
            <a:r>
              <a:rPr lang="en-US" sz="2000" dirty="0" err="1" smtClean="0">
                <a:solidFill>
                  <a:srgbClr val="0000FF"/>
                </a:solidFill>
              </a:rPr>
              <a:t>v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n</a:t>
            </a:r>
            <a:r>
              <a:rPr lang="en-US" sz="2000" dirty="0" smtClean="0">
                <a:solidFill>
                  <a:srgbClr val="0000FF"/>
                </a:solidFill>
              </a:rPr>
              <a:t>{raw} </a:t>
            </a:r>
            <a:r>
              <a:rPr lang="en-US" sz="2000" dirty="0">
                <a:solidFill>
                  <a:srgbClr val="0000FF"/>
                </a:solidFill>
              </a:rPr>
              <a:t>– </a:t>
            </a:r>
            <a:r>
              <a:rPr lang="en-US" sz="2000" dirty="0" err="1" smtClean="0">
                <a:solidFill>
                  <a:srgbClr val="0000FF"/>
                </a:solidFill>
              </a:rPr>
              <a:t>v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n</a:t>
            </a:r>
            <a:r>
              <a:rPr lang="en-US" sz="2000" dirty="0" smtClean="0">
                <a:solidFill>
                  <a:srgbClr val="0000FF"/>
                </a:solidFill>
              </a:rPr>
              <a:t>{raw} = 0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err="1"/>
              <a:t>Dihadron</a:t>
            </a:r>
            <a:r>
              <a:rPr lang="en-US" dirty="0"/>
              <a:t> correlation &amp; </a:t>
            </a:r>
            <a:r>
              <a:rPr lang="en-US" dirty="0" err="1"/>
              <a:t>v</a:t>
            </a:r>
            <a:r>
              <a:rPr lang="en-US" baseline="-25000" dirty="0" err="1"/>
              <a:t>n</a:t>
            </a:r>
            <a:r>
              <a:rPr lang="en-US" dirty="0"/>
              <a:t> -- </a:t>
            </a:r>
            <a:r>
              <a:rPr lang="en-US" dirty="0" smtClean="0"/>
              <a:t>STAR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11470"/>
          <a:stretch/>
        </p:blipFill>
        <p:spPr bwMode="auto">
          <a:xfrm>
            <a:off x="457200" y="2438492"/>
            <a:ext cx="2529575" cy="1711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t="10394"/>
          <a:stretch/>
        </p:blipFill>
        <p:spPr bwMode="auto">
          <a:xfrm>
            <a:off x="3367775" y="2438492"/>
            <a:ext cx="2529575" cy="173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 cstate="print"/>
          <a:srcRect t="10394"/>
          <a:stretch/>
        </p:blipFill>
        <p:spPr bwMode="auto">
          <a:xfrm>
            <a:off x="6248400" y="2438492"/>
            <a:ext cx="2529575" cy="173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57200" y="4459069"/>
            <a:ext cx="8320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Associated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range ~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ref</a:t>
            </a:r>
            <a:r>
              <a:rPr lang="en-US" dirty="0" smtClean="0"/>
              <a:t>. Case of data-data=0: jet-</a:t>
            </a:r>
            <a:r>
              <a:rPr lang="en-US" dirty="0" err="1" smtClean="0"/>
              <a:t>correl</a:t>
            </a:r>
            <a:r>
              <a:rPr lang="en-US" dirty="0" smtClean="0"/>
              <a:t> </a:t>
            </a:r>
            <a:r>
              <a:rPr lang="en-US" dirty="0" err="1" smtClean="0"/>
              <a:t>nonflow</a:t>
            </a:r>
            <a:r>
              <a:rPr lang="en-US" dirty="0" smtClean="0"/>
              <a:t> is subtracted; </a:t>
            </a:r>
            <a:endParaRPr lang="en-US" dirty="0" smtClean="0"/>
          </a:p>
          <a:p>
            <a:pPr algn="ctr"/>
            <a:r>
              <a:rPr lang="en-US" dirty="0" smtClean="0"/>
              <a:t>what’s </a:t>
            </a:r>
            <a:r>
              <a:rPr lang="en-US" dirty="0" smtClean="0"/>
              <a:t>left are similar between centralities, and resemble a v</a:t>
            </a:r>
            <a:r>
              <a:rPr lang="en-US" baseline="-25000" dirty="0" smtClean="0"/>
              <a:t>1</a:t>
            </a:r>
            <a:r>
              <a:rPr lang="en-US" dirty="0" smtClean="0"/>
              <a:t> component.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Strangeness in Quark Matter, 18-24 Sept. 2011, Cracow, Poland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41218" y="2106631"/>
            <a:ext cx="2093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Au+Au</a:t>
            </a:r>
            <a:r>
              <a:rPr lang="en-US" dirty="0" smtClean="0"/>
              <a:t> 80-50%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706907" y="2121932"/>
            <a:ext cx="2093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Au+Au</a:t>
            </a:r>
            <a:r>
              <a:rPr lang="en-US" dirty="0" smtClean="0"/>
              <a:t> 50-20%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06184" y="2133600"/>
            <a:ext cx="216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ZDC 12%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533221" y="3620869"/>
            <a:ext cx="1239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STAR Preliminary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505021" y="3682424"/>
            <a:ext cx="1239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STAR Preliminary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7371094" y="3682424"/>
            <a:ext cx="1239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STAR Preliminary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0" y="16118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Simple </a:t>
            </a:r>
            <a:r>
              <a:rPr lang="en-US" dirty="0" smtClean="0"/>
              <a:t>background normalization</a:t>
            </a:r>
            <a:r>
              <a:rPr lang="en-US" dirty="0"/>
              <a:t>: </a:t>
            </a:r>
            <a:r>
              <a:rPr lang="en-US" dirty="0" smtClean="0"/>
              <a:t>average </a:t>
            </a:r>
            <a:r>
              <a:rPr lang="en-US" dirty="0"/>
              <a:t>signal = 0.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95800" y="4001869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Symbol" pitchFamily="18" charset="2"/>
              </a:rPr>
              <a:t>Df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91400" y="4001869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Symbol" pitchFamily="18" charset="2"/>
              </a:rPr>
              <a:t>Df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00200" y="4001869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Symbol" pitchFamily="18" charset="2"/>
              </a:rPr>
              <a:t>Df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04800" y="5407738"/>
            <a:ext cx="9383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400" dirty="0" err="1" smtClean="0">
                <a:solidFill>
                  <a:srgbClr val="0000FF"/>
                </a:solidFill>
              </a:rPr>
              <a:t>p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T</a:t>
            </a:r>
            <a:r>
              <a:rPr lang="en-US" sz="2400" baseline="30000" dirty="0" err="1" smtClean="0">
                <a:solidFill>
                  <a:srgbClr val="0000FF"/>
                </a:solidFill>
              </a:rPr>
              <a:t>ref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should stay away from trigger and </a:t>
            </a:r>
            <a:r>
              <a:rPr lang="en-US" sz="2400" dirty="0" err="1">
                <a:solidFill>
                  <a:srgbClr val="0000FF"/>
                </a:solidFill>
              </a:rPr>
              <a:t>assoc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p</a:t>
            </a:r>
            <a:r>
              <a:rPr lang="en-US" sz="2400" baseline="-25000" dirty="0" err="1">
                <a:solidFill>
                  <a:srgbClr val="0000FF"/>
                </a:solidFill>
              </a:rPr>
              <a:t>T</a:t>
            </a:r>
            <a:r>
              <a:rPr lang="en-US" sz="2400" dirty="0">
                <a:solidFill>
                  <a:srgbClr val="0000FF"/>
                </a:solidFill>
              </a:rPr>
              <a:t> as much as </a:t>
            </a:r>
            <a:r>
              <a:rPr lang="en-US" sz="2400" dirty="0" smtClean="0">
                <a:solidFill>
                  <a:srgbClr val="0000FF"/>
                </a:solidFill>
              </a:rPr>
              <a:t>feasible!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33486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baseline="30000" dirty="0" err="1"/>
              <a:t>trig</a:t>
            </a:r>
            <a:r>
              <a:rPr lang="en-US" dirty="0"/>
              <a:t>=3-4 </a:t>
            </a:r>
            <a:r>
              <a:rPr lang="en-US" dirty="0" err="1"/>
              <a:t>GeV</a:t>
            </a:r>
            <a:r>
              <a:rPr lang="en-US" dirty="0"/>
              <a:t>/c,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baseline="30000" dirty="0" err="1"/>
              <a:t>assoc</a:t>
            </a:r>
            <a:r>
              <a:rPr lang="en-US" dirty="0"/>
              <a:t>=1-2 </a:t>
            </a:r>
            <a:r>
              <a:rPr lang="en-US" dirty="0" err="1"/>
              <a:t>GeV</a:t>
            </a:r>
            <a:r>
              <a:rPr lang="en-US" dirty="0"/>
              <a:t>/c, large |</a:t>
            </a:r>
            <a:r>
              <a:rPr lang="en-US" dirty="0">
                <a:latin typeface="Symbol" pitchFamily="18" charset="2"/>
              </a:rPr>
              <a:t>Dh</a:t>
            </a:r>
            <a:r>
              <a:rPr lang="en-US" dirty="0"/>
              <a:t>|&gt;1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err="1"/>
              <a:t>v</a:t>
            </a:r>
            <a:r>
              <a:rPr lang="en-US" sz="3200" baseline="-25000" dirty="0" err="1"/>
              <a:t>n</a:t>
            </a:r>
            <a:r>
              <a:rPr lang="en-US" sz="3200" dirty="0"/>
              <a:t> subtracted </a:t>
            </a:r>
            <a:r>
              <a:rPr lang="en-US" sz="3200" dirty="0" err="1"/>
              <a:t>d</a:t>
            </a:r>
            <a:r>
              <a:rPr lang="en-US" sz="3200" dirty="0" err="1" smtClean="0"/>
              <a:t>ihadron</a:t>
            </a:r>
            <a:r>
              <a:rPr lang="en-US" sz="3200" dirty="0" smtClean="0"/>
              <a:t> Correlations</a:t>
            </a:r>
            <a:br>
              <a:rPr lang="en-US" sz="3200" dirty="0" smtClean="0"/>
            </a:br>
            <a:r>
              <a:rPr lang="en-US" sz="2800" dirty="0" smtClean="0"/>
              <a:t>(</a:t>
            </a:r>
            <a:r>
              <a:rPr lang="en-US" sz="2800" dirty="0" err="1" smtClean="0"/>
              <a:t>p</a:t>
            </a:r>
            <a:r>
              <a:rPr lang="en-US" sz="2800" baseline="-25000" dirty="0" err="1" smtClean="0"/>
              <a:t>T</a:t>
            </a:r>
            <a:r>
              <a:rPr lang="en-US" sz="2800" baseline="30000" dirty="0" err="1" smtClean="0"/>
              <a:t>trig</a:t>
            </a:r>
            <a:r>
              <a:rPr lang="en-US" sz="2800" dirty="0" smtClean="0"/>
              <a:t>=3-6 </a:t>
            </a:r>
            <a:r>
              <a:rPr lang="en-US" sz="2800" dirty="0" err="1" smtClean="0"/>
              <a:t>GeV</a:t>
            </a:r>
            <a:r>
              <a:rPr lang="en-US" sz="2800" dirty="0" smtClean="0"/>
              <a:t>/c, </a:t>
            </a:r>
            <a:r>
              <a:rPr lang="en-US" sz="2800" dirty="0" err="1" smtClean="0"/>
              <a:t>p</a:t>
            </a:r>
            <a:r>
              <a:rPr lang="en-US" sz="2800" baseline="-25000" dirty="0" err="1" smtClean="0"/>
              <a:t>T</a:t>
            </a:r>
            <a:r>
              <a:rPr lang="en-US" sz="2800" baseline="30000" dirty="0" err="1" smtClean="0"/>
              <a:t>assoc</a:t>
            </a:r>
            <a:r>
              <a:rPr lang="en-US" sz="2800" dirty="0" smtClean="0"/>
              <a:t>=2-3 </a:t>
            </a:r>
            <a:r>
              <a:rPr lang="en-US" sz="2800" dirty="0" err="1" smtClean="0"/>
              <a:t>GeV</a:t>
            </a:r>
            <a:r>
              <a:rPr lang="en-US" sz="2800" dirty="0" smtClean="0"/>
              <a:t>/c, large |</a:t>
            </a:r>
            <a:r>
              <a:rPr lang="en-US" sz="2800" dirty="0" smtClean="0">
                <a:latin typeface="Symbol" pitchFamily="18" charset="2"/>
              </a:rPr>
              <a:t>Dh</a:t>
            </a:r>
            <a:r>
              <a:rPr lang="en-US" sz="2800" dirty="0" smtClean="0"/>
              <a:t>|&gt;1)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62400"/>
            <a:ext cx="8310284" cy="1828800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Bkgd</a:t>
            </a:r>
            <a:r>
              <a:rPr lang="en-US" sz="2000" dirty="0" smtClean="0"/>
              <a:t> </a:t>
            </a:r>
            <a:r>
              <a:rPr lang="en-US" sz="2000" dirty="0"/>
              <a:t>subtracted using two-particle 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n</a:t>
            </a:r>
            <a:r>
              <a:rPr lang="en-US" sz="2000" dirty="0" smtClean="0"/>
              <a:t>{2,p</a:t>
            </a:r>
            <a:r>
              <a:rPr lang="en-US" sz="2000" baseline="-25000" dirty="0" smtClean="0"/>
              <a:t>T</a:t>
            </a:r>
            <a:r>
              <a:rPr lang="en-US" sz="2000" baseline="30000" dirty="0" smtClean="0"/>
              <a:t>ref</a:t>
            </a:r>
            <a:r>
              <a:rPr lang="en-US" sz="2000" dirty="0" smtClean="0"/>
              <a:t>&lt;2GeV/c} </a:t>
            </a:r>
            <a:r>
              <a:rPr lang="en-US" sz="2000" dirty="0"/>
              <a:t>(</a:t>
            </a:r>
            <a:r>
              <a:rPr lang="en-US" sz="2000" dirty="0" err="1"/>
              <a:t>flow+fluctuation</a:t>
            </a:r>
            <a:r>
              <a:rPr lang="en-US" sz="2000" dirty="0"/>
              <a:t>). </a:t>
            </a:r>
            <a:endParaRPr lang="en-US" sz="2000" dirty="0" smtClean="0"/>
          </a:p>
          <a:p>
            <a:r>
              <a:rPr lang="en-US" sz="2000" dirty="0" smtClean="0">
                <a:solidFill>
                  <a:srgbClr val="0000FF"/>
                </a:solidFill>
              </a:rPr>
              <a:t>Near-side </a:t>
            </a:r>
            <a:r>
              <a:rPr lang="en-US" sz="2000" dirty="0">
                <a:solidFill>
                  <a:srgbClr val="0000FF"/>
                </a:solidFill>
              </a:rPr>
              <a:t>ridge </a:t>
            </a:r>
            <a:r>
              <a:rPr lang="en-US" sz="2000" dirty="0" smtClean="0">
                <a:solidFill>
                  <a:srgbClr val="0000FF"/>
                </a:solidFill>
              </a:rPr>
              <a:t>in central collisions seems </a:t>
            </a:r>
            <a:r>
              <a:rPr lang="en-US" sz="2000" dirty="0">
                <a:solidFill>
                  <a:srgbClr val="0000FF"/>
                </a:solidFill>
              </a:rPr>
              <a:t>still visible. Ridge may be not entirely due to </a:t>
            </a:r>
            <a:r>
              <a:rPr lang="en-US" sz="2000" dirty="0" err="1" smtClean="0">
                <a:solidFill>
                  <a:srgbClr val="0000FF"/>
                </a:solidFill>
              </a:rPr>
              <a:t>v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n</a:t>
            </a:r>
            <a:r>
              <a:rPr lang="en-US" sz="2000" baseline="-25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.</a:t>
            </a:r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Away-side is suppressed at high-</a:t>
            </a:r>
            <a:r>
              <a:rPr lang="en-US" sz="2000" dirty="0" err="1">
                <a:solidFill>
                  <a:srgbClr val="FF0000"/>
                </a:solidFill>
              </a:rPr>
              <a:t>p</a:t>
            </a:r>
            <a:r>
              <a:rPr lang="en-US" sz="2000" baseline="-25000" dirty="0" err="1">
                <a:solidFill>
                  <a:srgbClr val="FF0000"/>
                </a:solidFill>
              </a:rPr>
              <a:t>T</a:t>
            </a:r>
            <a:r>
              <a:rPr lang="en-US" sz="2000" dirty="0">
                <a:solidFill>
                  <a:srgbClr val="FF0000"/>
                </a:solidFill>
              </a:rPr>
              <a:t> in </a:t>
            </a:r>
            <a:r>
              <a:rPr lang="en-US" sz="2000" dirty="0" smtClean="0">
                <a:solidFill>
                  <a:srgbClr val="FF0000"/>
                </a:solidFill>
              </a:rPr>
              <a:t>central collisions. </a:t>
            </a:r>
            <a:r>
              <a:rPr lang="en-US" sz="2000" dirty="0">
                <a:solidFill>
                  <a:srgbClr val="FF0000"/>
                </a:solidFill>
              </a:rPr>
              <a:t>Shape modification at intermediate-low </a:t>
            </a:r>
            <a:r>
              <a:rPr lang="en-US" sz="2000" dirty="0" err="1" smtClean="0">
                <a:solidFill>
                  <a:srgbClr val="FF0000"/>
                </a:solidFill>
              </a:rPr>
              <a:t>p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T</a:t>
            </a:r>
            <a:r>
              <a:rPr lang="en-US" sz="2000" baseline="-25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  <a:endParaRPr lang="en-US" sz="2000" dirty="0">
              <a:solidFill>
                <a:srgbClr val="FF0000"/>
              </a:solidFill>
            </a:endParaRPr>
          </a:p>
          <a:p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11188"/>
          <a:stretch/>
        </p:blipFill>
        <p:spPr bwMode="auto">
          <a:xfrm>
            <a:off x="457200" y="1898072"/>
            <a:ext cx="2593042" cy="175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t="11188"/>
          <a:stretch/>
        </p:blipFill>
        <p:spPr bwMode="auto">
          <a:xfrm>
            <a:off x="3355042" y="1898072"/>
            <a:ext cx="2593042" cy="1759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/>
          <a:srcRect t="11188"/>
          <a:stretch/>
        </p:blipFill>
        <p:spPr bwMode="auto">
          <a:xfrm>
            <a:off x="6174442" y="1898072"/>
            <a:ext cx="2593042" cy="1759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Strangeness in Quark Matter, 18-24 Sept. 2011, Cracow, Poland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2000" y="2173069"/>
            <a:ext cx="888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Au+Au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80-50%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05057" y="2034430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 smtClean="0">
                <a:solidFill>
                  <a:srgbClr val="FF0000"/>
                </a:solidFill>
              </a:rPr>
              <a:t>0-20%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26429" y="2138340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ZDC 12%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79569" y="3114295"/>
            <a:ext cx="1418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STAR Preliminary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334726" y="3114295"/>
            <a:ext cx="1418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STAR Preliminary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479242" y="3114295"/>
            <a:ext cx="1418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STAR Preliminary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1219200" y="1459468"/>
            <a:ext cx="69585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Simple </a:t>
            </a:r>
            <a:r>
              <a:rPr lang="en-US" dirty="0" smtClean="0"/>
              <a:t>background normalization</a:t>
            </a:r>
            <a:r>
              <a:rPr lang="en-US" dirty="0"/>
              <a:t>: </a:t>
            </a:r>
            <a:r>
              <a:rPr lang="en-US" dirty="0" smtClean="0"/>
              <a:t>average </a:t>
            </a:r>
            <a:r>
              <a:rPr lang="en-US" dirty="0"/>
              <a:t>signal = 0.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95800" y="3516868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Symbol" pitchFamily="18" charset="2"/>
              </a:rPr>
              <a:t>Df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91400" y="3516868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Symbol" pitchFamily="18" charset="2"/>
              </a:rPr>
              <a:t>Df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0200" y="3516868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Symbol" pitchFamily="18" charset="2"/>
              </a:rPr>
              <a:t>Df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57720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Signal = </a:t>
            </a:r>
            <a:r>
              <a:rPr lang="en-US" sz="2000" dirty="0" err="1" smtClean="0">
                <a:solidFill>
                  <a:srgbClr val="0000FF"/>
                </a:solidFill>
              </a:rPr>
              <a:t>v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n</a:t>
            </a:r>
            <a:r>
              <a:rPr lang="en-US" sz="2000" dirty="0" smtClean="0">
                <a:solidFill>
                  <a:srgbClr val="0000FF"/>
                </a:solidFill>
              </a:rPr>
              <a:t>{raw} </a:t>
            </a:r>
            <a:r>
              <a:rPr lang="en-US" sz="2000" dirty="0">
                <a:solidFill>
                  <a:srgbClr val="0000FF"/>
                </a:solidFill>
              </a:rPr>
              <a:t>– </a:t>
            </a:r>
            <a:r>
              <a:rPr lang="en-US" sz="2000" dirty="0" err="1" smtClean="0">
                <a:solidFill>
                  <a:srgbClr val="0000FF"/>
                </a:solidFill>
              </a:rPr>
              <a:t>v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n</a:t>
            </a:r>
            <a:r>
              <a:rPr lang="en-US" sz="2000" dirty="0" smtClean="0">
                <a:solidFill>
                  <a:srgbClr val="0000FF"/>
                </a:solidFill>
              </a:rPr>
              <a:t>{raw,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p</a:t>
            </a:r>
            <a:r>
              <a:rPr lang="en-US" sz="2000" baseline="-25000" dirty="0" err="1">
                <a:solidFill>
                  <a:srgbClr val="0000FF"/>
                </a:solidFill>
              </a:rPr>
              <a:t>T</a:t>
            </a:r>
            <a:r>
              <a:rPr lang="en-US" sz="2000" baseline="30000" dirty="0" err="1">
                <a:solidFill>
                  <a:srgbClr val="0000FF"/>
                </a:solidFill>
              </a:rPr>
              <a:t>ref</a:t>
            </a:r>
            <a:r>
              <a:rPr lang="en-US" sz="2000" dirty="0">
                <a:solidFill>
                  <a:srgbClr val="0000FF"/>
                </a:solidFill>
              </a:rPr>
              <a:t>&lt;2GeV/c</a:t>
            </a:r>
            <a:r>
              <a:rPr lang="en-US" sz="2000" dirty="0" smtClean="0">
                <a:solidFill>
                  <a:srgbClr val="0000FF"/>
                </a:solidFill>
              </a:rPr>
              <a:t>}; </a:t>
            </a:r>
            <a:r>
              <a:rPr lang="en-US" sz="2000" dirty="0" err="1" smtClean="0">
                <a:solidFill>
                  <a:srgbClr val="0000FF"/>
                </a:solidFill>
              </a:rPr>
              <a:t>nonflow</a:t>
            </a:r>
            <a:r>
              <a:rPr lang="en-US" sz="2000" dirty="0" smtClean="0">
                <a:solidFill>
                  <a:srgbClr val="0000FF"/>
                </a:solidFill>
              </a:rPr>
              <a:t> still present in subtracted term.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657600" y="2971800"/>
            <a:ext cx="3048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962400" y="2819400"/>
            <a:ext cx="2819400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174442" y="3114296"/>
            <a:ext cx="1662914" cy="19149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5181600" y="2971800"/>
            <a:ext cx="766484" cy="2057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305800" cy="4525963"/>
          </a:xfrm>
        </p:spPr>
        <p:txBody>
          <a:bodyPr>
            <a:noAutofit/>
          </a:bodyPr>
          <a:lstStyle/>
          <a:p>
            <a:r>
              <a:rPr lang="en-US" sz="2200" dirty="0" smtClean="0"/>
              <a:t>Jet-like correlations with </a:t>
            </a:r>
            <a:r>
              <a:rPr lang="en-US" sz="2200" dirty="0" err="1" smtClean="0"/>
              <a:t>p</a:t>
            </a:r>
            <a:r>
              <a:rPr lang="en-US" sz="2200" baseline="-25000" dirty="0" err="1" smtClean="0"/>
              <a:t>T</a:t>
            </a:r>
            <a:r>
              <a:rPr lang="en-US" sz="2200" dirty="0" smtClean="0"/>
              <a:t>&gt;3 </a:t>
            </a:r>
            <a:r>
              <a:rPr lang="en-US" sz="2200" dirty="0" err="1" smtClean="0"/>
              <a:t>GeV</a:t>
            </a:r>
            <a:r>
              <a:rPr lang="en-US" sz="2200" dirty="0" smtClean="0"/>
              <a:t>/c trigger particles are invariant from </a:t>
            </a:r>
            <a:r>
              <a:rPr lang="en-US" sz="2200" dirty="0" err="1" smtClean="0"/>
              <a:t>pp</a:t>
            </a:r>
            <a:r>
              <a:rPr lang="en-US" sz="2200" dirty="0" smtClean="0"/>
              <a:t> to central AA </a:t>
            </a:r>
            <a:r>
              <a:rPr lang="en-US" sz="2200" dirty="0" smtClean="0">
                <a:sym typeface="Wingdings" pitchFamily="2" charset="2"/>
              </a:rPr>
              <a:t></a:t>
            </a:r>
            <a:r>
              <a:rPr lang="en-US" sz="2200" dirty="0" smtClean="0"/>
              <a:t> </a:t>
            </a:r>
            <a:r>
              <a:rPr lang="en-US" sz="2200" dirty="0"/>
              <a:t>t</a:t>
            </a:r>
            <a:r>
              <a:rPr lang="en-US" sz="2200" dirty="0" smtClean="0"/>
              <a:t>hese high </a:t>
            </a:r>
            <a:r>
              <a:rPr lang="en-US" sz="2200" dirty="0" err="1" smtClean="0"/>
              <a:t>p</a:t>
            </a:r>
            <a:r>
              <a:rPr lang="en-US" sz="2200" baseline="-25000" dirty="0" err="1"/>
              <a:t>T</a:t>
            </a:r>
            <a:r>
              <a:rPr lang="en-US" sz="2200" dirty="0" smtClean="0"/>
              <a:t> particles are mainly from jets.</a:t>
            </a:r>
          </a:p>
          <a:p>
            <a:r>
              <a:rPr lang="en-US" sz="2200" dirty="0" smtClean="0"/>
              <a:t>High-</a:t>
            </a:r>
            <a:r>
              <a:rPr lang="en-US" sz="2200" dirty="0" err="1" smtClean="0"/>
              <a:t>p</a:t>
            </a:r>
            <a:r>
              <a:rPr lang="en-US" sz="2200" baseline="-25000" dirty="0" err="1"/>
              <a:t>T</a:t>
            </a:r>
            <a:r>
              <a:rPr lang="en-US" sz="2200" dirty="0" smtClean="0"/>
              <a:t> harmonics are due to </a:t>
            </a:r>
            <a:r>
              <a:rPr lang="en-US" sz="2200" dirty="0" smtClean="0"/>
              <a:t>jet-quenching (surface bias)</a:t>
            </a:r>
            <a:r>
              <a:rPr lang="en-US" sz="2200" dirty="0" smtClean="0">
                <a:sym typeface="Wingdings" pitchFamily="2" charset="2"/>
              </a:rPr>
              <a:t>, not to hydrodynamic flow.</a:t>
            </a:r>
            <a:endParaRPr lang="en-US" sz="2200" dirty="0" smtClean="0">
              <a:sym typeface="Wingdings" pitchFamily="2" charset="2"/>
            </a:endParaRPr>
          </a:p>
          <a:p>
            <a:r>
              <a:rPr lang="en-US" sz="2200" dirty="0" smtClean="0">
                <a:sym typeface="Wingdings" pitchFamily="2" charset="2"/>
              </a:rPr>
              <a:t>Any claim of hydrodynamics describing high </a:t>
            </a:r>
            <a:r>
              <a:rPr lang="en-US" sz="2200" dirty="0" err="1" smtClean="0">
                <a:sym typeface="Wingdings" pitchFamily="2" charset="2"/>
              </a:rPr>
              <a:t>p</a:t>
            </a:r>
            <a:r>
              <a:rPr lang="en-US" sz="2200" baseline="-25000" dirty="0" err="1"/>
              <a:t>T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v</a:t>
            </a:r>
            <a:r>
              <a:rPr lang="en-US" sz="2200" baseline="-25000" dirty="0" err="1" smtClean="0">
                <a:sym typeface="Wingdings" pitchFamily="2" charset="2"/>
              </a:rPr>
              <a:t>n</a:t>
            </a:r>
            <a:r>
              <a:rPr lang="en-US" sz="2200" dirty="0" smtClean="0">
                <a:sym typeface="Wingdings" pitchFamily="2" charset="2"/>
              </a:rPr>
              <a:t> is questionable.</a:t>
            </a:r>
          </a:p>
          <a:p>
            <a:r>
              <a:rPr lang="en-US" sz="2200" dirty="0" smtClean="0">
                <a:solidFill>
                  <a:srgbClr val="0000FF"/>
                </a:solidFill>
                <a:sym typeface="Wingdings" pitchFamily="2" charset="2"/>
              </a:rPr>
              <a:t>Jet-quenching high-</a:t>
            </a:r>
            <a:r>
              <a:rPr lang="en-US" sz="2200" dirty="0" err="1" smtClean="0">
                <a:solidFill>
                  <a:srgbClr val="0000FF"/>
                </a:solidFill>
                <a:sym typeface="Wingdings" pitchFamily="2" charset="2"/>
              </a:rPr>
              <a:t>p</a:t>
            </a:r>
            <a:r>
              <a:rPr lang="en-US" sz="2200" baseline="-25000" dirty="0" err="1" smtClean="0">
                <a:solidFill>
                  <a:srgbClr val="0000FF"/>
                </a:solidFill>
                <a:sym typeface="Wingdings" pitchFamily="2" charset="2"/>
              </a:rPr>
              <a:t>T</a:t>
            </a:r>
            <a:r>
              <a:rPr lang="en-US" sz="2200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sym typeface="Wingdings" pitchFamily="2" charset="2"/>
              </a:rPr>
              <a:t>v</a:t>
            </a:r>
            <a:r>
              <a:rPr lang="en-US" sz="2200" baseline="-25000" dirty="0" err="1" smtClean="0">
                <a:solidFill>
                  <a:srgbClr val="0000FF"/>
                </a:solidFill>
                <a:sym typeface="Wingdings" pitchFamily="2" charset="2"/>
              </a:rPr>
              <a:t>n</a:t>
            </a:r>
            <a:r>
              <a:rPr lang="en-US" sz="2200" dirty="0" smtClean="0">
                <a:solidFill>
                  <a:srgbClr val="0000FF"/>
                </a:solidFill>
                <a:sym typeface="Wingdings" pitchFamily="2" charset="2"/>
              </a:rPr>
              <a:t> and hydro-soft </a:t>
            </a:r>
            <a:r>
              <a:rPr lang="en-US" sz="2200" dirty="0" err="1" smtClean="0">
                <a:solidFill>
                  <a:srgbClr val="0000FF"/>
                </a:solidFill>
                <a:sym typeface="Wingdings" pitchFamily="2" charset="2"/>
              </a:rPr>
              <a:t>v</a:t>
            </a:r>
            <a:r>
              <a:rPr lang="en-US" sz="2200" baseline="-25000" dirty="0" err="1" smtClean="0">
                <a:solidFill>
                  <a:srgbClr val="0000FF"/>
                </a:solidFill>
                <a:sym typeface="Wingdings" pitchFamily="2" charset="2"/>
              </a:rPr>
              <a:t>n</a:t>
            </a:r>
            <a:r>
              <a:rPr lang="en-US" sz="2200" dirty="0" smtClean="0">
                <a:solidFill>
                  <a:srgbClr val="0000FF"/>
                </a:solidFill>
                <a:sym typeface="Wingdings" pitchFamily="2" charset="2"/>
              </a:rPr>
              <a:t> coincidence does present a background to </a:t>
            </a:r>
            <a:r>
              <a:rPr lang="en-US" sz="2200" dirty="0" err="1" smtClean="0">
                <a:solidFill>
                  <a:srgbClr val="0000FF"/>
                </a:solidFill>
                <a:sym typeface="Wingdings" pitchFamily="2" charset="2"/>
              </a:rPr>
              <a:t>dihadron</a:t>
            </a:r>
            <a:r>
              <a:rPr lang="en-US" sz="22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200" dirty="0" smtClean="0">
                <a:solidFill>
                  <a:srgbClr val="0000FF"/>
                </a:solidFill>
                <a:sym typeface="Wingdings" pitchFamily="2" charset="2"/>
              </a:rPr>
              <a:t>correlations.</a:t>
            </a:r>
          </a:p>
          <a:p>
            <a:r>
              <a:rPr lang="en-US" sz="2200" dirty="0">
                <a:solidFill>
                  <a:srgbClr val="0000FF"/>
                </a:solidFill>
              </a:rPr>
              <a:t>Most truthful background </a:t>
            </a:r>
            <a:r>
              <a:rPr lang="en-US" sz="2200" dirty="0" err="1">
                <a:solidFill>
                  <a:srgbClr val="0000FF"/>
                </a:solidFill>
              </a:rPr>
              <a:t>v</a:t>
            </a:r>
            <a:r>
              <a:rPr lang="en-US" sz="2200" baseline="-25000" dirty="0" err="1">
                <a:solidFill>
                  <a:srgbClr val="0000FF"/>
                </a:solidFill>
              </a:rPr>
              <a:t>n</a:t>
            </a:r>
            <a:r>
              <a:rPr lang="en-US" sz="2200" dirty="0">
                <a:solidFill>
                  <a:srgbClr val="0000FF"/>
                </a:solidFill>
              </a:rPr>
              <a:t> may come from two-particle method: flow + flow fluctuation</a:t>
            </a:r>
          </a:p>
          <a:p>
            <a:r>
              <a:rPr lang="en-US" sz="2200" dirty="0" err="1">
                <a:solidFill>
                  <a:srgbClr val="0000FF"/>
                </a:solidFill>
              </a:rPr>
              <a:t>v</a:t>
            </a:r>
            <a:r>
              <a:rPr lang="en-US" sz="2200" baseline="-25000" dirty="0" err="1">
                <a:solidFill>
                  <a:srgbClr val="0000FF"/>
                </a:solidFill>
              </a:rPr>
              <a:t>n</a:t>
            </a:r>
            <a:r>
              <a:rPr lang="en-US" sz="2200" dirty="0">
                <a:solidFill>
                  <a:srgbClr val="0000FF"/>
                </a:solidFill>
              </a:rPr>
              <a:t>{4} may not be very relevant: fluctuation effect is negative; and v</a:t>
            </a:r>
            <a:r>
              <a:rPr lang="en-US" sz="2200" baseline="-25000" dirty="0">
                <a:solidFill>
                  <a:srgbClr val="0000FF"/>
                </a:solidFill>
              </a:rPr>
              <a:t>3</a:t>
            </a:r>
            <a:r>
              <a:rPr lang="en-US" sz="2200" dirty="0">
                <a:solidFill>
                  <a:srgbClr val="0000FF"/>
                </a:solidFill>
              </a:rPr>
              <a:t>{4}~0.</a:t>
            </a:r>
          </a:p>
          <a:p>
            <a:r>
              <a:rPr lang="en-US" sz="2200" dirty="0" err="1">
                <a:solidFill>
                  <a:srgbClr val="FF0000"/>
                </a:solidFill>
              </a:rPr>
              <a:t>v</a:t>
            </a:r>
            <a:r>
              <a:rPr lang="en-US" sz="2200" baseline="-25000" dirty="0" err="1">
                <a:solidFill>
                  <a:srgbClr val="FF0000"/>
                </a:solidFill>
              </a:rPr>
              <a:t>n</a:t>
            </a:r>
            <a:r>
              <a:rPr lang="en-US" sz="2200" dirty="0">
                <a:solidFill>
                  <a:srgbClr val="FF0000"/>
                </a:solidFill>
              </a:rPr>
              <a:t> trivial from Fourier coefficient</a:t>
            </a:r>
            <a:r>
              <a:rPr lang="en-US" sz="2200" dirty="0" smtClean="0">
                <a:solidFill>
                  <a:srgbClr val="FF0000"/>
                </a:solidFill>
              </a:rPr>
              <a:t>. The issue </a:t>
            </a:r>
            <a:r>
              <a:rPr lang="en-US" sz="2200" dirty="0">
                <a:solidFill>
                  <a:srgbClr val="FF0000"/>
                </a:solidFill>
              </a:rPr>
              <a:t>is </a:t>
            </a:r>
            <a:r>
              <a:rPr lang="en-US" sz="2200" dirty="0" err="1">
                <a:solidFill>
                  <a:srgbClr val="FF0000"/>
                </a:solidFill>
              </a:rPr>
              <a:t>nonflow</a:t>
            </a:r>
            <a:r>
              <a:rPr lang="en-US" sz="2200" dirty="0">
                <a:solidFill>
                  <a:srgbClr val="FF0000"/>
                </a:solidFill>
              </a:rPr>
              <a:t>.</a:t>
            </a:r>
          </a:p>
          <a:p>
            <a:endParaRPr lang="en-US" sz="2200" dirty="0" smtClean="0">
              <a:sym typeface="Wingdings" pitchFamily="2" charset="2"/>
            </a:endParaRPr>
          </a:p>
          <a:p>
            <a:endParaRPr lang="en-US" sz="2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Strangeness in Quark Matter, 18-24 Sept. 2011, Cracow, Poland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6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9" name="Picture 45" descr="C:\Users\fqwang\AppData\Local\Temp\v2v4Removed_v3-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2" r="1667"/>
          <a:stretch/>
        </p:blipFill>
        <p:spPr bwMode="auto">
          <a:xfrm>
            <a:off x="77536" y="3136284"/>
            <a:ext cx="8990264" cy="158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6" descr="Picture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1000" y="-112706"/>
            <a:ext cx="2523622" cy="262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934200" cy="762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Dihadron</a:t>
            </a:r>
            <a:r>
              <a:rPr lang="en-US" dirty="0" smtClean="0"/>
              <a:t> Correlations w.r.t. EP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40D2F-C9E1-40F3-8129-E8BFC425B4D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t="5111"/>
          <a:stretch/>
        </p:blipFill>
        <p:spPr bwMode="auto">
          <a:xfrm>
            <a:off x="228600" y="1676400"/>
            <a:ext cx="8534400" cy="133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114800" y="4648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Symbol" pitchFamily="18" charset="2"/>
                <a:sym typeface="Symbol"/>
              </a:rPr>
              <a:t>D</a:t>
            </a:r>
            <a:r>
              <a:rPr lang="en-US" dirty="0" smtClean="0">
                <a:sym typeface="Symbol"/>
              </a:rPr>
              <a:t>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58000" y="1683603"/>
            <a:ext cx="198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Paper </a:t>
            </a:r>
            <a:r>
              <a:rPr lang="en-US" sz="2400" dirty="0" smtClean="0">
                <a:solidFill>
                  <a:srgbClr val="FF0000"/>
                </a:solidFill>
              </a:rPr>
              <a:t>results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Using FTPC v2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200" y="32004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Using Fourier v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{2,|</a:t>
            </a:r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</a:rPr>
              <a:t>Dh|</a:t>
            </a:r>
            <a:r>
              <a:rPr lang="en-US" sz="2400" dirty="0" smtClean="0">
                <a:solidFill>
                  <a:srgbClr val="FF0000"/>
                </a:solidFill>
              </a:rPr>
              <a:t>&gt;0.7}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083314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The above results represent the v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{2} and v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{</a:t>
            </a:r>
            <a:r>
              <a:rPr lang="en-US" sz="2000" dirty="0" smtClean="0">
                <a:latin typeface="Symbol" pitchFamily="18" charset="2"/>
              </a:rPr>
              <a:t>y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}=1.15v</a:t>
            </a:r>
            <a:r>
              <a:rPr lang="en-US" sz="2000" baseline="-25000" dirty="0" smtClean="0"/>
              <a:t>2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subtracted signal.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Blue</a:t>
            </a:r>
            <a:r>
              <a:rPr lang="en-US" sz="2000" dirty="0" smtClean="0"/>
              <a:t>/</a:t>
            </a:r>
            <a:r>
              <a:rPr lang="en-US" sz="2000" dirty="0" smtClean="0">
                <a:solidFill>
                  <a:srgbClr val="009242"/>
                </a:solidFill>
              </a:rPr>
              <a:t>green</a:t>
            </a:r>
            <a:r>
              <a:rPr lang="en-US" sz="2000" dirty="0" smtClean="0"/>
              <a:t> curves represent </a:t>
            </a:r>
            <a:r>
              <a:rPr lang="en-US" sz="2000" dirty="0" smtClean="0">
                <a:solidFill>
                  <a:srgbClr val="0000FF"/>
                </a:solidFill>
              </a:rPr>
              <a:t>estimated</a:t>
            </a:r>
            <a:r>
              <a:rPr lang="en-US" sz="2000" dirty="0" smtClean="0"/>
              <a:t>/</a:t>
            </a:r>
            <a:r>
              <a:rPr lang="en-US" sz="2000" dirty="0" smtClean="0">
                <a:solidFill>
                  <a:srgbClr val="009242"/>
                </a:solidFill>
              </a:rPr>
              <a:t>measured</a:t>
            </a:r>
            <a:r>
              <a:rPr lang="en-US" sz="2000" dirty="0" smtClean="0"/>
              <a:t> v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{2}.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Strangeness in Quark Matter, 18-24 Sept. 2011, Cracow, Poland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05200" y="3048000"/>
            <a:ext cx="1766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Preliminary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219200" y="1307068"/>
            <a:ext cx="69585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ZYAM background normalization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26086" y="2057400"/>
            <a:ext cx="1803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STAR, 1010.0690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94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7261</TotalTime>
  <Words>1329</Words>
  <Application>Microsoft Office PowerPoint</Application>
  <PresentationFormat>On-screen Show (4:3)</PresentationFormat>
  <Paragraphs>252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Equation</vt:lpstr>
      <vt:lpstr>High-pT triggered dihadron correlations with vn background subtraction by STAR</vt:lpstr>
      <vt:lpstr>Dihadron cone and ridge correlations -- A motivation</vt:lpstr>
      <vt:lpstr>Triangular flow</vt:lpstr>
      <vt:lpstr>STAR vn{2} measurements</vt:lpstr>
      <vt:lpstr>Dihadron correlation &amp; vn -- ALICE </vt:lpstr>
      <vt:lpstr>Dihadron correlation &amp; vn -- STAR</vt:lpstr>
      <vt:lpstr>vn subtracted dihadron Correlations (pTtrig=3-6 GeV/c, pTassoc=2-3 GeV/c, large |Dh|&gt;1)</vt:lpstr>
      <vt:lpstr>Remarks</vt:lpstr>
      <vt:lpstr>Dihadron Correlations w.r.t. EP</vt:lpstr>
      <vt:lpstr>vn subtr dihadron correl. w.r.t. EP</vt:lpstr>
      <vt:lpstr>vn subtracted dihadron correl. w.r.t. y3</vt:lpstr>
      <vt:lpstr>vn subtr. dihadron correl. w.r.t. y2 and y3</vt:lpstr>
      <vt:lpstr>Summary</vt:lpstr>
      <vt:lpstr>backups</vt:lpstr>
      <vt:lpstr>y3 and y2 are uncorrelated</vt:lpstr>
      <vt:lpstr>Quantify in- and out-of-plane difference</vt:lpstr>
      <vt:lpstr>Flow show factorize</vt:lpstr>
      <vt:lpstr>vn factorization</vt:lpstr>
      <vt:lpstr>But… Nonflow seems factorize too</vt:lpstr>
      <vt:lpstr>Is there nonflow?</vt:lpstr>
      <vt:lpstr>Geometric Thoughts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fqwang</dc:creator>
  <cp:lastModifiedBy>fqwang</cp:lastModifiedBy>
  <cp:revision>112</cp:revision>
  <dcterms:created xsi:type="dcterms:W3CDTF">2006-08-16T00:00:00Z</dcterms:created>
  <dcterms:modified xsi:type="dcterms:W3CDTF">2011-09-23T10:24:56Z</dcterms:modified>
</cp:coreProperties>
</file>