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77" r:id="rId4"/>
    <p:sldId id="326" r:id="rId5"/>
    <p:sldId id="327" r:id="rId6"/>
    <p:sldId id="280" r:id="rId7"/>
    <p:sldId id="348" r:id="rId8"/>
    <p:sldId id="334" r:id="rId9"/>
    <p:sldId id="335" r:id="rId10"/>
    <p:sldId id="349" r:id="rId11"/>
    <p:sldId id="350" r:id="rId12"/>
    <p:sldId id="351" r:id="rId13"/>
    <p:sldId id="352" r:id="rId14"/>
    <p:sldId id="353" r:id="rId15"/>
    <p:sldId id="354" r:id="rId16"/>
    <p:sldId id="35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0"/>
    <a:srgbClr val="0000B4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5" autoAdjust="0"/>
  </p:normalViewPr>
  <p:slideViewPr>
    <p:cSldViewPr>
      <p:cViewPr varScale="1">
        <p:scale>
          <a:sx n="75" d="100"/>
          <a:sy n="75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84"/>
    </p:cViewPr>
  </p:sorterViewPr>
  <p:notesViewPr>
    <p:cSldViewPr>
      <p:cViewPr varScale="1">
        <p:scale>
          <a:sx n="56" d="100"/>
          <a:sy n="56" d="100"/>
        </p:scale>
        <p:origin x="-178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0C154-2588-4B60-A189-5FBD5D93F4F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E1694-F39F-4E16-920B-C7BCFD5B5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7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6CBE0-1C7F-9541-98D7-BE444F81D8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74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6CBE0-1C7F-9541-98D7-BE444F81D8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74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6CBE0-1C7F-9541-98D7-BE444F81D8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7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Fuqiang Wang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conference, place, time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Fuqiang Wang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conference, place, time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Fuqiang Wang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conference, place, time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Fuqiang Wang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74" name="Picture 2" descr="C:\Users\fqwang\Research\Talks\DIAGRAMS\Logos\starimage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ISMD 2016, </a:t>
            </a:r>
            <a:r>
              <a:rPr lang="en-US" dirty="0" err="1" smtClean="0"/>
              <a:t>Jeju</a:t>
            </a:r>
            <a:r>
              <a:rPr lang="en-US" dirty="0" smtClean="0"/>
              <a:t>, Korea, Aug.29-Sept.2, 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Fuqiang Wang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conference, place, time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Fuqiang Wang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conference, place, time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Fuqiang Wang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conference, place, time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Fuqiang Wang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conference, place, time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Fuqiang Wang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conference, place, time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Fuqiang Wang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conference, place, time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Fuqiang Wang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conference, place, time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Fuqiang Wang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ISMD 2016, </a:t>
            </a:r>
            <a:r>
              <a:rPr lang="en-US" dirty="0" err="1" smtClean="0"/>
              <a:t>Jeju</a:t>
            </a:r>
            <a:r>
              <a:rPr lang="en-US" dirty="0" smtClean="0"/>
              <a:t>, Korea, Aug.29-Sept.2, 2016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D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313" y="2263775"/>
            <a:ext cx="9147313" cy="1470025"/>
          </a:xfrm>
        </p:spPr>
        <p:txBody>
          <a:bodyPr>
            <a:normAutofit/>
          </a:bodyPr>
          <a:lstStyle/>
          <a:p>
            <a:r>
              <a:rPr lang="en-US" sz="3600" b="1" dirty="0"/>
              <a:t>Recent hard probe measurements from STAR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dirty="0" smtClean="0"/>
              <a:t>Fuqiang Wang</a:t>
            </a:r>
            <a:endParaRPr lang="en-US" dirty="0">
              <a:solidFill>
                <a:srgbClr val="2A15C5"/>
              </a:solidFill>
            </a:endParaRPr>
          </a:p>
          <a:p>
            <a:r>
              <a:rPr lang="en-US" dirty="0" smtClean="0"/>
              <a:t>Purdue University</a:t>
            </a:r>
          </a:p>
          <a:p>
            <a:r>
              <a:rPr lang="en-US" dirty="0" smtClean="0"/>
              <a:t>For the           collaboration </a:t>
            </a:r>
            <a:endParaRPr lang="en-US" dirty="0"/>
          </a:p>
        </p:txBody>
      </p:sp>
      <p:pic>
        <p:nvPicPr>
          <p:cNvPr id="1026" name="Picture 2" descr="C:\Users\fqwang\Research\Talks\DIAGRAMS\Logos\Purdue_new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" y="5715000"/>
            <a:ext cx="3243470" cy="11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qwang\Research\Talks\DIAGRAMS\Logos\DOE_logo_OfficeOfSci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895975"/>
            <a:ext cx="51435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qwang\Research\Talks\DIAGRAMS\Logos\STAR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4724400"/>
            <a:ext cx="742950" cy="50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XLVI International Symposium on Multiparticle Dynamics (ISMD201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228600"/>
            <a:ext cx="919373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2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Hadron-jet correlation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ISMD 2016, Jeju, Korea, Aug.29-Sept.2, 2016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 rot="10800000">
            <a:off x="233928" y="1266174"/>
            <a:ext cx="2520927" cy="2678311"/>
            <a:chOff x="174295" y="1007682"/>
            <a:chExt cx="3618420" cy="3575834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68" t="9280" r="27443" b="9509"/>
            <a:stretch>
              <a:fillRect/>
            </a:stretch>
          </p:blipFill>
          <p:spPr bwMode="auto">
            <a:xfrm>
              <a:off x="174295" y="1007682"/>
              <a:ext cx="3618420" cy="3575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Line 2"/>
            <p:cNvSpPr>
              <a:spLocks noChangeShapeType="1"/>
            </p:cNvSpPr>
            <p:nvPr/>
          </p:nvSpPr>
          <p:spPr bwMode="auto">
            <a:xfrm flipH="1">
              <a:off x="458065" y="3014410"/>
              <a:ext cx="1610427" cy="1468338"/>
            </a:xfrm>
            <a:prstGeom prst="line">
              <a:avLst/>
            </a:prstGeom>
            <a:noFill/>
            <a:ln w="1836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0" name="Line 3"/>
            <p:cNvSpPr>
              <a:spLocks noChangeShapeType="1"/>
            </p:cNvSpPr>
            <p:nvPr/>
          </p:nvSpPr>
          <p:spPr bwMode="auto">
            <a:xfrm flipV="1">
              <a:off x="2067053" y="1699746"/>
              <a:ext cx="48976" cy="1313225"/>
            </a:xfrm>
            <a:prstGeom prst="line">
              <a:avLst/>
            </a:prstGeom>
            <a:noFill/>
            <a:ln w="18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2067051" y="3011532"/>
              <a:ext cx="1381395" cy="38868"/>
            </a:xfrm>
            <a:prstGeom prst="line">
              <a:avLst/>
            </a:prstGeom>
            <a:noFill/>
            <a:ln w="18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967985" y="1924674"/>
              <a:ext cx="2234144" cy="212908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163 w 21600"/>
                <a:gd name="T13" fmla="*/ 3163 h 21600"/>
                <a:gd name="T14" fmla="*/ 18437 w 21600"/>
                <a:gd name="T15" fmla="*/ 184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242" y="9"/>
                  </a:moveTo>
                  <a:cubicBezTo>
                    <a:pt x="17030" y="246"/>
                    <a:pt x="21600" y="5007"/>
                    <a:pt x="21600" y="10800"/>
                  </a:cubicBezTo>
                  <a:cubicBezTo>
                    <a:pt x="21600" y="10901"/>
                    <a:pt x="21598" y="11002"/>
                    <a:pt x="21595" y="11103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280099">
                <a:alpha val="45097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 rot="10800000">
              <a:off x="1044573" y="4019419"/>
              <a:ext cx="815297" cy="52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9" tIns="40820" rIns="81639" bIns="40820"/>
            <a:lstStyle>
              <a:lvl1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1pPr>
              <a:lvl2pPr marL="37931725" indent="-37474525"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2pPr>
              <a:lvl3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3pPr>
              <a:lvl4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4pPr>
              <a:lvl5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9pPr>
            </a:lstStyle>
            <a:p>
              <a:pPr eaLnBrk="1">
                <a:lnSpc>
                  <a:spcPct val="10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Book Antiqua" charset="0"/>
                </a:rPr>
                <a:t>Trigger </a:t>
              </a:r>
            </a:p>
            <a:p>
              <a:pPr eaLnBrk="1">
                <a:lnSpc>
                  <a:spcPct val="100000"/>
                </a:lnSpc>
              </a:pPr>
              <a:r>
                <a:rPr lang="en-US" sz="1500" dirty="0" smtClean="0">
                  <a:solidFill>
                    <a:srgbClr val="FFFFFF"/>
                  </a:solidFill>
                  <a:latin typeface="Book Antiqua" charset="0"/>
                </a:rPr>
                <a:t>hadron</a:t>
              </a:r>
              <a:endParaRPr lang="en-US" sz="1500" dirty="0">
                <a:solidFill>
                  <a:srgbClr val="FFFFFF"/>
                </a:solidFill>
                <a:latin typeface="Book Antiqua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 rot="10800000">
              <a:off x="2437409" y="2392149"/>
              <a:ext cx="1103387" cy="52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9" tIns="40820" rIns="81639" bIns="40820"/>
            <a:lstStyle>
              <a:lvl1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1pPr>
              <a:lvl2pPr marL="37931725" indent="-37474525"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2pPr>
              <a:lvl3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3pPr>
              <a:lvl4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4pPr>
              <a:lvl5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9pPr>
            </a:lstStyle>
            <a:p>
              <a:pPr eaLnBrk="1">
                <a:lnSpc>
                  <a:spcPct val="10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Book Antiqua" charset="0"/>
                </a:rPr>
                <a:t>Recoil </a:t>
              </a:r>
              <a:r>
                <a:rPr lang="en-US" sz="1500" dirty="0" smtClean="0">
                  <a:solidFill>
                    <a:srgbClr val="FFFFFF"/>
                  </a:solidFill>
                  <a:latin typeface="Book Antiqua" charset="0"/>
                </a:rPr>
                <a:t>jet</a:t>
              </a:r>
              <a:endParaRPr lang="en-US" sz="1500" dirty="0">
                <a:solidFill>
                  <a:srgbClr val="FFFFFF"/>
                </a:solidFill>
                <a:latin typeface="Book Antiqua" charset="0"/>
              </a:endParaRPr>
            </a:p>
            <a:p>
              <a:pPr eaLnBrk="1">
                <a:lnSpc>
                  <a:spcPct val="100000"/>
                </a:lnSpc>
              </a:pPr>
              <a:r>
                <a:rPr lang="en-US" sz="1500" dirty="0" smtClean="0">
                  <a:solidFill>
                    <a:srgbClr val="FFFFFF"/>
                  </a:solidFill>
                  <a:latin typeface="Book Antiqua" charset="0"/>
                </a:rPr>
                <a:t>acceptance</a:t>
              </a:r>
              <a:endParaRPr lang="en-US" sz="1500" dirty="0">
                <a:solidFill>
                  <a:srgbClr val="FFFFFF"/>
                </a:solidFill>
                <a:latin typeface="Book Antiqua" charset="0"/>
              </a:endParaRP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95400" y="838200"/>
            <a:ext cx="6926521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1800" dirty="0" smtClean="0">
                <a:latin typeface="Times New Roman"/>
                <a:cs typeface="Times New Roman"/>
              </a:rPr>
              <a:t>Trigger-normalized yield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dirty="0" smtClean="0">
                <a:latin typeface="Times New Roman"/>
                <a:cs typeface="Times New Roman"/>
              </a:rPr>
              <a:t>jets </a:t>
            </a:r>
            <a:r>
              <a:rPr lang="en-US" sz="1800" dirty="0">
                <a:latin typeface="Times New Roman"/>
                <a:cs typeface="Times New Roman"/>
              </a:rPr>
              <a:t>recoiling from a </a:t>
            </a:r>
            <a:r>
              <a:rPr lang="en-US" sz="1800" dirty="0" smtClean="0">
                <a:latin typeface="Times New Roman"/>
                <a:cs typeface="Times New Roman"/>
              </a:rPr>
              <a:t>high </a:t>
            </a:r>
            <a:r>
              <a:rPr lang="en-US" sz="1800" dirty="0" err="1">
                <a:latin typeface="Times New Roman"/>
                <a:cs typeface="Times New Roman"/>
              </a:rPr>
              <a:t>p</a:t>
            </a:r>
            <a:r>
              <a:rPr lang="en-US" sz="1800" baseline="-25000" dirty="0" err="1">
                <a:latin typeface="Times New Roman"/>
                <a:cs typeface="Times New Roman"/>
              </a:rPr>
              <a:t>T</a:t>
            </a:r>
            <a:r>
              <a:rPr lang="en-US" sz="1800" dirty="0">
                <a:latin typeface="Times New Roman"/>
                <a:cs typeface="Times New Roman"/>
              </a:rPr>
              <a:t> hadron trigger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40063" y="1908221"/>
            <a:ext cx="1078016" cy="360755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1800" dirty="0">
                <a:solidFill>
                  <a:srgbClr val="008000"/>
                </a:solidFill>
                <a:latin typeface="Times New Roman"/>
                <a:cs typeface="Times New Roman"/>
              </a:rPr>
              <a:t>Measured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2533" y="1903713"/>
            <a:ext cx="2052641" cy="360755"/>
          </a:xfrm>
          <a:prstGeom prst="rect">
            <a:avLst/>
          </a:prstGeom>
          <a:noFill/>
          <a:ln>
            <a:noFill/>
          </a:ln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1800" dirty="0">
                <a:solidFill>
                  <a:srgbClr val="000090"/>
                </a:solidFill>
                <a:latin typeface="Times New Roman"/>
                <a:cs typeface="Times New Roman"/>
              </a:rPr>
              <a:t>Calculable </a:t>
            </a:r>
            <a:r>
              <a:rPr lang="en-US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in </a:t>
            </a:r>
            <a:r>
              <a:rPr lang="en-US" sz="18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pQCD</a:t>
            </a:r>
            <a:endParaRPr lang="en-US" sz="18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19" y="4547591"/>
            <a:ext cx="2488298" cy="1853209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90" y="1269562"/>
            <a:ext cx="4290664" cy="63674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64937" y="5483623"/>
            <a:ext cx="5994963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Expected geometric bias: surface, not tangential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 smtClean="0">
                <a:latin typeface="Times New Roman"/>
                <a:cs typeface="Times New Roman"/>
              </a:rPr>
              <a:t>Large path length for recoil 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 smtClean="0">
                <a:latin typeface="Times New Roman"/>
                <a:cs typeface="Times New Roman"/>
              </a:rPr>
              <a:t>Model studies: T. </a:t>
            </a:r>
            <a:r>
              <a:rPr lang="en-US" sz="1400" dirty="0" err="1" smtClean="0">
                <a:latin typeface="Times New Roman"/>
                <a:cs typeface="Times New Roman"/>
              </a:rPr>
              <a:t>Renk</a:t>
            </a:r>
            <a:r>
              <a:rPr lang="en-US" sz="1400" dirty="0" smtClean="0">
                <a:latin typeface="Times New Roman"/>
                <a:cs typeface="Times New Roman"/>
              </a:rPr>
              <a:t>, PRC74, 024903; H. Zhang et al., PRL98 212301</a:t>
            </a:r>
            <a:r>
              <a:rPr lang="en-US" sz="1400" dirty="0">
                <a:latin typeface="Times New Roman"/>
                <a:cs typeface="Times New Roman"/>
              </a:rPr>
              <a:t>;</a:t>
            </a:r>
            <a:r>
              <a:rPr lang="en-US" sz="1400" dirty="0" smtClean="0">
                <a:latin typeface="Times New Roman"/>
                <a:cs typeface="Times New Roman"/>
              </a:rPr>
              <a:t>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26533" y="294907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Charged jet reconstruction</a:t>
            </a:r>
          </a:p>
          <a:p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Charged tracks: 0.2&lt;</a:t>
            </a:r>
            <a:r>
              <a:rPr lang="en-US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T</a:t>
            </a:r>
            <a:r>
              <a:rPr lang="en-US" baseline="30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track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&lt;30 GeV/c</a:t>
            </a:r>
          </a:p>
          <a:p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Algorithm: anti-</a:t>
            </a:r>
            <a:r>
              <a:rPr lang="en-US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k</a:t>
            </a:r>
            <a:r>
              <a:rPr lang="en-US" baseline="-25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, R=0.2, 0.3, 0.4, 0.5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126533" y="25128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Hadron 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trigger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9&lt;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en-US" baseline="-25000" dirty="0" err="1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&lt;30 GeV/c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65570" y="4139917"/>
            <a:ext cx="612603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Uncorrelated background measured via mixed events (new method</a:t>
            </a:r>
            <a:r>
              <a:rPr lang="en-US" sz="1600" b="1" dirty="0" smtClean="0">
                <a:latin typeface="Times New Roman"/>
                <a:cs typeface="Times New Roman"/>
              </a:rPr>
              <a:t>)</a:t>
            </a:r>
            <a:endParaRPr lang="en-US" sz="1600" b="1" dirty="0" smtClean="0">
              <a:latin typeface="Times New Roman"/>
              <a:cs typeface="Times New Roman"/>
            </a:endParaRPr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00" y="4960809"/>
            <a:ext cx="3162300" cy="43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865570" y="4614446"/>
            <a:ext cx="61260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660066"/>
                </a:solidFill>
                <a:latin typeface="Times New Roman"/>
                <a:cs typeface="Times New Roman"/>
              </a:rPr>
              <a:t>Correction for </a:t>
            </a:r>
            <a:r>
              <a:rPr lang="en-US" sz="1600" b="1" dirty="0">
                <a:solidFill>
                  <a:srgbClr val="660066"/>
                </a:solidFill>
                <a:latin typeface="Book Antiqua" charset="0"/>
                <a:cs typeface="Book Antiqua" charset="0"/>
              </a:rPr>
              <a:t>background fluctuations and instrumental effects</a:t>
            </a:r>
            <a:endParaRPr lang="en-US" sz="1600" b="1" dirty="0">
              <a:solidFill>
                <a:srgbClr val="660066"/>
              </a:solidFill>
              <a:latin typeface="Book Antiqua" charset="0"/>
              <a:cs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Correction of </a:t>
            </a:r>
            <a:r>
              <a:rPr lang="en-US" sz="4000" dirty="0" err="1"/>
              <a:t>p</a:t>
            </a:r>
            <a:r>
              <a:rPr lang="en-US" sz="4000" baseline="-25000" dirty="0" err="1"/>
              <a:t>T</a:t>
            </a:r>
            <a:r>
              <a:rPr lang="en-US" sz="4000" dirty="0"/>
              <a:t>-scale via unfolding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ISMD 2016, Jeju, Korea, Aug.29-Sept.2, 2016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470886" y="914400"/>
            <a:ext cx="4378979" cy="4560484"/>
            <a:chOff x="4470886" y="808767"/>
            <a:chExt cx="4378979" cy="4560484"/>
          </a:xfrm>
        </p:grpSpPr>
        <p:pic>
          <p:nvPicPr>
            <p:cNvPr id="8" name="Picture 3" descr="A_Unfold_Levy_0_10_HP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0886" y="808767"/>
              <a:ext cx="4378979" cy="4560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917740" y="3331882"/>
              <a:ext cx="829344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b">
              <a:spAutoFit/>
            </a:bodyPr>
            <a:lstStyle/>
            <a:p>
              <a:r>
                <a:rPr lang="en-US" sz="1400" dirty="0" smtClean="0">
                  <a:cs typeface="Times New Roman"/>
                </a:rPr>
                <a:t>SE-ME   </a:t>
              </a: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6411" y="5918423"/>
            <a:ext cx="8255919" cy="329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1600" dirty="0">
                <a:solidFill>
                  <a:srgbClr val="008000"/>
                </a:solidFill>
                <a:latin typeface="Book Antiqua" charset="0"/>
                <a:cs typeface="Book Antiqua" charset="0"/>
              </a:rPr>
              <a:t>Unfolding generates large off-diagonal </a:t>
            </a:r>
            <a:r>
              <a:rPr lang="en-US" sz="1600" dirty="0" smtClean="0">
                <a:solidFill>
                  <a:srgbClr val="008000"/>
                </a:solidFill>
                <a:latin typeface="Book Antiqua" charset="0"/>
                <a:cs typeface="Book Antiqua" charset="0"/>
              </a:rPr>
              <a:t>covariance</a:t>
            </a:r>
            <a:r>
              <a:rPr lang="en-US" sz="1600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solidFill>
                  <a:srgbClr val="008000"/>
                </a:solidFill>
                <a:latin typeface="Book Antiqua" charset="0"/>
                <a:cs typeface="Book Antiqua" charset="0"/>
              </a:rPr>
              <a:t> corrected distribution is </a:t>
            </a:r>
            <a:r>
              <a:rPr lang="en-US" sz="1600" dirty="0" err="1" smtClean="0">
                <a:solidFill>
                  <a:srgbClr val="008000"/>
                </a:solidFill>
                <a:latin typeface="Book Antiqua" charset="0"/>
                <a:cs typeface="Book Antiqua" charset="0"/>
              </a:rPr>
              <a:t>unbinned</a:t>
            </a:r>
            <a:endParaRPr lang="en-US" sz="1600" dirty="0">
              <a:solidFill>
                <a:srgbClr val="008000"/>
              </a:solidFill>
              <a:latin typeface="Book Antiqua" charset="0"/>
              <a:cs typeface="Book Antiqua" charset="0"/>
            </a:endParaRP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7173819" y="2844833"/>
            <a:ext cx="986742" cy="361902"/>
            <a:chOff x="626883" y="5535542"/>
            <a:chExt cx="1092388" cy="388768"/>
          </a:xfrm>
        </p:grpSpPr>
        <p:pic>
          <p:nvPicPr>
            <p:cNvPr id="12" name="Star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83" y="5535542"/>
              <a:ext cx="472889" cy="32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13" name="Shape 127"/>
            <p:cNvSpPr>
              <a:spLocks noChangeArrowheads="1"/>
            </p:cNvSpPr>
            <p:nvPr/>
          </p:nvSpPr>
          <p:spPr bwMode="auto">
            <a:xfrm>
              <a:off x="1040797" y="5771784"/>
              <a:ext cx="678474" cy="15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latin typeface="Book Antiqua" charset="0"/>
                  <a:cs typeface="Book Antiqua" charset="0"/>
                  <a:sym typeface="Helvetica" charset="0"/>
                </a:rPr>
                <a:t>Preliminary</a:t>
              </a:r>
            </a:p>
          </p:txBody>
        </p:sp>
      </p:grpSp>
      <p:pic>
        <p:nvPicPr>
          <p:cNvPr id="14" name="Picture 13" descr="A_Jet_raw_R03_C0_10_norm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" y="1068529"/>
            <a:ext cx="3624808" cy="428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59081" y="2349396"/>
            <a:ext cx="99693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SE-ME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2471270" y="2844833"/>
            <a:ext cx="248024" cy="592682"/>
          </a:xfrm>
          <a:prstGeom prst="rightBrac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823882" y="2346811"/>
            <a:ext cx="3018118" cy="77694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2498152" y="4408934"/>
            <a:ext cx="651460" cy="231584"/>
            <a:chOff x="626883" y="5535542"/>
            <a:chExt cx="1092388" cy="388768"/>
          </a:xfrm>
          <a:solidFill>
            <a:schemeClr val="bg1"/>
          </a:solidFill>
        </p:grpSpPr>
        <p:pic>
          <p:nvPicPr>
            <p:cNvPr id="19" name="Star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83" y="5535542"/>
              <a:ext cx="472889" cy="3265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20" name="Shape 127"/>
            <p:cNvSpPr>
              <a:spLocks noChangeArrowheads="1"/>
            </p:cNvSpPr>
            <p:nvPr/>
          </p:nvSpPr>
          <p:spPr bwMode="auto">
            <a:xfrm>
              <a:off x="1040797" y="5771784"/>
              <a:ext cx="678474" cy="1525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latin typeface="Book Antiqua" charset="0"/>
                  <a:cs typeface="Book Antiqua" charset="0"/>
                  <a:sym typeface="Helvetica" charset="0"/>
                </a:rPr>
                <a:t>Preliminary</a:t>
              </a:r>
            </a:p>
          </p:txBody>
        </p:sp>
      </p:grpSp>
      <p:sp>
        <p:nvSpPr>
          <p:cNvPr id="21" name="TextBox 20"/>
          <p:cNvSpPr txBox="1"/>
          <p:nvPr/>
        </p:nvSpPr>
        <p:spPr bwMode="auto">
          <a:xfrm>
            <a:off x="392168" y="5528846"/>
            <a:ext cx="722783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1600" dirty="0" smtClean="0">
                <a:solidFill>
                  <a:srgbClr val="000000"/>
                </a:solidFill>
                <a:latin typeface="Book Antiqua" charset="0"/>
                <a:cs typeface="Book Antiqua" charset="0"/>
                <a:sym typeface="Wingdings" charset="0"/>
              </a:rPr>
              <a:t>Mixed </a:t>
            </a:r>
            <a:r>
              <a:rPr lang="en-US" sz="1600" dirty="0">
                <a:solidFill>
                  <a:srgbClr val="000000"/>
                </a:solidFill>
                <a:latin typeface="Book Antiqua" charset="0"/>
                <a:cs typeface="Book Antiqua" charset="0"/>
                <a:sym typeface="Wingdings" charset="0"/>
              </a:rPr>
              <a:t>event </a:t>
            </a:r>
            <a:r>
              <a:rPr lang="en-US" sz="1600" dirty="0" smtClean="0">
                <a:solidFill>
                  <a:srgbClr val="000000"/>
                </a:solidFill>
                <a:latin typeface="Book Antiqua" charset="0"/>
                <a:cs typeface="Book Antiqua" charset="0"/>
                <a:sym typeface="Wingdings" charset="0"/>
              </a:rPr>
              <a:t>distribution is good description of  </a:t>
            </a:r>
            <a:r>
              <a:rPr lang="en-US" sz="1600" dirty="0">
                <a:solidFill>
                  <a:srgbClr val="000000"/>
                </a:solidFill>
                <a:latin typeface="Book Antiqua" charset="0"/>
                <a:cs typeface="Book Antiqua" charset="0"/>
                <a:sym typeface="Wingdings" charset="0"/>
              </a:rPr>
              <a:t>c</a:t>
            </a:r>
            <a:r>
              <a:rPr lang="en-US" sz="1600" dirty="0" smtClean="0">
                <a:solidFill>
                  <a:srgbClr val="000000"/>
                </a:solidFill>
                <a:latin typeface="Book Antiqua" charset="0"/>
                <a:cs typeface="Book Antiqua" charset="0"/>
              </a:rPr>
              <a:t>ombinatorial </a:t>
            </a:r>
            <a:r>
              <a:rPr lang="en-US" sz="1600" dirty="0">
                <a:solidFill>
                  <a:srgbClr val="000000"/>
                </a:solidFill>
                <a:latin typeface="Book Antiqua" charset="0"/>
                <a:cs typeface="Book Antiqua" charset="0"/>
              </a:rPr>
              <a:t>jet </a:t>
            </a:r>
            <a:r>
              <a:rPr lang="en-US" sz="1600" dirty="0" smtClean="0">
                <a:solidFill>
                  <a:srgbClr val="000000"/>
                </a:solidFill>
                <a:latin typeface="Book Antiqua" charset="0"/>
                <a:cs typeface="Book Antiqua" charset="0"/>
              </a:rPr>
              <a:t>background</a:t>
            </a:r>
            <a:endParaRPr lang="en-US" sz="1600" dirty="0">
              <a:solidFill>
                <a:srgbClr val="000000"/>
              </a:solidFill>
              <a:latin typeface="Book Antiqua" charset="0"/>
              <a:cs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Recoil yield suppression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ISMD 2016, Jeju, Korea, Aug.29-Sept.2, 2016</a:t>
            </a:r>
            <a:endParaRPr lang="en-US" dirty="0"/>
          </a:p>
        </p:txBody>
      </p:sp>
      <p:pic>
        <p:nvPicPr>
          <p:cNvPr id="8" name="Picture 7" descr="Unfold_ratio_R05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421"/>
          <a:stretch/>
        </p:blipFill>
        <p:spPr>
          <a:xfrm>
            <a:off x="4789322" y="990600"/>
            <a:ext cx="3745078" cy="3696285"/>
          </a:xfrm>
          <a:prstGeom prst="rect">
            <a:avLst/>
          </a:prstGeom>
        </p:spPr>
      </p:pic>
      <p:pic>
        <p:nvPicPr>
          <p:cNvPr id="9" name="Picture 8" descr="Unfold_ratio_R03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0"/>
          <a:stretch/>
        </p:blipFill>
        <p:spPr>
          <a:xfrm>
            <a:off x="685800" y="990600"/>
            <a:ext cx="3711245" cy="36723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7141" y="912296"/>
            <a:ext cx="757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R=0.3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40513" y="926068"/>
            <a:ext cx="757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R=0.5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2579548" y="2260829"/>
            <a:ext cx="481695" cy="177104"/>
          </a:xfrm>
          <a:prstGeom prst="leftArrow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7070599" y="2349381"/>
            <a:ext cx="272823" cy="177104"/>
          </a:xfrm>
          <a:prstGeom prst="leftArrow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406467"/>
              </p:ext>
            </p:extLst>
          </p:nvPr>
        </p:nvGraphicFramePr>
        <p:xfrm>
          <a:off x="413654" y="4724400"/>
          <a:ext cx="4767946" cy="159627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01451"/>
                <a:gridCol w="954431"/>
                <a:gridCol w="1182198"/>
                <a:gridCol w="1129866"/>
              </a:tblGrid>
              <a:tr h="327201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Spectrum Shift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Periph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pp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  <a:sym typeface="Wingdings"/>
                        </a:rPr>
                        <a:t>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Central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294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en-US" sz="1200" baseline="30000" dirty="0" err="1" smtClean="0">
                          <a:latin typeface="Times New Roman"/>
                          <a:cs typeface="Times New Roman"/>
                        </a:rPr>
                        <a:t>ch</a:t>
                      </a:r>
                      <a:r>
                        <a:rPr lang="en-US" sz="1200" baseline="-25000" dirty="0" err="1" smtClean="0">
                          <a:latin typeface="Times New Roman"/>
                          <a:cs typeface="Times New Roman"/>
                        </a:rPr>
                        <a:t>T,jet</a:t>
                      </a:r>
                      <a:r>
                        <a:rPr lang="en-US" sz="1200" baseline="-25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range [</a:t>
                      </a:r>
                      <a:r>
                        <a:rPr lang="en-US" sz="1200" dirty="0" err="1" smtClean="0">
                          <a:latin typeface="Times New Roman"/>
                          <a:cs typeface="Times New Roman"/>
                        </a:rPr>
                        <a:t>GeV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]</a:t>
                      </a:r>
                      <a:endParaRPr lang="en-US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Shift R=0.3 [</a:t>
                      </a:r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GeV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Shift R=0.5 [</a:t>
                      </a:r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GeV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</a:tr>
              <a:tr h="3208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imes New Roman"/>
                          <a:cs typeface="Times New Roman"/>
                        </a:rPr>
                        <a:t>Au+Au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 @ 200 </a:t>
                      </a:r>
                      <a:r>
                        <a:rPr lang="en-US" sz="1200" dirty="0" err="1" smtClean="0">
                          <a:latin typeface="Times New Roman"/>
                          <a:cs typeface="Times New Roman"/>
                        </a:rPr>
                        <a:t>GeV</a:t>
                      </a:r>
                      <a:endParaRPr lang="en-US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[10,20]</a:t>
                      </a:r>
                      <a:endParaRPr lang="en-US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-6.3 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± 0.6 ± 0.8</a:t>
                      </a:r>
                      <a:endParaRPr lang="en-US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-3.8 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± 0.5 ± 1.8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00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imes New Roman"/>
                          <a:cs typeface="Times New Roman"/>
                        </a:rPr>
                        <a:t>Pb+Pb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 @ 2.76 </a:t>
                      </a:r>
                      <a:r>
                        <a:rPr lang="en-US" sz="1200" dirty="0" err="1" smtClean="0">
                          <a:latin typeface="Times New Roman"/>
                          <a:cs typeface="Times New Roman"/>
                        </a:rPr>
                        <a:t>TeV</a:t>
                      </a:r>
                      <a:endParaRPr lang="en-US" sz="1200" dirty="0" smtClean="0">
                        <a:latin typeface="Times New Roman"/>
                        <a:cs typeface="Times New Roman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 smtClean="0">
                          <a:latin typeface="Times New Roman"/>
                          <a:cs typeface="Times New Roman"/>
                        </a:rPr>
                        <a:t>ALICE arXiv:1506.03984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latin typeface="Times New Roman"/>
                          <a:cs typeface="Times New Roman"/>
                        </a:rPr>
                        <a:t>[60,100]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-8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± 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2836392" y="2967211"/>
            <a:ext cx="716786" cy="375257"/>
            <a:chOff x="626883" y="5535542"/>
            <a:chExt cx="1092388" cy="388768"/>
          </a:xfrm>
        </p:grpSpPr>
        <p:pic>
          <p:nvPicPr>
            <p:cNvPr id="17" name="Star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83" y="5535542"/>
              <a:ext cx="472889" cy="32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18" name="Shape 127"/>
            <p:cNvSpPr>
              <a:spLocks noChangeArrowheads="1"/>
            </p:cNvSpPr>
            <p:nvPr/>
          </p:nvSpPr>
          <p:spPr bwMode="auto">
            <a:xfrm>
              <a:off x="1040797" y="5771784"/>
              <a:ext cx="678474" cy="15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latin typeface="Book Antiqua" charset="0"/>
                  <a:cs typeface="Book Antiqua" charset="0"/>
                  <a:sym typeface="Helvetica" charset="0"/>
                </a:rPr>
                <a:t>Preliminary</a:t>
              </a:r>
            </a:p>
          </p:txBody>
        </p:sp>
      </p:grpSp>
      <p:grpSp>
        <p:nvGrpSpPr>
          <p:cNvPr id="19" name="Group 11"/>
          <p:cNvGrpSpPr>
            <a:grpSpLocks/>
          </p:cNvGrpSpPr>
          <p:nvPr/>
        </p:nvGrpSpPr>
        <p:grpSpPr bwMode="auto">
          <a:xfrm>
            <a:off x="6835947" y="2998457"/>
            <a:ext cx="789485" cy="447120"/>
            <a:chOff x="626883" y="5535542"/>
            <a:chExt cx="1092388" cy="388768"/>
          </a:xfrm>
        </p:grpSpPr>
        <p:pic>
          <p:nvPicPr>
            <p:cNvPr id="20" name="Star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83" y="5535542"/>
              <a:ext cx="472889" cy="32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21" name="Shape 127"/>
            <p:cNvSpPr>
              <a:spLocks noChangeArrowheads="1"/>
            </p:cNvSpPr>
            <p:nvPr/>
          </p:nvSpPr>
          <p:spPr bwMode="auto">
            <a:xfrm>
              <a:off x="1040797" y="5771784"/>
              <a:ext cx="678474" cy="15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latin typeface="Book Antiqua" charset="0"/>
                  <a:cs typeface="Book Antiqua" charset="0"/>
                  <a:sym typeface="Helvetica" charset="0"/>
                </a:rPr>
                <a:t>Preliminary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453070" y="4800600"/>
            <a:ext cx="361473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Times New Roman"/>
                <a:cs typeface="Times New Roman"/>
                <a:sym typeface="Wingdings"/>
              </a:rPr>
              <a:t>RHIC: smaller shift for larger R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Times New Roman"/>
                <a:cs typeface="Times New Roman"/>
                <a:sym typeface="Wingdings"/>
              </a:rPr>
              <a:t>R=0.5: smaller shift at RHIC than LHC</a:t>
            </a:r>
          </a:p>
          <a:p>
            <a:endParaRPr lang="en-US" sz="160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en-US" sz="1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Out</a:t>
            </a:r>
            <a:r>
              <a:rPr lang="en-US" sz="1600" dirty="0">
                <a:solidFill>
                  <a:srgbClr val="008000"/>
                </a:solidFill>
                <a:latin typeface="Times New Roman"/>
                <a:cs typeface="Times New Roman"/>
              </a:rPr>
              <a:t>-of-cone energy </a:t>
            </a:r>
            <a:r>
              <a:rPr lang="en-US" sz="1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transport?</a:t>
            </a:r>
            <a:endParaRPr lang="en-US" sz="1600" dirty="0">
              <a:solidFill>
                <a:srgbClr val="008000"/>
              </a:solidFill>
              <a:latin typeface="Times New Roman"/>
              <a:cs typeface="Times New Roman"/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comparison requires similar trigger bias </a:t>
            </a:r>
            <a:r>
              <a:rPr lang="en-US" sz="1600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theory calculation</a:t>
            </a:r>
          </a:p>
        </p:txBody>
      </p:sp>
    </p:spTree>
    <p:extLst>
      <p:ext uri="{BB962C8B-B14F-4D97-AF65-F5344CB8AC3E}">
        <p14:creationId xmlns:p14="http://schemas.microsoft.com/office/powerpoint/2010/main" val="142806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-hadron/jet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ISMD 2016, Jeju, Korea, Aug.29-Sept.2, 2016</a:t>
            </a:r>
            <a:endParaRPr lang="en-US" dirty="0"/>
          </a:p>
        </p:txBody>
      </p: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1990122" y="4038600"/>
            <a:ext cx="1434612" cy="33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Symbol" pitchFamily="18" charset="2"/>
              </a:rPr>
              <a:t>p</a:t>
            </a:r>
            <a:r>
              <a:rPr lang="en-US" sz="2800" b="1" baseline="30000" dirty="0" smtClean="0">
                <a:latin typeface="Symbol" pitchFamily="18" charset="2"/>
              </a:rPr>
              <a:t>0</a:t>
            </a:r>
            <a:r>
              <a:rPr lang="en-US" sz="2800" b="1" dirty="0" smtClean="0">
                <a:latin typeface="Symbol" pitchFamily="18" charset="2"/>
              </a:rPr>
              <a:t> </a:t>
            </a:r>
            <a:endParaRPr lang="en-US" sz="2800" b="1" dirty="0">
              <a:latin typeface="Symbol" pitchFamily="18" charset="2"/>
            </a:endParaRPr>
          </a:p>
        </p:txBody>
      </p:sp>
      <p:sp>
        <p:nvSpPr>
          <p:cNvPr id="58" name="Oval 3"/>
          <p:cNvSpPr>
            <a:spLocks noChangeArrowheads="1"/>
          </p:cNvSpPr>
          <p:nvPr/>
        </p:nvSpPr>
        <p:spPr bwMode="auto">
          <a:xfrm>
            <a:off x="977499" y="1998239"/>
            <a:ext cx="864027" cy="1291071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" name="Group 4"/>
          <p:cNvGrpSpPr>
            <a:grpSpLocks/>
          </p:cNvGrpSpPr>
          <p:nvPr/>
        </p:nvGrpSpPr>
        <p:grpSpPr bwMode="auto">
          <a:xfrm>
            <a:off x="1094736" y="2752720"/>
            <a:ext cx="265084" cy="391234"/>
            <a:chOff x="2741" y="2464"/>
            <a:chExt cx="223" cy="416"/>
          </a:xfrm>
        </p:grpSpPr>
        <p:sp>
          <p:nvSpPr>
            <p:cNvPr id="60" name="Line 5"/>
            <p:cNvSpPr>
              <a:spLocks noChangeShapeType="1"/>
            </p:cNvSpPr>
            <p:nvPr/>
          </p:nvSpPr>
          <p:spPr bwMode="auto">
            <a:xfrm rot="7693055" flipV="1">
              <a:off x="2668" y="2699"/>
              <a:ext cx="338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6"/>
            <p:cNvSpPr>
              <a:spLocks noChangeShapeType="1"/>
            </p:cNvSpPr>
            <p:nvPr/>
          </p:nvSpPr>
          <p:spPr bwMode="auto">
            <a:xfrm rot="-13906945">
              <a:off x="2678" y="2603"/>
              <a:ext cx="234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7"/>
            <p:cNvSpPr>
              <a:spLocks noChangeShapeType="1"/>
            </p:cNvSpPr>
            <p:nvPr/>
          </p:nvSpPr>
          <p:spPr bwMode="auto">
            <a:xfrm rot="-13906945">
              <a:off x="2695" y="2510"/>
              <a:ext cx="130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8"/>
            <p:cNvSpPr>
              <a:spLocks noChangeShapeType="1"/>
            </p:cNvSpPr>
            <p:nvPr/>
          </p:nvSpPr>
          <p:spPr bwMode="auto">
            <a:xfrm rot="7693055" flipV="1">
              <a:off x="2858" y="2643"/>
              <a:ext cx="150" cy="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" name="Line 14"/>
          <p:cNvSpPr>
            <a:spLocks noChangeShapeType="1"/>
          </p:cNvSpPr>
          <p:nvPr/>
        </p:nvSpPr>
        <p:spPr bwMode="auto">
          <a:xfrm rot="7272059">
            <a:off x="1227652" y="2682062"/>
            <a:ext cx="322580" cy="119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AutoShape 19"/>
          <p:cNvSpPr>
            <a:spLocks noChangeArrowheads="1"/>
          </p:cNvSpPr>
          <p:nvPr/>
        </p:nvSpPr>
        <p:spPr bwMode="auto">
          <a:xfrm>
            <a:off x="1393211" y="2445148"/>
            <a:ext cx="171175" cy="180569"/>
          </a:xfrm>
          <a:prstGeom prst="irregularSeal1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Freeform 25"/>
          <p:cNvSpPr>
            <a:spLocks/>
          </p:cNvSpPr>
          <p:nvPr/>
        </p:nvSpPr>
        <p:spPr bwMode="auto">
          <a:xfrm rot="6838498" flipV="1">
            <a:off x="1389848" y="2137899"/>
            <a:ext cx="561458" cy="153345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144" y="56"/>
              </a:cxn>
              <a:cxn ang="0">
                <a:pos x="288" y="152"/>
              </a:cxn>
              <a:cxn ang="0">
                <a:pos x="432" y="56"/>
              </a:cxn>
              <a:cxn ang="0">
                <a:pos x="576" y="152"/>
              </a:cxn>
              <a:cxn ang="0">
                <a:pos x="720" y="56"/>
              </a:cxn>
              <a:cxn ang="0">
                <a:pos x="864" y="152"/>
              </a:cxn>
              <a:cxn ang="0">
                <a:pos x="1008" y="8"/>
              </a:cxn>
              <a:cxn ang="0">
                <a:pos x="1152" y="104"/>
              </a:cxn>
            </a:cxnLst>
            <a:rect l="0" t="0" r="r" b="b"/>
            <a:pathLst>
              <a:path w="1152" h="160">
                <a:moveTo>
                  <a:pt x="0" y="152"/>
                </a:moveTo>
                <a:cubicBezTo>
                  <a:pt x="48" y="104"/>
                  <a:pt x="96" y="56"/>
                  <a:pt x="144" y="56"/>
                </a:cubicBezTo>
                <a:cubicBezTo>
                  <a:pt x="192" y="56"/>
                  <a:pt x="240" y="152"/>
                  <a:pt x="288" y="152"/>
                </a:cubicBezTo>
                <a:cubicBezTo>
                  <a:pt x="336" y="152"/>
                  <a:pt x="384" y="56"/>
                  <a:pt x="432" y="56"/>
                </a:cubicBezTo>
                <a:cubicBezTo>
                  <a:pt x="480" y="56"/>
                  <a:pt x="528" y="152"/>
                  <a:pt x="576" y="152"/>
                </a:cubicBezTo>
                <a:cubicBezTo>
                  <a:pt x="624" y="152"/>
                  <a:pt x="672" y="56"/>
                  <a:pt x="720" y="56"/>
                </a:cubicBezTo>
                <a:cubicBezTo>
                  <a:pt x="768" y="56"/>
                  <a:pt x="816" y="160"/>
                  <a:pt x="864" y="152"/>
                </a:cubicBezTo>
                <a:cubicBezTo>
                  <a:pt x="912" y="144"/>
                  <a:pt x="960" y="16"/>
                  <a:pt x="1008" y="8"/>
                </a:cubicBezTo>
                <a:cubicBezTo>
                  <a:pt x="1056" y="0"/>
                  <a:pt x="1128" y="88"/>
                  <a:pt x="1152" y="10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Line 27"/>
          <p:cNvSpPr>
            <a:spLocks noChangeShapeType="1"/>
          </p:cNvSpPr>
          <p:nvPr/>
        </p:nvSpPr>
        <p:spPr bwMode="auto">
          <a:xfrm rot="20776669" flipV="1">
            <a:off x="1857857" y="1888700"/>
            <a:ext cx="136702" cy="8370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1678502" y="1447800"/>
            <a:ext cx="1445698" cy="39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Symbol" pitchFamily="18" charset="2"/>
              </a:rPr>
              <a:t>g (</a:t>
            </a:r>
            <a:r>
              <a:rPr lang="en-US" sz="2800" b="1" dirty="0" err="1">
                <a:latin typeface="Symbol" pitchFamily="18" charset="2"/>
              </a:rPr>
              <a:t>E</a:t>
            </a:r>
            <a:r>
              <a:rPr lang="en-US" sz="2800" b="1" baseline="-25000" dirty="0" err="1"/>
              <a:t>initial</a:t>
            </a:r>
            <a:r>
              <a:rPr lang="en-US" sz="2800" b="1" dirty="0">
                <a:latin typeface="Symbol" pitchFamily="18" charset="2"/>
              </a:rPr>
              <a:t>)</a:t>
            </a:r>
          </a:p>
        </p:txBody>
      </p:sp>
      <p:sp>
        <p:nvSpPr>
          <p:cNvPr id="69" name="Oval 3"/>
          <p:cNvSpPr>
            <a:spLocks noChangeArrowheads="1"/>
          </p:cNvSpPr>
          <p:nvPr/>
        </p:nvSpPr>
        <p:spPr bwMode="auto">
          <a:xfrm>
            <a:off x="783745" y="4591308"/>
            <a:ext cx="945539" cy="130047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" name="Group 4"/>
          <p:cNvGrpSpPr>
            <a:grpSpLocks/>
          </p:cNvGrpSpPr>
          <p:nvPr/>
        </p:nvGrpSpPr>
        <p:grpSpPr bwMode="auto">
          <a:xfrm>
            <a:off x="1150340" y="5080253"/>
            <a:ext cx="265084" cy="391234"/>
            <a:chOff x="2741" y="2464"/>
            <a:chExt cx="223" cy="416"/>
          </a:xfrm>
        </p:grpSpPr>
        <p:sp>
          <p:nvSpPr>
            <p:cNvPr id="71" name="Line 5"/>
            <p:cNvSpPr>
              <a:spLocks noChangeShapeType="1"/>
            </p:cNvSpPr>
            <p:nvPr/>
          </p:nvSpPr>
          <p:spPr bwMode="auto">
            <a:xfrm rot="7693055" flipV="1">
              <a:off x="2668" y="2699"/>
              <a:ext cx="338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6"/>
            <p:cNvSpPr>
              <a:spLocks noChangeShapeType="1"/>
            </p:cNvSpPr>
            <p:nvPr/>
          </p:nvSpPr>
          <p:spPr bwMode="auto">
            <a:xfrm rot="-13906945">
              <a:off x="2678" y="2603"/>
              <a:ext cx="234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7"/>
            <p:cNvSpPr>
              <a:spLocks noChangeShapeType="1"/>
            </p:cNvSpPr>
            <p:nvPr/>
          </p:nvSpPr>
          <p:spPr bwMode="auto">
            <a:xfrm rot="-13906945">
              <a:off x="2695" y="2510"/>
              <a:ext cx="130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8"/>
            <p:cNvSpPr>
              <a:spLocks noChangeShapeType="1"/>
            </p:cNvSpPr>
            <p:nvPr/>
          </p:nvSpPr>
          <p:spPr bwMode="auto">
            <a:xfrm rot="7693055" flipV="1">
              <a:off x="2858" y="2643"/>
              <a:ext cx="150" cy="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" name="Line 14"/>
          <p:cNvSpPr>
            <a:spLocks noChangeShapeType="1"/>
          </p:cNvSpPr>
          <p:nvPr/>
        </p:nvSpPr>
        <p:spPr bwMode="auto">
          <a:xfrm rot="7272059">
            <a:off x="1271958" y="4962742"/>
            <a:ext cx="355087" cy="424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AutoShape 19"/>
          <p:cNvSpPr>
            <a:spLocks noChangeArrowheads="1"/>
          </p:cNvSpPr>
          <p:nvPr/>
        </p:nvSpPr>
        <p:spPr bwMode="auto">
          <a:xfrm>
            <a:off x="1484747" y="4718083"/>
            <a:ext cx="171175" cy="180569"/>
          </a:xfrm>
          <a:prstGeom prst="irregularSeal1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" name="Group 4"/>
          <p:cNvGrpSpPr>
            <a:grpSpLocks/>
          </p:cNvGrpSpPr>
          <p:nvPr/>
        </p:nvGrpSpPr>
        <p:grpSpPr bwMode="auto">
          <a:xfrm>
            <a:off x="1831214" y="4240196"/>
            <a:ext cx="265084" cy="391234"/>
            <a:chOff x="2741" y="2464"/>
            <a:chExt cx="223" cy="416"/>
          </a:xfrm>
          <a:scene3d>
            <a:camera prst="orthographicFront">
              <a:rot lat="0" lon="0" rev="10800000"/>
            </a:camera>
            <a:lightRig rig="threePt" dir="t"/>
          </a:scene3d>
        </p:grpSpPr>
        <p:sp>
          <p:nvSpPr>
            <p:cNvPr id="78" name="Line 5"/>
            <p:cNvSpPr>
              <a:spLocks noChangeShapeType="1"/>
            </p:cNvSpPr>
            <p:nvPr/>
          </p:nvSpPr>
          <p:spPr bwMode="auto">
            <a:xfrm rot="7693055" flipV="1">
              <a:off x="2668" y="2699"/>
              <a:ext cx="338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6"/>
            <p:cNvSpPr>
              <a:spLocks noChangeShapeType="1"/>
            </p:cNvSpPr>
            <p:nvPr/>
          </p:nvSpPr>
          <p:spPr bwMode="auto">
            <a:xfrm rot="-13906945">
              <a:off x="2678" y="2603"/>
              <a:ext cx="234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7"/>
            <p:cNvSpPr>
              <a:spLocks noChangeShapeType="1"/>
            </p:cNvSpPr>
            <p:nvPr/>
          </p:nvSpPr>
          <p:spPr bwMode="auto">
            <a:xfrm rot="-13906945">
              <a:off x="2695" y="2510"/>
              <a:ext cx="130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8"/>
            <p:cNvSpPr>
              <a:spLocks noChangeShapeType="1"/>
            </p:cNvSpPr>
            <p:nvPr/>
          </p:nvSpPr>
          <p:spPr bwMode="auto">
            <a:xfrm rot="7693055" flipV="1">
              <a:off x="2858" y="2643"/>
              <a:ext cx="150" cy="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" name="Line 14"/>
          <p:cNvSpPr>
            <a:spLocks noChangeShapeType="1"/>
          </p:cNvSpPr>
          <p:nvPr/>
        </p:nvSpPr>
        <p:spPr bwMode="auto">
          <a:xfrm rot="7272059">
            <a:off x="1576751" y="4653047"/>
            <a:ext cx="306952" cy="600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834206" y="1263134"/>
            <a:ext cx="2289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≈ recoil </a:t>
            </a:r>
            <a:r>
              <a:rPr lang="en-US" dirty="0"/>
              <a:t>parton energy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36653" y="3118714"/>
            <a:ext cx="1791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mostly quark jets</a:t>
            </a:r>
          </a:p>
        </p:txBody>
      </p:sp>
      <p:sp>
        <p:nvSpPr>
          <p:cNvPr id="85" name="Rectangle 84"/>
          <p:cNvSpPr/>
          <p:nvPr/>
        </p:nvSpPr>
        <p:spPr>
          <a:xfrm>
            <a:off x="457200" y="5721636"/>
            <a:ext cx="1833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mostly gluon jets 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625034" y="4748108"/>
            <a:ext cx="1531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surface biased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338026" y="5259033"/>
            <a:ext cx="1569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more medium </a:t>
            </a:r>
          </a:p>
        </p:txBody>
      </p:sp>
      <p:pic>
        <p:nvPicPr>
          <p:cNvPr id="88" name="Picture 87" descr="IAA_pi0_DirPho_Fig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447800"/>
            <a:ext cx="5564074" cy="4114800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6173673" y="1143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STAR, arXiv:1604.01117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352800" y="5553670"/>
            <a:ext cx="571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Suppression: hadron </a:t>
            </a:r>
            <a:r>
              <a:rPr lang="en-US" dirty="0"/>
              <a:t>triggers </a:t>
            </a:r>
            <a:r>
              <a:rPr lang="en-US" dirty="0" smtClean="0"/>
              <a:t>≈ photon triggers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Suppression less significant at low </a:t>
            </a:r>
            <a:r>
              <a:rPr lang="en-US" dirty="0" err="1"/>
              <a:t>z</a:t>
            </a:r>
            <a:r>
              <a:rPr lang="en-US" baseline="-25000" dirty="0" err="1"/>
              <a:t>T</a:t>
            </a:r>
            <a:r>
              <a:rPr lang="en-US" dirty="0"/>
              <a:t>, 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assoc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Expected differences </a:t>
            </a:r>
            <a:r>
              <a:rPr lang="en-US" dirty="0"/>
              <a:t>smaller than current uncertainties</a:t>
            </a:r>
          </a:p>
        </p:txBody>
      </p:sp>
      <p:sp>
        <p:nvSpPr>
          <p:cNvPr id="91" name="Rectangle 90"/>
          <p:cNvSpPr/>
          <p:nvPr/>
        </p:nvSpPr>
        <p:spPr>
          <a:xfrm>
            <a:off x="7201699" y="2313325"/>
            <a:ext cx="1638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5024"/>
                </a:solidFill>
              </a:rPr>
              <a:t>H. Zhang et al</a:t>
            </a:r>
            <a:r>
              <a:rPr lang="en-US" dirty="0" smtClean="0">
                <a:solidFill>
                  <a:srgbClr val="005024"/>
                </a:solidFill>
              </a:rPr>
              <a:t>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37537" y="5181600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= 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T</a:t>
            </a:r>
            <a:r>
              <a:rPr lang="en-US" b="1" dirty="0" smtClean="0"/>
              <a:t> / </a:t>
            </a:r>
            <a:r>
              <a:rPr lang="en-US" b="1" dirty="0" err="1" smtClean="0"/>
              <a:t>E</a:t>
            </a:r>
            <a:r>
              <a:rPr lang="en-US" b="1" baseline="-25000" dirty="0" err="1" smtClean="0">
                <a:latin typeface="Symbol" panose="05050102010706020507" pitchFamily="18" charset="2"/>
              </a:rPr>
              <a:t>g</a:t>
            </a:r>
            <a:endParaRPr lang="en-US" b="1" baseline="-250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148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Hadron-hadron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5380037"/>
            <a:ext cx="4724400" cy="868363"/>
          </a:xfrm>
        </p:spPr>
        <p:txBody>
          <a:bodyPr>
            <a:noAutofit/>
          </a:bodyPr>
          <a:lstStyle/>
          <a:p>
            <a:r>
              <a:rPr lang="en-US" sz="2400" dirty="0" smtClean="0"/>
              <a:t>Broadens with centrality</a:t>
            </a:r>
          </a:p>
          <a:p>
            <a:r>
              <a:rPr lang="en-US" sz="2400" dirty="0" smtClean="0"/>
              <a:t>Medium effect and/or nuclear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ISMD 2016, Jeju, Korea, Aug.29-Sept.2, 2016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" y="1238250"/>
            <a:ext cx="3238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971800"/>
            <a:ext cx="36957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973" y="1143000"/>
            <a:ext cx="440482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689" y="5623951"/>
            <a:ext cx="3712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Novel subtraction of flow background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5" y="3276600"/>
            <a:ext cx="3658755" cy="236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95689" y="2514600"/>
            <a:ext cx="34752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62072" y="24384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h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3429000"/>
            <a:ext cx="1239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STAR Preliminary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8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 broadening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ISMD 2016, Jeju, Korea, Aug.29-Sept.2, 2016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27922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67200" y="20574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(</a:t>
            </a:r>
            <a:r>
              <a:rPr lang="en-US" sz="2000" dirty="0">
                <a:latin typeface="Symbol" panose="05050102010706020507" pitchFamily="18" charset="2"/>
              </a:rPr>
              <a:t>s</a:t>
            </a:r>
            <a:r>
              <a:rPr lang="en-US" sz="2000" baseline="30000" dirty="0"/>
              <a:t>2</a:t>
            </a:r>
            <a:r>
              <a:rPr lang="en-US" sz="2000" baseline="-25000" dirty="0"/>
              <a:t>cent</a:t>
            </a:r>
            <a:r>
              <a:rPr lang="en-US" sz="2000" dirty="0"/>
              <a:t>-</a:t>
            </a:r>
            <a:r>
              <a:rPr lang="en-US" sz="2000" dirty="0">
                <a:latin typeface="Symbol" panose="05050102010706020507" pitchFamily="18" charset="2"/>
              </a:rPr>
              <a:t>s</a:t>
            </a:r>
            <a:r>
              <a:rPr lang="en-US" sz="2000" baseline="30000" dirty="0"/>
              <a:t>2</a:t>
            </a:r>
            <a:r>
              <a:rPr lang="en-US" sz="2000" baseline="-25000" dirty="0"/>
              <a:t>peri</a:t>
            </a:r>
            <a:r>
              <a:rPr lang="en-US" sz="2000" dirty="0"/>
              <a:t>)</a:t>
            </a:r>
            <a:r>
              <a:rPr lang="en-US" sz="2000" baseline="30000" dirty="0"/>
              <a:t>1/2</a:t>
            </a:r>
            <a:r>
              <a:rPr lang="en-US" sz="2000" dirty="0"/>
              <a:t> is not a constant suggests that nuclear </a:t>
            </a:r>
            <a:r>
              <a:rPr lang="en-US" sz="2000" dirty="0" err="1"/>
              <a:t>k</a:t>
            </a:r>
            <a:r>
              <a:rPr lang="en-US" sz="2000" baseline="-25000" dirty="0" err="1"/>
              <a:t>T</a:t>
            </a:r>
            <a:r>
              <a:rPr lang="en-US" sz="2000" dirty="0"/>
              <a:t> </a:t>
            </a:r>
            <a:r>
              <a:rPr lang="en-US" sz="2000" dirty="0" smtClean="0"/>
              <a:t>is </a:t>
            </a:r>
            <a:r>
              <a:rPr lang="en-US" sz="2000" dirty="0"/>
              <a:t>not the only source for the observed broadening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relative effect of medium induced jet broadening is stronger for higher </a:t>
            </a:r>
            <a:r>
              <a:rPr lang="en-US" sz="2000" dirty="0" err="1"/>
              <a:t>pT</a:t>
            </a:r>
            <a:r>
              <a:rPr lang="en-US" sz="2000" dirty="0"/>
              <a:t> associated particles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Need theory/model comparisons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13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Wealth of hard probes data from STAR</a:t>
            </a:r>
          </a:p>
          <a:p>
            <a:r>
              <a:rPr lang="en-US" dirty="0" smtClean="0">
                <a:solidFill>
                  <a:srgbClr val="0000D0"/>
                </a:solidFill>
              </a:rPr>
              <a:t>Heavy quarks flow. Better </a:t>
            </a:r>
            <a:r>
              <a:rPr lang="en-US" dirty="0">
                <a:solidFill>
                  <a:srgbClr val="0000D0"/>
                </a:solidFill>
              </a:rPr>
              <a:t>precision measurement to follow. </a:t>
            </a:r>
            <a:endParaRPr lang="en-US" dirty="0" smtClean="0">
              <a:solidFill>
                <a:srgbClr val="0000D0"/>
              </a:solidFill>
            </a:endParaRPr>
          </a:p>
          <a:p>
            <a:r>
              <a:rPr lang="en-US" dirty="0" smtClean="0">
                <a:solidFill>
                  <a:srgbClr val="0000D0"/>
                </a:solidFill>
              </a:rPr>
              <a:t>The medium is opaque to hard probes</a:t>
            </a:r>
          </a:p>
          <a:p>
            <a:r>
              <a:rPr lang="en-US" dirty="0" smtClean="0"/>
              <a:t>Quantitative knowledge about condensed matter QCD needs more </a:t>
            </a:r>
            <a:r>
              <a:rPr lang="en-US" dirty="0" err="1" smtClean="0"/>
              <a:t>exp</a:t>
            </a:r>
            <a:r>
              <a:rPr lang="en-US" dirty="0" smtClean="0"/>
              <a:t>.+theory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ISMD 2016, Jeju, Korea, Aug.29-Sept.2,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Why hard probes?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56037"/>
            <a:ext cx="8229600" cy="23923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be reliably calculated by </a:t>
            </a:r>
            <a:r>
              <a:rPr lang="en-US" dirty="0" err="1" smtClean="0"/>
              <a:t>pQCD</a:t>
            </a:r>
            <a:r>
              <a:rPr lang="en-US" dirty="0" smtClean="0"/>
              <a:t> in pp</a:t>
            </a:r>
          </a:p>
          <a:p>
            <a:r>
              <a:rPr lang="en-US" dirty="0"/>
              <a:t>I</a:t>
            </a:r>
            <a:r>
              <a:rPr lang="en-US" dirty="0" smtClean="0"/>
              <a:t>nteract </a:t>
            </a:r>
            <a:r>
              <a:rPr lang="en-US" dirty="0" smtClean="0"/>
              <a:t>with QGP, and interaction processes can be modeled in theory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omparing </a:t>
            </a:r>
            <a:r>
              <a:rPr lang="en-US" dirty="0" smtClean="0"/>
              <a:t>AA to pp/</a:t>
            </a:r>
            <a:r>
              <a:rPr lang="en-US" dirty="0" err="1" smtClean="0"/>
              <a:t>pQCD</a:t>
            </a:r>
            <a:r>
              <a:rPr lang="en-US" dirty="0" smtClean="0"/>
              <a:t> leads to knowledge about the QGP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ISMD 2016, Jeju, Korea, Aug.29-Sept.2, 2016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6174"/>
            <a:ext cx="9144000" cy="249902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514600" y="2057400"/>
            <a:ext cx="76200" cy="3810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" name="Straight Arrow Connector 8"/>
          <p:cNvCxnSpPr/>
          <p:nvPr/>
        </p:nvCxnSpPr>
        <p:spPr>
          <a:xfrm flipH="1">
            <a:off x="2438400" y="2438400"/>
            <a:ext cx="76200" cy="3048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" name="Straight Arrow Connector 9"/>
          <p:cNvCxnSpPr/>
          <p:nvPr/>
        </p:nvCxnSpPr>
        <p:spPr>
          <a:xfrm flipV="1">
            <a:off x="4038600" y="1791084"/>
            <a:ext cx="152400" cy="8382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" name="Straight Arrow Connector 10"/>
          <p:cNvCxnSpPr/>
          <p:nvPr/>
        </p:nvCxnSpPr>
        <p:spPr>
          <a:xfrm flipH="1">
            <a:off x="3962400" y="2629284"/>
            <a:ext cx="76200" cy="3048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2" name="Group 11"/>
          <p:cNvGrpSpPr/>
          <p:nvPr/>
        </p:nvGrpSpPr>
        <p:grpSpPr>
          <a:xfrm>
            <a:off x="3886200" y="2019684"/>
            <a:ext cx="228600" cy="304800"/>
            <a:chOff x="762000" y="3276600"/>
            <a:chExt cx="609600" cy="304800"/>
          </a:xfrm>
        </p:grpSpPr>
        <p:cxnSp>
          <p:nvCxnSpPr>
            <p:cNvPr id="13" name="Curved Connector 12"/>
            <p:cNvCxnSpPr/>
            <p:nvPr/>
          </p:nvCxnSpPr>
          <p:spPr>
            <a:xfrm>
              <a:off x="762000" y="3276600"/>
              <a:ext cx="304800" cy="152400"/>
            </a:xfrm>
            <a:prstGeom prst="curvedConnector3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" name="Curved Connector 13"/>
            <p:cNvCxnSpPr/>
            <p:nvPr/>
          </p:nvCxnSpPr>
          <p:spPr>
            <a:xfrm>
              <a:off x="1066800" y="3429000"/>
              <a:ext cx="304800" cy="152400"/>
            </a:xfrm>
            <a:prstGeom prst="curvedConnector3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5" name="Group 14"/>
          <p:cNvGrpSpPr/>
          <p:nvPr/>
        </p:nvGrpSpPr>
        <p:grpSpPr>
          <a:xfrm flipH="1">
            <a:off x="3810000" y="2705484"/>
            <a:ext cx="228600" cy="152400"/>
            <a:chOff x="762000" y="3276600"/>
            <a:chExt cx="609600" cy="304800"/>
          </a:xfrm>
        </p:grpSpPr>
        <p:cxnSp>
          <p:nvCxnSpPr>
            <p:cNvPr id="16" name="Curved Connector 15"/>
            <p:cNvCxnSpPr/>
            <p:nvPr/>
          </p:nvCxnSpPr>
          <p:spPr>
            <a:xfrm>
              <a:off x="762000" y="3276600"/>
              <a:ext cx="304800" cy="152400"/>
            </a:xfrm>
            <a:prstGeom prst="curvedConnector3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" name="Curved Connector 16"/>
            <p:cNvCxnSpPr/>
            <p:nvPr/>
          </p:nvCxnSpPr>
          <p:spPr>
            <a:xfrm>
              <a:off x="1066800" y="3429000"/>
              <a:ext cx="304800" cy="152400"/>
            </a:xfrm>
            <a:prstGeom prst="curvedConnector3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8" name="Group 17"/>
          <p:cNvGrpSpPr/>
          <p:nvPr/>
        </p:nvGrpSpPr>
        <p:grpSpPr>
          <a:xfrm>
            <a:off x="4038600" y="2553084"/>
            <a:ext cx="304800" cy="381000"/>
            <a:chOff x="762000" y="3276600"/>
            <a:chExt cx="609600" cy="304800"/>
          </a:xfrm>
        </p:grpSpPr>
        <p:cxnSp>
          <p:nvCxnSpPr>
            <p:cNvPr id="19" name="Curved Connector 18"/>
            <p:cNvCxnSpPr/>
            <p:nvPr/>
          </p:nvCxnSpPr>
          <p:spPr>
            <a:xfrm>
              <a:off x="762000" y="3276600"/>
              <a:ext cx="304800" cy="152400"/>
            </a:xfrm>
            <a:prstGeom prst="curvedConnector3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0" name="Curved Connector 19"/>
            <p:cNvCxnSpPr/>
            <p:nvPr/>
          </p:nvCxnSpPr>
          <p:spPr>
            <a:xfrm>
              <a:off x="1066800" y="3429000"/>
              <a:ext cx="304800" cy="152400"/>
            </a:xfrm>
            <a:prstGeom prst="curvedConnector3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cxnSp>
        <p:nvCxnSpPr>
          <p:cNvPr id="21" name="Straight Arrow Connector 20"/>
          <p:cNvCxnSpPr/>
          <p:nvPr/>
        </p:nvCxnSpPr>
        <p:spPr>
          <a:xfrm flipH="1">
            <a:off x="5715000" y="2819400"/>
            <a:ext cx="76200" cy="228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2" name="Straight Arrow Connector 21"/>
          <p:cNvCxnSpPr/>
          <p:nvPr/>
        </p:nvCxnSpPr>
        <p:spPr>
          <a:xfrm flipV="1">
            <a:off x="5943600" y="2057400"/>
            <a:ext cx="304800" cy="3810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3" name="Straight Arrow Connector 22"/>
          <p:cNvCxnSpPr/>
          <p:nvPr/>
        </p:nvCxnSpPr>
        <p:spPr>
          <a:xfrm flipH="1">
            <a:off x="7924800" y="2895600"/>
            <a:ext cx="76200" cy="228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4" name="Straight Arrow Connector 23"/>
          <p:cNvCxnSpPr/>
          <p:nvPr/>
        </p:nvCxnSpPr>
        <p:spPr>
          <a:xfrm flipV="1">
            <a:off x="8153400" y="2133600"/>
            <a:ext cx="304800" cy="3810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9708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Experiment at RHIC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2005" y="6553200"/>
            <a:ext cx="2133600" cy="309986"/>
          </a:xfrm>
          <a:prstGeom prst="rect">
            <a:avLst/>
          </a:prstGeom>
        </p:spPr>
        <p:txBody>
          <a:bodyPr/>
          <a:lstStyle/>
          <a:p>
            <a:fld id="{CB3D8FED-504A-8044-9F89-D7111017E50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87"/>
          <p:cNvPicPr>
            <a:picLocks noChangeArrowheads="1"/>
          </p:cNvPicPr>
          <p:nvPr/>
        </p:nvPicPr>
        <p:blipFill rotWithShape="1">
          <a:blip r:embed="rId3" cstate="print"/>
          <a:srcRect l="13113" t="3155" r="9182" b="20509"/>
          <a:stretch/>
        </p:blipFill>
        <p:spPr bwMode="auto">
          <a:xfrm>
            <a:off x="0" y="1066800"/>
            <a:ext cx="91439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4953000" y="1115646"/>
            <a:ext cx="1066800" cy="39370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TPC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67000" y="1115646"/>
            <a:ext cx="1066800" cy="393700"/>
          </a:xfrm>
          <a:prstGeom prst="round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MTD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>
          <a:xfrm>
            <a:off x="3200400" y="1509346"/>
            <a:ext cx="0" cy="901700"/>
          </a:xfrm>
          <a:prstGeom prst="line">
            <a:avLst/>
          </a:prstGeom>
          <a:ln>
            <a:solidFill>
              <a:srgbClr val="FF00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371600" y="1115646"/>
            <a:ext cx="1219200" cy="39370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Magnet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>
          <a:xfrm>
            <a:off x="1981200" y="1509346"/>
            <a:ext cx="762000" cy="21209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810000" y="1115646"/>
            <a:ext cx="1066800" cy="39370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BEMC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>
            <a:stCxn id="13" idx="2"/>
          </p:cNvCxnSpPr>
          <p:nvPr/>
        </p:nvCxnSpPr>
        <p:spPr>
          <a:xfrm flipH="1">
            <a:off x="4114800" y="1509346"/>
            <a:ext cx="228600" cy="17399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2"/>
          </p:cNvCxnSpPr>
          <p:nvPr/>
        </p:nvCxnSpPr>
        <p:spPr>
          <a:xfrm flipH="1">
            <a:off x="4495800" y="1509346"/>
            <a:ext cx="990600" cy="21209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077200" y="1115646"/>
            <a:ext cx="762000" cy="39370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BBC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8600" y="1115646"/>
            <a:ext cx="1066800" cy="39370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EEMC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>
            <a:stCxn id="16" idx="2"/>
          </p:cNvCxnSpPr>
          <p:nvPr/>
        </p:nvCxnSpPr>
        <p:spPr>
          <a:xfrm flipH="1">
            <a:off x="7162800" y="1509346"/>
            <a:ext cx="1295400" cy="25019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7" idx="2"/>
          </p:cNvCxnSpPr>
          <p:nvPr/>
        </p:nvCxnSpPr>
        <p:spPr>
          <a:xfrm>
            <a:off x="762000" y="1509346"/>
            <a:ext cx="533400" cy="17399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096000" y="1115646"/>
            <a:ext cx="1066800" cy="39370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TOF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20" idx="2"/>
          </p:cNvCxnSpPr>
          <p:nvPr/>
        </p:nvCxnSpPr>
        <p:spPr>
          <a:xfrm flipH="1">
            <a:off x="5257800" y="1509346"/>
            <a:ext cx="1371600" cy="19685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43400" y="5181600"/>
            <a:ext cx="48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TPC/TOF/BEMC: </a:t>
            </a:r>
            <a:r>
              <a:rPr lang="en-US" sz="2800" b="1" dirty="0">
                <a:solidFill>
                  <a:schemeClr val="bg1"/>
                </a:solidFill>
              </a:rPr>
              <a:t>|</a:t>
            </a:r>
            <a:r>
              <a:rPr lang="en-US" sz="2800" b="1" dirty="0" err="1">
                <a:solidFill>
                  <a:schemeClr val="bg1"/>
                </a:solidFill>
              </a:rPr>
              <a:t>η</a:t>
            </a:r>
            <a:r>
              <a:rPr lang="en-US" sz="2800" b="1" dirty="0">
                <a:solidFill>
                  <a:schemeClr val="bg1"/>
                </a:solidFill>
              </a:rPr>
              <a:t>|&lt;</a:t>
            </a:r>
            <a:r>
              <a:rPr lang="en-US" sz="2800" b="1" dirty="0" smtClean="0">
                <a:solidFill>
                  <a:schemeClr val="bg1"/>
                </a:solidFill>
              </a:rPr>
              <a:t>1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HFT: </a:t>
            </a:r>
            <a:r>
              <a:rPr lang="en-US" sz="2800" b="1" dirty="0">
                <a:solidFill>
                  <a:schemeClr val="bg1"/>
                </a:solidFill>
              </a:rPr>
              <a:t>|</a:t>
            </a:r>
            <a:r>
              <a:rPr lang="en-US" sz="2800" b="1" dirty="0" err="1">
                <a:solidFill>
                  <a:schemeClr val="bg1"/>
                </a:solidFill>
              </a:rPr>
              <a:t>η</a:t>
            </a:r>
            <a:r>
              <a:rPr lang="en-US" sz="2800" b="1" dirty="0">
                <a:solidFill>
                  <a:schemeClr val="bg1"/>
                </a:solidFill>
              </a:rPr>
              <a:t>|&lt;</a:t>
            </a:r>
            <a:r>
              <a:rPr lang="en-US" sz="2800" b="1" dirty="0" smtClean="0">
                <a:solidFill>
                  <a:schemeClr val="bg1"/>
                </a:solidFill>
              </a:rPr>
              <a:t>1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MTD: |</a:t>
            </a:r>
            <a:r>
              <a:rPr lang="en-US" sz="2800" b="1" dirty="0" err="1">
                <a:solidFill>
                  <a:schemeClr val="bg1"/>
                </a:solidFill>
              </a:rPr>
              <a:t>η</a:t>
            </a:r>
            <a:r>
              <a:rPr lang="en-US" sz="2800" b="1" dirty="0">
                <a:solidFill>
                  <a:schemeClr val="bg1"/>
                </a:solidFill>
              </a:rPr>
              <a:t>|</a:t>
            </a:r>
            <a:r>
              <a:rPr lang="en-US" sz="2800" b="1" dirty="0" smtClean="0">
                <a:solidFill>
                  <a:schemeClr val="bg1"/>
                </a:solidFill>
              </a:rPr>
              <a:t>&lt;0.5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239000" y="1115646"/>
            <a:ext cx="762000" cy="39370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VPD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47" name="Straight Connector 46"/>
          <p:cNvCxnSpPr>
            <a:stCxn id="34" idx="2"/>
          </p:cNvCxnSpPr>
          <p:nvPr/>
        </p:nvCxnSpPr>
        <p:spPr>
          <a:xfrm flipH="1">
            <a:off x="6096000" y="1509346"/>
            <a:ext cx="1524000" cy="27940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02076" y="4430227"/>
            <a:ext cx="2926924" cy="2006482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667000" y="6195409"/>
            <a:ext cx="1066800" cy="393700"/>
          </a:xfrm>
          <a:prstGeom prst="round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HFT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>
            <a:stCxn id="24" idx="1"/>
          </p:cNvCxnSpPr>
          <p:nvPr/>
        </p:nvCxnSpPr>
        <p:spPr>
          <a:xfrm rot="10800000">
            <a:off x="1752600" y="5706459"/>
            <a:ext cx="914400" cy="685800"/>
          </a:xfrm>
          <a:prstGeom prst="line">
            <a:avLst/>
          </a:prstGeom>
          <a:ln>
            <a:solidFill>
              <a:srgbClr val="FF00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ine 6"/>
          <p:cNvSpPr>
            <a:spLocks noChangeShapeType="1"/>
          </p:cNvSpPr>
          <p:nvPr/>
        </p:nvSpPr>
        <p:spPr bwMode="auto">
          <a:xfrm flipH="1">
            <a:off x="3352800" y="4038600"/>
            <a:ext cx="1066800" cy="183942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 flipH="1">
            <a:off x="1143000" y="4038600"/>
            <a:ext cx="3276600" cy="54402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Experiment at RHIC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2005" y="6553200"/>
            <a:ext cx="2133600" cy="309986"/>
          </a:xfrm>
          <a:prstGeom prst="rect">
            <a:avLst/>
          </a:prstGeom>
        </p:spPr>
        <p:txBody>
          <a:bodyPr/>
          <a:lstStyle/>
          <a:p>
            <a:fld id="{CB3D8FED-504A-8044-9F89-D7111017E50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87"/>
          <p:cNvPicPr>
            <a:picLocks noChangeArrowheads="1"/>
          </p:cNvPicPr>
          <p:nvPr/>
        </p:nvPicPr>
        <p:blipFill rotWithShape="1">
          <a:blip r:embed="rId3" cstate="print"/>
          <a:srcRect l="13113" t="3155" r="9182" b="20509"/>
          <a:stretch/>
        </p:blipFill>
        <p:spPr bwMode="auto">
          <a:xfrm>
            <a:off x="0" y="1066800"/>
            <a:ext cx="91439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4953000" y="1115646"/>
            <a:ext cx="1066800" cy="39370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TPC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67000" y="1115646"/>
            <a:ext cx="1066800" cy="393700"/>
          </a:xfrm>
          <a:prstGeom prst="round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MTD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>
          <a:xfrm>
            <a:off x="3200400" y="1509346"/>
            <a:ext cx="0" cy="901700"/>
          </a:xfrm>
          <a:prstGeom prst="line">
            <a:avLst/>
          </a:prstGeom>
          <a:ln>
            <a:solidFill>
              <a:srgbClr val="FF00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371600" y="1115646"/>
            <a:ext cx="1219200" cy="39370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Magnet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>
          <a:xfrm>
            <a:off x="1981200" y="1509346"/>
            <a:ext cx="762000" cy="21209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810000" y="1115646"/>
            <a:ext cx="1066800" cy="39370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BEMC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>
            <a:stCxn id="13" idx="2"/>
          </p:cNvCxnSpPr>
          <p:nvPr/>
        </p:nvCxnSpPr>
        <p:spPr>
          <a:xfrm flipH="1">
            <a:off x="4114800" y="1509346"/>
            <a:ext cx="228600" cy="17399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2"/>
          </p:cNvCxnSpPr>
          <p:nvPr/>
        </p:nvCxnSpPr>
        <p:spPr>
          <a:xfrm flipH="1">
            <a:off x="4495800" y="1509346"/>
            <a:ext cx="990600" cy="21209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077200" y="1115646"/>
            <a:ext cx="762000" cy="39370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BBC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8600" y="1115646"/>
            <a:ext cx="1066800" cy="39370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EEMC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>
            <a:stCxn id="16" idx="2"/>
          </p:cNvCxnSpPr>
          <p:nvPr/>
        </p:nvCxnSpPr>
        <p:spPr>
          <a:xfrm flipH="1">
            <a:off x="7162800" y="1509346"/>
            <a:ext cx="1295400" cy="25019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7" idx="2"/>
          </p:cNvCxnSpPr>
          <p:nvPr/>
        </p:nvCxnSpPr>
        <p:spPr>
          <a:xfrm>
            <a:off x="762000" y="1509346"/>
            <a:ext cx="533400" cy="17399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096000" y="1115646"/>
            <a:ext cx="1066800" cy="39370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TOF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20" idx="2"/>
          </p:cNvCxnSpPr>
          <p:nvPr/>
        </p:nvCxnSpPr>
        <p:spPr>
          <a:xfrm flipH="1">
            <a:off x="5257800" y="1509346"/>
            <a:ext cx="1371600" cy="19685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43400" y="5181600"/>
            <a:ext cx="48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TPC/TOF/BEMC: </a:t>
            </a:r>
            <a:r>
              <a:rPr lang="en-US" sz="2800" b="1" dirty="0">
                <a:solidFill>
                  <a:schemeClr val="bg1"/>
                </a:solidFill>
              </a:rPr>
              <a:t>|</a:t>
            </a:r>
            <a:r>
              <a:rPr lang="en-US" sz="2800" b="1" dirty="0" err="1">
                <a:solidFill>
                  <a:schemeClr val="bg1"/>
                </a:solidFill>
              </a:rPr>
              <a:t>η</a:t>
            </a:r>
            <a:r>
              <a:rPr lang="en-US" sz="2800" b="1" dirty="0">
                <a:solidFill>
                  <a:schemeClr val="bg1"/>
                </a:solidFill>
              </a:rPr>
              <a:t>|&lt;</a:t>
            </a:r>
            <a:r>
              <a:rPr lang="en-US" sz="2800" b="1" dirty="0" smtClean="0">
                <a:solidFill>
                  <a:schemeClr val="bg1"/>
                </a:solidFill>
              </a:rPr>
              <a:t>1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HFT: </a:t>
            </a:r>
            <a:r>
              <a:rPr lang="en-US" sz="2800" b="1" dirty="0">
                <a:solidFill>
                  <a:schemeClr val="bg1"/>
                </a:solidFill>
              </a:rPr>
              <a:t>|</a:t>
            </a:r>
            <a:r>
              <a:rPr lang="en-US" sz="2800" b="1" dirty="0" err="1">
                <a:solidFill>
                  <a:schemeClr val="bg1"/>
                </a:solidFill>
              </a:rPr>
              <a:t>η</a:t>
            </a:r>
            <a:r>
              <a:rPr lang="en-US" sz="2800" b="1" dirty="0">
                <a:solidFill>
                  <a:schemeClr val="bg1"/>
                </a:solidFill>
              </a:rPr>
              <a:t>|&lt;</a:t>
            </a:r>
            <a:r>
              <a:rPr lang="en-US" sz="2800" b="1" dirty="0" smtClean="0">
                <a:solidFill>
                  <a:schemeClr val="bg1"/>
                </a:solidFill>
              </a:rPr>
              <a:t>1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MTD: |</a:t>
            </a:r>
            <a:r>
              <a:rPr lang="en-US" sz="2800" b="1" dirty="0" err="1">
                <a:solidFill>
                  <a:schemeClr val="bg1"/>
                </a:solidFill>
              </a:rPr>
              <a:t>η</a:t>
            </a:r>
            <a:r>
              <a:rPr lang="en-US" sz="2800" b="1" dirty="0">
                <a:solidFill>
                  <a:schemeClr val="bg1"/>
                </a:solidFill>
              </a:rPr>
              <a:t>|</a:t>
            </a:r>
            <a:r>
              <a:rPr lang="en-US" sz="2800" b="1" dirty="0" smtClean="0">
                <a:solidFill>
                  <a:schemeClr val="bg1"/>
                </a:solidFill>
              </a:rPr>
              <a:t>&lt;0.5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239000" y="1115646"/>
            <a:ext cx="762000" cy="39370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VPD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47" name="Straight Connector 46"/>
          <p:cNvCxnSpPr>
            <a:stCxn id="34" idx="2"/>
          </p:cNvCxnSpPr>
          <p:nvPr/>
        </p:nvCxnSpPr>
        <p:spPr>
          <a:xfrm flipH="1">
            <a:off x="6096000" y="1509346"/>
            <a:ext cx="1524000" cy="27940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02076" y="4430227"/>
            <a:ext cx="2926924" cy="2006482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667000" y="6195409"/>
            <a:ext cx="1066800" cy="393700"/>
          </a:xfrm>
          <a:prstGeom prst="round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HFT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>
            <a:stCxn id="24" idx="1"/>
          </p:cNvCxnSpPr>
          <p:nvPr/>
        </p:nvCxnSpPr>
        <p:spPr>
          <a:xfrm rot="10800000">
            <a:off x="1752600" y="5706459"/>
            <a:ext cx="914400" cy="685800"/>
          </a:xfrm>
          <a:prstGeom prst="line">
            <a:avLst/>
          </a:prstGeom>
          <a:ln>
            <a:solidFill>
              <a:srgbClr val="FF00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ine 6"/>
          <p:cNvSpPr>
            <a:spLocks noChangeShapeType="1"/>
          </p:cNvSpPr>
          <p:nvPr/>
        </p:nvSpPr>
        <p:spPr bwMode="auto">
          <a:xfrm flipH="1">
            <a:off x="3352800" y="4038600"/>
            <a:ext cx="1066800" cy="183942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 flipH="1">
            <a:off x="1143000" y="4038600"/>
            <a:ext cx="3276600" cy="54402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97891"/>
            <a:ext cx="9144000" cy="236450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" y="3769591"/>
            <a:ext cx="1778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1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Experiment at RHIC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2005" y="6553200"/>
            <a:ext cx="2133600" cy="309986"/>
          </a:xfrm>
          <a:prstGeom prst="rect">
            <a:avLst/>
          </a:prstGeom>
        </p:spPr>
        <p:txBody>
          <a:bodyPr/>
          <a:lstStyle/>
          <a:p>
            <a:fld id="{CB3D8FED-504A-8044-9F89-D7111017E50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87"/>
          <p:cNvPicPr>
            <a:picLocks noChangeArrowheads="1"/>
          </p:cNvPicPr>
          <p:nvPr/>
        </p:nvPicPr>
        <p:blipFill rotWithShape="1">
          <a:blip r:embed="rId3" cstate="print"/>
          <a:srcRect l="13113" t="3155" r="9182" b="20509"/>
          <a:stretch/>
        </p:blipFill>
        <p:spPr bwMode="auto">
          <a:xfrm>
            <a:off x="0" y="1066800"/>
            <a:ext cx="91439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4953000" y="1115646"/>
            <a:ext cx="1066800" cy="39370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TPC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67000" y="1115646"/>
            <a:ext cx="1066800" cy="393700"/>
          </a:xfrm>
          <a:prstGeom prst="round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MTD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>
          <a:xfrm>
            <a:off x="3200400" y="1509346"/>
            <a:ext cx="0" cy="901700"/>
          </a:xfrm>
          <a:prstGeom prst="line">
            <a:avLst/>
          </a:prstGeom>
          <a:ln>
            <a:solidFill>
              <a:srgbClr val="FF00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371600" y="1115646"/>
            <a:ext cx="1219200" cy="39370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Magnet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>
          <a:xfrm>
            <a:off x="1981200" y="1509346"/>
            <a:ext cx="762000" cy="21209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810000" y="1115646"/>
            <a:ext cx="1066800" cy="39370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BEMC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>
            <a:stCxn id="13" idx="2"/>
          </p:cNvCxnSpPr>
          <p:nvPr/>
        </p:nvCxnSpPr>
        <p:spPr>
          <a:xfrm flipH="1">
            <a:off x="4114800" y="1509346"/>
            <a:ext cx="228600" cy="17399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2"/>
          </p:cNvCxnSpPr>
          <p:nvPr/>
        </p:nvCxnSpPr>
        <p:spPr>
          <a:xfrm flipH="1">
            <a:off x="4495800" y="1509346"/>
            <a:ext cx="990600" cy="21209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077200" y="1115646"/>
            <a:ext cx="762000" cy="39370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BBC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8600" y="1115646"/>
            <a:ext cx="1066800" cy="39370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EEMC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>
            <a:stCxn id="16" idx="2"/>
          </p:cNvCxnSpPr>
          <p:nvPr/>
        </p:nvCxnSpPr>
        <p:spPr>
          <a:xfrm flipH="1">
            <a:off x="7162800" y="1509346"/>
            <a:ext cx="1295400" cy="25019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7" idx="2"/>
          </p:cNvCxnSpPr>
          <p:nvPr/>
        </p:nvCxnSpPr>
        <p:spPr>
          <a:xfrm>
            <a:off x="762000" y="1509346"/>
            <a:ext cx="533400" cy="17399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096000" y="1115646"/>
            <a:ext cx="1066800" cy="39370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TOF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20" idx="2"/>
          </p:cNvCxnSpPr>
          <p:nvPr/>
        </p:nvCxnSpPr>
        <p:spPr>
          <a:xfrm flipH="1">
            <a:off x="5257800" y="1509346"/>
            <a:ext cx="1371600" cy="19685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43400" y="5181600"/>
            <a:ext cx="48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TPC/TOF/BEMC: </a:t>
            </a:r>
            <a:r>
              <a:rPr lang="en-US" sz="2800" b="1" dirty="0">
                <a:solidFill>
                  <a:schemeClr val="bg1"/>
                </a:solidFill>
              </a:rPr>
              <a:t>|</a:t>
            </a:r>
            <a:r>
              <a:rPr lang="en-US" sz="2800" b="1" dirty="0" err="1">
                <a:solidFill>
                  <a:schemeClr val="bg1"/>
                </a:solidFill>
              </a:rPr>
              <a:t>η</a:t>
            </a:r>
            <a:r>
              <a:rPr lang="en-US" sz="2800" b="1" dirty="0">
                <a:solidFill>
                  <a:schemeClr val="bg1"/>
                </a:solidFill>
              </a:rPr>
              <a:t>|&lt;</a:t>
            </a:r>
            <a:r>
              <a:rPr lang="en-US" sz="2800" b="1" dirty="0" smtClean="0">
                <a:solidFill>
                  <a:schemeClr val="bg1"/>
                </a:solidFill>
              </a:rPr>
              <a:t>1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HFT: </a:t>
            </a:r>
            <a:r>
              <a:rPr lang="en-US" sz="2800" b="1" dirty="0">
                <a:solidFill>
                  <a:schemeClr val="bg1"/>
                </a:solidFill>
              </a:rPr>
              <a:t>|</a:t>
            </a:r>
            <a:r>
              <a:rPr lang="en-US" sz="2800" b="1" dirty="0" err="1">
                <a:solidFill>
                  <a:schemeClr val="bg1"/>
                </a:solidFill>
              </a:rPr>
              <a:t>η</a:t>
            </a:r>
            <a:r>
              <a:rPr lang="en-US" sz="2800" b="1" dirty="0">
                <a:solidFill>
                  <a:schemeClr val="bg1"/>
                </a:solidFill>
              </a:rPr>
              <a:t>|&lt;</a:t>
            </a:r>
            <a:r>
              <a:rPr lang="en-US" sz="2800" b="1" dirty="0" smtClean="0">
                <a:solidFill>
                  <a:schemeClr val="bg1"/>
                </a:solidFill>
              </a:rPr>
              <a:t>1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MTD: |</a:t>
            </a:r>
            <a:r>
              <a:rPr lang="en-US" sz="2800" b="1" dirty="0" err="1">
                <a:solidFill>
                  <a:schemeClr val="bg1"/>
                </a:solidFill>
              </a:rPr>
              <a:t>η</a:t>
            </a:r>
            <a:r>
              <a:rPr lang="en-US" sz="2800" b="1" dirty="0">
                <a:solidFill>
                  <a:schemeClr val="bg1"/>
                </a:solidFill>
              </a:rPr>
              <a:t>|</a:t>
            </a:r>
            <a:r>
              <a:rPr lang="en-US" sz="2800" b="1" dirty="0" smtClean="0">
                <a:solidFill>
                  <a:schemeClr val="bg1"/>
                </a:solidFill>
              </a:rPr>
              <a:t>&lt;0.5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239000" y="1115646"/>
            <a:ext cx="762000" cy="39370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VPD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47" name="Straight Connector 46"/>
          <p:cNvCxnSpPr>
            <a:stCxn id="34" idx="2"/>
          </p:cNvCxnSpPr>
          <p:nvPr/>
        </p:nvCxnSpPr>
        <p:spPr>
          <a:xfrm flipH="1">
            <a:off x="6096000" y="1509346"/>
            <a:ext cx="1524000" cy="27940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02076" y="4430227"/>
            <a:ext cx="2926924" cy="2006482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667000" y="6195409"/>
            <a:ext cx="1066800" cy="393700"/>
          </a:xfrm>
          <a:prstGeom prst="round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HFT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>
            <a:stCxn id="24" idx="1"/>
          </p:cNvCxnSpPr>
          <p:nvPr/>
        </p:nvCxnSpPr>
        <p:spPr>
          <a:xfrm rot="10800000">
            <a:off x="1752600" y="5706459"/>
            <a:ext cx="914400" cy="685800"/>
          </a:xfrm>
          <a:prstGeom prst="line">
            <a:avLst/>
          </a:prstGeom>
          <a:ln>
            <a:solidFill>
              <a:srgbClr val="FF00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ine 6"/>
          <p:cNvSpPr>
            <a:spLocks noChangeShapeType="1"/>
          </p:cNvSpPr>
          <p:nvPr/>
        </p:nvSpPr>
        <p:spPr bwMode="auto">
          <a:xfrm flipH="1">
            <a:off x="3352800" y="4038600"/>
            <a:ext cx="1066800" cy="183942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 flipH="1">
            <a:off x="1143000" y="4038600"/>
            <a:ext cx="3276600" cy="54402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85696"/>
            <a:ext cx="9144000" cy="247058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572906"/>
            <a:ext cx="342900" cy="889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3024" y="6572906"/>
            <a:ext cx="342900" cy="889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1100" y="6616700"/>
            <a:ext cx="342900" cy="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1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Recent STAR hard probe measurements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Heavy flavor</a:t>
            </a:r>
          </a:p>
          <a:p>
            <a:r>
              <a:rPr lang="en-US" dirty="0" smtClean="0"/>
              <a:t>Jet-jet imbalance</a:t>
            </a:r>
          </a:p>
          <a:p>
            <a:r>
              <a:rPr lang="en-US" dirty="0" smtClean="0"/>
              <a:t>hadron-jet</a:t>
            </a:r>
          </a:p>
          <a:p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-hadron</a:t>
            </a:r>
          </a:p>
          <a:p>
            <a:r>
              <a:rPr lang="en-US" dirty="0" smtClean="0"/>
              <a:t>hadron-hadron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ISMD 2016, Jeju, Korea, Aug.29-Sept.2,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flavor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Produced early by hard scattering</a:t>
            </a:r>
          </a:p>
          <a:p>
            <a:r>
              <a:rPr lang="en-US" sz="2400" dirty="0" smtClean="0"/>
              <a:t>Heavy, not easily thermalized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ensitive </a:t>
            </a:r>
            <a:r>
              <a:rPr lang="en-US" sz="2400" dirty="0" smtClean="0"/>
              <a:t>probe to medium properties: energy loss, flow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ISMD 2016, Jeju, Korea, Aug.29-Sept.2, 2016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837926"/>
            <a:ext cx="3711155" cy="3279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847311"/>
            <a:ext cx="4097817" cy="32486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96310" y="4535269"/>
            <a:ext cx="2428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harm flows.</a:t>
            </a:r>
            <a:b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not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fully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thermalized?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36731" y="4572000"/>
            <a:ext cx="1787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charm-medium </a:t>
            </a: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interaction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734414"/>
              </p:ext>
            </p:extLst>
          </p:nvPr>
        </p:nvGraphicFramePr>
        <p:xfrm>
          <a:off x="152400" y="5854700"/>
          <a:ext cx="1727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5" imgW="1726920" imgH="482400" progId="Equation.DSMT4">
                  <p:embed/>
                </p:oleObj>
              </mc:Choice>
              <mc:Fallback>
                <p:oleObj name="Equation" r:id="rId5" imgW="17269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" y="5854700"/>
                        <a:ext cx="17272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2479594"/>
            <a:ext cx="2003830" cy="3583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8167" y="1066800"/>
            <a:ext cx="2428656" cy="9008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2600" y="6096000"/>
            <a:ext cx="3434929" cy="4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5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>
                  <a:solidFill/>
                </a:uFill>
              </a:rPr>
              <a:t>Dijet imbalance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ISMD 2016, Jeju, Korea, Aug.29-Sept.2, 2016</a:t>
            </a:r>
            <a:endParaRPr lang="en-US" dirty="0"/>
          </a:p>
        </p:txBody>
      </p:sp>
      <p:pic>
        <p:nvPicPr>
          <p:cNvPr id="10" name="evd_0.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5" y="2394712"/>
            <a:ext cx="4926584" cy="3777488"/>
          </a:xfrm>
          <a:prstGeom prst="rect">
            <a:avLst/>
          </a:prstGeom>
          <a:ln w="12700" cap="flat">
            <a:noFill/>
            <a:round/>
          </a:ln>
          <a:effectLst/>
        </p:spPr>
      </p:pic>
      <p:pic>
        <p:nvPicPr>
          <p:cNvPr id="11" name="evd_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6" y="2394712"/>
            <a:ext cx="4926584" cy="3777488"/>
          </a:xfrm>
          <a:prstGeom prst="rect">
            <a:avLst/>
          </a:prstGeom>
          <a:ln w="12700">
            <a:round/>
          </a:ln>
        </p:spPr>
      </p:pic>
      <p:sp>
        <p:nvSpPr>
          <p:cNvPr id="12" name="Rectangle 11"/>
          <p:cNvSpPr/>
          <p:nvPr/>
        </p:nvSpPr>
        <p:spPr>
          <a:xfrm>
            <a:off x="4878849" y="1542633"/>
            <a:ext cx="449375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1480">
              <a:defRPr sz="1800">
                <a:uFillTx/>
              </a:defRPr>
            </a:pPr>
            <a:r>
              <a:rPr lang="en-US" sz="2200" dirty="0" smtClean="0">
                <a:sym typeface="Helvetica"/>
              </a:rPr>
              <a:t>Constituent </a:t>
            </a:r>
            <a:r>
              <a:rPr lang="en-US" sz="2200" dirty="0" err="1" smtClean="0">
                <a:sym typeface="Helvetica"/>
              </a:rPr>
              <a:t>p</a:t>
            </a:r>
            <a:r>
              <a:rPr lang="en-US" sz="2200" baseline="-5999" dirty="0" err="1" smtClean="0">
                <a:sym typeface="Helvetica"/>
              </a:rPr>
              <a:t>T</a:t>
            </a:r>
            <a:r>
              <a:rPr lang="en-US" sz="2200" baseline="30000" dirty="0" err="1" smtClean="0">
                <a:sym typeface="Helvetica"/>
              </a:rPr>
              <a:t>Cut</a:t>
            </a:r>
            <a:r>
              <a:rPr lang="en-US" sz="2200" baseline="-5999" dirty="0" smtClean="0">
                <a:sym typeface="Helvetica"/>
              </a:rPr>
              <a:t> </a:t>
            </a:r>
            <a:r>
              <a:rPr lang="en-US" sz="2200" dirty="0" smtClean="0">
                <a:sym typeface="Helvetica"/>
              </a:rPr>
              <a:t>= 2 </a:t>
            </a:r>
            <a:r>
              <a:rPr lang="en-US" sz="2200" dirty="0" err="1">
                <a:sym typeface="Helvetica"/>
              </a:rPr>
              <a:t>GeV</a:t>
            </a:r>
            <a:r>
              <a:rPr lang="en-US" sz="2200" dirty="0">
                <a:sym typeface="Helvetica"/>
              </a:rPr>
              <a:t>/</a:t>
            </a:r>
            <a:r>
              <a:rPr lang="en-US" sz="2200" i="1" dirty="0" smtClean="0">
                <a:sym typeface="Helvetica"/>
              </a:rPr>
              <a:t>c</a:t>
            </a:r>
            <a:endParaRPr lang="en-US" sz="2200" dirty="0" smtClean="0">
              <a:sym typeface="Helvetica"/>
            </a:endParaRPr>
          </a:p>
          <a:p>
            <a:pPr defTabSz="411480">
              <a:defRPr sz="1800">
                <a:uFillTx/>
              </a:defRPr>
            </a:pPr>
            <a:r>
              <a:rPr lang="en-US" sz="2200" dirty="0" smtClean="0">
                <a:solidFill>
                  <a:srgbClr val="008000"/>
                </a:solidFill>
                <a:sym typeface="Helvetica"/>
              </a:rPr>
              <a:t>	</a:t>
            </a:r>
            <a:r>
              <a:rPr lang="en-US" sz="2200" dirty="0" smtClean="0">
                <a:solidFill>
                  <a:srgbClr val="008000"/>
                </a:solidFill>
                <a:sym typeface="Wingdings"/>
              </a:rPr>
              <a:t> Reduce BG</a:t>
            </a:r>
          </a:p>
          <a:p>
            <a:pPr defTabSz="411480">
              <a:defRPr sz="1800">
                <a:uFillTx/>
              </a:defRPr>
            </a:pPr>
            <a:r>
              <a:rPr lang="en-US" sz="2200" dirty="0" smtClean="0">
                <a:solidFill>
                  <a:srgbClr val="008000"/>
                </a:solidFill>
                <a:sym typeface="Wingdings"/>
              </a:rPr>
              <a:t>	 Reduce combinatorial </a:t>
            </a:r>
            <a:r>
              <a:rPr lang="en-US" sz="2200" dirty="0">
                <a:solidFill>
                  <a:srgbClr val="008000"/>
                </a:solidFill>
                <a:sym typeface="Wingdings"/>
              </a:rPr>
              <a:t>jets</a:t>
            </a:r>
            <a:endParaRPr lang="en-US" sz="2200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sz="2200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r>
              <a:rPr lang="en-US" sz="2200" dirty="0" smtClean="0">
                <a:sym typeface="Wingdings"/>
              </a:rPr>
              <a:t>Di-jet Selection:</a:t>
            </a:r>
          </a:p>
          <a:p>
            <a:pPr defTabSz="411480">
              <a:defRPr sz="1800">
                <a:uFillTx/>
              </a:defRPr>
            </a:pPr>
            <a:r>
              <a:rPr lang="en-US" sz="2200" dirty="0" smtClean="0">
                <a:sym typeface="Helvetica"/>
              </a:rPr>
              <a:t>	Jet </a:t>
            </a:r>
            <a:r>
              <a:rPr lang="en-US" sz="2200" i="1" dirty="0" err="1" smtClean="0">
                <a:sym typeface="Helvetica"/>
              </a:rPr>
              <a:t>p</a:t>
            </a:r>
            <a:r>
              <a:rPr lang="en-US" sz="2200" i="1" baseline="-5999" dirty="0" err="1" smtClean="0">
                <a:sym typeface="Helvetica"/>
              </a:rPr>
              <a:t>T</a:t>
            </a:r>
            <a:r>
              <a:rPr lang="en-US" sz="2200" baseline="31999" dirty="0" err="1" smtClean="0">
                <a:sym typeface="Helvetica"/>
              </a:rPr>
              <a:t>Lead</a:t>
            </a:r>
            <a:r>
              <a:rPr lang="en-US" sz="2200" dirty="0">
                <a:sym typeface="Helvetica"/>
              </a:rPr>
              <a:t>&gt;20 </a:t>
            </a:r>
            <a:r>
              <a:rPr lang="en-US" sz="2200" dirty="0" err="1">
                <a:sym typeface="Helvetica"/>
              </a:rPr>
              <a:t>GeV</a:t>
            </a:r>
            <a:r>
              <a:rPr lang="en-US" sz="2200" dirty="0">
                <a:sym typeface="Helvetica"/>
              </a:rPr>
              <a:t>/c </a:t>
            </a:r>
          </a:p>
          <a:p>
            <a:pPr defTabSz="411480">
              <a:defRPr sz="1800">
                <a:uFillTx/>
              </a:defRPr>
            </a:pPr>
            <a:r>
              <a:rPr lang="en-US" sz="2200" dirty="0" smtClean="0">
                <a:sym typeface="Helvetica"/>
              </a:rPr>
              <a:t>	Jet </a:t>
            </a:r>
            <a:r>
              <a:rPr lang="en-US" sz="2200" i="1" dirty="0" err="1" smtClean="0">
                <a:sym typeface="Helvetica"/>
              </a:rPr>
              <a:t>p</a:t>
            </a:r>
            <a:r>
              <a:rPr lang="en-US" sz="2200" i="1" baseline="-5999" dirty="0" err="1" smtClean="0">
                <a:sym typeface="Helvetica"/>
              </a:rPr>
              <a:t>T</a:t>
            </a:r>
            <a:r>
              <a:rPr lang="en-US" sz="2200" baseline="31999" dirty="0" err="1" smtClean="0">
                <a:sym typeface="Helvetica"/>
              </a:rPr>
              <a:t>SubLead</a:t>
            </a:r>
            <a:r>
              <a:rPr lang="en-US" sz="2200" dirty="0">
                <a:sym typeface="Helvetica"/>
              </a:rPr>
              <a:t>&gt;10 </a:t>
            </a:r>
            <a:r>
              <a:rPr lang="en-US" sz="2200" dirty="0" err="1">
                <a:sym typeface="Helvetica"/>
              </a:rPr>
              <a:t>GeV</a:t>
            </a:r>
            <a:r>
              <a:rPr lang="en-US" sz="2200" dirty="0">
                <a:sym typeface="Helvetica"/>
              </a:rPr>
              <a:t>/</a:t>
            </a:r>
            <a:r>
              <a:rPr lang="en-US" sz="2200" i="1" dirty="0">
                <a:sym typeface="Helvetica"/>
              </a:rPr>
              <a:t>c</a:t>
            </a:r>
          </a:p>
          <a:p>
            <a:pPr defTabSz="411480">
              <a:defRPr sz="1800">
                <a:uFillTx/>
              </a:defRPr>
            </a:pPr>
            <a:r>
              <a:rPr lang="en-US" sz="2200" dirty="0" smtClean="0"/>
              <a:t>	|</a:t>
            </a:r>
            <a:r>
              <a:rPr lang="en-US" sz="2200" dirty="0" err="1">
                <a:latin typeface="Symbol" charset="2"/>
                <a:cs typeface="Symbol" charset="2"/>
              </a:rPr>
              <a:t>Df</a:t>
            </a:r>
            <a:r>
              <a:rPr lang="en-US" sz="2200" dirty="0"/>
              <a:t>-</a:t>
            </a:r>
            <a:r>
              <a:rPr lang="en-US" sz="2200" dirty="0">
                <a:latin typeface="Symbol" charset="2"/>
                <a:cs typeface="Symbol" charset="2"/>
              </a:rPr>
              <a:t>p</a:t>
            </a:r>
            <a:r>
              <a:rPr lang="en-US" sz="2200" dirty="0"/>
              <a:t>|&lt;</a:t>
            </a:r>
            <a:r>
              <a:rPr lang="en-US" sz="2200" dirty="0" smtClean="0"/>
              <a:t>0.4</a:t>
            </a:r>
            <a:endParaRPr lang="en-US" sz="2200" dirty="0" smtClean="0">
              <a:sym typeface="Wingding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40" y="4648200"/>
            <a:ext cx="3378709" cy="891233"/>
          </a:xfrm>
          <a:prstGeom prst="rect">
            <a:avLst/>
          </a:prstGeom>
          <a:ln>
            <a:solidFill>
              <a:srgbClr val="A1101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Rectangle 13"/>
          <p:cNvSpPr/>
          <p:nvPr/>
        </p:nvSpPr>
        <p:spPr>
          <a:xfrm>
            <a:off x="1219200" y="2997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11480">
              <a:defRPr sz="1800">
                <a:uFillTx/>
              </a:defRPr>
            </a:pPr>
            <a:r>
              <a:rPr lang="en-US" dirty="0">
                <a:sym typeface="Helvetica"/>
              </a:rPr>
              <a:t>Constituent </a:t>
            </a:r>
            <a:r>
              <a:rPr lang="en-US" dirty="0" err="1">
                <a:sym typeface="Helvetica"/>
              </a:rPr>
              <a:t>p</a:t>
            </a:r>
            <a:r>
              <a:rPr lang="en-US" baseline="-5999" dirty="0" err="1">
                <a:sym typeface="Helvetica"/>
              </a:rPr>
              <a:t>T</a:t>
            </a:r>
            <a:r>
              <a:rPr lang="en-US" baseline="30000" dirty="0" err="1">
                <a:sym typeface="Helvetica"/>
              </a:rPr>
              <a:t>Cut</a:t>
            </a:r>
            <a:r>
              <a:rPr lang="en-US" baseline="-5999" dirty="0">
                <a:sym typeface="Helvetica"/>
              </a:rPr>
              <a:t> </a:t>
            </a:r>
            <a:r>
              <a:rPr lang="en-US" dirty="0">
                <a:sym typeface="Helvetica"/>
              </a:rPr>
              <a:t>= </a:t>
            </a:r>
            <a:r>
              <a:rPr lang="en-US" dirty="0" smtClean="0">
                <a:sym typeface="Helvetica"/>
              </a:rPr>
              <a:t>0.2 </a:t>
            </a:r>
            <a:r>
              <a:rPr lang="en-US" dirty="0" err="1">
                <a:sym typeface="Helvetica"/>
              </a:rPr>
              <a:t>GeV</a:t>
            </a:r>
            <a:r>
              <a:rPr lang="en-US" dirty="0">
                <a:sym typeface="Helvetica"/>
              </a:rPr>
              <a:t>/</a:t>
            </a:r>
            <a:r>
              <a:rPr lang="en-US" i="1" dirty="0" smtClean="0">
                <a:sym typeface="Helvetica"/>
              </a:rPr>
              <a:t>c</a:t>
            </a:r>
            <a:endParaRPr lang="en-US" dirty="0">
              <a:sym typeface="Helvetica"/>
            </a:endParaRPr>
          </a:p>
        </p:txBody>
      </p:sp>
      <p:sp>
        <p:nvSpPr>
          <p:cNvPr id="15" name="Shape 502"/>
          <p:cNvSpPr/>
          <p:nvPr/>
        </p:nvSpPr>
        <p:spPr>
          <a:xfrm>
            <a:off x="6623129" y="5847551"/>
            <a:ext cx="2066719" cy="36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lang="en-US" sz="1200" i="1" dirty="0" smtClean="0">
                <a:latin typeface="Times"/>
                <a:ea typeface="Times"/>
                <a:cs typeface="Times"/>
                <a:sym typeface="Times"/>
              </a:rPr>
              <a:t>ATLAS, </a:t>
            </a:r>
            <a:r>
              <a:rPr lang="hu-HU" sz="1200" i="1" dirty="0" smtClean="0">
                <a:latin typeface="Times"/>
                <a:ea typeface="Times"/>
                <a:cs typeface="Times"/>
                <a:sym typeface="Times"/>
              </a:rPr>
              <a:t>PRL </a:t>
            </a:r>
            <a:r>
              <a:rPr lang="hu-HU" sz="1200" b="1" i="1" dirty="0" smtClean="0">
                <a:latin typeface="Times"/>
                <a:ea typeface="Times"/>
                <a:cs typeface="Times"/>
                <a:sym typeface="Times"/>
              </a:rPr>
              <a:t>105</a:t>
            </a:r>
            <a:r>
              <a:rPr lang="hu-HU" sz="1200" i="1" dirty="0"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hu-HU" sz="1200" i="1" dirty="0" smtClean="0">
                <a:latin typeface="Times"/>
                <a:ea typeface="Times"/>
                <a:cs typeface="Times"/>
                <a:sym typeface="Times"/>
              </a:rPr>
              <a:t>252303</a:t>
            </a:r>
          </a:p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 smtClean="0">
                <a:latin typeface="Times"/>
                <a:ea typeface="Times"/>
                <a:cs typeface="Times"/>
                <a:sym typeface="Times"/>
              </a:rPr>
              <a:t>CMS</a:t>
            </a:r>
            <a:r>
              <a:rPr sz="1200" i="1" dirty="0">
                <a:latin typeface="Times"/>
                <a:ea typeface="Times"/>
                <a:cs typeface="Times"/>
                <a:sym typeface="Times"/>
              </a:rPr>
              <a:t>, PRC </a:t>
            </a:r>
            <a:r>
              <a:rPr sz="1200" b="1" i="1" dirty="0" smtClean="0">
                <a:latin typeface="Times"/>
                <a:ea typeface="Times"/>
                <a:cs typeface="Times"/>
                <a:sym typeface="Times"/>
              </a:rPr>
              <a:t>84</a:t>
            </a:r>
            <a:r>
              <a:rPr sz="1200" i="1" dirty="0" smtClean="0">
                <a:latin typeface="Times"/>
                <a:ea typeface="Times"/>
                <a:cs typeface="Times"/>
                <a:sym typeface="Times"/>
              </a:rPr>
              <a:t>,</a:t>
            </a:r>
            <a:r>
              <a:rPr lang="en-US" sz="1200" i="1" dirty="0" smtClean="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1200" i="1" dirty="0" smtClean="0">
                <a:latin typeface="Times"/>
                <a:ea typeface="Times"/>
                <a:cs typeface="Times"/>
                <a:sym typeface="Times"/>
              </a:rPr>
              <a:t>024906 (2011)</a:t>
            </a:r>
            <a:endParaRPr sz="1200" i="1" dirty="0"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22" name="그룹 11"/>
          <p:cNvGrpSpPr/>
          <p:nvPr/>
        </p:nvGrpSpPr>
        <p:grpSpPr>
          <a:xfrm>
            <a:off x="457200" y="1032173"/>
            <a:ext cx="1390830" cy="1544705"/>
            <a:chOff x="454049" y="837128"/>
            <a:chExt cx="1871661" cy="2021982"/>
          </a:xfrm>
        </p:grpSpPr>
        <p:graphicFrame>
          <p:nvGraphicFramePr>
            <p:cNvPr id="23" name="Object 25"/>
            <p:cNvGraphicFramePr>
              <a:graphicFrameLocks noChangeAspect="1"/>
            </p:cNvGraphicFramePr>
            <p:nvPr>
              <p:extLst/>
            </p:nvPr>
          </p:nvGraphicFramePr>
          <p:xfrm>
            <a:off x="454049" y="889000"/>
            <a:ext cx="1871661" cy="1970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7" name="Image" r:id="rId6" imgW="9079365" imgH="9561905" progId="Photoshop.Image.12">
                    <p:embed/>
                  </p:oleObj>
                </mc:Choice>
                <mc:Fallback>
                  <p:oleObj name="Image" r:id="rId6" imgW="9079365" imgH="9561905" progId="Photoshop.Image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049" y="889000"/>
                          <a:ext cx="1871661" cy="1970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652750" y="837128"/>
              <a:ext cx="452353" cy="379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pp</a:t>
              </a:r>
              <a:endParaRPr lang="ko-KR" altLang="en-US" dirty="0"/>
            </a:p>
          </p:txBody>
        </p:sp>
      </p:grpSp>
      <p:grpSp>
        <p:nvGrpSpPr>
          <p:cNvPr id="25" name="그룹 12"/>
          <p:cNvGrpSpPr/>
          <p:nvPr/>
        </p:nvGrpSpPr>
        <p:grpSpPr>
          <a:xfrm>
            <a:off x="2209800" y="990600"/>
            <a:ext cx="1981201" cy="1676400"/>
            <a:chOff x="2893408" y="797376"/>
            <a:chExt cx="2618752" cy="2146562"/>
          </a:xfrm>
        </p:grpSpPr>
        <p:pic>
          <p:nvPicPr>
            <p:cNvPr id="26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047" y="955676"/>
              <a:ext cx="2573113" cy="198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893408" y="797376"/>
              <a:ext cx="595820" cy="472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AA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1654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>
                  <a:solidFill/>
                </a:uFill>
              </a:rPr>
              <a:t>Dijet imbalance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ISMD 2016, Jeju, Korea, Aug.29-Sept.2, 2016</a:t>
            </a:r>
            <a:endParaRPr lang="en-US" dirty="0"/>
          </a:p>
        </p:txBody>
      </p:sp>
      <p:grpSp>
        <p:nvGrpSpPr>
          <p:cNvPr id="7" name="Group 113"/>
          <p:cNvGrpSpPr/>
          <p:nvPr/>
        </p:nvGrpSpPr>
        <p:grpSpPr>
          <a:xfrm>
            <a:off x="453118" y="1300459"/>
            <a:ext cx="6235534" cy="4123078"/>
            <a:chOff x="0" y="0"/>
            <a:chExt cx="7200900" cy="5130800"/>
          </a:xfrm>
        </p:grpSpPr>
        <p:pic>
          <p:nvPicPr>
            <p:cNvPr id="8" name="aj_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9" name="Shape 112"/>
            <p:cNvSpPr/>
            <p:nvPr/>
          </p:nvSpPr>
          <p:spPr>
            <a:xfrm>
              <a:off x="3816350" y="882650"/>
              <a:ext cx="2565400" cy="965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10" name="Group 117"/>
          <p:cNvGrpSpPr/>
          <p:nvPr/>
        </p:nvGrpSpPr>
        <p:grpSpPr>
          <a:xfrm>
            <a:off x="453118" y="1300457"/>
            <a:ext cx="6235534" cy="4123079"/>
            <a:chOff x="0" y="0"/>
            <a:chExt cx="7200900" cy="5130800"/>
          </a:xfrm>
        </p:grpSpPr>
        <p:pic>
          <p:nvPicPr>
            <p:cNvPr id="11" name="aj_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2" name="Shape 115"/>
            <p:cNvSpPr/>
            <p:nvPr/>
          </p:nvSpPr>
          <p:spPr>
            <a:xfrm>
              <a:off x="3816350" y="882650"/>
              <a:ext cx="2451100" cy="4572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" name="Shape 116"/>
            <p:cNvSpPr/>
            <p:nvPr/>
          </p:nvSpPr>
          <p:spPr>
            <a:xfrm>
              <a:off x="3714750" y="1581150"/>
              <a:ext cx="2654300" cy="2413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14" name="Group 122"/>
          <p:cNvGrpSpPr/>
          <p:nvPr/>
        </p:nvGrpSpPr>
        <p:grpSpPr>
          <a:xfrm>
            <a:off x="453118" y="1300457"/>
            <a:ext cx="6235534" cy="4123079"/>
            <a:chOff x="0" y="0"/>
            <a:chExt cx="7200900" cy="5130800"/>
          </a:xfrm>
        </p:grpSpPr>
        <p:pic>
          <p:nvPicPr>
            <p:cNvPr id="15" name="aj_3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6" name="Shape 121"/>
            <p:cNvSpPr/>
            <p:nvPr/>
          </p:nvSpPr>
          <p:spPr>
            <a:xfrm>
              <a:off x="3841750" y="1568450"/>
              <a:ext cx="2565400" cy="2286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pic>
        <p:nvPicPr>
          <p:cNvPr id="17" name="aj_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1509346" y="232800"/>
            <a:ext cx="4123077" cy="6235534"/>
          </a:xfrm>
          <a:prstGeom prst="rect">
            <a:avLst/>
          </a:prstGeom>
          <a:ln w="12700">
            <a:round/>
          </a:ln>
        </p:spPr>
      </p:pic>
      <p:sp>
        <p:nvSpPr>
          <p:cNvPr id="18" name="Shape 124"/>
          <p:cNvSpPr/>
          <p:nvPr/>
        </p:nvSpPr>
        <p:spPr>
          <a:xfrm>
            <a:off x="1214669" y="1307594"/>
            <a:ext cx="5262331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300" b="1" dirty="0">
                <a:uFill>
                  <a:solidFill/>
                </a:uFill>
                <a:sym typeface="Helvetica"/>
              </a:rPr>
              <a:t>Anti-k</a:t>
            </a:r>
            <a:r>
              <a:rPr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sz="1300" b="1" dirty="0">
                <a:uFill>
                  <a:solidFill/>
                </a:uFill>
                <a:sym typeface="Helvetica"/>
              </a:rPr>
              <a:t> R=0.4, </a:t>
            </a:r>
            <a:r>
              <a:rPr lang="en-US" sz="1300" b="1" dirty="0">
                <a:uFill>
                  <a:solidFill/>
                </a:uFill>
                <a:sym typeface="Helvetica"/>
              </a:rPr>
              <a:t>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>
                <a:uFill>
                  <a:solidFill/>
                </a:uFill>
                <a:sym typeface="Helvetica"/>
              </a:rPr>
              <a:t>Lead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&gt;20 GeV &amp; 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>
                <a:uFill>
                  <a:solidFill/>
                </a:uFill>
                <a:sym typeface="Helvetica"/>
              </a:rPr>
              <a:t>SubLead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&gt;10 GeV with 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1999" dirty="0">
                <a:uFill>
                  <a:solidFill/>
                </a:uFill>
                <a:sym typeface="Helvetica"/>
              </a:rPr>
              <a:t>cut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</a:t>
            </a:r>
            <a:r>
              <a:rPr sz="1300" b="1" dirty="0" smtClean="0">
                <a:uFill>
                  <a:solidFill/>
                </a:uFill>
                <a:sym typeface="Helvetica"/>
              </a:rPr>
              <a:t>2 </a:t>
            </a:r>
            <a:r>
              <a:rPr sz="1300" b="1" dirty="0">
                <a:uFill>
                  <a:solidFill/>
                </a:uFill>
                <a:sym typeface="Helvetica"/>
              </a:rPr>
              <a:t>GeV/c</a:t>
            </a:r>
          </a:p>
        </p:txBody>
      </p:sp>
      <p:sp>
        <p:nvSpPr>
          <p:cNvPr id="19" name="Shape 125"/>
          <p:cNvSpPr/>
          <p:nvPr/>
        </p:nvSpPr>
        <p:spPr>
          <a:xfrm>
            <a:off x="5684501" y="5181507"/>
            <a:ext cx="860380" cy="2769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dirty="0">
                <a:uFill>
                  <a:solidFill/>
                </a:uFill>
                <a:sym typeface="Helvetica"/>
              </a:rPr>
              <a:t>|A</a:t>
            </a:r>
            <a:r>
              <a:rPr baseline="-5999" dirty="0">
                <a:uFill>
                  <a:solidFill/>
                </a:uFill>
                <a:sym typeface="Helvetica"/>
              </a:rPr>
              <a:t>J</a:t>
            </a:r>
            <a:r>
              <a:rPr dirty="0">
                <a:uFill>
                  <a:solidFill/>
                </a:uFill>
                <a:sym typeface="Helvetica"/>
              </a:rPr>
              <a:t>|</a:t>
            </a:r>
          </a:p>
        </p:txBody>
      </p:sp>
      <p:grpSp>
        <p:nvGrpSpPr>
          <p:cNvPr id="20" name="Group 128"/>
          <p:cNvGrpSpPr/>
          <p:nvPr/>
        </p:nvGrpSpPr>
        <p:grpSpPr>
          <a:xfrm>
            <a:off x="4733653" y="3395113"/>
            <a:ext cx="1054209" cy="336812"/>
            <a:chOff x="0" y="0"/>
            <a:chExt cx="1217418" cy="419133"/>
          </a:xfrm>
        </p:grpSpPr>
        <p:pic>
          <p:nvPicPr>
            <p:cNvPr id="21" name="StarIcon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46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" name="Shape 127"/>
            <p:cNvSpPr/>
            <p:nvPr/>
          </p:nvSpPr>
          <p:spPr>
            <a:xfrm>
              <a:off x="368300" y="196850"/>
              <a:ext cx="849118" cy="222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4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300" dirty="0">
                  <a:uFill>
                    <a:solidFill/>
                  </a:uFill>
                </a:rPr>
                <a:t>Preliminary</a:t>
              </a:r>
            </a:p>
          </p:txBody>
        </p:sp>
      </p:grpSp>
      <p:sp>
        <p:nvSpPr>
          <p:cNvPr id="23" name="Shape 129"/>
          <p:cNvSpPr/>
          <p:nvPr/>
        </p:nvSpPr>
        <p:spPr>
          <a:xfrm>
            <a:off x="6229634" y="1667820"/>
            <a:ext cx="2533366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600" dirty="0">
                <a:uFill>
                  <a:solidFill/>
                </a:uFill>
                <a:sym typeface="Helvetica"/>
              </a:rPr>
              <a:t>Sys. Uncertainties:</a:t>
            </a:r>
            <a:br>
              <a:rPr sz="1600" dirty="0">
                <a:uFill>
                  <a:solidFill/>
                </a:uFill>
                <a:sym typeface="Helvetica"/>
              </a:rPr>
            </a:br>
            <a:r>
              <a:rPr sz="1600" dirty="0">
                <a:uFill>
                  <a:solidFill/>
                </a:uFill>
                <a:sym typeface="Helvetica"/>
              </a:rPr>
              <a:t>- tracking eff. 6%</a:t>
            </a:r>
            <a:br>
              <a:rPr sz="1600" dirty="0">
                <a:uFill>
                  <a:solidFill/>
                </a:uFill>
                <a:sym typeface="Helvetica"/>
              </a:rPr>
            </a:br>
            <a:r>
              <a:rPr sz="1600" dirty="0">
                <a:uFill>
                  <a:solidFill/>
                </a:uFill>
                <a:sym typeface="Helvetica"/>
              </a:rPr>
              <a:t>- tower </a:t>
            </a:r>
            <a:r>
              <a:rPr sz="1600" dirty="0" smtClean="0">
                <a:uFill>
                  <a:solidFill/>
                </a:uFill>
                <a:sym typeface="Helvetica"/>
              </a:rPr>
              <a:t>energy </a:t>
            </a:r>
            <a:r>
              <a:rPr sz="1600" dirty="0">
                <a:uFill>
                  <a:solidFill/>
                </a:uFill>
                <a:sym typeface="Helvetica"/>
              </a:rPr>
              <a:t>scale 2% </a:t>
            </a:r>
          </a:p>
        </p:txBody>
      </p:sp>
      <p:sp>
        <p:nvSpPr>
          <p:cNvPr id="24" name="Shape 130"/>
          <p:cNvSpPr/>
          <p:nvPr/>
        </p:nvSpPr>
        <p:spPr>
          <a:xfrm>
            <a:off x="6229635" y="3522774"/>
            <a:ext cx="2785826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2000" b="1" dirty="0" smtClean="0">
                <a:solidFill>
                  <a:srgbClr val="941100"/>
                </a:solidFill>
                <a:sym typeface="Helvetica"/>
              </a:rPr>
              <a:t>Au+Au </a:t>
            </a:r>
            <a:r>
              <a:rPr sz="2000" b="1" dirty="0">
                <a:solidFill>
                  <a:srgbClr val="941100"/>
                </a:solidFill>
                <a:sym typeface="Helvetica"/>
              </a:rPr>
              <a:t>di-jets more imbalanced than p+p for p</a:t>
            </a:r>
            <a:r>
              <a:rPr sz="2000" b="1" baseline="-5999" dirty="0">
                <a:solidFill>
                  <a:srgbClr val="941100"/>
                </a:solidFill>
                <a:sym typeface="Helvetica"/>
              </a:rPr>
              <a:t>T</a:t>
            </a:r>
            <a:r>
              <a:rPr sz="2000" b="1" baseline="31999" dirty="0">
                <a:solidFill>
                  <a:srgbClr val="941100"/>
                </a:solidFill>
                <a:sym typeface="Helvetica"/>
              </a:rPr>
              <a:t>cut</a:t>
            </a:r>
            <a:r>
              <a:rPr sz="2000" b="1" dirty="0">
                <a:solidFill>
                  <a:srgbClr val="941100"/>
                </a:solidFill>
                <a:sym typeface="Helvetica"/>
              </a:rPr>
              <a:t>&gt;2 GeV/c</a:t>
            </a:r>
          </a:p>
        </p:txBody>
      </p:sp>
      <p:sp>
        <p:nvSpPr>
          <p:cNvPr id="25" name="Shape 131"/>
          <p:cNvSpPr/>
          <p:nvPr/>
        </p:nvSpPr>
        <p:spPr>
          <a:xfrm>
            <a:off x="6229634" y="4495800"/>
            <a:ext cx="2914366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2000" b="1" dirty="0" smtClean="0">
                <a:sym typeface="Helvetica"/>
              </a:rPr>
              <a:t>Au+Au A</a:t>
            </a:r>
            <a:r>
              <a:rPr sz="2000" b="1" baseline="-5999" dirty="0" smtClean="0">
                <a:sym typeface="Helvetica"/>
              </a:rPr>
              <a:t>J</a:t>
            </a:r>
            <a:r>
              <a:rPr sz="2000" b="1" dirty="0" smtClean="0">
                <a:sym typeface="Helvetica"/>
              </a:rPr>
              <a:t> ~ p+p A</a:t>
            </a:r>
            <a:r>
              <a:rPr sz="2000" b="1" baseline="-5999" dirty="0" smtClean="0">
                <a:sym typeface="Helvetica"/>
              </a:rPr>
              <a:t>J</a:t>
            </a:r>
            <a:r>
              <a:rPr sz="2000" b="1" dirty="0" smtClean="0">
                <a:sym typeface="Helvetica"/>
              </a:rPr>
              <a:t> for matched di-jets (R=0.4) </a:t>
            </a:r>
            <a:endParaRPr sz="2000" b="1" dirty="0">
              <a:sym typeface="Helvetica"/>
            </a:endParaRPr>
          </a:p>
        </p:txBody>
      </p:sp>
      <p:sp>
        <p:nvSpPr>
          <p:cNvPr id="26" name="Shape 132"/>
          <p:cNvSpPr/>
          <p:nvPr/>
        </p:nvSpPr>
        <p:spPr>
          <a:xfrm rot="16200000">
            <a:off x="-258720" y="1813295"/>
            <a:ext cx="1541051" cy="2616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Event Fraction</a:t>
            </a:r>
          </a:p>
        </p:txBody>
      </p:sp>
      <p:sp>
        <p:nvSpPr>
          <p:cNvPr id="27" name="Shape 133"/>
          <p:cNvSpPr/>
          <p:nvPr/>
        </p:nvSpPr>
        <p:spPr>
          <a:xfrm>
            <a:off x="6229634" y="2590800"/>
            <a:ext cx="283816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p-</a:t>
            </a:r>
            <a:r>
              <a:rPr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value</a:t>
            </a:r>
            <a:r>
              <a:rPr lang="en-US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 </a:t>
            </a:r>
            <a:r>
              <a:rPr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&lt;</a:t>
            </a:r>
            <a:r>
              <a:rPr lang="en-US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 </a:t>
            </a:r>
            <a:r>
              <a:rPr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10</a:t>
            </a:r>
            <a:r>
              <a:rPr baseline="31999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-</a:t>
            </a:r>
            <a:r>
              <a:rPr lang="en-US" baseline="31999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4 </a:t>
            </a:r>
            <a:r>
              <a:rPr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(</a:t>
            </a:r>
            <a:r>
              <a:rPr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stat. error only)</a:t>
            </a:r>
          </a:p>
        </p:txBody>
      </p:sp>
      <p:sp>
        <p:nvSpPr>
          <p:cNvPr id="28" name="Shape 134"/>
          <p:cNvSpPr/>
          <p:nvPr/>
        </p:nvSpPr>
        <p:spPr>
          <a:xfrm>
            <a:off x="6229634" y="3105024"/>
            <a:ext cx="278582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dirty="0">
                <a:uFill>
                  <a:solidFill/>
                </a:uFill>
                <a:sym typeface="Helvetica"/>
              </a:rPr>
              <a:t>p-</a:t>
            </a:r>
            <a:r>
              <a:rPr dirty="0" smtClean="0">
                <a:uFill>
                  <a:solidFill/>
                </a:uFill>
                <a:sym typeface="Helvetica"/>
              </a:rPr>
              <a:t>value</a:t>
            </a:r>
            <a:r>
              <a:rPr lang="en-US" dirty="0" smtClean="0">
                <a:uFill>
                  <a:solidFill/>
                </a:uFill>
                <a:sym typeface="Helvetica"/>
              </a:rPr>
              <a:t> = </a:t>
            </a:r>
            <a:r>
              <a:rPr dirty="0" smtClean="0">
                <a:uFill>
                  <a:solidFill/>
                </a:uFill>
                <a:sym typeface="Helvetica"/>
              </a:rPr>
              <a:t>0.8</a:t>
            </a:r>
            <a:r>
              <a:rPr lang="en-US" dirty="0" smtClean="0">
                <a:uFill>
                  <a:solidFill/>
                </a:uFill>
                <a:sym typeface="Helvetica"/>
              </a:rPr>
              <a:t> </a:t>
            </a:r>
            <a:r>
              <a:rPr dirty="0" smtClean="0">
                <a:uFill>
                  <a:solidFill/>
                </a:uFill>
                <a:sym typeface="Helvetica"/>
              </a:rPr>
              <a:t>(</a:t>
            </a:r>
            <a:r>
              <a:rPr dirty="0">
                <a:uFill>
                  <a:solidFill/>
                </a:uFill>
                <a:sym typeface="Helvetica"/>
              </a:rPr>
              <a:t>stat. error only)</a:t>
            </a:r>
          </a:p>
        </p:txBody>
      </p:sp>
      <p:sp useBgFill="1">
        <p:nvSpPr>
          <p:cNvPr id="29" name="TextBox 28"/>
          <p:cNvSpPr txBox="1"/>
          <p:nvPr/>
        </p:nvSpPr>
        <p:spPr>
          <a:xfrm>
            <a:off x="4448958" y="2858800"/>
            <a:ext cx="151936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Central </a:t>
            </a:r>
            <a:r>
              <a:rPr lang="en-US" sz="1300" b="1" dirty="0" err="1" smtClean="0"/>
              <a:t>Au+Au</a:t>
            </a: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>anti-</a:t>
            </a:r>
            <a:r>
              <a:rPr lang="en-US" sz="1300" b="1" dirty="0" err="1" smtClean="0"/>
              <a:t>k</a:t>
            </a:r>
            <a:r>
              <a:rPr lang="en-US" sz="1300" b="1" baseline="-25000" dirty="0" err="1" smtClean="0"/>
              <a:t>T</a:t>
            </a:r>
            <a:r>
              <a:rPr lang="en-US" sz="1300" b="1" dirty="0" smtClean="0"/>
              <a:t>, R=0.4</a:t>
            </a:r>
            <a:endParaRPr lang="en-US" sz="1300" b="1" dirty="0"/>
          </a:p>
        </p:txBody>
      </p:sp>
      <p:sp>
        <p:nvSpPr>
          <p:cNvPr id="31" name="Rectangle 30"/>
          <p:cNvSpPr/>
          <p:nvPr/>
        </p:nvSpPr>
        <p:spPr>
          <a:xfrm>
            <a:off x="381000" y="5461337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/>
              <a:t>“Lost” energy seems </a:t>
            </a:r>
            <a:r>
              <a:rPr lang="en-US" sz="2000" b="1" dirty="0">
                <a:solidFill>
                  <a:srgbClr val="800000"/>
                </a:solidFill>
              </a:rPr>
              <a:t>contained within R=0.4 and low </a:t>
            </a:r>
            <a:r>
              <a:rPr lang="en-US" sz="2000" b="1" dirty="0" err="1">
                <a:solidFill>
                  <a:srgbClr val="800000"/>
                </a:solidFill>
              </a:rPr>
              <a:t>p</a:t>
            </a:r>
            <a:r>
              <a:rPr lang="en-US" sz="2000" b="1" baseline="-25000" dirty="0" err="1">
                <a:solidFill>
                  <a:srgbClr val="800000"/>
                </a:solidFill>
              </a:rPr>
              <a:t>T</a:t>
            </a:r>
            <a:endParaRPr lang="en-US" sz="2000" baseline="-25000" dirty="0"/>
          </a:p>
          <a:p>
            <a:pPr lvl="1"/>
            <a:r>
              <a:rPr lang="en-US" sz="2000" dirty="0" smtClean="0">
                <a:uFill>
                  <a:solidFill/>
                </a:uFill>
                <a:sym typeface="Helvetica"/>
              </a:rPr>
              <a:t>Imbalance remains for smaller cone or higher constituent cutoff</a:t>
            </a:r>
            <a:r>
              <a:rPr lang="en-US" sz="2000" dirty="0" smtClean="0">
                <a:sym typeface="Helvetica"/>
              </a:rPr>
              <a:t> </a:t>
            </a:r>
          </a:p>
          <a:p>
            <a:pPr marL="274320" lvl="1" indent="0" algn="ctr">
              <a:buNone/>
            </a:pPr>
            <a:r>
              <a:rPr lang="en-US" sz="2000" dirty="0" smtClean="0">
                <a:sym typeface="Wingdings"/>
              </a:rPr>
              <a:t> </a:t>
            </a:r>
            <a:r>
              <a:rPr lang="en-US" sz="2000" dirty="0">
                <a:sym typeface="Wingdings"/>
              </a:rPr>
              <a:t>Observed </a:t>
            </a:r>
            <a:r>
              <a:rPr lang="en-US" sz="2000" b="1" dirty="0">
                <a:sym typeface="Wingdings"/>
              </a:rPr>
              <a:t>Broadening</a:t>
            </a:r>
            <a:r>
              <a:rPr lang="en-US" sz="2000" b="1" dirty="0">
                <a:solidFill>
                  <a:srgbClr val="008000"/>
                </a:solidFill>
                <a:sym typeface="Wingdings"/>
              </a:rPr>
              <a:t> 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and </a:t>
            </a:r>
            <a:r>
              <a:rPr lang="en-US" sz="2000" b="1" dirty="0">
                <a:solidFill>
                  <a:srgbClr val="000000"/>
                </a:solidFill>
                <a:sym typeface="Wingdings"/>
              </a:rPr>
              <a:t>Softening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000" i="1" dirty="0">
                <a:solidFill>
                  <a:srgbClr val="000000"/>
                </a:solidFill>
                <a:sym typeface="Wingdings"/>
              </a:rPr>
              <a:t>jet-by-jet</a:t>
            </a:r>
          </a:p>
        </p:txBody>
      </p:sp>
    </p:spTree>
    <p:extLst>
      <p:ext uri="{BB962C8B-B14F-4D97-AF65-F5344CB8AC3E}">
        <p14:creationId xmlns:p14="http://schemas.microsoft.com/office/powerpoint/2010/main" val="370242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dvAuto="0"/>
      <p:bldP spid="17" grpId="0" animBg="1" advAuto="0"/>
      <p:bldP spid="25" grpId="0" animBg="1" advAuto="0"/>
      <p:bldP spid="28" grpId="0" animBg="1" advAuto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3559</TotalTime>
  <Words>821</Words>
  <Application>Microsoft Office PowerPoint</Application>
  <PresentationFormat>On-screen Show (4:3)</PresentationFormat>
  <Paragraphs>207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Equation</vt:lpstr>
      <vt:lpstr>Image</vt:lpstr>
      <vt:lpstr>Recent hard probe measurements from STAR</vt:lpstr>
      <vt:lpstr>Why hard probes?</vt:lpstr>
      <vt:lpstr>STAR Experiment at RHIC</vt:lpstr>
      <vt:lpstr>STAR Experiment at RHIC</vt:lpstr>
      <vt:lpstr>STAR Experiment at RHIC</vt:lpstr>
      <vt:lpstr>Recent STAR hard probe measurements</vt:lpstr>
      <vt:lpstr>Heavy flavor</vt:lpstr>
      <vt:lpstr>Dijet imbalance</vt:lpstr>
      <vt:lpstr>Dijet imbalance</vt:lpstr>
      <vt:lpstr>Hadron-jet correlation </vt:lpstr>
      <vt:lpstr>Correction of pT-scale via unfolding</vt:lpstr>
      <vt:lpstr>Recoil yield suppression</vt:lpstr>
      <vt:lpstr>g-hadron/jet</vt:lpstr>
      <vt:lpstr>Hadron-hadron correlation</vt:lpstr>
      <vt:lpstr>Medium broadening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fqwang</dc:creator>
  <cp:lastModifiedBy>fqwang</cp:lastModifiedBy>
  <cp:revision>53</cp:revision>
  <dcterms:created xsi:type="dcterms:W3CDTF">2006-08-16T00:00:00Z</dcterms:created>
  <dcterms:modified xsi:type="dcterms:W3CDTF">2016-08-30T14:17:58Z</dcterms:modified>
</cp:coreProperties>
</file>