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44" r:id="rId3"/>
    <p:sldId id="258" r:id="rId4"/>
    <p:sldId id="312" r:id="rId5"/>
    <p:sldId id="338" r:id="rId6"/>
    <p:sldId id="325" r:id="rId7"/>
    <p:sldId id="326" r:id="rId8"/>
    <p:sldId id="270" r:id="rId9"/>
    <p:sldId id="271" r:id="rId10"/>
    <p:sldId id="269" r:id="rId11"/>
    <p:sldId id="272" r:id="rId12"/>
    <p:sldId id="273" r:id="rId13"/>
    <p:sldId id="340" r:id="rId14"/>
    <p:sldId id="327" r:id="rId15"/>
    <p:sldId id="276" r:id="rId16"/>
    <p:sldId id="278" r:id="rId17"/>
    <p:sldId id="279" r:id="rId18"/>
    <p:sldId id="341" r:id="rId19"/>
    <p:sldId id="259" r:id="rId20"/>
    <p:sldId id="261" r:id="rId21"/>
    <p:sldId id="285" r:id="rId22"/>
    <p:sldId id="289" r:id="rId23"/>
    <p:sldId id="294" r:id="rId24"/>
    <p:sldId id="295" r:id="rId25"/>
    <p:sldId id="311" r:id="rId26"/>
    <p:sldId id="305" r:id="rId27"/>
    <p:sldId id="307" r:id="rId28"/>
    <p:sldId id="342" r:id="rId29"/>
    <p:sldId id="283" r:id="rId30"/>
    <p:sldId id="319" r:id="rId31"/>
    <p:sldId id="343" r:id="rId32"/>
    <p:sldId id="300" r:id="rId33"/>
    <p:sldId id="302" r:id="rId34"/>
    <p:sldId id="336" r:id="rId35"/>
    <p:sldId id="339" r:id="rId36"/>
    <p:sldId id="333" r:id="rId37"/>
    <p:sldId id="293" r:id="rId38"/>
    <p:sldId id="328" r:id="rId39"/>
    <p:sldId id="345" r:id="rId40"/>
    <p:sldId id="298" r:id="rId41"/>
    <p:sldId id="299" r:id="rId42"/>
    <p:sldId id="317" r:id="rId43"/>
    <p:sldId id="332" r:id="rId44"/>
    <p:sldId id="292" r:id="rId45"/>
    <p:sldId id="309" r:id="rId46"/>
    <p:sldId id="337" r:id="rId47"/>
    <p:sldId id="32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A43D3A"/>
    <a:srgbClr val="00CC66"/>
    <a:srgbClr val="000099"/>
    <a:srgbClr val="96CF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26578-D401-41E7-AEE1-BBF280566F73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131B1-12F3-4E9A-B705-0A67F1D09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F335F4-D475-4497-9446-50202CE6AC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190</a:t>
            </a:r>
            <a:r>
              <a:rPr lang="en-US" baseline="0" dirty="0" smtClean="0"/>
              <a:t> pb-1 (Run 12 and 13)</a:t>
            </a:r>
          </a:p>
          <a:p>
            <a:r>
              <a:rPr lang="en-US" baseline="0" dirty="0" smtClean="0"/>
              <a:t>200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 40? pb-1 (Run 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9AD1E-FCFA-4910-928C-BDD5F60D42E1}" type="slidenum">
              <a:rPr lang="en-US"/>
              <a:pPr/>
              <a:t>14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Assumes 600 pb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 delivered (390 pb</a:t>
            </a:r>
            <a:r>
              <a:rPr lang="en-US" sz="1200" baseline="30000" dirty="0" smtClean="0"/>
              <a:t>-1 </a:t>
            </a:r>
            <a:r>
              <a:rPr lang="en-US" sz="1200" dirty="0" smtClean="0"/>
              <a:t>sampled) @ P = 50%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Calibri" pitchFamily="34" charset="0"/>
              </a:rPr>
              <a:t>Suppress jets with leading </a:t>
            </a:r>
            <a:r>
              <a:rPr lang="en-US" sz="2400" dirty="0" err="1" smtClean="0">
                <a:latin typeface="Calibri" pitchFamily="34" charset="0"/>
              </a:rPr>
              <a:t>hadron</a:t>
            </a:r>
            <a:endParaRPr lang="en-US" sz="24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Near side jet-cone veto</a:t>
            </a:r>
          </a:p>
          <a:p>
            <a:pPr>
              <a:defRPr/>
            </a:pPr>
            <a:r>
              <a:rPr lang="en-US" sz="2400" dirty="0" smtClean="0">
                <a:latin typeface="Calibri" pitchFamily="34" charset="0"/>
              </a:rPr>
              <a:t>Suppress </a:t>
            </a:r>
            <a:r>
              <a:rPr lang="en-US" sz="2400" dirty="0" err="1" smtClean="0">
                <a:latin typeface="Calibri" pitchFamily="34" charset="0"/>
              </a:rPr>
              <a:t>di</a:t>
            </a:r>
            <a:r>
              <a:rPr lang="en-US" sz="2400" dirty="0" smtClean="0">
                <a:latin typeface="Calibri" pitchFamily="34" charset="0"/>
              </a:rPr>
              <a:t>-jets and multi-jet events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</a:rPr>
              <a:t>Require </a:t>
            </a:r>
            <a:r>
              <a:rPr lang="en-US" sz="240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an imbalance in </a:t>
            </a:r>
            <a:r>
              <a:rPr lang="en-US" sz="2400" kern="12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2400" kern="1200" baseline="-250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40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of the lepton cluster and any jets reconstructed outside the near side jet cone</a:t>
            </a:r>
            <a:endParaRPr lang="en-US" sz="2400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B3DC8-F75A-4C6D-9928-A49FDF3A2017}" type="slidenum">
              <a:rPr lang="en-US"/>
              <a:pPr/>
              <a:t>30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=Initial</a:t>
            </a:r>
            <a:r>
              <a:rPr lang="en-US" baseline="0" dirty="0" smtClean="0"/>
              <a:t> State and Collins=Final State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EEC6C-CFBD-4CCE-8523-4F03CBF230FD}" type="slidenum">
              <a:rPr lang="en-US"/>
              <a:pPr/>
              <a:t>31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 positive asymmetry consistent with observed </a:t>
            </a:r>
            <a:r>
              <a:rPr lang="en-US" dirty="0" err="1"/>
              <a:t>pion</a:t>
            </a:r>
            <a:r>
              <a:rPr lang="en-US" dirty="0"/>
              <a:t> asymmetry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Need IFF as well?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B2815-C226-48F9-9E56-E76FA1B5B282}" type="slidenum">
              <a:rPr lang="en-US"/>
              <a:pPr/>
              <a:t>38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6E9BF-2352-478B-9BD0-651EB395D027}" type="slidenum">
              <a:rPr lang="en-US"/>
              <a:pPr/>
              <a:t>42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AA55F-3994-44D0-9215-B4A4BB7F57D8}" type="slidenum">
              <a:rPr lang="en-US"/>
              <a:pPr/>
              <a:t>47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put plot</a:t>
            </a:r>
            <a:r>
              <a:rPr lang="en-US" baseline="0" dirty="0" smtClean="0"/>
              <a:t> from theory showing kink in back to back…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Pp2pp now</a:t>
            </a:r>
            <a:r>
              <a:rPr lang="en-US" baseline="0" dirty="0" smtClean="0"/>
              <a:t> in star (diffractive physics with roman pots…)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 constraints</a:t>
            </a:r>
            <a:r>
              <a:rPr lang="en-US" baseline="0" dirty="0" smtClean="0"/>
              <a:t> from evolution of g1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E14D5-9042-4BCD-BD31-B5C5E1D0DFA5}" type="slidenum">
              <a:rPr lang="en-US"/>
              <a:pPr/>
              <a:t>7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386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CC"/>
                </a:solidFill>
              </a:rPr>
              <a:t>For most RHIC kinematics, </a:t>
            </a:r>
            <a:r>
              <a:rPr lang="en-US" sz="1200" i="1" dirty="0" err="1" smtClean="0">
                <a:solidFill>
                  <a:srgbClr val="FF0000"/>
                </a:solidFill>
              </a:rPr>
              <a:t>gg</a:t>
            </a:r>
            <a:r>
              <a:rPr lang="en-US" sz="1200" b="0" dirty="0" smtClean="0">
                <a:solidFill>
                  <a:srgbClr val="FF0000"/>
                </a:solidFill>
              </a:rPr>
              <a:t> and </a:t>
            </a:r>
            <a:r>
              <a:rPr lang="en-US" sz="1200" i="1" dirty="0" err="1" smtClean="0">
                <a:solidFill>
                  <a:srgbClr val="FF0000"/>
                </a:solidFill>
              </a:rPr>
              <a:t>qg</a:t>
            </a:r>
            <a:r>
              <a:rPr lang="en-US" sz="1200" b="0" dirty="0" smtClean="0">
                <a:solidFill>
                  <a:srgbClr val="FF0000"/>
                </a:solidFill>
              </a:rPr>
              <a:t> dominate</a:t>
            </a:r>
            <a:r>
              <a:rPr lang="en-US" sz="1200" b="0" dirty="0" smtClean="0">
                <a:solidFill>
                  <a:srgbClr val="0000CC"/>
                </a:solidFill>
              </a:rPr>
              <a:t>, making </a:t>
            </a:r>
            <a:r>
              <a:rPr lang="en-US" sz="1200" b="0" i="1" dirty="0" smtClean="0">
                <a:solidFill>
                  <a:srgbClr val="0000CC"/>
                </a:solidFill>
              </a:rPr>
              <a:t>A</a:t>
            </a:r>
            <a:r>
              <a:rPr lang="en-US" sz="1200" b="0" i="1" baseline="-25000" dirty="0" smtClean="0">
                <a:solidFill>
                  <a:srgbClr val="0000CC"/>
                </a:solidFill>
              </a:rPr>
              <a:t>LL</a:t>
            </a:r>
            <a:r>
              <a:rPr lang="en-US" sz="1200" b="0" dirty="0" smtClean="0">
                <a:solidFill>
                  <a:srgbClr val="0000CC"/>
                </a:solidFill>
              </a:rPr>
              <a:t> for inclusive jets sensitive to </a:t>
            </a:r>
            <a:r>
              <a:rPr lang="en-US" sz="1200" dirty="0" smtClean="0">
                <a:solidFill>
                  <a:srgbClr val="006600"/>
                </a:solidFill>
              </a:rPr>
              <a:t>gluon polarization</a:t>
            </a:r>
            <a:r>
              <a:rPr lang="en-US" sz="1200" b="0" dirty="0" smtClean="0">
                <a:solidFill>
                  <a:srgbClr val="0000CC"/>
                </a:solidFill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rgbClr val="0000CC"/>
                </a:solidFill>
              </a:rPr>
              <a:t>a</a:t>
            </a:r>
            <a:r>
              <a:rPr lang="en-US" sz="1200" b="0" baseline="-25000" dirty="0" err="1" smtClean="0">
                <a:solidFill>
                  <a:srgbClr val="0000CC"/>
                </a:solidFill>
              </a:rPr>
              <a:t>LL</a:t>
            </a:r>
            <a:r>
              <a:rPr lang="en-US" sz="1200" b="0" dirty="0" smtClean="0">
                <a:solidFill>
                  <a:srgbClr val="0000CC"/>
                </a:solidFill>
              </a:rPr>
              <a:t> is </a:t>
            </a:r>
            <a:r>
              <a:rPr lang="en-US" sz="1200" b="0" dirty="0" err="1" smtClean="0">
                <a:solidFill>
                  <a:srgbClr val="0000CC"/>
                </a:solidFill>
              </a:rPr>
              <a:t>partonic</a:t>
            </a:r>
            <a:r>
              <a:rPr lang="en-US" sz="1200" b="0" dirty="0" smtClean="0">
                <a:solidFill>
                  <a:srgbClr val="0000CC"/>
                </a:solidFill>
              </a:rPr>
              <a:t> asymmetry calculable in</a:t>
            </a:r>
            <a:r>
              <a:rPr lang="en-US" sz="1200" b="0" baseline="0" dirty="0" smtClean="0">
                <a:solidFill>
                  <a:srgbClr val="0000CC"/>
                </a:solidFill>
              </a:rPr>
              <a:t> </a:t>
            </a:r>
            <a:r>
              <a:rPr lang="en-US" sz="1200" b="0" baseline="0" dirty="0" err="1" smtClean="0">
                <a:solidFill>
                  <a:srgbClr val="0000CC"/>
                </a:solidFill>
              </a:rPr>
              <a:t>pQCD</a:t>
            </a:r>
            <a:endParaRPr lang="en-US" sz="1200" b="0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 on mid-point cone </a:t>
            </a:r>
            <a:r>
              <a:rPr lang="en-US" dirty="0" err="1" smtClean="0"/>
              <a:t>algo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</a:t>
            </a:r>
            <a:r>
              <a:rPr lang="en-US" baseline="0" dirty="0" smtClean="0"/>
              <a:t> need animations???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1B1-12F3-4E9A-B705-0A67F1D099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1888"/>
            <a:ext cx="4038600" cy="245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9688" y="6613525"/>
            <a:ext cx="4837112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Carl Gagliardi – </a:t>
            </a:r>
            <a:r>
              <a:rPr lang="en-US" b="1" i="1"/>
              <a:t>STAR</a:t>
            </a:r>
            <a:r>
              <a:rPr lang="en-US"/>
              <a:t> Spin:  Recent Highlights and Results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84950"/>
            <a:ext cx="2133600" cy="231775"/>
          </a:xfrm>
        </p:spPr>
        <p:txBody>
          <a:bodyPr/>
          <a:lstStyle>
            <a:lvl1pPr>
              <a:defRPr/>
            </a:lvl1pPr>
          </a:lstStyle>
          <a:p>
            <a:fld id="{F251096D-C7EE-45C8-8CC6-DF404F5DB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36A9-AA4B-4CAC-9ECA-1DE50E65B9C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9869-568A-4BD3-AABD-A83B6F9C3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jpe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1108.1713" TargetMode="External"/><Relationship Id="rId3" Type="http://schemas.openxmlformats.org/officeDocument/2006/relationships/image" Target="../media/image114.jpe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15" Type="http://schemas.openxmlformats.org/officeDocument/2006/relationships/image" Target="../media/image32.png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Probing the Spin Structure of the Proton </a:t>
            </a:r>
            <a:r>
              <a:rPr lang="en-US" dirty="0" smtClean="0"/>
              <a:t>at STAR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8" name="Subtitle 2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400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Justin Stevens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for the                      Collaboration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STAR-logo-trans.gif"/>
          <p:cNvPicPr>
            <a:picLocks noChangeAspect="1"/>
          </p:cNvPicPr>
          <p:nvPr/>
        </p:nvPicPr>
        <p:blipFill>
          <a:blip r:embed="rId3" cstate="print"/>
          <a:srcRect r="15883" b="4226"/>
          <a:stretch>
            <a:fillRect/>
          </a:stretch>
        </p:blipFill>
        <p:spPr>
          <a:xfrm>
            <a:off x="3087536" y="3962400"/>
            <a:ext cx="2017864" cy="609600"/>
          </a:xfrm>
          <a:prstGeom prst="rect">
            <a:avLst/>
          </a:prstGeom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982" y="5410200"/>
            <a:ext cx="519861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IUwide_ps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53646"/>
            <a:ext cx="2819400" cy="9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06ALLp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9648"/>
            <a:ext cx="4876800" cy="35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2006 Inclusive Jet A</a:t>
            </a:r>
            <a:r>
              <a:rPr lang="en-US" baseline="-25000" dirty="0" smtClean="0"/>
              <a:t>LL</a:t>
            </a:r>
            <a:endParaRPr lang="en-US" dirty="0"/>
          </a:p>
        </p:txBody>
      </p:sp>
      <p:pic>
        <p:nvPicPr>
          <p:cNvPr id="9" name="Picture 10" descr="dssv_all2005"/>
          <p:cNvPicPr>
            <a:picLocks noChangeAspect="1" noChangeArrowheads="1"/>
          </p:cNvPicPr>
          <p:nvPr/>
        </p:nvPicPr>
        <p:blipFill>
          <a:blip r:embed="rId4" cstate="print"/>
          <a:srcRect t="4239" r="7446"/>
          <a:stretch>
            <a:fillRect/>
          </a:stretch>
        </p:blipFill>
        <p:spPr bwMode="auto">
          <a:xfrm>
            <a:off x="4495800" y="1252048"/>
            <a:ext cx="4648200" cy="3352800"/>
          </a:xfrm>
          <a:prstGeom prst="rect">
            <a:avLst/>
          </a:prstGeom>
          <a:noFill/>
        </p:spPr>
      </p:pic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231249"/>
            <a:ext cx="777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/>
              <a:t>STAR inclusive jet A</a:t>
            </a:r>
            <a:r>
              <a:rPr lang="en-US" sz="2400" b="1" baseline="-25000" dirty="0" smtClean="0"/>
              <a:t>LL</a:t>
            </a:r>
            <a:r>
              <a:rPr lang="en-US" sz="2400" b="1" dirty="0" smtClean="0"/>
              <a:t> excludes those scenarios that have a large gluon polarization within the accessible x region</a:t>
            </a:r>
            <a:endParaRPr lang="en-US" sz="2400" b="1" dirty="0" smtClean="0">
              <a:cs typeface="Times New Roman" pitchFamily="18" charset="0"/>
            </a:endParaRPr>
          </a:p>
          <a:p>
            <a:pPr marL="228600" indent="-228600" algn="l"/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SV STAR jets fit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400" y="990600"/>
            <a:ext cx="4800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87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DSSV Global Fit</a:t>
            </a:r>
            <a:endParaRPr lang="en-US" sz="4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57800" y="4995446"/>
            <a:ext cx="396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de </a:t>
            </a:r>
            <a:r>
              <a:rPr lang="en-US" sz="1600" dirty="0" err="1"/>
              <a:t>Florian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., PRL </a:t>
            </a:r>
            <a:r>
              <a:rPr lang="en-US" sz="1600" b="1" dirty="0"/>
              <a:t>101</a:t>
            </a:r>
            <a:r>
              <a:rPr lang="en-US" sz="1600" dirty="0"/>
              <a:t>, 072001 (2008)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First global NLO analysis which includes DIS, SIDIS, and RHIC pp data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Strong constraint on </a:t>
            </a:r>
            <a:r>
              <a:rPr lang="el-GR" sz="2200" dirty="0" smtClean="0"/>
              <a:t>Δ</a:t>
            </a:r>
            <a:r>
              <a:rPr lang="en-US" sz="2200" dirty="0" smtClean="0"/>
              <a:t>g in the range 0.05 &lt; x &lt; 0.2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Low x range still poorly constrained</a:t>
            </a:r>
            <a:endParaRPr lang="en-US" sz="2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000" y="3048000"/>
            <a:ext cx="4953000" cy="2324100"/>
            <a:chOff x="381000" y="3048000"/>
            <a:chExt cx="4953000" cy="2324100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0" y="3048000"/>
              <a:ext cx="4953000" cy="2324100"/>
              <a:chOff x="381000" y="3467100"/>
              <a:chExt cx="4953000" cy="2324100"/>
            </a:xfrm>
          </p:grpSpPr>
          <p:pic>
            <p:nvPicPr>
              <p:cNvPr id="3" name="Picture 4" descr="DSSV Dg chi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381000" y="3467100"/>
                <a:ext cx="4953000" cy="2324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209800" y="5105400"/>
                <a:ext cx="920765" cy="5232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STAR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3048000" y="4142232"/>
              <a:ext cx="76200" cy="533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295400"/>
            <a:ext cx="331545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85800"/>
            <a:ext cx="68580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5562600"/>
            <a:ext cx="7670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2009 results are a factor of 3 or greater more precise than 2006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Data falls between predictions from </a:t>
            </a:r>
            <a:r>
              <a:rPr lang="en-US" sz="2200" b="1" dirty="0" smtClean="0">
                <a:solidFill>
                  <a:srgbClr val="008000"/>
                </a:solidFill>
              </a:rPr>
              <a:t>DSSV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GRSV-STD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2009 Inclusive 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9372600" y="914400"/>
            <a:ext cx="9144000" cy="4191000"/>
            <a:chOff x="-8534400" y="914400"/>
            <a:chExt cx="9144000" cy="4191000"/>
          </a:xfrm>
        </p:grpSpPr>
        <p:pic>
          <p:nvPicPr>
            <p:cNvPr id="10" name="Picture 9" descr="Run_12_incl_jet_A_LL_proj_v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543800" y="914400"/>
              <a:ext cx="7315200" cy="4191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8534400" y="914400"/>
              <a:ext cx="9144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Projected Stat Uncertainty: 50% </a:t>
              </a:r>
              <a:r>
                <a:rPr lang="en-US" sz="2400" b="1" dirty="0" err="1" smtClean="0"/>
                <a:t>Pol</a:t>
              </a:r>
              <a:r>
                <a:rPr lang="en-US" sz="2400" b="1" dirty="0" smtClean="0"/>
                <a:t> 190 pb</a:t>
              </a:r>
              <a:r>
                <a:rPr lang="en-US" sz="2400" b="1" baseline="30000" dirty="0" smtClean="0"/>
                <a:t>-1</a:t>
              </a:r>
              <a:endParaRPr lang="en-US" sz="2400" b="1" baseline="30000" dirty="0"/>
            </a:p>
          </p:txBody>
        </p:sp>
      </p:grp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4" cstate="print"/>
          <a:srcRect l="17188" t="26000" r="3906" b="8667"/>
          <a:stretch>
            <a:fillRect/>
          </a:stretch>
        </p:blipFill>
        <p:spPr bwMode="auto">
          <a:xfrm>
            <a:off x="609600" y="614127"/>
            <a:ext cx="8001000" cy="388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4495800"/>
            <a:ext cx="792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Plan to measure inclusive jet A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LL</a:t>
            </a:r>
            <a:r>
              <a:rPr lang="en-US" sz="2000" b="1" dirty="0" smtClean="0">
                <a:solidFill>
                  <a:srgbClr val="0000FF"/>
                </a:solidFill>
              </a:rPr>
              <a:t> in 500 </a:t>
            </a:r>
            <a:r>
              <a:rPr lang="en-US" sz="2000" b="1" dirty="0" err="1" smtClean="0">
                <a:solidFill>
                  <a:srgbClr val="0000FF"/>
                </a:solidFill>
              </a:rPr>
              <a:t>GeV</a:t>
            </a:r>
            <a:r>
              <a:rPr lang="en-US" sz="2000" b="1" dirty="0" smtClean="0">
                <a:solidFill>
                  <a:srgbClr val="0000FF"/>
                </a:solidFill>
              </a:rPr>
              <a:t> collisions during 2012 and 2013 RHIC runs</a:t>
            </a:r>
          </a:p>
          <a:p>
            <a:pPr marL="800100" lvl="1" indent="-342900">
              <a:buFontTx/>
              <a:buChar char="•"/>
            </a:pPr>
            <a:r>
              <a:rPr lang="en-US" sz="2000" dirty="0" smtClean="0"/>
              <a:t>Sensitive to smaller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 at higher beam energy </a:t>
            </a:r>
          </a:p>
          <a:p>
            <a:pPr marL="800100" lvl="1" indent="-342900">
              <a:buFontTx/>
              <a:buChar char="•"/>
            </a:pPr>
            <a:r>
              <a:rPr lang="en-US" sz="2000" dirty="0" smtClean="0"/>
              <a:t>Smaller asymmetries expected, so control of </a:t>
            </a:r>
            <a:r>
              <a:rPr lang="en-US" sz="2000" dirty="0" err="1" smtClean="0"/>
              <a:t>systematics</a:t>
            </a:r>
            <a:r>
              <a:rPr lang="en-US" sz="2000" dirty="0" smtClean="0"/>
              <a:t> important</a:t>
            </a:r>
          </a:p>
          <a:p>
            <a:pPr marL="342900" indent="-342900">
              <a:buFontTx/>
              <a:buChar char="•"/>
            </a:pPr>
            <a:r>
              <a:rPr lang="en-US" sz="2000" b="1" dirty="0" smtClean="0">
                <a:solidFill>
                  <a:srgbClr val="A43D3A"/>
                </a:solidFill>
              </a:rPr>
              <a:t>Future running at 200 </a:t>
            </a:r>
            <a:r>
              <a:rPr lang="en-US" sz="2000" b="1" dirty="0" err="1" smtClean="0">
                <a:solidFill>
                  <a:srgbClr val="A43D3A"/>
                </a:solidFill>
              </a:rPr>
              <a:t>GeV</a:t>
            </a:r>
            <a:r>
              <a:rPr lang="en-US" sz="2000" b="1" dirty="0" smtClean="0">
                <a:solidFill>
                  <a:srgbClr val="A43D3A"/>
                </a:solidFill>
              </a:rPr>
              <a:t> expected to significantly reduce uncertainties relative to 2009 data as well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Expected Future Inclusive Jet Sensitivity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dirty="0" smtClean="0"/>
              <a:t>Correlation Measurements: </a:t>
            </a:r>
            <a:r>
              <a:rPr lang="el-GR" dirty="0" smtClean="0">
                <a:cs typeface="Arial" charset="0"/>
              </a:rPr>
              <a:t>Δ</a:t>
            </a:r>
            <a:r>
              <a:rPr lang="en-US" dirty="0" smtClean="0">
                <a:cs typeface="Arial" charset="0"/>
              </a:rPr>
              <a:t>G</a:t>
            </a:r>
            <a:endParaRPr lang="en-US" dirty="0"/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5029200" y="16002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400" b="0" dirty="0"/>
              <a:t>Inclusive A</a:t>
            </a:r>
            <a:r>
              <a:rPr lang="en-US" sz="2400" b="0" baseline="-25000" dirty="0"/>
              <a:t>LL</a:t>
            </a:r>
            <a:r>
              <a:rPr lang="en-US" sz="2400" b="0" dirty="0"/>
              <a:t> measurements at fixed </a:t>
            </a:r>
            <a:r>
              <a:rPr lang="en-US" sz="2400" b="0" dirty="0" err="1"/>
              <a:t>p</a:t>
            </a:r>
            <a:r>
              <a:rPr lang="en-US" sz="2400" b="0" baseline="-25000" dirty="0" err="1"/>
              <a:t>T</a:t>
            </a:r>
            <a:r>
              <a:rPr lang="en-US" sz="2400" b="0" dirty="0"/>
              <a:t> average over a </a:t>
            </a:r>
            <a:r>
              <a:rPr lang="en-US" sz="2400" dirty="0"/>
              <a:t>broad </a:t>
            </a:r>
            <a:r>
              <a:rPr lang="en-US" sz="2400" dirty="0" smtClean="0"/>
              <a:t>range of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gluon</a:t>
            </a:r>
            <a:endParaRPr lang="en-US" sz="2400" baseline="-25000" dirty="0" smtClean="0"/>
          </a:p>
          <a:p>
            <a:pPr marL="342900" indent="-342900">
              <a:buFontTx/>
              <a:buChar char="•"/>
            </a:pPr>
            <a:endParaRPr lang="en-US" sz="2400" baseline="-25000" dirty="0" smtClean="0">
              <a:cs typeface="Arial" charset="0"/>
            </a:endParaRPr>
          </a:p>
          <a:p>
            <a:pPr marL="342900" indent="-342900">
              <a:buFontTx/>
              <a:buChar char="•"/>
            </a:pPr>
            <a:endParaRPr lang="en-US" sz="2400" baseline="-25000" dirty="0" smtClean="0">
              <a:cs typeface="Arial" charset="0"/>
            </a:endParaRPr>
          </a:p>
          <a:p>
            <a:pPr marL="342900" indent="-342900">
              <a:buFontTx/>
              <a:buChar char="•"/>
            </a:pPr>
            <a:endParaRPr lang="en-US" sz="2400" baseline="-25000" dirty="0" smtClean="0">
              <a:cs typeface="Arial" charset="0"/>
            </a:endParaRPr>
          </a:p>
          <a:p>
            <a:pPr marL="342900" indent="-342900">
              <a:buFontTx/>
              <a:buChar char="•"/>
            </a:pPr>
            <a:endParaRPr lang="en-US" sz="2400" baseline="-25000" dirty="0" smtClean="0"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400" dirty="0" smtClean="0">
                <a:cs typeface="Arial" charset="0"/>
              </a:rPr>
              <a:t>Reconstructing correlated probes (</a:t>
            </a:r>
            <a:r>
              <a:rPr lang="en-US" sz="2400" dirty="0" err="1" smtClean="0">
                <a:cs typeface="Arial" charset="0"/>
              </a:rPr>
              <a:t>eg</a:t>
            </a:r>
            <a:r>
              <a:rPr lang="en-US" sz="2400" dirty="0" smtClean="0">
                <a:cs typeface="Arial" charset="0"/>
              </a:rPr>
              <a:t>. </a:t>
            </a:r>
            <a:r>
              <a:rPr lang="en-US" sz="2400" dirty="0" err="1" smtClean="0">
                <a:cs typeface="Arial" charset="0"/>
              </a:rPr>
              <a:t>di</a:t>
            </a:r>
            <a:r>
              <a:rPr lang="en-US" sz="2400" dirty="0" smtClean="0">
                <a:cs typeface="Arial" charset="0"/>
              </a:rPr>
              <a:t>-jet, γ-jet) provides information on initial state </a:t>
            </a:r>
            <a:r>
              <a:rPr lang="en-US" sz="2400" dirty="0" err="1" smtClean="0">
                <a:cs typeface="Arial" charset="0"/>
              </a:rPr>
              <a:t>partonic</a:t>
            </a:r>
            <a:r>
              <a:rPr lang="en-US" sz="2400" dirty="0" smtClean="0">
                <a:cs typeface="Arial" charset="0"/>
              </a:rPr>
              <a:t>  kinematics at LO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cs typeface="Arial" charset="0"/>
              </a:rPr>
              <a:t>This allows for constraints on the </a:t>
            </a:r>
            <a:r>
              <a:rPr lang="en-US" sz="2400" dirty="0">
                <a:cs typeface="Arial" charset="0"/>
              </a:rPr>
              <a:t>shape of </a:t>
            </a:r>
            <a:r>
              <a:rPr lang="el-GR" sz="2400" dirty="0">
                <a:cs typeface="Arial" charset="0"/>
              </a:rPr>
              <a:t>Δ</a:t>
            </a:r>
            <a:r>
              <a:rPr lang="en-US" sz="2400" i="1" dirty="0">
                <a:cs typeface="Arial" charset="0"/>
              </a:rPr>
              <a:t>g</a:t>
            </a:r>
            <a:r>
              <a:rPr lang="en-US" sz="2400" dirty="0">
                <a:cs typeface="Arial" charset="0"/>
              </a:rPr>
              <a:t>(</a:t>
            </a:r>
            <a:r>
              <a:rPr lang="en-US" sz="2400" i="1" dirty="0">
                <a:cs typeface="Arial" charset="0"/>
              </a:rPr>
              <a:t>x</a:t>
            </a:r>
            <a:r>
              <a:rPr lang="en-US" sz="2400" dirty="0">
                <a:cs typeface="Arial" charset="0"/>
              </a:rPr>
              <a:t>)</a:t>
            </a:r>
            <a:r>
              <a:rPr lang="en-US" sz="2400" b="0" dirty="0">
                <a:cs typeface="Arial" charset="0"/>
              </a:rPr>
              <a:t> </a:t>
            </a:r>
            <a:endParaRPr lang="el-GR" sz="2400" b="0" dirty="0"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1143000"/>
            <a:ext cx="4495800" cy="2457677"/>
            <a:chOff x="1905000" y="1554163"/>
            <a:chExt cx="5495925" cy="3489325"/>
          </a:xfrm>
        </p:grpSpPr>
        <p:pic>
          <p:nvPicPr>
            <p:cNvPr id="558084" name="Picture 4" descr="Fig4_5-24-07"/>
            <p:cNvPicPr>
              <a:picLocks noGrp="1" noChangeAspect="1" noChangeArrowheads="1"/>
            </p:cNvPicPr>
            <p:nvPr>
              <p:ph type="body" idx="1"/>
            </p:nvPr>
          </p:nvPicPr>
          <p:blipFill>
            <a:blip r:embed="rId4" cstate="print"/>
            <a:srcRect t="62193"/>
            <a:stretch>
              <a:fillRect/>
            </a:stretch>
          </p:blipFill>
          <p:spPr>
            <a:xfrm>
              <a:off x="1905000" y="1554163"/>
              <a:ext cx="5495925" cy="3489325"/>
            </a:xfrm>
            <a:noFill/>
            <a:ln/>
          </p:spPr>
        </p:pic>
        <p:sp>
          <p:nvSpPr>
            <p:cNvPr id="558086" name="Rectangle 6"/>
            <p:cNvSpPr>
              <a:spLocks noChangeArrowheads="1"/>
            </p:cNvSpPr>
            <p:nvPr/>
          </p:nvSpPr>
          <p:spPr bwMode="auto">
            <a:xfrm>
              <a:off x="3048000" y="2667000"/>
              <a:ext cx="4572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4513" name="Object 3"/>
          <p:cNvGraphicFramePr>
            <a:graphicFrameLocks noChangeAspect="1"/>
          </p:cNvGraphicFramePr>
          <p:nvPr/>
        </p:nvGraphicFramePr>
        <p:xfrm>
          <a:off x="2133600" y="4038600"/>
          <a:ext cx="2819400" cy="2456535"/>
        </p:xfrm>
        <a:graphic>
          <a:graphicData uri="http://schemas.openxmlformats.org/presentationml/2006/ole">
            <p:oleObj spid="_x0000_s64513" name="Equation" r:id="rId5" imgW="1650960" imgH="157464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81000" y="3505200"/>
            <a:ext cx="1524000" cy="3124199"/>
            <a:chOff x="9601200" y="914400"/>
            <a:chExt cx="2393923" cy="5638799"/>
          </a:xfrm>
        </p:grpSpPr>
        <p:pic>
          <p:nvPicPr>
            <p:cNvPr id="14" name="Picture 20" descr="jet_schematic_seed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 contrast="20000"/>
            </a:blip>
            <a:srcRect t="6121"/>
            <a:stretch>
              <a:fillRect/>
            </a:stretch>
          </p:blipFill>
          <p:spPr bwMode="auto">
            <a:xfrm>
              <a:off x="9601200" y="914400"/>
              <a:ext cx="2393923" cy="289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0" descr="jet_schematic_seed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 contrast="20000"/>
            </a:blip>
            <a:srcRect t="6121"/>
            <a:stretch>
              <a:fillRect/>
            </a:stretch>
          </p:blipFill>
          <p:spPr bwMode="auto">
            <a:xfrm rot="10800000">
              <a:off x="9601200" y="3656012"/>
              <a:ext cx="2393923" cy="289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3400" y="4385608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Data well described by NLO </a:t>
            </a:r>
            <a:r>
              <a:rPr lang="en-US" sz="2000" dirty="0" err="1" smtClean="0"/>
              <a:t>pQCD</a:t>
            </a:r>
            <a:r>
              <a:rPr lang="en-US" sz="2000" dirty="0" smtClean="0"/>
              <a:t> when including </a:t>
            </a:r>
            <a:r>
              <a:rPr lang="en-US" sz="2000" dirty="0" err="1" smtClean="0"/>
              <a:t>hadronization</a:t>
            </a:r>
            <a:r>
              <a:rPr lang="en-US" sz="2000" dirty="0" smtClean="0"/>
              <a:t> and underlying event corrections from PYTHIA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As with inclusive cross section, UE and </a:t>
            </a:r>
            <a:r>
              <a:rPr lang="en-US" sz="2000" dirty="0" err="1" smtClean="0"/>
              <a:t>hadronization</a:t>
            </a:r>
            <a:r>
              <a:rPr lang="en-US" sz="2000" dirty="0" smtClean="0"/>
              <a:t> corrections become more important at low invariant mass</a:t>
            </a:r>
            <a:endParaRPr lang="en-US" sz="20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First Dijet Results</a:t>
            </a:r>
            <a:endParaRPr lang="en-US" sz="4400" dirty="0"/>
          </a:p>
        </p:txBody>
      </p:sp>
      <p:pic>
        <p:nvPicPr>
          <p:cNvPr id="3" name="Picture 5" descr="s090408_s5100_f013_01_prel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914400"/>
            <a:ext cx="4330700" cy="5638800"/>
          </a:xfrm>
          <a:prstGeom prst="rect">
            <a:avLst/>
          </a:prstGeom>
          <a:noFill/>
        </p:spPr>
      </p:pic>
      <p:pic>
        <p:nvPicPr>
          <p:cNvPr id="4" name="Picture 6" descr="s090408_s5100_f012_01_prel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350" y="914400"/>
            <a:ext cx="3270250" cy="3429000"/>
          </a:xfrm>
          <a:prstGeom prst="rect">
            <a:avLst/>
          </a:prstGeom>
          <a:noFill/>
        </p:spPr>
      </p:pic>
      <p:pic>
        <p:nvPicPr>
          <p:cNvPr id="9" name="Picture 4" descr="s090408_s8000_f006_01_prel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066801"/>
            <a:ext cx="4942567" cy="5181599"/>
          </a:xfrm>
          <a:prstGeom prst="rect">
            <a:avLst/>
          </a:prstGeom>
          <a:noFill/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2009 Dijet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257800"/>
            <a:ext cx="8268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2009 data roughly a factor of 3 more precise than 2006 data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Different </a:t>
            </a:r>
            <a:r>
              <a:rPr lang="en-US" sz="2200" dirty="0" err="1" smtClean="0"/>
              <a:t>dijet</a:t>
            </a:r>
            <a:r>
              <a:rPr lang="en-US" sz="2200" dirty="0" smtClean="0"/>
              <a:t> topologies sensitive to different x ranges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Data fall between </a:t>
            </a:r>
            <a:r>
              <a:rPr lang="en-US" sz="2200" b="1" dirty="0" smtClean="0">
                <a:solidFill>
                  <a:srgbClr val="008000"/>
                </a:solidFill>
              </a:rPr>
              <a:t>DSSV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and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/>
              <a:t>GRSV-STD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62500" t="33101" r="7813" b="18118"/>
          <a:stretch>
            <a:fillRect/>
          </a:stretch>
        </p:blipFill>
        <p:spPr bwMode="auto">
          <a:xfrm>
            <a:off x="3505199" y="3733799"/>
            <a:ext cx="1295401" cy="119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 l="11719" t="33275" r="58594" b="16551"/>
          <a:stretch>
            <a:fillRect/>
          </a:stretch>
        </p:blipFill>
        <p:spPr bwMode="auto">
          <a:xfrm>
            <a:off x="533400" y="3733800"/>
            <a:ext cx="1295400" cy="12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762000"/>
            <a:ext cx="9144000" cy="3200400"/>
            <a:chOff x="0" y="762000"/>
            <a:chExt cx="9144000" cy="3200400"/>
          </a:xfrm>
        </p:grpSpPr>
        <p:pic>
          <p:nvPicPr>
            <p:cNvPr id="2" name="Picture 4" descr="200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62000"/>
              <a:ext cx="9144000" cy="3200400"/>
            </a:xfrm>
            <a:prstGeom prst="rect">
              <a:avLst/>
            </a:prstGeom>
            <a:noFill/>
          </p:spPr>
        </p:pic>
        <p:pic>
          <p:nvPicPr>
            <p:cNvPr id="10" name="Picture 5" descr="s090408_s5100_f013_01_prelim"/>
            <p:cNvPicPr>
              <a:picLocks noChangeAspect="1" noChangeArrowheads="1"/>
            </p:cNvPicPr>
            <p:nvPr/>
          </p:nvPicPr>
          <p:blipFill>
            <a:blip r:embed="rId6" cstate="print"/>
            <a:srcRect l="57771" t="25676" r="7038" b="62162"/>
            <a:stretch>
              <a:fillRect/>
            </a:stretch>
          </p:blipFill>
          <p:spPr bwMode="auto">
            <a:xfrm>
              <a:off x="6553200" y="1097280"/>
              <a:ext cx="1625600" cy="7315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LL_500GeV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55700"/>
            <a:ext cx="55626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Projected Di-jet Sensitivity @ 500 </a:t>
            </a:r>
            <a:r>
              <a:rPr lang="en-US" sz="4400" dirty="0" err="1" smtClean="0"/>
              <a:t>GeV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606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Projected Stat. Uncertainty: 50% </a:t>
            </a:r>
            <a:r>
              <a:rPr lang="en-US" sz="2400" b="1" dirty="0" err="1" smtClean="0"/>
              <a:t>Pol</a:t>
            </a:r>
            <a:r>
              <a:rPr lang="en-US" sz="2400" b="1" dirty="0" smtClean="0"/>
              <a:t> 390 pb</a:t>
            </a:r>
            <a:r>
              <a:rPr lang="en-US" sz="2400" b="1" baseline="30000" dirty="0" smtClean="0"/>
              <a:t>-1</a:t>
            </a:r>
            <a:endParaRPr lang="en-US" sz="24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4215" y="3639979"/>
            <a:ext cx="67518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M</a:t>
            </a:r>
            <a:r>
              <a:rPr lang="en-US" sz="1000" b="1" baseline="-25000" dirty="0" err="1" smtClean="0"/>
              <a:t>jj</a:t>
            </a:r>
            <a:r>
              <a:rPr lang="en-US" sz="1000" b="1" dirty="0" smtClean="0"/>
              <a:t> [</a:t>
            </a:r>
            <a:r>
              <a:rPr lang="en-US" sz="1000" b="1" dirty="0" err="1" smtClean="0"/>
              <a:t>GeV</a:t>
            </a:r>
            <a:r>
              <a:rPr lang="en-US" sz="1000" b="1" dirty="0" smtClean="0"/>
              <a:t>]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87415" y="3657600"/>
            <a:ext cx="67518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M</a:t>
            </a:r>
            <a:r>
              <a:rPr lang="en-US" sz="1000" b="1" baseline="-25000" dirty="0" err="1" smtClean="0"/>
              <a:t>jj</a:t>
            </a:r>
            <a:r>
              <a:rPr lang="en-US" sz="1000" b="1" dirty="0" smtClean="0"/>
              <a:t> [</a:t>
            </a:r>
            <a:r>
              <a:rPr lang="en-US" sz="1000" b="1" dirty="0" err="1" smtClean="0"/>
              <a:t>GeV</a:t>
            </a:r>
            <a:r>
              <a:rPr lang="en-US" sz="1000" b="1" dirty="0" smtClean="0"/>
              <a:t>]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71700" y="6334125"/>
            <a:ext cx="67518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M</a:t>
            </a:r>
            <a:r>
              <a:rPr lang="en-US" sz="1000" b="1" baseline="-25000" dirty="0" err="1" smtClean="0"/>
              <a:t>jj</a:t>
            </a:r>
            <a:r>
              <a:rPr lang="en-US" sz="1000" b="1" dirty="0" smtClean="0"/>
              <a:t> [</a:t>
            </a:r>
            <a:r>
              <a:rPr lang="en-US" sz="1000" b="1" dirty="0" err="1" smtClean="0"/>
              <a:t>GeV</a:t>
            </a:r>
            <a:r>
              <a:rPr lang="en-US" sz="1000" b="1" dirty="0" smtClean="0"/>
              <a:t>]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06465" y="6335554"/>
            <a:ext cx="67518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M</a:t>
            </a:r>
            <a:r>
              <a:rPr lang="en-US" sz="1000" b="1" baseline="-25000" dirty="0" err="1" smtClean="0"/>
              <a:t>jj</a:t>
            </a:r>
            <a:r>
              <a:rPr lang="en-US" sz="1000" b="1" dirty="0" smtClean="0"/>
              <a:t> [</a:t>
            </a:r>
            <a:r>
              <a:rPr lang="en-US" sz="1000" b="1" dirty="0" err="1" smtClean="0"/>
              <a:t>GeV</a:t>
            </a:r>
            <a:r>
              <a:rPr lang="en-US" sz="1000" b="1" dirty="0" smtClean="0"/>
              <a:t>]</a:t>
            </a:r>
            <a:endParaRPr lang="en-US" sz="1000" b="1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791200" y="1524000"/>
            <a:ext cx="320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400" dirty="0" smtClean="0"/>
              <a:t>Higher energies give access to lower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</a:t>
            </a: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Expect A</a:t>
            </a:r>
            <a:r>
              <a:rPr lang="en-US" sz="2400" baseline="-25000" dirty="0" smtClean="0"/>
              <a:t>LL</a:t>
            </a:r>
            <a:r>
              <a:rPr lang="en-US" sz="2400" dirty="0" smtClean="0"/>
              <a:t> to be smaller than 200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Projections shown are purely statistical</a:t>
            </a: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Forward jets in EEMC region sensitive to even lower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g</a:t>
            </a:r>
            <a:r>
              <a:rPr lang="en-US" sz="2400" baseline="-25000" dirty="0" smtClean="0"/>
              <a:t> </a:t>
            </a:r>
            <a:endParaRPr lang="en-US" sz="2400" dirty="0" smtClean="0"/>
          </a:p>
          <a:p>
            <a:pPr marL="342900" indent="-342900">
              <a:buFontTx/>
              <a:buChar char="•"/>
            </a:pPr>
            <a:endParaRPr lang="el-GR" sz="2400" b="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Quark Polarization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5200" y="2438400"/>
            <a:ext cx="3067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 l="60156" t="34000" r="5469" b="23333"/>
          <a:stretch>
            <a:fillRect/>
          </a:stretch>
        </p:blipFill>
        <p:spPr bwMode="auto">
          <a:xfrm>
            <a:off x="2514600" y="2514600"/>
            <a:ext cx="3876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0" y="3581400"/>
            <a:ext cx="4953000" cy="2771775"/>
            <a:chOff x="0" y="3581400"/>
            <a:chExt cx="4953000" cy="2771775"/>
          </a:xfrm>
        </p:grpSpPr>
        <p:grpSp>
          <p:nvGrpSpPr>
            <p:cNvPr id="18" name="Group 23"/>
            <p:cNvGrpSpPr/>
            <p:nvPr/>
          </p:nvGrpSpPr>
          <p:grpSpPr>
            <a:xfrm>
              <a:off x="0" y="3886200"/>
              <a:ext cx="4953000" cy="2466975"/>
              <a:chOff x="0" y="3886200"/>
              <a:chExt cx="4953000" cy="2466975"/>
            </a:xfrm>
          </p:grpSpPr>
          <p:pic>
            <p:nvPicPr>
              <p:cNvPr id="23" name="Picture 22" descr="compassPolAsym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4038600"/>
                <a:ext cx="4823109" cy="2314575"/>
              </a:xfrm>
              <a:prstGeom prst="rect">
                <a:avLst/>
              </a:prstGeom>
            </p:spPr>
          </p:pic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3124200" y="3886200"/>
                <a:ext cx="1828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dirty="0" smtClean="0"/>
                  <a:t>arxiv1007.4061         </a:t>
                </a:r>
                <a:endParaRPr lang="en-US" sz="1400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77240" y="4133088"/>
              <a:ext cx="1371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compassPolAsym.png"/>
            <p:cNvPicPr>
              <a:picLocks noChangeAspect="1"/>
            </p:cNvPicPr>
            <p:nvPr/>
          </p:nvPicPr>
          <p:blipFill>
            <a:blip r:embed="rId3" cstate="print"/>
            <a:srcRect l="16756" t="4827" r="56236" b="69184"/>
            <a:stretch>
              <a:fillRect/>
            </a:stretch>
          </p:blipFill>
          <p:spPr>
            <a:xfrm>
              <a:off x="761999" y="3581400"/>
              <a:ext cx="1841421" cy="85029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0" y="3429000"/>
            <a:ext cx="47244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Flavor Asymmetry of the Sea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4648200" y="762000"/>
            <a:ext cx="4495800" cy="4121150"/>
            <a:chOff x="4648200" y="762000"/>
            <a:chExt cx="4495800" cy="4121150"/>
          </a:xfrm>
        </p:grpSpPr>
        <p:grpSp>
          <p:nvGrpSpPr>
            <p:cNvPr id="4" name="Group 9"/>
            <p:cNvGrpSpPr/>
            <p:nvPr/>
          </p:nvGrpSpPr>
          <p:grpSpPr>
            <a:xfrm>
              <a:off x="4648200" y="762000"/>
              <a:ext cx="4495800" cy="4121150"/>
              <a:chOff x="228600" y="1219200"/>
              <a:chExt cx="4495800" cy="4121150"/>
            </a:xfrm>
          </p:grpSpPr>
          <p:pic>
            <p:nvPicPr>
              <p:cNvPr id="8" name="Picture 4" descr="E86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1371600"/>
                <a:ext cx="4095750" cy="396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2895600" y="1219200"/>
                <a:ext cx="1828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PRL </a:t>
                </a:r>
                <a:r>
                  <a:rPr lang="en-US" sz="1400" b="1" dirty="0" smtClean="0"/>
                  <a:t>80,</a:t>
                </a:r>
                <a:r>
                  <a:rPr lang="en-US" sz="1400" dirty="0" smtClean="0"/>
                  <a:t> 3715 (1998)         </a:t>
                </a:r>
                <a:endParaRPr lang="en-US" sz="1400" dirty="0"/>
              </a:p>
            </p:txBody>
          </p:sp>
        </p:grp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6172200" y="34290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alibri" pitchFamily="1" charset="0"/>
                </a:rPr>
                <a:t>Q²=54GeV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304800" y="838200"/>
            <a:ext cx="4343400" cy="2400657"/>
            <a:chOff x="304800" y="1143000"/>
            <a:chExt cx="4343400" cy="2400657"/>
          </a:xfrm>
        </p:grpSpPr>
        <p:sp>
          <p:nvSpPr>
            <p:cNvPr id="15" name="TextBox 14"/>
            <p:cNvSpPr txBox="1"/>
            <p:nvPr/>
          </p:nvSpPr>
          <p:spPr>
            <a:xfrm>
              <a:off x="304800" y="1143000"/>
              <a:ext cx="43434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00FF"/>
                  </a:solidFill>
                  <a:latin typeface="+mn-lt"/>
                </a:rPr>
                <a:t>Upolarized</a:t>
              </a:r>
              <a:r>
                <a:rPr lang="en-US" sz="2400" b="1" dirty="0" smtClean="0">
                  <a:solidFill>
                    <a:srgbClr val="0000FF"/>
                  </a:solidFill>
                  <a:latin typeface="+mn-lt"/>
                </a:rPr>
                <a:t> Flavor asymmetry: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Quantitative calculation of Pauli blocking does not explain         ratio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Non-</a:t>
              </a:r>
              <a:r>
                <a:rPr lang="en-US" dirty="0" err="1" smtClean="0">
                  <a:latin typeface="+mn-lt"/>
                </a:rPr>
                <a:t>perturbative</a:t>
              </a:r>
              <a:r>
                <a:rPr lang="en-US" dirty="0" smtClean="0">
                  <a:latin typeface="+mn-lt"/>
                </a:rPr>
                <a:t> processes may be needed in generating the sea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E866 results are qualitatively consistent with </a:t>
              </a:r>
              <a:r>
                <a:rPr lang="en-US" dirty="0" err="1" smtClean="0">
                  <a:latin typeface="+mn-lt"/>
                </a:rPr>
                <a:t>pion</a:t>
              </a:r>
              <a:r>
                <a:rPr lang="en-US" dirty="0" smtClean="0">
                  <a:latin typeface="+mn-lt"/>
                </a:rPr>
                <a:t> cloud models, </a:t>
              </a:r>
              <a:r>
                <a:rPr lang="en-US" dirty="0" err="1" smtClean="0">
                  <a:latin typeface="+mn-lt"/>
                </a:rPr>
                <a:t>chiral</a:t>
              </a:r>
              <a:r>
                <a:rPr lang="en-US" dirty="0" smtClean="0">
                  <a:latin typeface="+mn-lt"/>
                </a:rPr>
                <a:t> quark </a:t>
              </a:r>
              <a:r>
                <a:rPr lang="en-US" dirty="0" err="1" smtClean="0">
                  <a:latin typeface="+mn-lt"/>
                </a:rPr>
                <a:t>soliton</a:t>
              </a:r>
              <a:r>
                <a:rPr lang="en-US" dirty="0" smtClean="0">
                  <a:latin typeface="+mn-lt"/>
                </a:rPr>
                <a:t> models, </a:t>
              </a:r>
              <a:r>
                <a:rPr lang="en-US" dirty="0" err="1" smtClean="0">
                  <a:latin typeface="+mn-lt"/>
                </a:rPr>
                <a:t>instanton</a:t>
              </a:r>
              <a:r>
                <a:rPr lang="en-US" dirty="0" smtClean="0">
                  <a:latin typeface="+mn-lt"/>
                </a:rPr>
                <a:t> models, etc.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927225" y="1787525"/>
            <a:ext cx="438150" cy="319088"/>
          </p:xfrm>
          <a:graphic>
            <a:graphicData uri="http://schemas.openxmlformats.org/presentationml/2006/ole">
              <p:oleObj spid="_x0000_s2050" name="Equation" r:id="rId5" imgW="304560" imgH="215640" progId="Equation.3">
                <p:embed/>
              </p:oleObj>
            </a:graphicData>
          </a:graphic>
        </p:graphicFrame>
      </p:grpSp>
      <p:grpSp>
        <p:nvGrpSpPr>
          <p:cNvPr id="7" name="Group 21"/>
          <p:cNvGrpSpPr/>
          <p:nvPr/>
        </p:nvGrpSpPr>
        <p:grpSpPr>
          <a:xfrm>
            <a:off x="4800600" y="4876800"/>
            <a:ext cx="4343400" cy="1569660"/>
            <a:chOff x="4800600" y="4876800"/>
            <a:chExt cx="4343400" cy="1569660"/>
          </a:xfrm>
        </p:grpSpPr>
        <p:sp>
          <p:nvSpPr>
            <p:cNvPr id="21" name="TextBox 20"/>
            <p:cNvSpPr txBox="1"/>
            <p:nvPr/>
          </p:nvSpPr>
          <p:spPr>
            <a:xfrm>
              <a:off x="4800600" y="4876800"/>
              <a:ext cx="4343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+mn-lt"/>
                </a:rPr>
                <a:t>Polarized flavor asymmetry: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Valence u and d distributions are well determined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Polarized flavor asymmetry                      could help differentiate models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58370" name="Object 2"/>
            <p:cNvGraphicFramePr>
              <a:graphicFrameLocks noChangeAspect="1"/>
            </p:cNvGraphicFramePr>
            <p:nvPr/>
          </p:nvGraphicFramePr>
          <p:xfrm>
            <a:off x="7540625" y="5803900"/>
            <a:ext cx="968375" cy="338138"/>
          </p:xfrm>
          <a:graphic>
            <a:graphicData uri="http://schemas.openxmlformats.org/presentationml/2006/ole">
              <p:oleObj spid="_x0000_s2051" name="Equation" r:id="rId6" imgW="672840" imgH="228600" progId="Equation.3">
                <p:embed/>
              </p:oleObj>
            </a:graphicData>
          </a:graphic>
        </p:graphicFrame>
      </p:grp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352800"/>
            <a:ext cx="3712945" cy="326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7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Parton Distributions in Nucleons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4495800" cy="4525963"/>
          </a:xfrm>
        </p:spPr>
        <p:txBody>
          <a:bodyPr>
            <a:noAutofit/>
          </a:bodyPr>
          <a:lstStyle/>
          <a:p>
            <a:pPr marL="0" indent="0" defTabSz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00FF"/>
                </a:solidFill>
              </a:rPr>
              <a:t>Parton Distribution Function: </a:t>
            </a:r>
            <a:r>
              <a:rPr lang="en-US" sz="2200" dirty="0" smtClean="0"/>
              <a:t>Probability density for finding a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with flavor f and momentum fraction x in a nucleon</a:t>
            </a:r>
          </a:p>
          <a:p>
            <a:pPr marL="0" indent="0" defTabSz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 defTabSz="0">
              <a:spcBef>
                <a:spcPts val="0"/>
              </a:spcBef>
              <a:buNone/>
            </a:pPr>
            <a:r>
              <a:rPr lang="en-US" sz="2200" b="1" dirty="0" err="1" smtClean="0">
                <a:solidFill>
                  <a:srgbClr val="0000FF"/>
                </a:solidFill>
              </a:rPr>
              <a:t>Helicity</a:t>
            </a:r>
            <a:r>
              <a:rPr lang="en-US" sz="2200" b="1" dirty="0" smtClean="0">
                <a:solidFill>
                  <a:srgbClr val="0000FF"/>
                </a:solidFill>
              </a:rPr>
              <a:t> Distribution: </a:t>
            </a:r>
            <a:r>
              <a:rPr lang="en-US" sz="2200" dirty="0" smtClean="0"/>
              <a:t>Probability density for finding a longitudinally polarized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in a longitudinally polarized nucleon</a:t>
            </a:r>
          </a:p>
          <a:p>
            <a:pPr marL="0" indent="0" defTabSz="0"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 defTabSz="0">
              <a:spcBef>
                <a:spcPts val="0"/>
              </a:spcBef>
              <a:buNone/>
            </a:pPr>
            <a:r>
              <a:rPr lang="en-US" sz="2200" b="1" dirty="0" err="1" smtClean="0">
                <a:solidFill>
                  <a:srgbClr val="0000FF"/>
                </a:solidFill>
              </a:rPr>
              <a:t>Transversity</a:t>
            </a:r>
            <a:r>
              <a:rPr lang="en-US" sz="2200" b="1" dirty="0" smtClean="0">
                <a:solidFill>
                  <a:srgbClr val="0000FF"/>
                </a:solidFill>
              </a:rPr>
              <a:t> Distribution: </a:t>
            </a:r>
            <a:r>
              <a:rPr lang="en-US" sz="2200" dirty="0" smtClean="0"/>
              <a:t>Probability density for finding a transversely polarized </a:t>
            </a:r>
            <a:r>
              <a:rPr lang="en-US" sz="2200" dirty="0" err="1" smtClean="0"/>
              <a:t>parton</a:t>
            </a:r>
            <a:r>
              <a:rPr lang="en-US" sz="2200" dirty="0" smtClean="0"/>
              <a:t> in a transversely polarized nucleon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65520" y="2895600"/>
            <a:ext cx="2926080" cy="731520"/>
            <a:chOff x="838200" y="2971800"/>
            <a:chExt cx="2926080" cy="731520"/>
          </a:xfrm>
        </p:grpSpPr>
        <p:grpSp>
          <p:nvGrpSpPr>
            <p:cNvPr id="5" name="Group 22"/>
            <p:cNvGrpSpPr/>
            <p:nvPr/>
          </p:nvGrpSpPr>
          <p:grpSpPr>
            <a:xfrm>
              <a:off x="838200" y="2971800"/>
              <a:ext cx="2926080" cy="731520"/>
              <a:chOff x="914400" y="3352800"/>
              <a:chExt cx="2926080" cy="731520"/>
            </a:xfrm>
          </p:grpSpPr>
          <p:grpSp>
            <p:nvGrpSpPr>
              <p:cNvPr id="7" name="Group 15"/>
              <p:cNvGrpSpPr/>
              <p:nvPr/>
            </p:nvGrpSpPr>
            <p:grpSpPr>
              <a:xfrm>
                <a:off x="914400" y="3352800"/>
                <a:ext cx="2926080" cy="731520"/>
                <a:chOff x="914400" y="3352800"/>
                <a:chExt cx="2926080" cy="731520"/>
              </a:xfrm>
            </p:grpSpPr>
            <p:grpSp>
              <p:nvGrpSpPr>
                <p:cNvPr id="13" name="Group 6"/>
                <p:cNvGrpSpPr/>
                <p:nvPr/>
              </p:nvGrpSpPr>
              <p:grpSpPr>
                <a:xfrm>
                  <a:off x="914400" y="3352800"/>
                  <a:ext cx="2484120" cy="731520"/>
                  <a:chOff x="914400" y="3352800"/>
                  <a:chExt cx="2484120" cy="731520"/>
                </a:xfrm>
              </p:grpSpPr>
              <p:sp>
                <p:nvSpPr>
                  <p:cNvPr id="16" name="Oval 4"/>
                  <p:cNvSpPr>
                    <a:spLocks noChangeAspect="1"/>
                  </p:cNvSpPr>
                  <p:nvPr/>
                </p:nvSpPr>
                <p:spPr>
                  <a:xfrm>
                    <a:off x="26670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5"/>
                  <p:cNvSpPr>
                    <a:spLocks noChangeAspect="1"/>
                  </p:cNvSpPr>
                  <p:nvPr/>
                </p:nvSpPr>
                <p:spPr>
                  <a:xfrm>
                    <a:off x="9144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1645920" y="371856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3383280" y="373380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21"/>
              <p:cNvGrpSpPr/>
              <p:nvPr/>
            </p:nvGrpSpPr>
            <p:grpSpPr>
              <a:xfrm>
                <a:off x="1066800" y="3657600"/>
                <a:ext cx="2209800" cy="152400"/>
                <a:chOff x="1066800" y="3657600"/>
                <a:chExt cx="2209800" cy="1524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10668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1242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28194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rot="10800000" flipH="1">
                  <a:off x="11430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2209800" y="3352800"/>
              <a:ext cx="228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248400" y="4495800"/>
            <a:ext cx="2484120" cy="1188720"/>
            <a:chOff x="838200" y="4038600"/>
            <a:chExt cx="2484120" cy="1188720"/>
          </a:xfrm>
        </p:grpSpPr>
        <p:grpSp>
          <p:nvGrpSpPr>
            <p:cNvPr id="21" name="Group 38"/>
            <p:cNvGrpSpPr/>
            <p:nvPr/>
          </p:nvGrpSpPr>
          <p:grpSpPr>
            <a:xfrm>
              <a:off x="838200" y="4038600"/>
              <a:ext cx="2484120" cy="1188720"/>
              <a:chOff x="838200" y="3886200"/>
              <a:chExt cx="2484120" cy="1188720"/>
            </a:xfrm>
          </p:grpSpPr>
          <p:grpSp>
            <p:nvGrpSpPr>
              <p:cNvPr id="23" name="Group 25"/>
              <p:cNvGrpSpPr/>
              <p:nvPr/>
            </p:nvGrpSpPr>
            <p:grpSpPr>
              <a:xfrm>
                <a:off x="838200" y="3886200"/>
                <a:ext cx="2484120" cy="1188720"/>
                <a:chOff x="914400" y="2895600"/>
                <a:chExt cx="2484120" cy="1188720"/>
              </a:xfrm>
            </p:grpSpPr>
            <p:grpSp>
              <p:nvGrpSpPr>
                <p:cNvPr id="25" name="Group 15"/>
                <p:cNvGrpSpPr/>
                <p:nvPr/>
              </p:nvGrpSpPr>
              <p:grpSpPr>
                <a:xfrm>
                  <a:off x="914400" y="2895600"/>
                  <a:ext cx="2484120" cy="1188720"/>
                  <a:chOff x="914400" y="2895600"/>
                  <a:chExt cx="2484120" cy="1188720"/>
                </a:xfrm>
              </p:grpSpPr>
              <p:grpSp>
                <p:nvGrpSpPr>
                  <p:cNvPr id="31" name="Group 6"/>
                  <p:cNvGrpSpPr/>
                  <p:nvPr/>
                </p:nvGrpSpPr>
                <p:grpSpPr>
                  <a:xfrm>
                    <a:off x="914400" y="3352800"/>
                    <a:ext cx="2484120" cy="731520"/>
                    <a:chOff x="914400" y="3352800"/>
                    <a:chExt cx="2484120" cy="731520"/>
                  </a:xfrm>
                </p:grpSpPr>
                <p:sp>
                  <p:nvSpPr>
                    <p:cNvPr id="33" name="Oval 32"/>
                    <p:cNvSpPr>
                      <a:spLocks noChangeAspect="1"/>
                    </p:cNvSpPr>
                    <p:nvPr/>
                  </p:nvSpPr>
                  <p:spPr>
                    <a:xfrm>
                      <a:off x="2667000" y="3352800"/>
                      <a:ext cx="731520" cy="73152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>
                      <a:spLocks noChangeAspect="1"/>
                    </p:cNvSpPr>
                    <p:nvPr/>
                  </p:nvSpPr>
                  <p:spPr>
                    <a:xfrm>
                      <a:off x="914400" y="3352800"/>
                      <a:ext cx="731520" cy="73152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2" name="Straight Arrow Connector 31"/>
                  <p:cNvCxnSpPr/>
                  <p:nvPr/>
                </p:nvCxnSpPr>
                <p:spPr>
                  <a:xfrm rot="16200000">
                    <a:off x="1066800" y="3124200"/>
                    <a:ext cx="457200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21"/>
                <p:cNvGrpSpPr/>
                <p:nvPr/>
              </p:nvGrpSpPr>
              <p:grpSpPr>
                <a:xfrm>
                  <a:off x="1210056" y="3474720"/>
                  <a:ext cx="1914144" cy="487680"/>
                  <a:chOff x="1210056" y="3474720"/>
                  <a:chExt cx="1914144" cy="487680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1210056" y="3779520"/>
                    <a:ext cx="152400" cy="1524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2971800" y="3505200"/>
                    <a:ext cx="152400" cy="15544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 rot="16200000" flipH="1">
                    <a:off x="2857500" y="3771900"/>
                    <a:ext cx="3810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rot="5400000" flipH="1">
                    <a:off x="1104900" y="3665220"/>
                    <a:ext cx="3810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4" name="Straight Arrow Connector 23"/>
              <p:cNvCxnSpPr/>
              <p:nvPr/>
            </p:nvCxnSpPr>
            <p:spPr>
              <a:xfrm rot="-5400000">
                <a:off x="2743200" y="4114800"/>
                <a:ext cx="4572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1981200" y="4876800"/>
              <a:ext cx="228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086600" y="1219200"/>
            <a:ext cx="731520" cy="731520"/>
            <a:chOff x="7086600" y="1981200"/>
            <a:chExt cx="731520" cy="731520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7086600" y="1981200"/>
              <a:ext cx="731520" cy="73152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382256" y="22860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63538" y="1371600"/>
          <a:ext cx="768350" cy="558800"/>
        </p:xfrm>
        <a:graphic>
          <a:graphicData uri="http://schemas.openxmlformats.org/presentationml/2006/ole">
            <p:oleObj spid="_x0000_s102402" name="Equation" r:id="rId3" imgW="279360" imgH="203040" progId="Equation.3">
              <p:embed/>
            </p:oleObj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217488" y="3048000"/>
          <a:ext cx="1117600" cy="558800"/>
        </p:xfrm>
        <a:graphic>
          <a:graphicData uri="http://schemas.openxmlformats.org/presentationml/2006/ole">
            <p:oleObj spid="_x0000_s102403" name="Equation" r:id="rId4" imgW="406080" imgH="203040" progId="Equation.3">
              <p:embed/>
            </p:oleObj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252413" y="4800600"/>
          <a:ext cx="1047750" cy="558800"/>
        </p:xfrm>
        <a:graphic>
          <a:graphicData uri="http://schemas.openxmlformats.org/presentationml/2006/ole">
            <p:oleObj spid="_x0000_s102404" name="Equation" r:id="rId5" imgW="380880" imgH="203040" progId="Equation.3">
              <p:embed/>
            </p:oleObj>
          </a:graphicData>
        </a:graphic>
      </p:graphicFrame>
      <p:sp>
        <p:nvSpPr>
          <p:cNvPr id="4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2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</a:t>
            </a:r>
            <a:r>
              <a:rPr lang="en-US" sz="2400" b="1" dirty="0" smtClean="0"/>
              <a:t>LEADING TWIST </a:t>
            </a:r>
            <a:r>
              <a:rPr lang="en-US" sz="2400" dirty="0" smtClean="0"/>
              <a:t>in a</a:t>
            </a:r>
            <a:r>
              <a:rPr lang="en-US" sz="2400" b="1" dirty="0" smtClean="0"/>
              <a:t> COLLINEAR FRAMEWORK </a:t>
            </a:r>
            <a:r>
              <a:rPr lang="en-US" sz="2400" dirty="0" smtClean="0"/>
              <a:t>these functions form a complete description of </a:t>
            </a:r>
            <a:r>
              <a:rPr lang="en-US" sz="2400" dirty="0" err="1" smtClean="0"/>
              <a:t>partonic</a:t>
            </a:r>
            <a:r>
              <a:rPr lang="en-US" sz="2400" dirty="0" smtClean="0"/>
              <a:t> kinematics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Probing the Sea Through W Production</a:t>
            </a:r>
            <a:endParaRPr lang="en-US" sz="4000" dirty="0"/>
          </a:p>
        </p:txBody>
      </p:sp>
      <p:pic>
        <p:nvPicPr>
          <p:cNvPr id="8" name="Picture 2" descr="rhic_spin_tools"/>
          <p:cNvPicPr>
            <a:picLocks noChangeAspect="1" noChangeArrowheads="1"/>
          </p:cNvPicPr>
          <p:nvPr/>
        </p:nvPicPr>
        <p:blipFill>
          <a:blip r:embed="rId3" cstate="print"/>
          <a:srcRect l="8235" t="19090" r="58824" b="64546"/>
          <a:stretch>
            <a:fillRect/>
          </a:stretch>
        </p:blipFill>
        <p:spPr bwMode="auto">
          <a:xfrm>
            <a:off x="0" y="1447800"/>
            <a:ext cx="4270048" cy="2743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533400" y="4953000"/>
            <a:ext cx="8534400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+mn-lt"/>
              </a:rPr>
              <a:t>Measure </a:t>
            </a:r>
            <a:r>
              <a:rPr lang="en-US" sz="2800" dirty="0" smtClean="0">
                <a:latin typeface="+mn-lt"/>
              </a:rPr>
              <a:t>parity-violating single-spin asymmetry: </a:t>
            </a:r>
            <a:endParaRPr lang="en-US" sz="2800" baseline="-25000" dirty="0">
              <a:latin typeface="+mn-lt"/>
            </a:endParaRPr>
          </a:p>
          <a:p>
            <a:pPr algn="ctr" eaLnBrk="1" hangingPunct="1"/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Helicity</a:t>
            </a:r>
            <a:r>
              <a:rPr lang="en-US" sz="1800" dirty="0">
                <a:latin typeface="+mn-lt"/>
              </a:rPr>
              <a:t> flip in one beam while averaging over the other)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648200" y="5867400"/>
          <a:ext cx="4106862" cy="457200"/>
        </p:xfrm>
        <a:graphic>
          <a:graphicData uri="http://schemas.openxmlformats.org/presentationml/2006/ole">
            <p:oleObj spid="_x0000_s4098" name="Equation" r:id="rId4" imgW="2146300" imgH="228600" progId="Equation.3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4312" y="5943600"/>
          <a:ext cx="4133850" cy="404813"/>
        </p:xfrm>
        <a:graphic>
          <a:graphicData uri="http://schemas.openxmlformats.org/presentationml/2006/ole">
            <p:oleObj spid="_x0000_s4099" name="Equation" r:id="rId5" imgW="2146300" imgH="203200" progId="Equation.3">
              <p:embed/>
            </p:oleObj>
          </a:graphicData>
        </a:graphic>
      </p:graphicFrame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295400"/>
            <a:ext cx="3009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038600" y="2667000"/>
            <a:ext cx="4876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200" dirty="0">
                <a:latin typeface="+mn-lt"/>
              </a:rPr>
              <a:t>Detect Ws through e</a:t>
            </a:r>
            <a:r>
              <a:rPr lang="en-US" sz="2200" baseline="30000" dirty="0" smtClean="0">
                <a:latin typeface="+mn-lt"/>
              </a:rPr>
              <a:t>+</a:t>
            </a:r>
            <a:r>
              <a:rPr lang="en-US" sz="2200" dirty="0" smtClean="0">
                <a:latin typeface="+mn-lt"/>
              </a:rPr>
              <a:t>/e</a:t>
            </a:r>
            <a:r>
              <a:rPr lang="en-US" sz="2200" baseline="30000" dirty="0" smtClean="0">
                <a:latin typeface="+mn-lt"/>
              </a:rPr>
              <a:t>-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decay channels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+mn-lt"/>
              </a:rPr>
              <a:t> V-A </a:t>
            </a:r>
            <a:r>
              <a:rPr lang="en-US" sz="2200" dirty="0" smtClean="0">
                <a:latin typeface="+mn-lt"/>
              </a:rPr>
              <a:t>coupling </a:t>
            </a:r>
            <a:r>
              <a:rPr lang="en-US" sz="2200" dirty="0">
                <a:latin typeface="+mn-lt"/>
              </a:rPr>
              <a:t>leads to perfect spin </a:t>
            </a:r>
            <a:r>
              <a:rPr lang="en-US" sz="2200" dirty="0" smtClean="0">
                <a:latin typeface="+mn-lt"/>
              </a:rPr>
              <a:t>separation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latin typeface="+mn-lt"/>
              </a:rPr>
              <a:t>LH quarks and RH anti-quarks</a:t>
            </a:r>
            <a:endParaRPr lang="en-US" sz="22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+mn-lt"/>
              </a:rPr>
              <a:t> Neutrino </a:t>
            </a:r>
            <a:r>
              <a:rPr lang="en-US" sz="2200" dirty="0" err="1">
                <a:latin typeface="+mn-lt"/>
              </a:rPr>
              <a:t>helicity</a:t>
            </a:r>
            <a:r>
              <a:rPr lang="en-US" sz="2200" dirty="0">
                <a:latin typeface="+mn-lt"/>
              </a:rPr>
              <a:t> gives preferred direction in decay</a:t>
            </a:r>
            <a:endParaRPr lang="en-US" sz="2200" dirty="0">
              <a:solidFill>
                <a:srgbClr val="008E40"/>
              </a:solidFill>
              <a:latin typeface="+mn-lt"/>
            </a:endParaRPr>
          </a:p>
        </p:txBody>
      </p:sp>
      <p:graphicFrame>
        <p:nvGraphicFramePr>
          <p:cNvPr id="3075" name="Content Placeholder 9"/>
          <p:cNvGraphicFramePr>
            <a:graphicFrameLocks noChangeAspect="1"/>
          </p:cNvGraphicFramePr>
          <p:nvPr/>
        </p:nvGraphicFramePr>
        <p:xfrm>
          <a:off x="7264400" y="4800600"/>
          <a:ext cx="1879600" cy="939800"/>
        </p:xfrm>
        <a:graphic>
          <a:graphicData uri="http://schemas.openxmlformats.org/presentationml/2006/ole">
            <p:oleObj spid="_x0000_s4100" name="Equation" r:id="rId7" imgW="863280" imgH="431640" progId="Equation.3">
              <p:embed/>
            </p:oleObj>
          </a:graphicData>
        </a:graphic>
      </p:graphicFrame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06FD9B5-4393-4B6F-950C-ED59DEDDD7DB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 dirty="0">
              <a:latin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5554" t="21211" r="35620" b="28914"/>
          <a:stretch>
            <a:fillRect/>
          </a:stretch>
        </p:blipFill>
        <p:spPr bwMode="auto">
          <a:xfrm rot="5400000">
            <a:off x="788525" y="-278273"/>
            <a:ext cx="368075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07834"/>
            <a:ext cx="4419600" cy="35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12954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Isolated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 pointing to isolated EM deposit in calorimeter</a:t>
            </a:r>
          </a:p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latin typeface="+mn-lt"/>
                <a:cs typeface="+mn-cs"/>
              </a:rPr>
              <a:t>Large “missing energy” opposite </a:t>
            </a:r>
            <a:r>
              <a:rPr lang="en-US" sz="2000" dirty="0" smtClean="0">
                <a:latin typeface="+mn-lt"/>
                <a:cs typeface="+mn-cs"/>
              </a:rPr>
              <a:t>electron candidate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W </a:t>
            </a:r>
            <a:r>
              <a:rPr lang="en-US" sz="2800" b="1" dirty="0" smtClean="0">
                <a:solidFill>
                  <a:srgbClr val="0000FF"/>
                </a:solidFill>
              </a:rPr>
              <a:t>→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 e + </a:t>
            </a:r>
            <a:r>
              <a:rPr lang="el-GR" sz="2800" b="1" dirty="0" smtClean="0">
                <a:solidFill>
                  <a:srgbClr val="0000FF"/>
                </a:solidFill>
                <a:latin typeface="+mn-lt"/>
              </a:rPr>
              <a:t>ν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 Candidate Event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962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Di-jet Background Event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9600" y="45720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latin typeface="+mn-lt"/>
                <a:cs typeface="+mn-cs"/>
              </a:rPr>
              <a:t>Several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tracks pointing to EM </a:t>
            </a:r>
            <a:r>
              <a:rPr lang="en-US" sz="2000" dirty="0" smtClean="0">
                <a:latin typeface="+mn-lt"/>
                <a:cs typeface="+mn-cs"/>
              </a:rPr>
              <a:t>deposit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calorimeter spread over a few towers</a:t>
            </a:r>
          </a:p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Vector pt sum is balanced by opposite jet, “missing energy” is small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" y="3352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W/Z Algorithm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962400" cy="2362200"/>
          </a:xfrm>
        </p:spPr>
        <p:txBody>
          <a:bodyPr>
            <a:normAutofit/>
          </a:bodyPr>
          <a:lstStyle/>
          <a:p>
            <a:r>
              <a:rPr lang="en-US" b="1" dirty="0" smtClean="0"/>
              <a:t>Match high </a:t>
            </a:r>
            <a:r>
              <a:rPr lang="en-US" b="1" dirty="0" err="1" smtClean="0"/>
              <a:t>pT</a:t>
            </a:r>
            <a:r>
              <a:rPr lang="en-US" b="1" dirty="0" smtClean="0"/>
              <a:t> track to BEMC cluster</a:t>
            </a:r>
          </a:p>
          <a:p>
            <a:r>
              <a:rPr lang="en-US" b="1" dirty="0" smtClean="0">
                <a:solidFill>
                  <a:srgbClr val="A43D3A"/>
                </a:solidFill>
              </a:rPr>
              <a:t>Isolation Ratios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Signed-Pt Balance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wStackColo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8" name="Picture 7" descr="wStackCol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7" name="Picture 6" descr="wStackColo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6" name="Picture 5" descr="wStackColor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5" name="Picture 4" descr="wStackColor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1143000"/>
            <a:ext cx="4724400" cy="2590800"/>
          </a:xfrm>
          <a:prstGeom prst="rect">
            <a:avLst/>
          </a:prstGeom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4133850"/>
            <a:ext cx="4724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8862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8862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38862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isolationCarto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4181346"/>
            <a:ext cx="3657600" cy="2676654"/>
          </a:xfrm>
          <a:prstGeom prst="rect">
            <a:avLst/>
          </a:prstGeom>
        </p:spPr>
      </p:pic>
      <p:grpSp>
        <p:nvGrpSpPr>
          <p:cNvPr id="22" name="Group 30"/>
          <p:cNvGrpSpPr/>
          <p:nvPr/>
        </p:nvGrpSpPr>
        <p:grpSpPr>
          <a:xfrm>
            <a:off x="685800" y="4343400"/>
            <a:ext cx="3048000" cy="1981200"/>
            <a:chOff x="304800" y="762000"/>
            <a:chExt cx="2857500" cy="1905000"/>
          </a:xfrm>
        </p:grpSpPr>
        <p:pic>
          <p:nvPicPr>
            <p:cNvPr id="23" name="Picture 22" descr="ptbal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800" y="762000"/>
              <a:ext cx="2857500" cy="1905000"/>
            </a:xfrm>
            <a:prstGeom prst="rect">
              <a:avLst/>
            </a:prstGeom>
          </p:spPr>
        </p:pic>
        <p:sp>
          <p:nvSpPr>
            <p:cNvPr id="24" name="Right Triangle 23"/>
            <p:cNvSpPr/>
            <p:nvPr/>
          </p:nvSpPr>
          <p:spPr>
            <a:xfrm rot="5400000">
              <a:off x="533400" y="533400"/>
              <a:ext cx="1143000" cy="16002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3810000"/>
            <a:ext cx="44196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Background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65122"/>
            <a:ext cx="47244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Sources:</a:t>
            </a:r>
          </a:p>
          <a:p>
            <a:r>
              <a:rPr lang="en-US" sz="2800" b="1" dirty="0" smtClean="0"/>
              <a:t>EWK: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A43D3A"/>
                </a:solidFill>
              </a:rPr>
              <a:t>W -&gt; τ </a:t>
            </a:r>
            <a:r>
              <a:rPr lang="en-US" sz="2800" dirty="0" smtClean="0"/>
              <a:t>,  </a:t>
            </a:r>
            <a:r>
              <a:rPr lang="en-US" sz="2800" b="1" dirty="0" smtClean="0">
                <a:solidFill>
                  <a:srgbClr val="000099"/>
                </a:solidFill>
              </a:rPr>
              <a:t>Z -&gt; </a:t>
            </a:r>
            <a:r>
              <a:rPr lang="en-US" sz="2800" b="1" dirty="0" err="1" smtClean="0">
                <a:solidFill>
                  <a:srgbClr val="000099"/>
                </a:solidFill>
              </a:rPr>
              <a:t>e+e</a:t>
            </a:r>
            <a:r>
              <a:rPr lang="en-US" sz="2800" b="1" dirty="0" smtClean="0">
                <a:solidFill>
                  <a:srgbClr val="000099"/>
                </a:solidFill>
              </a:rPr>
              <a:t>-</a:t>
            </a:r>
          </a:p>
          <a:p>
            <a:r>
              <a:rPr lang="en-US" sz="2800" b="1" dirty="0" smtClean="0">
                <a:solidFill>
                  <a:srgbClr val="00CC66"/>
                </a:solidFill>
              </a:rPr>
              <a:t>QCD: Data-driven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Good Data/MC agreement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03522"/>
            <a:ext cx="4267200" cy="23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Measured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47800"/>
            <a:ext cx="4038600" cy="3657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Reconstruction efficiency determined from MC</a:t>
            </a:r>
          </a:p>
          <a:p>
            <a:r>
              <a:rPr lang="en-US" b="1" dirty="0" smtClean="0"/>
              <a:t>Acceptance from NLO calculation with PDF uncertainty folded in</a:t>
            </a:r>
          </a:p>
          <a:p>
            <a:r>
              <a:rPr lang="en-US" b="1" dirty="0" smtClean="0"/>
              <a:t>Good agreement between experiment and theory over wide kinematic range</a:t>
            </a:r>
          </a:p>
          <a:p>
            <a:r>
              <a:rPr lang="en-US" b="1" dirty="0" smtClean="0"/>
              <a:t>Validates the use of an NLO theory framework to extract </a:t>
            </a:r>
            <a:r>
              <a:rPr lang="en-US" b="1" dirty="0" err="1" smtClean="0"/>
              <a:t>helicity</a:t>
            </a:r>
            <a:r>
              <a:rPr lang="en-US" b="1" dirty="0" smtClean="0"/>
              <a:t> distributions from the spin asymmetry A</a:t>
            </a:r>
            <a:r>
              <a:rPr lang="en-US" b="1" baseline="-25000" dirty="0" smtClean="0"/>
              <a:t>L</a:t>
            </a:r>
            <a:endParaRPr lang="en-US" b="1" baseline="-25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81200" y="5638800"/>
          <a:ext cx="5318125" cy="944160"/>
        </p:xfrm>
        <a:graphic>
          <a:graphicData uri="http://schemas.openxmlformats.org/presentationml/2006/ole">
            <p:oleObj spid="_x0000_s36867" name="Equation" r:id="rId3" imgW="2717640" imgH="482400" progId="Equation.3">
              <p:embed/>
            </p:oleObj>
          </a:graphicData>
        </a:graphic>
      </p:graphicFrame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159" y="838200"/>
            <a:ext cx="5080042" cy="4829175"/>
            <a:chOff x="80159" y="838200"/>
            <a:chExt cx="5080042" cy="4829175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159" y="838200"/>
              <a:ext cx="5080042" cy="482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85575" y="4870001"/>
              <a:ext cx="1819825" cy="387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arXiv:1112.2980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 Cross Section Ratio: R</a:t>
            </a:r>
            <a:r>
              <a:rPr lang="en-US" baseline="-25000" dirty="0" smtClean="0"/>
              <a:t>W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90600"/>
            <a:ext cx="5181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Ratio of W+ to W- cross sections sensitive to </a:t>
            </a:r>
            <a:r>
              <a:rPr lang="en-US" b="1" dirty="0" err="1" smtClean="0"/>
              <a:t>unpolarized</a:t>
            </a:r>
            <a:r>
              <a:rPr lang="en-US" b="1" dirty="0" smtClean="0"/>
              <a:t> sea quark flavor asymmetry</a:t>
            </a:r>
          </a:p>
          <a:p>
            <a:r>
              <a:rPr lang="en-US" b="1" dirty="0" smtClean="0"/>
              <a:t>Complementary to fixed-target DY and LHC collider measurements</a:t>
            </a:r>
          </a:p>
        </p:txBody>
      </p:sp>
      <p:grpSp>
        <p:nvGrpSpPr>
          <p:cNvPr id="7" name="Group 9"/>
          <p:cNvGrpSpPr/>
          <p:nvPr/>
        </p:nvGrpSpPr>
        <p:grpSpPr>
          <a:xfrm>
            <a:off x="152400" y="1447800"/>
            <a:ext cx="3886200" cy="3429000"/>
            <a:chOff x="333610" y="1267159"/>
            <a:chExt cx="4725436" cy="4138177"/>
          </a:xfrm>
        </p:grpSpPr>
        <p:pic>
          <p:nvPicPr>
            <p:cNvPr id="9" name="Picture 4" descr="E8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10" y="1267159"/>
              <a:ext cx="4095750" cy="396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761934" y="5027027"/>
              <a:ext cx="2297112" cy="378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/>
                <a:t>PRL </a:t>
              </a:r>
              <a:r>
                <a:rPr lang="en-US" sz="1400" b="1" dirty="0" smtClean="0"/>
                <a:t>80,</a:t>
              </a:r>
              <a:r>
                <a:rPr lang="en-US" sz="1400" dirty="0" smtClean="0"/>
                <a:t> 3715 (1998)         </a:t>
              </a:r>
              <a:endParaRPr lang="en-US" sz="1400" dirty="0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954780" y="2743200"/>
            <a:ext cx="4960620" cy="2720340"/>
            <a:chOff x="152400" y="914400"/>
            <a:chExt cx="4724400" cy="25908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914400"/>
              <a:ext cx="47244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067433" y="1066800"/>
              <a:ext cx="1733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arXiv:1112.2980</a:t>
              </a:r>
              <a:endParaRPr lang="en-US" b="1" dirty="0"/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04439" y="5707646"/>
          <a:ext cx="6344161" cy="818839"/>
        </p:xfrm>
        <a:graphic>
          <a:graphicData uri="http://schemas.openxmlformats.org/presentationml/2006/ole">
            <p:oleObj spid="_x0000_s41986" name="Equation" r:id="rId5" imgW="3543120" imgH="457200" progId="Equation.3">
              <p:embed/>
            </p:oleObj>
          </a:graphicData>
        </a:graphic>
      </p:graphicFrame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STAR W A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4618037"/>
            <a:ext cx="3581400" cy="1858963"/>
          </a:xfrm>
        </p:spPr>
        <p:txBody>
          <a:bodyPr/>
          <a:lstStyle/>
          <a:p>
            <a:pPr marL="0" algn="ctr">
              <a:buNone/>
            </a:pPr>
            <a:r>
              <a:rPr lang="en-US" sz="2800" dirty="0" smtClean="0"/>
              <a:t>At forward/backward rapidity there is increased sensitivity to single quark flavor </a:t>
            </a:r>
            <a:endParaRPr lang="en-US" sz="2800" dirty="0"/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85900"/>
            <a:ext cx="27432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13"/>
          <p:cNvGrpSpPr/>
          <p:nvPr/>
        </p:nvGrpSpPr>
        <p:grpSpPr>
          <a:xfrm>
            <a:off x="4846320" y="2438400"/>
            <a:ext cx="4191000" cy="1346200"/>
            <a:chOff x="4892040" y="2667000"/>
            <a:chExt cx="4191000" cy="1346200"/>
          </a:xfrm>
        </p:grpSpPr>
        <p:sp>
          <p:nvSpPr>
            <p:cNvPr id="9" name="Rectangle 22"/>
            <p:cNvSpPr>
              <a:spLocks/>
            </p:cNvSpPr>
            <p:nvPr/>
          </p:nvSpPr>
          <p:spPr bwMode="auto">
            <a:xfrm>
              <a:off x="5678488" y="2679700"/>
              <a:ext cx="2659062" cy="365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/>
              <a:r>
                <a:rPr lang="en-US" sz="2400">
                  <a:latin typeface="Arial" charset="0"/>
                  <a:cs typeface="Arial" charset="0"/>
                  <a:sym typeface="Arial" charset="0"/>
                </a:rPr>
                <a:t>STAR Run 9 Result</a:t>
              </a:r>
            </a:p>
          </p:txBody>
        </p:sp>
        <p:sp>
          <p:nvSpPr>
            <p:cNvPr id="10" name="AutoShape 23"/>
            <p:cNvSpPr>
              <a:spLocks/>
            </p:cNvSpPr>
            <p:nvPr/>
          </p:nvSpPr>
          <p:spPr bwMode="auto">
            <a:xfrm>
              <a:off x="4892040" y="2667000"/>
              <a:ext cx="4191000" cy="1346200"/>
            </a:xfrm>
            <a:prstGeom prst="roundRect">
              <a:avLst>
                <a:gd name="adj" fmla="val 8519"/>
              </a:avLst>
            </a:prstGeom>
            <a:noFill/>
            <a:ln w="25400">
              <a:solidFill>
                <a:srgbClr val="0044F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aphicFrame>
          <p:nvGraphicFramePr>
            <p:cNvPr id="12" name="Object 28"/>
            <p:cNvGraphicFramePr>
              <a:graphicFrameLocks noChangeAspect="1"/>
            </p:cNvGraphicFramePr>
            <p:nvPr/>
          </p:nvGraphicFramePr>
          <p:xfrm>
            <a:off x="5105400" y="3124200"/>
            <a:ext cx="3886200" cy="706438"/>
          </p:xfrm>
          <a:graphic>
            <a:graphicData uri="http://schemas.openxmlformats.org/presentationml/2006/ole">
              <p:oleObj spid="_x0000_s7170" name="Equation" r:id="rId4" imgW="2514600" imgH="457200" progId="Equation.3">
                <p:embed/>
              </p:oleObj>
            </a:graphicData>
          </a:graphic>
        </p:graphicFrame>
      </p:grpSp>
      <p:grpSp>
        <p:nvGrpSpPr>
          <p:cNvPr id="5" name="Group 22"/>
          <p:cNvGrpSpPr/>
          <p:nvPr/>
        </p:nvGrpSpPr>
        <p:grpSpPr>
          <a:xfrm>
            <a:off x="45720" y="1447800"/>
            <a:ext cx="5288280" cy="4790823"/>
            <a:chOff x="45720" y="1219200"/>
            <a:chExt cx="5288280" cy="4790823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1219200"/>
              <a:ext cx="4495800" cy="479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6"/>
            <p:cNvGrpSpPr/>
            <p:nvPr/>
          </p:nvGrpSpPr>
          <p:grpSpPr>
            <a:xfrm>
              <a:off x="45720" y="2819400"/>
              <a:ext cx="868680" cy="901700"/>
              <a:chOff x="282165" y="4202113"/>
              <a:chExt cx="1259039" cy="1472198"/>
            </a:xfrm>
          </p:grpSpPr>
          <p:pic>
            <p:nvPicPr>
              <p:cNvPr id="15" name="Picture 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1665" t="275" r="31833" b="354"/>
              <a:stretch>
                <a:fillRect/>
              </a:stretch>
            </p:blipFill>
            <p:spPr bwMode="auto">
              <a:xfrm>
                <a:off x="282165" y="4699757"/>
                <a:ext cx="634999" cy="914400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prstDash val="solid"/>
                <a:miter lim="800000"/>
                <a:headEnd/>
                <a:tailEnd/>
              </a:ln>
            </p:spPr>
          </p:pic>
          <p:sp>
            <p:nvSpPr>
              <p:cNvPr id="16" name="Line 32"/>
              <p:cNvSpPr>
                <a:spLocks noChangeShapeType="1"/>
              </p:cNvSpPr>
              <p:nvPr/>
            </p:nvSpPr>
            <p:spPr bwMode="auto">
              <a:xfrm>
                <a:off x="1541204" y="4202113"/>
                <a:ext cx="0" cy="147219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4495800" y="4876801"/>
              <a:ext cx="838200" cy="746123"/>
              <a:chOff x="4368401" y="4419603"/>
              <a:chExt cx="1305324" cy="1203322"/>
            </a:xfrm>
          </p:grpSpPr>
          <p:sp>
            <p:nvSpPr>
              <p:cNvPr id="18" name="Line 33"/>
              <p:cNvSpPr>
                <a:spLocks noChangeShapeType="1"/>
              </p:cNvSpPr>
              <p:nvPr/>
            </p:nvSpPr>
            <p:spPr bwMode="auto">
              <a:xfrm>
                <a:off x="4368401" y="4419603"/>
                <a:ext cx="0" cy="86025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34"/>
              <p:cNvGrpSpPr>
                <a:grpSpLocks/>
              </p:cNvGrpSpPr>
              <p:nvPr/>
            </p:nvGrpSpPr>
            <p:grpSpPr bwMode="auto">
              <a:xfrm>
                <a:off x="4899025" y="4429125"/>
                <a:ext cx="774700" cy="1193800"/>
                <a:chOff x="0" y="0"/>
                <a:chExt cx="488" cy="752"/>
              </a:xfrm>
            </p:grpSpPr>
            <p:pic>
              <p:nvPicPr>
                <p:cNvPr id="20" name="Picture 3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49985" r="32739"/>
                <a:stretch>
                  <a:fillRect/>
                </a:stretch>
              </p:blipFill>
              <p:spPr bwMode="auto">
                <a:xfrm>
                  <a:off x="8" y="72"/>
                  <a:ext cx="432" cy="620"/>
                </a:xfrm>
                <a:prstGeom prst="rect">
                  <a:avLst/>
                </a:prstGeom>
                <a:noFill/>
                <a:ln w="25400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</p:pic>
            <p:sp>
              <p:nvSpPr>
                <p:cNvPr id="21" name="Rectangle 36"/>
                <p:cNvSpPr>
                  <a:spLocks/>
                </p:cNvSpPr>
                <p:nvPr/>
              </p:nvSpPr>
              <p:spPr bwMode="auto">
                <a:xfrm>
                  <a:off x="0" y="24"/>
                  <a:ext cx="488" cy="680"/>
                </a:xfrm>
                <a:prstGeom prst="rect">
                  <a:avLst/>
                </a:prstGeom>
                <a:noFill/>
                <a:ln w="38100">
                  <a:solidFill>
                    <a:srgbClr val="0000C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5867400" y="38100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PRL </a:t>
            </a:r>
            <a:r>
              <a:rPr lang="en-US" sz="1600" b="1" dirty="0" smtClean="0"/>
              <a:t>106</a:t>
            </a:r>
            <a:r>
              <a:rPr lang="en-US" sz="1600" dirty="0" smtClean="0"/>
              <a:t>, 062002 (2011)</a:t>
            </a:r>
            <a:endParaRPr lang="en-US" sz="1600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3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9"/>
          <p:cNvGrpSpPr/>
          <p:nvPr/>
        </p:nvGrpSpPr>
        <p:grpSpPr>
          <a:xfrm>
            <a:off x="3002844" y="1333499"/>
            <a:ext cx="7329313" cy="4533901"/>
            <a:chOff x="-1021080" y="990600"/>
            <a:chExt cx="7915658" cy="4610101"/>
          </a:xfrm>
        </p:grpSpPr>
        <p:grpSp>
          <p:nvGrpSpPr>
            <p:cNvPr id="21" name="Group 24"/>
            <p:cNvGrpSpPr/>
            <p:nvPr/>
          </p:nvGrpSpPr>
          <p:grpSpPr>
            <a:xfrm>
              <a:off x="-838200" y="990600"/>
              <a:ext cx="7480300" cy="4610101"/>
              <a:chOff x="4114800" y="1295400"/>
              <a:chExt cx="8775700" cy="5143501"/>
            </a:xfrm>
          </p:grpSpPr>
          <p:pic>
            <p:nvPicPr>
              <p:cNvPr id="25" name="Picture 27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14800" y="1295400"/>
                <a:ext cx="8775700" cy="5143501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</p:pic>
          <p:grpSp>
            <p:nvGrpSpPr>
              <p:cNvPr id="26" name="Group 23"/>
              <p:cNvGrpSpPr/>
              <p:nvPr/>
            </p:nvGrpSpPr>
            <p:grpSpPr>
              <a:xfrm>
                <a:off x="8534400" y="1890516"/>
                <a:ext cx="2133600" cy="2622495"/>
                <a:chOff x="76200" y="1585716"/>
                <a:chExt cx="2133600" cy="2622495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76200" y="1828800"/>
                  <a:ext cx="2057400" cy="175260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76200" y="3048000"/>
                  <a:ext cx="1981200" cy="53340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1020356" y="1585716"/>
                  <a:ext cx="884644" cy="412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chemeClr val="bg1"/>
                      </a:solidFill>
                    </a:rPr>
                    <a:t>η</a:t>
                  </a:r>
                  <a:r>
                    <a:rPr lang="en-US" b="1" dirty="0" smtClean="0">
                      <a:solidFill>
                        <a:schemeClr val="bg1"/>
                      </a:solidFill>
                    </a:rPr>
                    <a:t>=1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377939" y="3201030"/>
                  <a:ext cx="831861" cy="412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chemeClr val="bg1"/>
                      </a:solidFill>
                    </a:rPr>
                    <a:t>η</a:t>
                  </a:r>
                  <a:r>
                    <a:rPr lang="en-US" b="1" dirty="0" smtClean="0">
                      <a:solidFill>
                        <a:schemeClr val="bg1"/>
                      </a:solidFill>
                    </a:rPr>
                    <a:t>=2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5188" y="3796146"/>
                  <a:ext cx="837812" cy="412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FGT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-1021080" y="2362200"/>
              <a:ext cx="1447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46777" y="2362200"/>
              <a:ext cx="1447801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20"/>
          <p:cNvGrpSpPr/>
          <p:nvPr/>
        </p:nvGrpSpPr>
        <p:grpSpPr>
          <a:xfrm>
            <a:off x="4114800" y="838200"/>
            <a:ext cx="4876800" cy="5791200"/>
            <a:chOff x="4267200" y="1295400"/>
            <a:chExt cx="4649787" cy="55626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6610"/>
            <a:stretch>
              <a:fillRect/>
            </a:stretch>
          </p:blipFill>
          <p:spPr bwMode="auto">
            <a:xfrm>
              <a:off x="4267200" y="1295400"/>
              <a:ext cx="4649787" cy="55626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221287" y="2849562"/>
              <a:ext cx="2971800" cy="317500"/>
              <a:chOff x="0" y="0"/>
              <a:chExt cx="1872" cy="200"/>
            </a:xfrm>
          </p:grpSpPr>
          <p:sp>
            <p:nvSpPr>
              <p:cNvPr id="10" name="Rectangle 10"/>
              <p:cNvSpPr>
                <a:spLocks/>
              </p:cNvSpPr>
              <p:nvPr/>
            </p:nvSpPr>
            <p:spPr bwMode="auto">
              <a:xfrm>
                <a:off x="0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" name="Rectangle 11"/>
              <p:cNvSpPr>
                <a:spLocks/>
              </p:cNvSpPr>
              <p:nvPr/>
            </p:nvSpPr>
            <p:spPr bwMode="auto">
              <a:xfrm>
                <a:off x="1808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92687" y="4500562"/>
              <a:ext cx="3416300" cy="850900"/>
              <a:chOff x="0" y="0"/>
              <a:chExt cx="2152" cy="536"/>
            </a:xfrm>
          </p:grpSpPr>
          <p:sp>
            <p:nvSpPr>
              <p:cNvPr id="13" name="Rectangle 13"/>
              <p:cNvSpPr>
                <a:spLocks/>
              </p:cNvSpPr>
              <p:nvPr/>
            </p:nvSpPr>
            <p:spPr bwMode="auto">
              <a:xfrm>
                <a:off x="2088" y="8"/>
                <a:ext cx="64" cy="528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Rectangle 14"/>
              <p:cNvSpPr>
                <a:spLocks/>
              </p:cNvSpPr>
              <p:nvPr/>
            </p:nvSpPr>
            <p:spPr bwMode="auto">
              <a:xfrm>
                <a:off x="0" y="0"/>
                <a:ext cx="64" cy="528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15"/>
              <p:cNvSpPr>
                <a:spLocks/>
              </p:cNvSpPr>
              <p:nvPr/>
            </p:nvSpPr>
            <p:spPr bwMode="auto">
              <a:xfrm>
                <a:off x="288" y="16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Rectangle 16"/>
              <p:cNvSpPr>
                <a:spLocks/>
              </p:cNvSpPr>
              <p:nvPr/>
            </p:nvSpPr>
            <p:spPr bwMode="auto">
              <a:xfrm>
                <a:off x="1808" y="168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5221287" y="2189162"/>
              <a:ext cx="762000" cy="317500"/>
              <a:chOff x="0" y="0"/>
              <a:chExt cx="480" cy="200"/>
            </a:xfrm>
          </p:grpSpPr>
          <p:sp>
            <p:nvSpPr>
              <p:cNvPr id="18" name="Rectangle 18"/>
              <p:cNvSpPr>
                <a:spLocks/>
              </p:cNvSpPr>
              <p:nvPr/>
            </p:nvSpPr>
            <p:spPr bwMode="auto">
              <a:xfrm>
                <a:off x="0" y="0"/>
                <a:ext cx="64" cy="200"/>
              </a:xfrm>
              <a:prstGeom prst="rect">
                <a:avLst/>
              </a:prstGeom>
              <a:solidFill>
                <a:srgbClr val="A7343B">
                  <a:alpha val="73999"/>
                </a:srgbClr>
              </a:solidFill>
              <a:ln w="127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19"/>
              <p:cNvSpPr>
                <a:spLocks/>
              </p:cNvSpPr>
              <p:nvPr/>
            </p:nvSpPr>
            <p:spPr bwMode="auto">
              <a:xfrm>
                <a:off x="39" y="4"/>
                <a:ext cx="441" cy="1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/>
                <a:r>
                  <a:rPr lang="en-US" sz="1400">
                    <a:solidFill>
                      <a:srgbClr val="000000"/>
                    </a:solidFill>
                    <a:cs typeface="Times New Roman" charset="0"/>
                  </a:rPr>
                  <a:t>S/B = 5</a:t>
                </a:r>
              </a:p>
            </p:txBody>
          </p:sp>
        </p:grp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STAR W Measurements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4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05200"/>
            <a:ext cx="2768600" cy="31242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533400" y="3505200"/>
            <a:ext cx="35814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114800" cy="5105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 smtClean="0"/>
              <a:t>Forward GEM Tracker upgrade</a:t>
            </a:r>
          </a:p>
          <a:p>
            <a:pPr lvl="1"/>
            <a:r>
              <a:rPr lang="en-US" sz="2200" dirty="0" smtClean="0"/>
              <a:t>6 light-weight triple-GEM disks using industrially produced GEM foils</a:t>
            </a:r>
          </a:p>
          <a:p>
            <a:pPr lvl="1"/>
            <a:r>
              <a:rPr lang="en-US" sz="2200" dirty="0" smtClean="0"/>
              <a:t>Partial Installation for 2012</a:t>
            </a:r>
            <a:endParaRPr lang="en-US" b="1" dirty="0" smtClean="0"/>
          </a:p>
          <a:p>
            <a:r>
              <a:rPr lang="en-US" b="1" dirty="0" smtClean="0"/>
              <a:t>Multi-year program </a:t>
            </a:r>
          </a:p>
          <a:p>
            <a:pPr lvl="1"/>
            <a:r>
              <a:rPr lang="en-US" sz="2200" dirty="0" smtClean="0"/>
              <a:t>L ≈ 300 pb</a:t>
            </a:r>
            <a:r>
              <a:rPr lang="en-US" sz="2200" baseline="30000" dirty="0" smtClean="0"/>
              <a:t>-1</a:t>
            </a:r>
          </a:p>
          <a:p>
            <a:pPr lvl="1"/>
            <a:r>
              <a:rPr lang="en-US" sz="2200" dirty="0" smtClean="0"/>
              <a:t>P ≈ 70%</a:t>
            </a:r>
          </a:p>
          <a:p>
            <a:pPr lvl="1"/>
            <a:r>
              <a:rPr lang="en-US" sz="2200" dirty="0" smtClean="0"/>
              <a:t>Significant constraints on the polarized anti-quark sea distributions</a:t>
            </a:r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7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Transverse Spin Asymmetries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3276600" y="3810000"/>
            <a:ext cx="2743200" cy="1190625"/>
            <a:chOff x="228600" y="1309688"/>
            <a:chExt cx="2667000" cy="1190625"/>
          </a:xfrm>
        </p:grpSpPr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 flipV="1">
              <a:off x="1143000" y="17526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 flipV="1">
              <a:off x="2209800" y="1524000"/>
              <a:ext cx="685800" cy="228600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1981200" y="1447800"/>
              <a:ext cx="479425" cy="5334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>
              <a:off x="838200" y="1676400"/>
              <a:ext cx="152400" cy="609600"/>
            </a:xfrm>
            <a:prstGeom prst="upArrow">
              <a:avLst>
                <a:gd name="adj1" fmla="val 50000"/>
                <a:gd name="adj2" fmla="val 100000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838200" y="1752600"/>
              <a:ext cx="1371600" cy="457200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685800" y="1905000"/>
              <a:ext cx="479425" cy="5334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36"/>
            <p:cNvSpPr>
              <a:spLocks noChangeArrowheads="1"/>
            </p:cNvSpPr>
            <p:nvPr/>
          </p:nvSpPr>
          <p:spPr bwMode="auto">
            <a:xfrm>
              <a:off x="1371600" y="1676400"/>
              <a:ext cx="381000" cy="457200"/>
            </a:xfrm>
            <a:prstGeom prst="irregularSeal2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V="1">
              <a:off x="228600" y="2209800"/>
              <a:ext cx="685800" cy="228600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1676400" y="2133600"/>
              <a:ext cx="990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Right</a:t>
              </a: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1219200" y="1309688"/>
              <a:ext cx="990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Left</a:t>
              </a:r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>
              <a:off x="1524000" y="1905000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35330"/>
            <a:ext cx="2740306" cy="36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2743199" y="761618"/>
            <a:ext cx="2819401" cy="3505200"/>
            <a:chOff x="96" y="1029"/>
            <a:chExt cx="3216" cy="319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1029"/>
              <a:ext cx="3216" cy="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Rectangle 6"/>
            <p:cNvSpPr>
              <a:spLocks noChangeAspect="1" noChangeArrowheads="1"/>
            </p:cNvSpPr>
            <p:nvPr/>
          </p:nvSpPr>
          <p:spPr bwMode="auto">
            <a:xfrm>
              <a:off x="1980" y="2730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"/>
            <p:cNvSpPr>
              <a:spLocks noChangeAspect="1" noChangeArrowheads="1"/>
            </p:cNvSpPr>
            <p:nvPr/>
          </p:nvSpPr>
          <p:spPr bwMode="auto">
            <a:xfrm>
              <a:off x="1980" y="3265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8"/>
            <p:cNvSpPr>
              <a:spLocks noChangeAspect="1" noChangeArrowheads="1"/>
            </p:cNvSpPr>
            <p:nvPr/>
          </p:nvSpPr>
          <p:spPr bwMode="auto">
            <a:xfrm>
              <a:off x="1980" y="2598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"/>
            <p:cNvSpPr>
              <a:spLocks noChangeAspect="1" noChangeArrowheads="1"/>
            </p:cNvSpPr>
            <p:nvPr/>
          </p:nvSpPr>
          <p:spPr bwMode="auto">
            <a:xfrm>
              <a:off x="1980" y="3313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6172200" y="5562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95800" y="5410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Initial </a:t>
            </a:r>
            <a:r>
              <a:rPr lang="en-US" sz="2000" b="1" dirty="0" err="1" smtClean="0"/>
              <a:t>pQCD</a:t>
            </a:r>
            <a:r>
              <a:rPr lang="en-US" sz="2000" b="1" dirty="0" smtClean="0"/>
              <a:t> prediction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Single Spin Asymmetries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638800" y="685800"/>
            <a:ext cx="3505200" cy="3565525"/>
            <a:chOff x="4419600" y="2590800"/>
            <a:chExt cx="4038600" cy="4022725"/>
          </a:xfrm>
        </p:grpSpPr>
        <p:pic>
          <p:nvPicPr>
            <p:cNvPr id="4" name="Picture 9" descr="pp_pi0_sigm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2590800"/>
              <a:ext cx="4038600" cy="3970338"/>
            </a:xfrm>
            <a:prstGeom prst="rect">
              <a:avLst/>
            </a:prstGeom>
            <a:noFill/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5334000" y="6276975"/>
              <a:ext cx="1676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/>
                <a:t>PRL 97, 152302</a:t>
              </a:r>
            </a:p>
          </p:txBody>
        </p:sp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914400"/>
            <a:ext cx="2438400" cy="339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66800" y="1066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E704</a:t>
            </a:r>
            <a:endParaRPr lang="en-US" sz="1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000" y="4238625"/>
            <a:ext cx="2743200" cy="2314575"/>
            <a:chOff x="9525000" y="3552825"/>
            <a:chExt cx="2743200" cy="2314575"/>
          </a:xfrm>
        </p:grpSpPr>
        <p:grpSp>
          <p:nvGrpSpPr>
            <p:cNvPr id="10" name="Group 9"/>
            <p:cNvGrpSpPr/>
            <p:nvPr/>
          </p:nvGrpSpPr>
          <p:grpSpPr>
            <a:xfrm>
              <a:off x="9525000" y="4676775"/>
              <a:ext cx="2743200" cy="1190625"/>
              <a:chOff x="228600" y="1309688"/>
              <a:chExt cx="2667000" cy="1190625"/>
            </a:xfrm>
          </p:grpSpPr>
          <p:sp>
            <p:nvSpPr>
              <p:cNvPr id="11" name="Line 46"/>
              <p:cNvSpPr>
                <a:spLocks noChangeShapeType="1"/>
              </p:cNvSpPr>
              <p:nvPr/>
            </p:nvSpPr>
            <p:spPr bwMode="auto">
              <a:xfrm flipH="1" flipV="1">
                <a:off x="1143000" y="1752600"/>
                <a:ext cx="3810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0"/>
              <p:cNvSpPr>
                <a:spLocks noChangeShapeType="1"/>
              </p:cNvSpPr>
              <p:nvPr/>
            </p:nvSpPr>
            <p:spPr bwMode="auto">
              <a:xfrm flipV="1">
                <a:off x="2209800" y="1524000"/>
                <a:ext cx="685800" cy="2286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35"/>
              <p:cNvSpPr>
                <a:spLocks noChangeArrowheads="1"/>
              </p:cNvSpPr>
              <p:nvPr/>
            </p:nvSpPr>
            <p:spPr bwMode="auto">
              <a:xfrm>
                <a:off x="1981200" y="1447800"/>
                <a:ext cx="479425" cy="5334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7372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AutoShape 34"/>
              <p:cNvSpPr>
                <a:spLocks noChangeArrowheads="1"/>
              </p:cNvSpPr>
              <p:nvPr/>
            </p:nvSpPr>
            <p:spPr bwMode="auto">
              <a:xfrm>
                <a:off x="838200" y="1676400"/>
                <a:ext cx="152400" cy="609600"/>
              </a:xfrm>
              <a:prstGeom prst="upArrow">
                <a:avLst>
                  <a:gd name="adj1" fmla="val 50000"/>
                  <a:gd name="adj2" fmla="val 100000"/>
                </a:avLst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flipV="1">
                <a:off x="838200" y="1752600"/>
                <a:ext cx="1371600" cy="4572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19"/>
              <p:cNvSpPr>
                <a:spLocks noChangeArrowheads="1"/>
              </p:cNvSpPr>
              <p:nvPr/>
            </p:nvSpPr>
            <p:spPr bwMode="auto">
              <a:xfrm>
                <a:off x="685800" y="1905000"/>
                <a:ext cx="479425" cy="5334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7372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AutoShape 36"/>
              <p:cNvSpPr>
                <a:spLocks noChangeArrowheads="1"/>
              </p:cNvSpPr>
              <p:nvPr/>
            </p:nvSpPr>
            <p:spPr bwMode="auto">
              <a:xfrm>
                <a:off x="1371600" y="1676400"/>
                <a:ext cx="381000" cy="457200"/>
              </a:xfrm>
              <a:prstGeom prst="irregularSeal2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 flipV="1">
                <a:off x="228600" y="2209800"/>
                <a:ext cx="685800" cy="228600"/>
              </a:xfrm>
              <a:prstGeom prst="line">
                <a:avLst/>
              </a:prstGeom>
              <a:noFill/>
              <a:ln w="412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43"/>
              <p:cNvSpPr txBox="1">
                <a:spLocks noChangeArrowheads="1"/>
              </p:cNvSpPr>
              <p:nvPr/>
            </p:nvSpPr>
            <p:spPr bwMode="auto">
              <a:xfrm>
                <a:off x="1676400" y="2133600"/>
                <a:ext cx="990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Right</a:t>
                </a:r>
              </a:p>
            </p:txBody>
          </p:sp>
          <p:sp>
            <p:nvSpPr>
              <p:cNvPr id="21" name="Text Box 44"/>
              <p:cNvSpPr txBox="1">
                <a:spLocks noChangeArrowheads="1"/>
              </p:cNvSpPr>
              <p:nvPr/>
            </p:nvSpPr>
            <p:spPr bwMode="auto">
              <a:xfrm>
                <a:off x="1219200" y="1309688"/>
                <a:ext cx="9906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Left</a:t>
                </a:r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1524000" y="1905000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3971" name="Object 9"/>
            <p:cNvGraphicFramePr>
              <a:graphicFrameLocks noChangeAspect="1"/>
            </p:cNvGraphicFramePr>
            <p:nvPr/>
          </p:nvGraphicFramePr>
          <p:xfrm>
            <a:off x="9525000" y="3552825"/>
            <a:ext cx="2495550" cy="1095375"/>
          </p:xfrm>
          <a:graphic>
            <a:graphicData uri="http://schemas.openxmlformats.org/presentationml/2006/ole">
              <p:oleObj spid="_x0000_s83971" name="Equation" r:id="rId8" imgW="1041120" imgH="457200" progId="Equation.3">
                <p:embed/>
              </p:oleObj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694488" y="5238750"/>
          <a:ext cx="1839912" cy="1085850"/>
        </p:xfrm>
        <a:graphic>
          <a:graphicData uri="http://schemas.openxmlformats.org/presentationml/2006/ole">
            <p:oleObj spid="_x0000_s83972" name="Equation" r:id="rId9" imgW="774360" imgH="457200" progId="Equation.3">
              <p:embed/>
            </p:oleObj>
          </a:graphicData>
        </a:graphic>
      </p:graphicFrame>
      <p:sp>
        <p:nvSpPr>
          <p:cNvPr id="28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95800" y="4953000"/>
            <a:ext cx="3962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4495800"/>
            <a:ext cx="5715000" cy="2514600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/>
              <a:t>Large transverse spin asymmetries consistent over an order of magnitude in √s up to 200 </a:t>
            </a:r>
            <a:r>
              <a:rPr lang="en-US" sz="3600" b="1" dirty="0" err="1" smtClean="0"/>
              <a:t>GeV</a:t>
            </a:r>
            <a:endParaRPr lang="en-US" sz="3600" b="1" dirty="0" smtClean="0"/>
          </a:p>
          <a:p>
            <a:r>
              <a:rPr lang="en-US" sz="3600" b="1" dirty="0" smtClean="0"/>
              <a:t>Cross sections measured at forward rapidity at RHIC are reasonably described by </a:t>
            </a:r>
            <a:r>
              <a:rPr lang="en-US" sz="3600" b="1" dirty="0" err="1" smtClean="0"/>
              <a:t>pQCD</a:t>
            </a:r>
            <a:endParaRPr lang="en-US" sz="3600" b="1" dirty="0" smtClean="0"/>
          </a:p>
          <a:p>
            <a:r>
              <a:rPr lang="en-US" sz="3600" b="1" dirty="0" smtClean="0"/>
              <a:t>Proposed </a:t>
            </a:r>
            <a:r>
              <a:rPr lang="en-US" sz="3600" b="1" dirty="0" err="1" smtClean="0"/>
              <a:t>pQCD</a:t>
            </a:r>
            <a:r>
              <a:rPr lang="en-US" sz="3600" b="1" dirty="0" smtClean="0"/>
              <a:t> mechanisms for large A</a:t>
            </a:r>
            <a:r>
              <a:rPr lang="en-US" sz="3600" b="1" baseline="-25000" dirty="0" smtClean="0"/>
              <a:t>N</a:t>
            </a:r>
            <a:r>
              <a:rPr lang="en-US" sz="3600" b="1" dirty="0" smtClean="0"/>
              <a:t>:</a:t>
            </a:r>
          </a:p>
          <a:p>
            <a:pPr lvl="1"/>
            <a:r>
              <a:rPr lang="en-US" sz="3300" b="1" dirty="0" err="1" smtClean="0"/>
              <a:t>Sivers</a:t>
            </a:r>
            <a:r>
              <a:rPr lang="en-US" sz="3300" b="1" dirty="0" smtClean="0"/>
              <a:t> Effect: </a:t>
            </a:r>
            <a:r>
              <a:rPr lang="en-US" sz="3300" b="1" dirty="0" err="1" smtClean="0"/>
              <a:t>parton</a:t>
            </a:r>
            <a:r>
              <a:rPr lang="en-US" sz="3300" b="1" dirty="0" smtClean="0"/>
              <a:t> orbital motion</a:t>
            </a:r>
          </a:p>
          <a:p>
            <a:pPr lvl="1"/>
            <a:r>
              <a:rPr lang="en-US" sz="3300" b="1" dirty="0" smtClean="0"/>
              <a:t>Collins Effect: </a:t>
            </a:r>
            <a:r>
              <a:rPr lang="en-US" sz="3300" b="1" dirty="0" err="1" smtClean="0"/>
              <a:t>transversity</a:t>
            </a:r>
            <a:r>
              <a:rPr lang="en-US" sz="3300" b="1" dirty="0" smtClean="0"/>
              <a:t> + fragmentation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29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1143000"/>
          </a:xfrm>
        </p:spPr>
        <p:txBody>
          <a:bodyPr/>
          <a:lstStyle/>
          <a:p>
            <a:r>
              <a:rPr lang="en-US" dirty="0" smtClean="0"/>
              <a:t>Proton Spin Puzzle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 dirty="0">
              <a:latin typeface="Calibri" pitchFamily="34" charset="0"/>
            </a:endParaRPr>
          </a:p>
        </p:txBody>
      </p:sp>
      <p:pic>
        <p:nvPicPr>
          <p:cNvPr id="11" name="Picture 19" descr="uli_nucle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6200"/>
            <a:ext cx="2057400" cy="2488347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304800" y="2590800"/>
            <a:ext cx="4716463" cy="1319213"/>
            <a:chOff x="457200" y="4258270"/>
            <a:chExt cx="4716463" cy="1319213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4258270"/>
              <a:ext cx="457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Integral of quark polarization is well measured in DIS to be only ~30%, but decomposition (especially sea) is not well understood</a:t>
              </a:r>
              <a:endParaRPr lang="en-US" b="1" dirty="0">
                <a:solidFill>
                  <a:srgbClr val="C00000"/>
                </a:solidFill>
                <a:latin typeface="+mn-lt"/>
              </a:endParaRPr>
            </a:p>
          </p:txBody>
        </p:sp>
        <p:graphicFrame>
          <p:nvGraphicFramePr>
            <p:cNvPr id="13" name="Object 24"/>
            <p:cNvGraphicFramePr>
              <a:graphicFrameLocks noChangeAspect="1"/>
            </p:cNvGraphicFramePr>
            <p:nvPr/>
          </p:nvGraphicFramePr>
          <p:xfrm>
            <a:off x="457200" y="5096470"/>
            <a:ext cx="4716463" cy="481013"/>
          </p:xfrm>
          <a:graphic>
            <a:graphicData uri="http://schemas.openxmlformats.org/presentationml/2006/ole">
              <p:oleObj spid="_x0000_s1027" name="Equation" r:id="rId5" imgW="2743200" imgH="279360" progId="Equation.3">
                <p:embed/>
              </p:oleObj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200400" y="914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observed spin of the proton can be decomposed into contributions from the intrinsic quark and gluon spin and orbital angular momentum</a:t>
            </a:r>
            <a:endParaRPr lang="en-US" dirty="0">
              <a:latin typeface="+mn-lt"/>
            </a:endParaRP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60720" y="3581400"/>
            <a:ext cx="2926080" cy="731520"/>
            <a:chOff x="838200" y="2971800"/>
            <a:chExt cx="2926080" cy="731520"/>
          </a:xfrm>
        </p:grpSpPr>
        <p:grpSp>
          <p:nvGrpSpPr>
            <p:cNvPr id="23" name="Group 22"/>
            <p:cNvGrpSpPr/>
            <p:nvPr/>
          </p:nvGrpSpPr>
          <p:grpSpPr>
            <a:xfrm>
              <a:off x="838200" y="2971800"/>
              <a:ext cx="2926080" cy="731520"/>
              <a:chOff x="914400" y="3352800"/>
              <a:chExt cx="2926080" cy="731520"/>
            </a:xfrm>
          </p:grpSpPr>
          <p:grpSp>
            <p:nvGrpSpPr>
              <p:cNvPr id="25" name="Group 15"/>
              <p:cNvGrpSpPr/>
              <p:nvPr/>
            </p:nvGrpSpPr>
            <p:grpSpPr>
              <a:xfrm>
                <a:off x="914400" y="3352800"/>
                <a:ext cx="2926080" cy="731520"/>
                <a:chOff x="914400" y="3352800"/>
                <a:chExt cx="2926080" cy="731520"/>
              </a:xfrm>
            </p:grpSpPr>
            <p:grpSp>
              <p:nvGrpSpPr>
                <p:cNvPr id="33" name="Group 6"/>
                <p:cNvGrpSpPr/>
                <p:nvPr/>
              </p:nvGrpSpPr>
              <p:grpSpPr>
                <a:xfrm>
                  <a:off x="914400" y="3352800"/>
                  <a:ext cx="2484120" cy="731520"/>
                  <a:chOff x="914400" y="3352800"/>
                  <a:chExt cx="2484120" cy="731520"/>
                </a:xfrm>
              </p:grpSpPr>
              <p:sp>
                <p:nvSpPr>
                  <p:cNvPr id="37" name="Oval 4"/>
                  <p:cNvSpPr>
                    <a:spLocks noChangeAspect="1"/>
                  </p:cNvSpPr>
                  <p:nvPr/>
                </p:nvSpPr>
                <p:spPr>
                  <a:xfrm>
                    <a:off x="26670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5"/>
                  <p:cNvSpPr>
                    <a:spLocks noChangeAspect="1"/>
                  </p:cNvSpPr>
                  <p:nvPr/>
                </p:nvSpPr>
                <p:spPr>
                  <a:xfrm>
                    <a:off x="9144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1645920" y="371856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3383280" y="373380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1"/>
              <p:cNvGrpSpPr/>
              <p:nvPr/>
            </p:nvGrpSpPr>
            <p:grpSpPr>
              <a:xfrm>
                <a:off x="1066800" y="3657600"/>
                <a:ext cx="2209800" cy="152400"/>
                <a:chOff x="1066800" y="3657600"/>
                <a:chExt cx="2209800" cy="1524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10668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1242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H="1">
                  <a:off x="28194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10800000" flipH="1">
                  <a:off x="11430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" name="Straight Connector 23"/>
            <p:cNvCxnSpPr/>
            <p:nvPr/>
          </p:nvCxnSpPr>
          <p:spPr>
            <a:xfrm>
              <a:off x="2209800" y="3352800"/>
              <a:ext cx="228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897880" y="5181600"/>
            <a:ext cx="2484120" cy="1188720"/>
            <a:chOff x="838200" y="4038600"/>
            <a:chExt cx="2484120" cy="1188720"/>
          </a:xfrm>
        </p:grpSpPr>
        <p:grpSp>
          <p:nvGrpSpPr>
            <p:cNvPr id="41" name="Group 38"/>
            <p:cNvGrpSpPr/>
            <p:nvPr/>
          </p:nvGrpSpPr>
          <p:grpSpPr>
            <a:xfrm>
              <a:off x="838200" y="4038600"/>
              <a:ext cx="2484120" cy="1188720"/>
              <a:chOff x="838200" y="3886200"/>
              <a:chExt cx="2484120" cy="1188720"/>
            </a:xfrm>
          </p:grpSpPr>
          <p:grpSp>
            <p:nvGrpSpPr>
              <p:cNvPr id="43" name="Group 25"/>
              <p:cNvGrpSpPr/>
              <p:nvPr/>
            </p:nvGrpSpPr>
            <p:grpSpPr>
              <a:xfrm>
                <a:off x="838200" y="3886200"/>
                <a:ext cx="2484120" cy="1188720"/>
                <a:chOff x="914400" y="2895600"/>
                <a:chExt cx="2484120" cy="1188720"/>
              </a:xfrm>
            </p:grpSpPr>
            <p:grpSp>
              <p:nvGrpSpPr>
                <p:cNvPr id="45" name="Group 15"/>
                <p:cNvGrpSpPr/>
                <p:nvPr/>
              </p:nvGrpSpPr>
              <p:grpSpPr>
                <a:xfrm>
                  <a:off x="914400" y="2895600"/>
                  <a:ext cx="2484120" cy="1188720"/>
                  <a:chOff x="914400" y="2895600"/>
                  <a:chExt cx="2484120" cy="1188720"/>
                </a:xfrm>
              </p:grpSpPr>
              <p:grpSp>
                <p:nvGrpSpPr>
                  <p:cNvPr id="51" name="Group 6"/>
                  <p:cNvGrpSpPr/>
                  <p:nvPr/>
                </p:nvGrpSpPr>
                <p:grpSpPr>
                  <a:xfrm>
                    <a:off x="914400" y="3352800"/>
                    <a:ext cx="2484120" cy="731520"/>
                    <a:chOff x="914400" y="3352800"/>
                    <a:chExt cx="2484120" cy="731520"/>
                  </a:xfrm>
                </p:grpSpPr>
                <p:sp>
                  <p:nvSpPr>
                    <p:cNvPr id="53" name="Oval 52"/>
                    <p:cNvSpPr>
                      <a:spLocks noChangeAspect="1"/>
                    </p:cNvSpPr>
                    <p:nvPr/>
                  </p:nvSpPr>
                  <p:spPr>
                    <a:xfrm>
                      <a:off x="2667000" y="3352800"/>
                      <a:ext cx="731520" cy="73152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>
                      <a:spLocks noChangeAspect="1"/>
                    </p:cNvSpPr>
                    <p:nvPr/>
                  </p:nvSpPr>
                  <p:spPr>
                    <a:xfrm>
                      <a:off x="914400" y="3352800"/>
                      <a:ext cx="731520" cy="73152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2" name="Straight Arrow Connector 51"/>
                  <p:cNvCxnSpPr/>
                  <p:nvPr/>
                </p:nvCxnSpPr>
                <p:spPr>
                  <a:xfrm rot="16200000">
                    <a:off x="1066800" y="3124200"/>
                    <a:ext cx="457200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21"/>
                <p:cNvGrpSpPr/>
                <p:nvPr/>
              </p:nvGrpSpPr>
              <p:grpSpPr>
                <a:xfrm>
                  <a:off x="1210056" y="3474720"/>
                  <a:ext cx="1926336" cy="487680"/>
                  <a:chOff x="1210056" y="3474720"/>
                  <a:chExt cx="1926336" cy="487680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1210056" y="3779520"/>
                    <a:ext cx="152400" cy="1524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2983992" y="3505200"/>
                    <a:ext cx="152400" cy="15544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9" name="Straight Arrow Connector 48"/>
                  <p:cNvCxnSpPr/>
                  <p:nvPr/>
                </p:nvCxnSpPr>
                <p:spPr>
                  <a:xfrm rot="16200000" flipH="1">
                    <a:off x="2857500" y="3771900"/>
                    <a:ext cx="3810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rot="5400000" flipH="1">
                    <a:off x="1104900" y="3665220"/>
                    <a:ext cx="381000" cy="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Straight Arrow Connector 43"/>
              <p:cNvCxnSpPr/>
              <p:nvPr/>
            </p:nvCxnSpPr>
            <p:spPr>
              <a:xfrm rot="-5400000">
                <a:off x="2743200" y="4114800"/>
                <a:ext cx="4572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1981200" y="4876800"/>
              <a:ext cx="228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562600" y="3135868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Helicity</a:t>
            </a:r>
            <a:r>
              <a:rPr lang="en-US" sz="2000" b="1" dirty="0" smtClean="0"/>
              <a:t> Distribution: </a:t>
            </a:r>
            <a:r>
              <a:rPr lang="el-GR" sz="2000" b="1" dirty="0" smtClean="0"/>
              <a:t>Δ</a:t>
            </a:r>
            <a:r>
              <a:rPr lang="en-US" sz="2000" b="1" dirty="0" smtClean="0"/>
              <a:t>q, </a:t>
            </a:r>
            <a:r>
              <a:rPr lang="el-GR" sz="2000" b="1" dirty="0" smtClean="0"/>
              <a:t>Δ</a:t>
            </a:r>
            <a:r>
              <a:rPr lang="en-US" sz="2000" b="1" dirty="0" smtClean="0"/>
              <a:t>g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562600" y="4781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Transversity</a:t>
            </a:r>
            <a:r>
              <a:rPr lang="en-US" sz="2000" b="1" dirty="0" smtClean="0"/>
              <a:t> Distribution: </a:t>
            </a:r>
            <a:r>
              <a:rPr lang="el-GR" sz="2000" b="1" dirty="0" smtClean="0"/>
              <a:t>δ</a:t>
            </a:r>
            <a:r>
              <a:rPr lang="en-US" sz="2000" b="1" dirty="0" smtClean="0"/>
              <a:t>q</a:t>
            </a:r>
            <a:endParaRPr lang="en-US" sz="2000" b="1" dirty="0"/>
          </a:p>
        </p:txBody>
      </p:sp>
      <p:graphicFrame>
        <p:nvGraphicFramePr>
          <p:cNvPr id="10" name="Content Placeholder 9"/>
          <p:cNvGraphicFramePr>
            <a:graphicFrameLocks noChangeAspect="1"/>
          </p:cNvGraphicFramePr>
          <p:nvPr>
            <p:ph idx="1"/>
          </p:nvPr>
        </p:nvGraphicFramePr>
        <p:xfrm>
          <a:off x="3908425" y="1828800"/>
          <a:ext cx="3406775" cy="838200"/>
        </p:xfrm>
        <a:graphic>
          <a:graphicData uri="http://schemas.openxmlformats.org/presentationml/2006/ole">
            <p:oleObj spid="_x0000_s1026" name="Equation" r:id="rId6" imgW="1600200" imgH="393480" progId="Equation.3">
              <p:embed/>
            </p:oleObj>
          </a:graphicData>
        </a:graphic>
      </p:graphicFrame>
      <p:sp>
        <p:nvSpPr>
          <p:cNvPr id="57" name="Rounded Rectangle 56"/>
          <p:cNvSpPr/>
          <p:nvPr/>
        </p:nvSpPr>
        <p:spPr>
          <a:xfrm>
            <a:off x="5638800" y="1981200"/>
            <a:ext cx="4572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324600" y="1981200"/>
            <a:ext cx="484632" cy="5334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010400" y="1981200"/>
            <a:ext cx="365760" cy="533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486400" y="3048000"/>
            <a:ext cx="33528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562600" y="4724400"/>
            <a:ext cx="3200400" cy="1752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810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Chiral</a:t>
            </a:r>
            <a:r>
              <a:rPr lang="en-US" b="1" dirty="0" smtClean="0">
                <a:solidFill>
                  <a:srgbClr val="00B050"/>
                </a:solidFill>
              </a:rPr>
              <a:t>-odd property of the proton, which c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ompletes the description of quark distributions at leading twist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8600" y="480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</a:rPr>
              <a:t>Parton orbital angular momentum: Some sensitivity through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Sivers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mechanism from correlation of proton spin and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parton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orbital motion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8600" y="3886200"/>
            <a:ext cx="4762500" cy="923330"/>
            <a:chOff x="228600" y="4495800"/>
            <a:chExt cx="476250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449580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Not well constrained by DIS and a primary focus of the RHIC spin program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graphicFrame>
          <p:nvGraphicFramePr>
            <p:cNvPr id="64" name="Object 24"/>
            <p:cNvGraphicFramePr>
              <a:graphicFrameLocks noChangeAspect="1"/>
            </p:cNvGraphicFramePr>
            <p:nvPr/>
          </p:nvGraphicFramePr>
          <p:xfrm>
            <a:off x="3200400" y="4700587"/>
            <a:ext cx="1790700" cy="481013"/>
          </p:xfrm>
          <a:graphic>
            <a:graphicData uri="http://schemas.openxmlformats.org/presentationml/2006/ole">
              <p:oleObj spid="_x0000_s1028" name="Equation" r:id="rId7" imgW="1041120" imgH="279360" progId="Equation.3">
                <p:embed/>
              </p:oleObj>
            </a:graphicData>
          </a:graphic>
        </p:graphicFrame>
      </p:grpSp>
      <p:sp>
        <p:nvSpPr>
          <p:cNvPr id="65" name="Rounded Rectangle 64"/>
          <p:cNvSpPr/>
          <p:nvPr/>
        </p:nvSpPr>
        <p:spPr>
          <a:xfrm>
            <a:off x="5486400" y="3048000"/>
            <a:ext cx="3352800" cy="1524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2" grpId="0"/>
      <p:bldP spid="63" grpId="0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Mechanism for Large Transverse Spin Effects</a:t>
            </a:r>
            <a:endParaRPr lang="en-US" sz="3600" dirty="0"/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4572000" y="122640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</a:rPr>
              <a:t>Collins mechanism:</a:t>
            </a:r>
            <a:r>
              <a:rPr lang="en-US" sz="2400" b="1" dirty="0"/>
              <a:t> </a:t>
            </a:r>
            <a:r>
              <a:rPr lang="en-US" sz="2400" b="0" dirty="0"/>
              <a:t>asymmetry in the forward jet fragmentation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228600" y="122640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Sivers</a:t>
            </a:r>
            <a:r>
              <a:rPr lang="en-US" sz="2400" b="1" dirty="0">
                <a:solidFill>
                  <a:srgbClr val="0000CC"/>
                </a:solidFill>
              </a:rPr>
              <a:t> mechanism: </a:t>
            </a:r>
            <a:r>
              <a:rPr lang="en-US" sz="2400" b="0" dirty="0"/>
              <a:t>asymmetry in </a:t>
            </a:r>
            <a:r>
              <a:rPr lang="en-US" sz="2400" b="0" dirty="0" smtClean="0"/>
              <a:t>production of forward </a:t>
            </a:r>
            <a:r>
              <a:rPr lang="en-US" sz="2400" b="0" dirty="0"/>
              <a:t>jet or 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="0" dirty="0"/>
              <a:t> </a:t>
            </a:r>
            <a:endParaRPr lang="en-US" sz="2400" b="0" dirty="0">
              <a:latin typeface="Symbol" pitchFamily="18" charset="2"/>
            </a:endParaRPr>
          </a:p>
        </p:txBody>
      </p:sp>
      <p:sp>
        <p:nvSpPr>
          <p:cNvPr id="658437" name="Line 5"/>
          <p:cNvSpPr>
            <a:spLocks noChangeShapeType="1"/>
          </p:cNvSpPr>
          <p:nvPr/>
        </p:nvSpPr>
        <p:spPr bwMode="auto">
          <a:xfrm>
            <a:off x="381000" y="2743200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38" name="Line 6"/>
          <p:cNvSpPr>
            <a:spLocks noChangeShapeType="1"/>
          </p:cNvSpPr>
          <p:nvPr/>
        </p:nvSpPr>
        <p:spPr bwMode="auto">
          <a:xfrm flipV="1">
            <a:off x="685800" y="2590800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39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P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40" name="Line 8"/>
          <p:cNvSpPr>
            <a:spLocks noChangeShapeType="1"/>
          </p:cNvSpPr>
          <p:nvPr/>
        </p:nvSpPr>
        <p:spPr bwMode="auto">
          <a:xfrm flipV="1">
            <a:off x="384175" y="2727325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>
            <a:off x="990600" y="243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k</a:t>
            </a:r>
            <a:r>
              <a:rPr lang="en-US" sz="2000" baseline="-25000">
                <a:solidFill>
                  <a:srgbClr val="006600"/>
                </a:solidFill>
              </a:rPr>
              <a:t>T,q</a:t>
            </a: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658442" name="Line 10"/>
          <p:cNvSpPr>
            <a:spLocks noChangeShapeType="1"/>
          </p:cNvSpPr>
          <p:nvPr/>
        </p:nvSpPr>
        <p:spPr bwMode="auto">
          <a:xfrm>
            <a:off x="31242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3" name="Line 11"/>
          <p:cNvSpPr>
            <a:spLocks noChangeShapeType="1"/>
          </p:cNvSpPr>
          <p:nvPr/>
        </p:nvSpPr>
        <p:spPr bwMode="auto">
          <a:xfrm>
            <a:off x="1752600" y="3352800"/>
            <a:ext cx="1600200" cy="30480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4" name="Line 12"/>
          <p:cNvSpPr>
            <a:spLocks noChangeShapeType="1"/>
          </p:cNvSpPr>
          <p:nvPr/>
        </p:nvSpPr>
        <p:spPr bwMode="auto">
          <a:xfrm>
            <a:off x="3352800" y="3657600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5" name="Line 13"/>
          <p:cNvSpPr>
            <a:spLocks noChangeShapeType="1"/>
          </p:cNvSpPr>
          <p:nvPr/>
        </p:nvSpPr>
        <p:spPr bwMode="auto">
          <a:xfrm rot="2215248" flipV="1">
            <a:off x="3360738" y="3625850"/>
            <a:ext cx="98425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6" name="Line 14"/>
          <p:cNvSpPr>
            <a:spLocks noChangeShapeType="1"/>
          </p:cNvSpPr>
          <p:nvPr/>
        </p:nvSpPr>
        <p:spPr bwMode="auto">
          <a:xfrm rot="1381992">
            <a:off x="1625600" y="3663950"/>
            <a:ext cx="1600200" cy="3048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7" name="Line 15"/>
          <p:cNvSpPr>
            <a:spLocks noChangeShapeType="1"/>
          </p:cNvSpPr>
          <p:nvPr/>
        </p:nvSpPr>
        <p:spPr bwMode="auto">
          <a:xfrm rot="1381992">
            <a:off x="3041650" y="4478338"/>
            <a:ext cx="1074738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8" name="Line 16"/>
          <p:cNvSpPr>
            <a:spLocks noChangeShapeType="1"/>
          </p:cNvSpPr>
          <p:nvPr/>
        </p:nvSpPr>
        <p:spPr bwMode="auto">
          <a:xfrm rot="3597241" flipV="1">
            <a:off x="3009900" y="4421188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9" name="Line 17"/>
          <p:cNvSpPr>
            <a:spLocks noChangeShapeType="1"/>
          </p:cNvSpPr>
          <p:nvPr/>
        </p:nvSpPr>
        <p:spPr bwMode="auto">
          <a:xfrm rot="-10800000">
            <a:off x="1752600" y="3352800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0" name="Text Box 18"/>
          <p:cNvSpPr txBox="1">
            <a:spLocks noChangeArrowheads="1"/>
          </p:cNvSpPr>
          <p:nvPr/>
        </p:nvSpPr>
        <p:spPr bwMode="auto">
          <a:xfrm>
            <a:off x="762000" y="29908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658451" name="Text Box 19"/>
          <p:cNvSpPr txBox="1">
            <a:spLocks noChangeArrowheads="1"/>
          </p:cNvSpPr>
          <p:nvPr/>
        </p:nvSpPr>
        <p:spPr bwMode="auto">
          <a:xfrm>
            <a:off x="2971800" y="3657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</a:p>
        </p:txBody>
      </p:sp>
      <p:sp>
        <p:nvSpPr>
          <p:cNvPr id="658452" name="Line 20"/>
          <p:cNvSpPr>
            <a:spLocks noChangeShapeType="1"/>
          </p:cNvSpPr>
          <p:nvPr/>
        </p:nvSpPr>
        <p:spPr bwMode="auto">
          <a:xfrm>
            <a:off x="4724400" y="2743200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3" name="Line 21"/>
          <p:cNvSpPr>
            <a:spLocks noChangeShapeType="1"/>
          </p:cNvSpPr>
          <p:nvPr/>
        </p:nvSpPr>
        <p:spPr bwMode="auto">
          <a:xfrm flipV="1">
            <a:off x="5029200" y="2590800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4" name="Text Box 22"/>
          <p:cNvSpPr txBox="1">
            <a:spLocks noChangeArrowheads="1"/>
          </p:cNvSpPr>
          <p:nvPr/>
        </p:nvSpPr>
        <p:spPr bwMode="auto">
          <a:xfrm>
            <a:off x="4800600" y="2209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P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55" name="Line 23"/>
          <p:cNvSpPr>
            <a:spLocks noChangeShapeType="1"/>
          </p:cNvSpPr>
          <p:nvPr/>
        </p:nvSpPr>
        <p:spPr bwMode="auto">
          <a:xfrm rot="20678397" flipV="1">
            <a:off x="7620000" y="4419600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6" name="Line 24"/>
          <p:cNvSpPr>
            <a:spLocks noChangeShapeType="1"/>
          </p:cNvSpPr>
          <p:nvPr/>
        </p:nvSpPr>
        <p:spPr bwMode="auto">
          <a:xfrm>
            <a:off x="74676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7" name="Line 25"/>
          <p:cNvSpPr>
            <a:spLocks noChangeShapeType="1"/>
          </p:cNvSpPr>
          <p:nvPr/>
        </p:nvSpPr>
        <p:spPr bwMode="auto">
          <a:xfrm>
            <a:off x="6096000" y="3352800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8" name="Line 26"/>
          <p:cNvSpPr>
            <a:spLocks noChangeShapeType="1"/>
          </p:cNvSpPr>
          <p:nvPr/>
        </p:nvSpPr>
        <p:spPr bwMode="auto">
          <a:xfrm>
            <a:off x="7696200" y="3657600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59" name="Line 27"/>
          <p:cNvSpPr>
            <a:spLocks noChangeShapeType="1"/>
          </p:cNvSpPr>
          <p:nvPr/>
        </p:nvSpPr>
        <p:spPr bwMode="auto">
          <a:xfrm rot="2215248" flipV="1">
            <a:off x="7704138" y="3625850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0" name="Line 28"/>
          <p:cNvSpPr>
            <a:spLocks noChangeShapeType="1"/>
          </p:cNvSpPr>
          <p:nvPr/>
        </p:nvSpPr>
        <p:spPr bwMode="auto">
          <a:xfrm rot="1381992">
            <a:off x="5969000" y="3663950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1" name="Line 29"/>
          <p:cNvSpPr>
            <a:spLocks noChangeShapeType="1"/>
          </p:cNvSpPr>
          <p:nvPr/>
        </p:nvSpPr>
        <p:spPr bwMode="auto">
          <a:xfrm rot="1381992">
            <a:off x="7385050" y="4478338"/>
            <a:ext cx="1074738" cy="84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2" name="Line 30"/>
          <p:cNvSpPr>
            <a:spLocks noChangeShapeType="1"/>
          </p:cNvSpPr>
          <p:nvPr/>
        </p:nvSpPr>
        <p:spPr bwMode="auto">
          <a:xfrm rot="3597241" flipV="1">
            <a:off x="7353300" y="4421188"/>
            <a:ext cx="984250" cy="374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3" name="Line 31"/>
          <p:cNvSpPr>
            <a:spLocks noChangeShapeType="1"/>
          </p:cNvSpPr>
          <p:nvPr/>
        </p:nvSpPr>
        <p:spPr bwMode="auto">
          <a:xfrm rot="-10800000">
            <a:off x="6096000" y="3352800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4" name="Text Box 32"/>
          <p:cNvSpPr txBox="1">
            <a:spLocks noChangeArrowheads="1"/>
          </p:cNvSpPr>
          <p:nvPr/>
        </p:nvSpPr>
        <p:spPr bwMode="auto">
          <a:xfrm>
            <a:off x="5105400" y="29908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658465" name="Text Box 33"/>
          <p:cNvSpPr txBox="1">
            <a:spLocks noChangeArrowheads="1"/>
          </p:cNvSpPr>
          <p:nvPr/>
        </p:nvSpPr>
        <p:spPr bwMode="auto">
          <a:xfrm>
            <a:off x="7315200" y="3657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</a:p>
        </p:txBody>
      </p:sp>
      <p:sp>
        <p:nvSpPr>
          <p:cNvPr id="658466" name="Line 34"/>
          <p:cNvSpPr>
            <a:spLocks noChangeShapeType="1"/>
          </p:cNvSpPr>
          <p:nvPr/>
        </p:nvSpPr>
        <p:spPr bwMode="auto">
          <a:xfrm flipV="1">
            <a:off x="6931025" y="3657600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67" name="Text Box 35"/>
          <p:cNvSpPr txBox="1">
            <a:spLocks noChangeArrowheads="1"/>
          </p:cNvSpPr>
          <p:nvPr/>
        </p:nvSpPr>
        <p:spPr bwMode="auto">
          <a:xfrm>
            <a:off x="6705600" y="4114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 baseline="-25000">
                <a:solidFill>
                  <a:srgbClr val="FF0000"/>
                </a:solidFill>
              </a:rPr>
              <a:t>q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58468" name="Text Box 36"/>
          <p:cNvSpPr txBox="1">
            <a:spLocks noChangeArrowheads="1"/>
          </p:cNvSpPr>
          <p:nvPr/>
        </p:nvSpPr>
        <p:spPr bwMode="auto">
          <a:xfrm>
            <a:off x="8229600" y="4114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k</a:t>
            </a:r>
            <a:r>
              <a:rPr lang="en-US" sz="2000" baseline="-25000">
                <a:solidFill>
                  <a:srgbClr val="006600"/>
                </a:solidFill>
              </a:rPr>
              <a:t>T,</a:t>
            </a:r>
            <a:r>
              <a:rPr lang="el-GR" sz="2000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658469" name="Text Box 37"/>
          <p:cNvSpPr txBox="1">
            <a:spLocks noChangeArrowheads="1"/>
          </p:cNvSpPr>
          <p:nvPr/>
        </p:nvSpPr>
        <p:spPr bwMode="auto">
          <a:xfrm>
            <a:off x="76200" y="449580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Sensitive to </a:t>
            </a:r>
            <a:r>
              <a:rPr lang="en-US" b="1" dirty="0">
                <a:solidFill>
                  <a:srgbClr val="0000FF"/>
                </a:solidFill>
              </a:rPr>
              <a:t>proton spin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>
                <a:solidFill>
                  <a:srgbClr val="0000CC"/>
                </a:solidFill>
              </a:rPr>
              <a:t>– </a:t>
            </a:r>
            <a:r>
              <a:rPr lang="en-US" b="0" dirty="0" err="1"/>
              <a:t>parton</a:t>
            </a:r>
            <a:r>
              <a:rPr lang="en-US" b="0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transverse motion </a:t>
            </a:r>
            <a:r>
              <a:rPr lang="en-US" b="0" dirty="0"/>
              <a:t>correlations</a:t>
            </a:r>
          </a:p>
        </p:txBody>
      </p:sp>
      <p:sp>
        <p:nvSpPr>
          <p:cNvPr id="658470" name="Text Box 38"/>
          <p:cNvSpPr txBox="1">
            <a:spLocks noChangeArrowheads="1"/>
          </p:cNvSpPr>
          <p:nvPr/>
        </p:nvSpPr>
        <p:spPr bwMode="auto">
          <a:xfrm>
            <a:off x="5181600" y="446405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Sensitive to </a:t>
            </a:r>
            <a:r>
              <a:rPr lang="en-US" b="1" dirty="0" err="1">
                <a:solidFill>
                  <a:srgbClr val="0000FF"/>
                </a:solidFill>
              </a:rPr>
              <a:t>transversity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58471" name="Rectangle 39"/>
          <p:cNvSpPr>
            <a:spLocks noChangeArrowheads="1"/>
          </p:cNvSpPr>
          <p:nvPr/>
        </p:nvSpPr>
        <p:spPr bwMode="auto">
          <a:xfrm>
            <a:off x="457200" y="56388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 smtClean="0"/>
              <a:t>Need </a:t>
            </a:r>
            <a:r>
              <a:rPr lang="en-US" sz="2000" b="0" dirty="0"/>
              <a:t>to </a:t>
            </a:r>
            <a:r>
              <a:rPr lang="en-US" sz="2000" dirty="0"/>
              <a:t>go beyond inclusive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measurements</a:t>
            </a:r>
            <a:r>
              <a:rPr lang="en-US" sz="2000" b="0" dirty="0" smtClean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Possibilities include jets, direct photons, </a:t>
            </a:r>
            <a:r>
              <a:rPr lang="en-US" sz="2000" dirty="0" err="1" smtClean="0"/>
              <a:t>di-hadron</a:t>
            </a:r>
            <a:r>
              <a:rPr lang="en-US" sz="2000" dirty="0" smtClean="0"/>
              <a:t> correlations,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4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3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Forward Rapidity Collins Asymmetry</a:t>
            </a:r>
            <a:endParaRPr lang="en-US" dirty="0"/>
          </a:p>
        </p:txBody>
      </p:sp>
      <p:pic>
        <p:nvPicPr>
          <p:cNvPr id="288772" name="Picture 7" descr="Coll"/>
          <p:cNvPicPr>
            <a:picLocks noChangeAspect="1" noChangeArrowheads="1"/>
          </p:cNvPicPr>
          <p:nvPr/>
        </p:nvPicPr>
        <p:blipFill>
          <a:blip r:embed="rId3" cstate="print"/>
          <a:srcRect l="7272" t="2287" r="3636" b="3908"/>
          <a:stretch>
            <a:fillRect/>
          </a:stretch>
        </p:blipFill>
        <p:spPr bwMode="auto">
          <a:xfrm>
            <a:off x="457200" y="3200400"/>
            <a:ext cx="3962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4" name="Picture 16" descr="asypr2"/>
          <p:cNvPicPr>
            <a:picLocks noChangeAspect="1" noChangeArrowheads="1"/>
          </p:cNvPicPr>
          <p:nvPr/>
        </p:nvPicPr>
        <p:blipFill>
          <a:blip r:embed="rId4" cstate="print"/>
          <a:srcRect r="2000"/>
          <a:stretch>
            <a:fillRect/>
          </a:stretch>
        </p:blipFill>
        <p:spPr bwMode="auto">
          <a:xfrm>
            <a:off x="5410200" y="3165475"/>
            <a:ext cx="3429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7" name="Text Box 14"/>
          <p:cNvSpPr txBox="1">
            <a:spLocks noChangeArrowheads="1"/>
          </p:cNvSpPr>
          <p:nvPr/>
        </p:nvSpPr>
        <p:spPr bwMode="auto">
          <a:xfrm>
            <a:off x="2362200" y="408305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1600">
                <a:latin typeface="Arial" charset="0"/>
                <a:ea typeface="ＭＳ Ｐゴシック" pitchFamily="34" charset="-128"/>
              </a:rPr>
              <a:t>=</a:t>
            </a:r>
            <a:r>
              <a:rPr lang="el-GR" sz="1600">
                <a:latin typeface="Arial" charset="0"/>
                <a:ea typeface="ＭＳ Ｐゴシック" pitchFamily="34" charset="-128"/>
                <a:cs typeface="Arial" charset="0"/>
              </a:rPr>
              <a:t>γ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304800" y="1127125"/>
            <a:ext cx="2530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Jet axis and leading </a:t>
            </a:r>
            <a:r>
              <a:rPr lang="en-US" sz="2000" dirty="0" err="1"/>
              <a:t>pion</a:t>
            </a:r>
            <a:r>
              <a:rPr lang="en-US" sz="2000" dirty="0"/>
              <a:t> define plane.  Angle between normal to plane and spin is Collins Angle, </a:t>
            </a:r>
            <a:r>
              <a:rPr lang="en-US" sz="2000" dirty="0">
                <a:latin typeface="Symbol" pitchFamily="18" charset="2"/>
              </a:rPr>
              <a:t>g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838200"/>
            <a:ext cx="3276600" cy="3352800"/>
            <a:chOff x="1872" y="528"/>
            <a:chExt cx="2064" cy="2112"/>
          </a:xfrm>
        </p:grpSpPr>
        <p:pic>
          <p:nvPicPr>
            <p:cNvPr id="288776" name="Picture 13" descr="Col_WN_co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528"/>
              <a:ext cx="183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779" name="Text Box 11"/>
            <p:cNvSpPr txBox="1">
              <a:spLocks noChangeArrowheads="1"/>
            </p:cNvSpPr>
            <p:nvPr/>
          </p:nvSpPr>
          <p:spPr bwMode="auto">
            <a:xfrm>
              <a:off x="2190" y="2352"/>
              <a:ext cx="1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Collins Angle, </a:t>
              </a:r>
              <a:r>
                <a:rPr lang="en-US">
                  <a:latin typeface="Symbol" pitchFamily="18" charset="2"/>
                </a:rPr>
                <a:t>g</a:t>
              </a:r>
            </a:p>
          </p:txBody>
        </p:sp>
        <p:sp>
          <p:nvSpPr>
            <p:cNvPr id="288781" name="Rectangle 13"/>
            <p:cNvSpPr>
              <a:spLocks noChangeArrowheads="1"/>
            </p:cNvSpPr>
            <p:nvPr/>
          </p:nvSpPr>
          <p:spPr bwMode="auto">
            <a:xfrm>
              <a:off x="2160" y="2208"/>
              <a:ext cx="148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0" name="Text Box 12"/>
            <p:cNvSpPr txBox="1">
              <a:spLocks noChangeArrowheads="1"/>
            </p:cNvSpPr>
            <p:nvPr/>
          </p:nvSpPr>
          <p:spPr bwMode="auto">
            <a:xfrm>
              <a:off x="2064" y="2150"/>
              <a:ext cx="1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-3  -2   -1   0  +1  +2  +3</a:t>
              </a:r>
            </a:p>
          </p:txBody>
        </p:sp>
      </p:grpSp>
      <p:sp>
        <p:nvSpPr>
          <p:cNvPr id="288783" name="Text Box 15"/>
          <p:cNvSpPr txBox="1">
            <a:spLocks noChangeArrowheads="1"/>
          </p:cNvSpPr>
          <p:nvPr/>
        </p:nvSpPr>
        <p:spPr bwMode="auto">
          <a:xfrm rot="16200000">
            <a:off x="4919662" y="4691063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N</a:t>
            </a:r>
            <a:r>
              <a:rPr lang="en-US"/>
              <a:t>f(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)</a:t>
            </a:r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5943600" y="1050925"/>
            <a:ext cx="2819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Collins asymmetry in forward direction slightly positive (consistent with observed </a:t>
            </a:r>
            <a:r>
              <a:rPr lang="en-US" sz="2000" dirty="0" err="1"/>
              <a:t>pion</a:t>
            </a:r>
            <a:r>
              <a:rPr lang="en-US" sz="2000" dirty="0"/>
              <a:t> A</a:t>
            </a:r>
            <a:r>
              <a:rPr lang="en-US" sz="2000" baseline="-25000" dirty="0"/>
              <a:t>N</a:t>
            </a:r>
            <a:r>
              <a:rPr lang="en-US" sz="2000" dirty="0"/>
              <a:t>), but </a:t>
            </a:r>
          </a:p>
          <a:p>
            <a:r>
              <a:rPr lang="en-US" sz="2000" dirty="0"/>
              <a:t>shows no sign of </a:t>
            </a:r>
            <a:r>
              <a:rPr lang="en-US" sz="2000" dirty="0" err="1"/>
              <a:t>cos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dirty="0"/>
              <a:t>) dependence.</a:t>
            </a:r>
          </a:p>
        </p:txBody>
      </p:sp>
      <p:sp>
        <p:nvSpPr>
          <p:cNvPr id="288785" name="Rectangle 17"/>
          <p:cNvSpPr>
            <a:spLocks noChangeArrowheads="1"/>
          </p:cNvSpPr>
          <p:nvPr/>
        </p:nvSpPr>
        <p:spPr bwMode="auto">
          <a:xfrm>
            <a:off x="5791200" y="2590800"/>
            <a:ext cx="2286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038600" y="1066800"/>
            <a:ext cx="37528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49530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Measure spin dependent </a:t>
            </a:r>
            <a:r>
              <a:rPr lang="en-US" dirty="0" err="1" smtClean="0"/>
              <a:t>azimuthal</a:t>
            </a:r>
            <a:r>
              <a:rPr lang="en-US" dirty="0" smtClean="0"/>
              <a:t> distributions of charged </a:t>
            </a:r>
            <a:r>
              <a:rPr lang="en-US" dirty="0" err="1" smtClean="0"/>
              <a:t>pions</a:t>
            </a:r>
            <a:r>
              <a:rPr lang="en-US" dirty="0" smtClean="0"/>
              <a:t> in fully reconstructed jets</a:t>
            </a:r>
          </a:p>
          <a:p>
            <a:r>
              <a:rPr lang="en-US" dirty="0" smtClean="0"/>
              <a:t>Sensitive to convolution of </a:t>
            </a:r>
            <a:r>
              <a:rPr lang="en-US" dirty="0" err="1" smtClean="0"/>
              <a:t>transversity</a:t>
            </a:r>
            <a:r>
              <a:rPr lang="en-US" dirty="0" smtClean="0"/>
              <a:t> and Collins fragmentation function</a:t>
            </a:r>
          </a:p>
          <a:p>
            <a:r>
              <a:rPr lang="en-US" dirty="0" smtClean="0"/>
              <a:t>Expect improved uncertainties with continued running and larger simulation statistics to reduce syst.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845" y="758830"/>
            <a:ext cx="6222555" cy="26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138" y="3730092"/>
            <a:ext cx="3556662" cy="251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2876950" cy="274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8600" y="3124200"/>
          <a:ext cx="2743200" cy="383858"/>
        </p:xfrm>
        <a:graphic>
          <a:graphicData uri="http://schemas.openxmlformats.org/presentationml/2006/ole">
            <p:oleObj spid="_x0000_s86018" name="Equation" r:id="rId6" imgW="1904760" imgH="2412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Mid-Rapidity Collins Asymmetry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Future Transverse Measurements</a:t>
            </a:r>
            <a:endParaRPr 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 l="36719" t="24666" r="19531" b="16667"/>
          <a:stretch>
            <a:fillRect/>
          </a:stretch>
        </p:blipFill>
        <p:spPr bwMode="auto">
          <a:xfrm>
            <a:off x="1295400" y="3962400"/>
            <a:ext cx="2819400" cy="22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1" y="1219200"/>
            <a:ext cx="2743199" cy="230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419600" y="15634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Extracted from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p+p</a:t>
            </a:r>
            <a:r>
              <a:rPr lang="en-US" b="1" baseline="30000" dirty="0" smtClean="0">
                <a:solidFill>
                  <a:srgbClr val="FF0000"/>
                </a:solidFill>
              </a:rPr>
              <a:t>↑ </a:t>
            </a:r>
            <a:r>
              <a:rPr lang="en-US" b="1" dirty="0" smtClean="0">
                <a:solidFill>
                  <a:srgbClr val="FF0000"/>
                </a:solidFill>
              </a:rPr>
              <a:t>→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n-US" b="1" dirty="0" smtClean="0">
                <a:solidFill>
                  <a:srgbClr val="FF0000"/>
                </a:solidFill>
              </a:rPr>
              <a:t>+X  A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67200" y="2401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Extracted from SIDIS </a:t>
            </a:r>
            <a:r>
              <a:rPr lang="en-US" dirty="0" err="1" smtClean="0"/>
              <a:t>Sivers</a:t>
            </a:r>
            <a:r>
              <a:rPr lang="en-US" dirty="0" smtClean="0"/>
              <a:t> functions (</a:t>
            </a:r>
            <a:r>
              <a:rPr lang="en-US" b="1" dirty="0" smtClean="0">
                <a:solidFill>
                  <a:srgbClr val="0000FF"/>
                </a:solidFill>
              </a:rPr>
              <a:t>“new” </a:t>
            </a:r>
            <a:r>
              <a:rPr lang="en-US" dirty="0" smtClean="0"/>
              <a:t>and </a:t>
            </a:r>
            <a:r>
              <a:rPr lang="en-US" b="1" dirty="0" smtClean="0"/>
              <a:t>“old”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3962400" y="1905000"/>
            <a:ext cx="914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3962400" y="2514600"/>
            <a:ext cx="4572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4343400" y="4038600"/>
            <a:ext cx="4419600" cy="1754326"/>
            <a:chOff x="4572000" y="4038600"/>
            <a:chExt cx="4191000" cy="1754326"/>
          </a:xfrm>
        </p:grpSpPr>
        <p:pic>
          <p:nvPicPr>
            <p:cNvPr id="993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2031" t="54181" r="18750" b="33276"/>
            <a:stretch>
              <a:fillRect/>
            </a:stretch>
          </p:blipFill>
          <p:spPr bwMode="auto">
            <a:xfrm>
              <a:off x="4572000" y="4593770"/>
              <a:ext cx="4191000" cy="598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4800600" y="4038600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Sivers</a:t>
              </a:r>
              <a:r>
                <a:rPr lang="en-US" b="1" dirty="0" smtClean="0">
                  <a:solidFill>
                    <a:srgbClr val="FF0000"/>
                  </a:solidFill>
                </a:rPr>
                <a:t> function measured in SIDIS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vs</a:t>
              </a:r>
              <a:r>
                <a:rPr lang="en-US" b="1" dirty="0" smtClean="0">
                  <a:solidFill>
                    <a:srgbClr val="FF0000"/>
                  </a:solidFill>
                </a:rPr>
                <a:t> DY expected to differ by a sign</a:t>
              </a:r>
            </a:p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Need DY results to verify the sign change: critical test of TMD approach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 cstate="print"/>
          <a:srcRect l="16406" t="26000" r="9375" b="14000"/>
          <a:stretch>
            <a:fillRect/>
          </a:stretch>
        </p:blipFill>
        <p:spPr bwMode="auto">
          <a:xfrm>
            <a:off x="4343400" y="3886200"/>
            <a:ext cx="4563536" cy="21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Forward rapidity direct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sz="1100" dirty="0" smtClean="0"/>
          </a:p>
          <a:p>
            <a:r>
              <a:rPr lang="en-US" dirty="0" err="1" smtClean="0"/>
              <a:t>Drell</a:t>
            </a:r>
            <a:r>
              <a:rPr lang="en-US" dirty="0" smtClean="0"/>
              <a:t>-Yan &amp; W A</a:t>
            </a:r>
            <a:r>
              <a:rPr lang="en-US" baseline="-25000" dirty="0" smtClean="0"/>
              <a:t>N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 Forward rapidity jets and correlations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STAR Detector Forward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458200" cy="144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New capabilities for forward rapidity </a:t>
            </a:r>
            <a:r>
              <a:rPr lang="en-US" dirty="0" err="1" smtClean="0"/>
              <a:t>Drell</a:t>
            </a:r>
            <a:r>
              <a:rPr lang="en-US" dirty="0" smtClean="0"/>
              <a:t>-Yan, forward-forward correlations, forward rapidity jet reconstruction</a:t>
            </a:r>
          </a:p>
          <a:p>
            <a:r>
              <a:rPr lang="en-US" dirty="0" smtClean="0"/>
              <a:t>Significant interest in </a:t>
            </a:r>
            <a:r>
              <a:rPr lang="en-US" dirty="0" err="1" smtClean="0"/>
              <a:t>p+A</a:t>
            </a:r>
            <a:r>
              <a:rPr lang="en-US" dirty="0" smtClean="0"/>
              <a:t> measurements as well: nature of the initial state in nuclear collisions (understanding the gluon distribution at low-x)</a:t>
            </a:r>
          </a:p>
          <a:p>
            <a:r>
              <a:rPr lang="en-US" dirty="0" smtClean="0"/>
              <a:t>Fits with plan towards an </a:t>
            </a:r>
            <a:r>
              <a:rPr lang="en-US" dirty="0" err="1" smtClean="0"/>
              <a:t>eSTAR</a:t>
            </a:r>
            <a:r>
              <a:rPr lang="en-US" dirty="0" smtClean="0"/>
              <a:t> detector for a future e-p/A collider (</a:t>
            </a:r>
            <a:r>
              <a:rPr lang="en-US" dirty="0" err="1" smtClean="0"/>
              <a:t>eRHIC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457200" y="914400"/>
            <a:ext cx="8229600" cy="4057650"/>
            <a:chOff x="457200" y="2190750"/>
            <a:chExt cx="8229600" cy="4057650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2190750"/>
              <a:ext cx="8229600" cy="4057650"/>
              <a:chOff x="762000" y="914400"/>
              <a:chExt cx="8229600" cy="4057650"/>
            </a:xfrm>
          </p:grpSpPr>
          <p:sp>
            <p:nvSpPr>
              <p:cNvPr id="5" name="Line 51"/>
              <p:cNvSpPr>
                <a:spLocks noChangeShapeType="1"/>
              </p:cNvSpPr>
              <p:nvPr/>
            </p:nvSpPr>
            <p:spPr bwMode="auto">
              <a:xfrm flipV="1">
                <a:off x="5105400" y="3429000"/>
                <a:ext cx="0" cy="838200"/>
              </a:xfrm>
              <a:prstGeom prst="line">
                <a:avLst/>
              </a:prstGeom>
              <a:noFill/>
              <a:ln w="31750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762000" y="914400"/>
                <a:ext cx="8229600" cy="4057650"/>
                <a:chOff x="762000" y="914400"/>
                <a:chExt cx="8229600" cy="4057650"/>
              </a:xfrm>
            </p:grpSpPr>
            <p:sp>
              <p:nvSpPr>
                <p:cNvPr id="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6477000" y="3962400"/>
                  <a:ext cx="1600200" cy="857250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rIns="0">
                  <a:spAutoFit/>
                </a:bodyPr>
                <a:lstStyle/>
                <a:p>
                  <a:r>
                    <a:rPr lang="en-US" sz="1600" b="0"/>
                    <a:t>Preshower</a:t>
                  </a:r>
                </a:p>
                <a:p>
                  <a:r>
                    <a:rPr lang="en-US" sz="1600" b="0"/>
                    <a:t>1/2” Pb radiator</a:t>
                  </a:r>
                </a:p>
                <a:p>
                  <a:r>
                    <a:rPr lang="en-US" sz="1600" b="0"/>
                    <a:t>Shower “max”</a:t>
                  </a:r>
                </a:p>
              </p:txBody>
            </p:sp>
            <p:sp>
              <p:nvSpPr>
                <p:cNvPr id="8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6096000" y="3581400"/>
                  <a:ext cx="381000" cy="3810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" name="Group 69"/>
                <p:cNvGrpSpPr/>
                <p:nvPr/>
              </p:nvGrpSpPr>
              <p:grpSpPr>
                <a:xfrm>
                  <a:off x="762000" y="914400"/>
                  <a:ext cx="8229600" cy="4057650"/>
                  <a:chOff x="762000" y="914400"/>
                  <a:chExt cx="8229600" cy="4057650"/>
                </a:xfrm>
              </p:grpSpPr>
              <p:sp>
                <p:nvSpPr>
                  <p:cNvPr id="10" name="AutoShape 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95800" y="2338388"/>
                    <a:ext cx="1371600" cy="1066800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3366FF">
                      <a:alpha val="50000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68"/>
                  <p:cNvGrpSpPr/>
                  <p:nvPr/>
                </p:nvGrpSpPr>
                <p:grpSpPr>
                  <a:xfrm>
                    <a:off x="762000" y="914400"/>
                    <a:ext cx="8229600" cy="3913188"/>
                    <a:chOff x="762000" y="914400"/>
                    <a:chExt cx="8229600" cy="3913188"/>
                  </a:xfrm>
                </p:grpSpPr>
                <p:grpSp>
                  <p:nvGrpSpPr>
                    <p:cNvPr id="13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2000" y="914400"/>
                      <a:ext cx="7391400" cy="3913188"/>
                      <a:chOff x="480" y="576"/>
                      <a:chExt cx="4656" cy="2465"/>
                    </a:xfrm>
                  </p:grpSpPr>
                  <p:pic>
                    <p:nvPicPr>
                      <p:cNvPr id="25" name="Picture 3" descr="tpcsymposium cop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 l="18076" r="18277"/>
                      <a:stretch>
                        <a:fillRect/>
                      </a:stretch>
                    </p:blipFill>
                    <p:spPr bwMode="auto">
                      <a:xfrm>
                        <a:off x="480" y="576"/>
                        <a:ext cx="2448" cy="24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26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76" y="1742"/>
                        <a:ext cx="336" cy="135"/>
                        <a:chOff x="1752" y="2235"/>
                        <a:chExt cx="336" cy="135"/>
                      </a:xfrm>
                    </p:grpSpPr>
                    <p:sp>
                      <p:nvSpPr>
                        <p:cNvPr id="63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2" y="2235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2" y="2370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7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2" y="1680"/>
                        <a:ext cx="1824" cy="1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sp>
                    <p:nvSpPr>
                      <p:cNvPr id="28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2" y="1829"/>
                        <a:ext cx="1824" cy="1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grpSp>
                    <p:nvGrpSpPr>
                      <p:cNvPr id="29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4" y="1680"/>
                        <a:ext cx="288" cy="247"/>
                        <a:chOff x="1776" y="1920"/>
                        <a:chExt cx="288" cy="247"/>
                      </a:xfrm>
                    </p:grpSpPr>
                    <p:grpSp>
                      <p:nvGrpSpPr>
                        <p:cNvPr id="58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76" y="1920"/>
                          <a:ext cx="288" cy="26"/>
                          <a:chOff x="1776" y="1920"/>
                          <a:chExt cx="288" cy="26"/>
                        </a:xfrm>
                      </p:grpSpPr>
                      <p:sp>
                        <p:nvSpPr>
                          <p:cNvPr id="61" name="Line 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02" y="1946"/>
                            <a:ext cx="240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C012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" name="Line 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76" y="1920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C012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59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02" y="2141"/>
                          <a:ext cx="240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C0128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2167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C0128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0" y="1765"/>
                        <a:ext cx="96" cy="92"/>
                        <a:chOff x="1872" y="2258"/>
                        <a:chExt cx="96" cy="92"/>
                      </a:xfrm>
                    </p:grpSpPr>
                    <p:grpSp>
                      <p:nvGrpSpPr>
                        <p:cNvPr id="52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2" y="2258"/>
                          <a:ext cx="96" cy="16"/>
                          <a:chOff x="1872" y="2256"/>
                          <a:chExt cx="96" cy="16"/>
                        </a:xfrm>
                      </p:grpSpPr>
                      <p:sp>
                        <p:nvSpPr>
                          <p:cNvPr id="56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2256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63DE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7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2272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63DE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53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2" y="2334"/>
                          <a:ext cx="96" cy="16"/>
                          <a:chOff x="1872" y="2332"/>
                          <a:chExt cx="96" cy="16"/>
                        </a:xfrm>
                      </p:grpSpPr>
                      <p:sp>
                        <p:nvSpPr>
                          <p:cNvPr id="54" name="Line 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2332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63DE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5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2348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63DE8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31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8" y="1689"/>
                        <a:ext cx="384" cy="10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sp>
                    <p:nvSpPr>
                      <p:cNvPr id="32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77" y="1831"/>
                        <a:ext cx="391" cy="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sp>
                    <p:nvSpPr>
                      <p:cNvPr id="33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82" y="1688"/>
                        <a:ext cx="388" cy="10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b="0"/>
                      </a:p>
                    </p:txBody>
                  </p:sp>
                  <p:sp>
                    <p:nvSpPr>
                      <p:cNvPr id="34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8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6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0" y="1680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8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6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0" y="1824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87B08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8" y="1377"/>
                        <a:ext cx="288" cy="336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8" y="1905"/>
                        <a:ext cx="288" cy="336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2" y="1281"/>
                        <a:ext cx="624" cy="288"/>
                      </a:xfrm>
                      <a:prstGeom prst="rect">
                        <a:avLst/>
                      </a:prstGeom>
                      <a:solidFill>
                        <a:srgbClr val="99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Rectangl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2" y="2049"/>
                        <a:ext cx="624" cy="288"/>
                      </a:xfrm>
                      <a:prstGeom prst="rect">
                        <a:avLst/>
                      </a:prstGeom>
                      <a:solidFill>
                        <a:srgbClr val="99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10" y="1098"/>
                        <a:ext cx="432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>
                            <a:solidFill>
                              <a:srgbClr val="FF8700"/>
                            </a:solidFill>
                          </a:rPr>
                          <a:t>FMS</a:t>
                        </a:r>
                      </a:p>
                    </p:txBody>
                  </p:sp>
                  <p:sp>
                    <p:nvSpPr>
                      <p:cNvPr id="51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08" y="1050"/>
                        <a:ext cx="432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>
                            <a:solidFill>
                              <a:srgbClr val="993300"/>
                            </a:solidFill>
                          </a:rPr>
                          <a:t>FHC</a:t>
                        </a:r>
                      </a:p>
                    </p:txBody>
                  </p:sp>
                </p:grpSp>
                <p:grpSp>
                  <p:nvGrpSpPr>
                    <p:cNvPr id="14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200" y="2530475"/>
                      <a:ext cx="990600" cy="685800"/>
                      <a:chOff x="2208" y="1594"/>
                      <a:chExt cx="624" cy="432"/>
                    </a:xfrm>
                  </p:grpSpPr>
                  <p:sp>
                    <p:nvSpPr>
                      <p:cNvPr id="23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1690"/>
                        <a:ext cx="624" cy="240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376" y="1570"/>
                        <a:ext cx="432" cy="480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95800" y="1600200"/>
                      <a:ext cx="609600" cy="914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8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72000" y="1066800"/>
                      <a:ext cx="2057400" cy="6127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0">
                      <a:solidFill>
                        <a:srgbClr val="008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rIns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rgbClr val="008000"/>
                          </a:solidFill>
                        </a:rPr>
                        <a:t>~ 6 GEM disks</a:t>
                      </a:r>
                    </a:p>
                    <a:p>
                      <a:r>
                        <a:rPr lang="en-US" sz="1600" b="0" dirty="0">
                          <a:solidFill>
                            <a:srgbClr val="008000"/>
                          </a:solidFill>
                        </a:rPr>
                        <a:t>Tracking: 2.5 &lt; </a:t>
                      </a:r>
                      <a:r>
                        <a:rPr lang="el-GR" sz="1600" b="0" dirty="0">
                          <a:solidFill>
                            <a:srgbClr val="008000"/>
                          </a:solidFill>
                          <a:cs typeface="Arial" charset="0"/>
                        </a:rPr>
                        <a:t>η</a:t>
                      </a:r>
                      <a:r>
                        <a:rPr lang="en-US" sz="1600" b="0" dirty="0">
                          <a:solidFill>
                            <a:srgbClr val="008000"/>
                          </a:solidFill>
                          <a:cs typeface="Arial" charset="0"/>
                        </a:rPr>
                        <a:t> &lt; 4</a:t>
                      </a:r>
                      <a:endParaRPr lang="el-GR" sz="1600" b="0" dirty="0">
                        <a:solidFill>
                          <a:srgbClr val="008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7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11875" y="2193925"/>
                      <a:ext cx="0" cy="533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59488" y="2193925"/>
                      <a:ext cx="0" cy="533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11875" y="3024188"/>
                      <a:ext cx="0" cy="533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59488" y="3024188"/>
                      <a:ext cx="0" cy="5334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2200" y="2719388"/>
                      <a:ext cx="609600" cy="304800"/>
                    </a:xfrm>
                    <a:prstGeom prst="rect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19900" y="2686050"/>
                      <a:ext cx="2171700" cy="3667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>
                          <a:solidFill>
                            <a:srgbClr val="993300"/>
                          </a:solidFill>
                        </a:rPr>
                        <a:t>W powder E/HCal</a:t>
                      </a:r>
                    </a:p>
                  </p:txBody>
                </p:sp>
              </p:grpSp>
              <p:sp>
                <p:nvSpPr>
                  <p:cNvPr id="1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0" y="4114800"/>
                    <a:ext cx="1524000" cy="85725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3366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Ins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33CC"/>
                        </a:solidFill>
                      </a:rPr>
                      <a:t>RICH</a:t>
                    </a:r>
                  </a:p>
                  <a:p>
                    <a:r>
                      <a:rPr lang="en-US" sz="1600" b="0" dirty="0">
                        <a:solidFill>
                          <a:srgbClr val="0033CC"/>
                        </a:solidFill>
                      </a:rPr>
                      <a:t>Baryon/meson separation</a:t>
                    </a:r>
                  </a:p>
                </p:txBody>
              </p:sp>
            </p:grpSp>
          </p:grpSp>
        </p:grp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7543800" y="2244725"/>
              <a:ext cx="1066800" cy="4222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~ 2016</a:t>
              </a:r>
            </a:p>
          </p:txBody>
        </p:sp>
      </p:grpSp>
      <p:sp>
        <p:nvSpPr>
          <p:cNvPr id="6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68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Box 110"/>
          <p:cNvSpPr txBox="1">
            <a:spLocks noChangeArrowheads="1"/>
          </p:cNvSpPr>
          <p:nvPr/>
        </p:nvSpPr>
        <p:spPr bwMode="auto">
          <a:xfrm>
            <a:off x="5257800" y="762000"/>
            <a:ext cx="38862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eRHIC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: polarized electrons with </a:t>
            </a:r>
          </a:p>
          <a:p>
            <a:pPr algn="ctr" eaLnBrk="0" hangingPunct="0"/>
            <a:r>
              <a:rPr lang="en-US" sz="1600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≤ 30 GeV will collide with </a:t>
            </a:r>
          </a:p>
          <a:p>
            <a:pPr algn="ctr" eaLnBrk="0" hangingPunct="0"/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either polarized protons with </a:t>
            </a:r>
            <a:r>
              <a:rPr lang="en-US" sz="1600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≤ 325 GeV  or heavy ions  E</a:t>
            </a:r>
            <a:r>
              <a:rPr lang="en-US" sz="1600" baseline="-250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A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≤ 130 GeV/</a:t>
            </a:r>
            <a:r>
              <a:rPr lang="en-US" sz="1600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u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</a:t>
            </a:r>
            <a:endParaRPr lang="en-US" sz="1600" dirty="0">
              <a:solidFill>
                <a:srgbClr val="00009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Electron Ion Collider (EIC) at RHIC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677733"/>
            <a:ext cx="7131124" cy="6821617"/>
            <a:chOff x="1168326" y="677733"/>
            <a:chExt cx="7131124" cy="6821617"/>
          </a:xfrm>
        </p:grpSpPr>
        <p:sp>
          <p:nvSpPr>
            <p:cNvPr id="6" name="Text Box 110"/>
            <p:cNvSpPr txBox="1">
              <a:spLocks noChangeArrowheads="1"/>
            </p:cNvSpPr>
            <p:nvPr/>
          </p:nvSpPr>
          <p:spPr bwMode="auto">
            <a:xfrm>
              <a:off x="3919538" y="5801895"/>
              <a:ext cx="8578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 err="1" smtClean="0">
                  <a:solidFill>
                    <a:srgbClr val="FF0000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eSTAR</a:t>
              </a:r>
              <a:endParaRPr lang="en-US" sz="1600" dirty="0">
                <a:solidFill>
                  <a:srgbClr val="FF00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sp>
          <p:nvSpPr>
            <p:cNvPr id="7" name="Text Box 111"/>
            <p:cNvSpPr txBox="1">
              <a:spLocks noChangeArrowheads="1"/>
            </p:cNvSpPr>
            <p:nvPr/>
          </p:nvSpPr>
          <p:spPr bwMode="auto">
            <a:xfrm rot="3600000">
              <a:off x="1896961" y="4670261"/>
              <a:ext cx="11137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 err="1" smtClean="0">
                  <a:solidFill>
                    <a:srgbClr val="FF0000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ePHENIX</a:t>
              </a:r>
              <a:endParaRPr lang="en-US" sz="1600" dirty="0">
                <a:solidFill>
                  <a:srgbClr val="FF00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sp>
          <p:nvSpPr>
            <p:cNvPr id="8" name="Arc 7"/>
            <p:cNvSpPr>
              <a:spLocks noChangeAspect="1"/>
            </p:cNvSpPr>
            <p:nvPr/>
          </p:nvSpPr>
          <p:spPr>
            <a:xfrm>
              <a:off x="2992438" y="1150938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Arc 8"/>
            <p:cNvSpPr>
              <a:spLocks noChangeAspect="1"/>
            </p:cNvSpPr>
            <p:nvPr/>
          </p:nvSpPr>
          <p:spPr>
            <a:xfrm>
              <a:off x="3008313" y="1111250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Arc 9"/>
            <p:cNvSpPr>
              <a:spLocks noChangeAspect="1"/>
            </p:cNvSpPr>
            <p:nvPr/>
          </p:nvSpPr>
          <p:spPr>
            <a:xfrm rot="18000000">
              <a:off x="2117725" y="1109663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Arc 10"/>
            <p:cNvSpPr>
              <a:spLocks noChangeAspect="1"/>
            </p:cNvSpPr>
            <p:nvPr/>
          </p:nvSpPr>
          <p:spPr>
            <a:xfrm rot="14400000">
              <a:off x="1677988" y="1879600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Arc 11"/>
            <p:cNvSpPr>
              <a:spLocks noChangeAspect="1"/>
            </p:cNvSpPr>
            <p:nvPr/>
          </p:nvSpPr>
          <p:spPr>
            <a:xfrm rot="10800000">
              <a:off x="2114550" y="2647950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Arc 12"/>
            <p:cNvSpPr>
              <a:spLocks noChangeAspect="1"/>
            </p:cNvSpPr>
            <p:nvPr/>
          </p:nvSpPr>
          <p:spPr>
            <a:xfrm rot="7200000">
              <a:off x="3005138" y="2644775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Arc 13"/>
            <p:cNvSpPr>
              <a:spLocks noChangeAspect="1"/>
            </p:cNvSpPr>
            <p:nvPr/>
          </p:nvSpPr>
          <p:spPr>
            <a:xfrm rot="3600000">
              <a:off x="3452813" y="1878013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Arc 14"/>
            <p:cNvSpPr>
              <a:spLocks noChangeAspect="1"/>
            </p:cNvSpPr>
            <p:nvPr/>
          </p:nvSpPr>
          <p:spPr>
            <a:xfrm rot="18000000">
              <a:off x="2144713" y="1144588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Arc 15"/>
            <p:cNvSpPr>
              <a:spLocks noChangeAspect="1"/>
            </p:cNvSpPr>
            <p:nvPr/>
          </p:nvSpPr>
          <p:spPr>
            <a:xfrm rot="14400000">
              <a:off x="1722438" y="1879600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Arc 16"/>
            <p:cNvSpPr>
              <a:spLocks noChangeAspect="1"/>
            </p:cNvSpPr>
            <p:nvPr/>
          </p:nvSpPr>
          <p:spPr>
            <a:xfrm rot="10800000">
              <a:off x="2143125" y="2609850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Arc 17"/>
            <p:cNvSpPr>
              <a:spLocks noChangeAspect="1"/>
            </p:cNvSpPr>
            <p:nvPr/>
          </p:nvSpPr>
          <p:spPr>
            <a:xfrm rot="7200000">
              <a:off x="2984500" y="2606675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Arc 18"/>
            <p:cNvSpPr>
              <a:spLocks noChangeAspect="1"/>
            </p:cNvSpPr>
            <p:nvPr/>
          </p:nvSpPr>
          <p:spPr>
            <a:xfrm rot="7200000" flipH="1">
              <a:off x="3409950" y="1866900"/>
              <a:ext cx="3657600" cy="3657600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Line 184"/>
            <p:cNvSpPr>
              <a:spLocks noChangeShapeType="1"/>
            </p:cNvSpPr>
            <p:nvPr/>
          </p:nvSpPr>
          <p:spPr bwMode="auto">
            <a:xfrm rot="18000000" flipV="1">
              <a:off x="6175375" y="4979988"/>
              <a:ext cx="914400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4"/>
            <p:cNvSpPr>
              <a:spLocks noChangeShapeType="1"/>
            </p:cNvSpPr>
            <p:nvPr/>
          </p:nvSpPr>
          <p:spPr bwMode="auto">
            <a:xfrm flipV="1">
              <a:off x="3919538" y="1130300"/>
              <a:ext cx="914400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4"/>
            <p:cNvSpPr>
              <a:spLocks noChangeShapeType="1"/>
            </p:cNvSpPr>
            <p:nvPr/>
          </p:nvSpPr>
          <p:spPr bwMode="auto">
            <a:xfrm rot="14400000" flipV="1">
              <a:off x="1709738" y="5011738"/>
              <a:ext cx="914400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4"/>
            <p:cNvSpPr>
              <a:spLocks noChangeShapeType="1"/>
            </p:cNvSpPr>
            <p:nvPr/>
          </p:nvSpPr>
          <p:spPr bwMode="auto">
            <a:xfrm flipV="1">
              <a:off x="3948113" y="6284913"/>
              <a:ext cx="914400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 rot="10800000">
              <a:off x="4256088" y="6140449"/>
              <a:ext cx="279400" cy="486261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3500000" scaled="0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sp>
          <p:nvSpPr>
            <p:cNvPr id="25" name="Rectangle 136"/>
            <p:cNvSpPr>
              <a:spLocks noChangeArrowheads="1"/>
            </p:cNvSpPr>
            <p:nvPr/>
          </p:nvSpPr>
          <p:spPr bwMode="auto">
            <a:xfrm rot="3600000">
              <a:off x="1951578" y="4826768"/>
              <a:ext cx="279400" cy="46365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sp>
          <p:nvSpPr>
            <p:cNvPr id="26" name="Arc 25"/>
            <p:cNvSpPr/>
            <p:nvPr/>
          </p:nvSpPr>
          <p:spPr>
            <a:xfrm>
              <a:off x="3173413" y="6292850"/>
              <a:ext cx="1041400" cy="1206500"/>
            </a:xfrm>
            <a:prstGeom prst="arc">
              <a:avLst>
                <a:gd name="adj1" fmla="val 16200000"/>
                <a:gd name="adj2" fmla="val 21320030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flipH="1">
              <a:off x="4595813" y="6286500"/>
              <a:ext cx="1041400" cy="1206500"/>
            </a:xfrm>
            <a:prstGeom prst="arc">
              <a:avLst>
                <a:gd name="adj1" fmla="val 16200000"/>
                <a:gd name="adj2" fmla="val 21320030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93728" y="1769041"/>
              <a:ext cx="2305722" cy="2263379"/>
            </a:xfrm>
            <a:prstGeom prst="ellipse">
              <a:avLst/>
            </a:prstGeom>
            <a:noFill/>
            <a:ln w="38100" cap="flat" cmpd="dbl" algn="ctr">
              <a:gradFill>
                <a:gsLst>
                  <a:gs pos="0">
                    <a:srgbClr val="FFEFD1">
                      <a:alpha val="44000"/>
                    </a:srgb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>
              <a:spLocks noChangeAspect="1"/>
            </p:cNvSpPr>
            <p:nvPr/>
          </p:nvSpPr>
          <p:spPr>
            <a:xfrm rot="577047">
              <a:off x="2286479" y="939143"/>
              <a:ext cx="4529907" cy="3880888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Arc 29"/>
            <p:cNvSpPr>
              <a:spLocks noChangeAspect="1"/>
            </p:cNvSpPr>
            <p:nvPr/>
          </p:nvSpPr>
          <p:spPr>
            <a:xfrm rot="18146531">
              <a:off x="1539833" y="1186979"/>
              <a:ext cx="4490346" cy="3825875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1" name="Straight Connector 30"/>
            <p:cNvCxnSpPr>
              <a:stCxn id="30" idx="2"/>
              <a:endCxn id="29" idx="0"/>
            </p:cNvCxnSpPr>
            <p:nvPr/>
          </p:nvCxnSpPr>
          <p:spPr>
            <a:xfrm>
              <a:off x="3840494" y="959843"/>
              <a:ext cx="1035129" cy="6573"/>
            </a:xfrm>
            <a:prstGeom prst="line">
              <a:avLst/>
            </a:prstGeom>
            <a:ln w="38100">
              <a:solidFill>
                <a:srgbClr val="DD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>
              <a:spLocks noChangeAspect="1"/>
            </p:cNvSpPr>
            <p:nvPr/>
          </p:nvSpPr>
          <p:spPr>
            <a:xfrm rot="14995628">
              <a:off x="1197943" y="2110573"/>
              <a:ext cx="4721515" cy="3767184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Arc 32"/>
            <p:cNvSpPr>
              <a:spLocks noChangeAspect="1"/>
            </p:cNvSpPr>
            <p:nvPr/>
          </p:nvSpPr>
          <p:spPr>
            <a:xfrm rot="11169758">
              <a:off x="1828086" y="2668850"/>
              <a:ext cx="4721515" cy="3767184"/>
            </a:xfrm>
            <a:prstGeom prst="arc">
              <a:avLst>
                <a:gd name="adj1" fmla="val 16200000"/>
                <a:gd name="adj2" fmla="val 19361024"/>
              </a:avLst>
            </a:prstGeom>
            <a:ln w="3810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2" idx="0"/>
              <a:endCxn id="33" idx="2"/>
            </p:cNvCxnSpPr>
            <p:nvPr/>
          </p:nvCxnSpPr>
          <p:spPr>
            <a:xfrm rot="16200000" flipH="1">
              <a:off x="1559694" y="4870471"/>
              <a:ext cx="1022176" cy="562517"/>
            </a:xfrm>
            <a:prstGeom prst="line">
              <a:avLst/>
            </a:prstGeom>
            <a:ln w="38100">
              <a:solidFill>
                <a:srgbClr val="DD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>
              <a:spLocks noChangeAspect="1"/>
            </p:cNvSpPr>
            <p:nvPr/>
          </p:nvSpPr>
          <p:spPr>
            <a:xfrm rot="3574480">
              <a:off x="2987577" y="1573363"/>
              <a:ext cx="4357039" cy="3923383"/>
            </a:xfrm>
            <a:prstGeom prst="arc">
              <a:avLst>
                <a:gd name="adj1" fmla="val 16200000"/>
                <a:gd name="adj2" fmla="val 19742576"/>
              </a:avLst>
            </a:prstGeom>
            <a:ln w="3810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Arc 35"/>
            <p:cNvSpPr>
              <a:spLocks noChangeAspect="1"/>
            </p:cNvSpPr>
            <p:nvPr/>
          </p:nvSpPr>
          <p:spPr>
            <a:xfrm rot="7277956">
              <a:off x="2842486" y="2508968"/>
              <a:ext cx="3890142" cy="3911311"/>
            </a:xfrm>
            <a:prstGeom prst="arc">
              <a:avLst>
                <a:gd name="adj1" fmla="val 16200000"/>
                <a:gd name="adj2" fmla="val 19504192"/>
              </a:avLst>
            </a:prstGeom>
            <a:ln w="3810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>
              <a:stCxn id="35" idx="2"/>
              <a:endCxn id="36" idx="0"/>
            </p:cNvCxnSpPr>
            <p:nvPr/>
          </p:nvCxnSpPr>
          <p:spPr>
            <a:xfrm rot="5400000">
              <a:off x="6273874" y="4732420"/>
              <a:ext cx="932907" cy="563459"/>
            </a:xfrm>
            <a:prstGeom prst="line">
              <a:avLst/>
            </a:prstGeom>
            <a:ln w="38100">
              <a:solidFill>
                <a:srgbClr val="DD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41972" y="4972327"/>
              <a:ext cx="1032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100m             |--------|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9" name="Group 191"/>
            <p:cNvGrpSpPr>
              <a:grpSpLocks noChangeAspect="1"/>
            </p:cNvGrpSpPr>
            <p:nvPr/>
          </p:nvGrpSpPr>
          <p:grpSpPr bwMode="auto">
            <a:xfrm rot="3651754">
              <a:off x="6410634" y="2273096"/>
              <a:ext cx="623480" cy="136260"/>
              <a:chOff x="786993" y="1745932"/>
              <a:chExt cx="740248" cy="161824"/>
            </a:xfrm>
          </p:grpSpPr>
          <p:grpSp>
            <p:nvGrpSpPr>
              <p:cNvPr id="288" name="Group 102"/>
              <p:cNvGrpSpPr>
                <a:grpSpLocks/>
              </p:cNvGrpSpPr>
              <p:nvPr/>
            </p:nvGrpSpPr>
            <p:grpSpPr bwMode="auto">
              <a:xfrm>
                <a:off x="1335274" y="1746533"/>
                <a:ext cx="191967" cy="158541"/>
                <a:chOff x="1338874" y="1146562"/>
                <a:chExt cx="191967" cy="158541"/>
              </a:xfrm>
            </p:grpSpPr>
            <p:sp>
              <p:nvSpPr>
                <p:cNvPr id="304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76818" y="1149346"/>
                  <a:ext cx="54023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305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2884" y="1148748"/>
                  <a:ext cx="50844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306" name="Oval 1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383021" y="1146562"/>
                  <a:ext cx="54023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307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38874" y="1146759"/>
                  <a:ext cx="54023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89" name="Group 103"/>
              <p:cNvGrpSpPr>
                <a:grpSpLocks/>
              </p:cNvGrpSpPr>
              <p:nvPr/>
            </p:nvGrpSpPr>
            <p:grpSpPr bwMode="auto">
              <a:xfrm>
                <a:off x="1155938" y="1745932"/>
                <a:ext cx="189214" cy="159104"/>
                <a:chOff x="1343464" y="1144477"/>
                <a:chExt cx="189214" cy="159104"/>
              </a:xfrm>
            </p:grpSpPr>
            <p:sp>
              <p:nvSpPr>
                <p:cNvPr id="300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78655" y="1145473"/>
                  <a:ext cx="54023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301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4508" y="1145670"/>
                  <a:ext cx="54023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302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8985" y="1147826"/>
                  <a:ext cx="50844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303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3464" y="1144477"/>
                  <a:ext cx="54021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90" name="Group 108"/>
              <p:cNvGrpSpPr>
                <a:grpSpLocks/>
              </p:cNvGrpSpPr>
              <p:nvPr/>
            </p:nvGrpSpPr>
            <p:grpSpPr bwMode="auto">
              <a:xfrm>
                <a:off x="970671" y="1748853"/>
                <a:ext cx="191965" cy="158540"/>
                <a:chOff x="1342123" y="1145914"/>
                <a:chExt cx="191965" cy="158540"/>
              </a:xfrm>
            </p:grpSpPr>
            <p:sp>
              <p:nvSpPr>
                <p:cNvPr id="296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80067" y="1148697"/>
                  <a:ext cx="54021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97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6132" y="1148099"/>
                  <a:ext cx="50844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98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6269" y="1145914"/>
                  <a:ext cx="54021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99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2123" y="1146111"/>
                  <a:ext cx="54021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91" name="Group 118"/>
              <p:cNvGrpSpPr>
                <a:grpSpLocks/>
              </p:cNvGrpSpPr>
              <p:nvPr/>
            </p:nvGrpSpPr>
            <p:grpSpPr bwMode="auto">
              <a:xfrm>
                <a:off x="786993" y="1749218"/>
                <a:ext cx="191965" cy="158538"/>
                <a:chOff x="1342461" y="1144795"/>
                <a:chExt cx="191965" cy="158538"/>
              </a:xfrm>
            </p:grpSpPr>
            <p:sp>
              <p:nvSpPr>
                <p:cNvPr id="292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80405" y="1147578"/>
                  <a:ext cx="54021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93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6471" y="1146980"/>
                  <a:ext cx="50844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94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6608" y="1144795"/>
                  <a:ext cx="54021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95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2461" y="1144993"/>
                  <a:ext cx="54021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</p:grp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 rot="17993261">
              <a:off x="1968799" y="2373854"/>
              <a:ext cx="10093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i="0" dirty="0" smtClean="0">
                  <a:solidFill>
                    <a:srgbClr val="1513D7"/>
                  </a:solidFill>
                  <a:latin typeface="Comic Sans MS"/>
                  <a:cs typeface="Comic Sans MS"/>
                </a:rPr>
                <a:t>Coherent </a:t>
              </a:r>
            </a:p>
            <a:p>
              <a:pPr algn="ctr" eaLnBrk="0" hangingPunct="0"/>
              <a:r>
                <a:rPr lang="en-US" sz="1200" i="0" dirty="0" err="1" smtClean="0">
                  <a:solidFill>
                    <a:srgbClr val="1513D7"/>
                  </a:solidFill>
                  <a:latin typeface="Comic Sans MS"/>
                  <a:cs typeface="Comic Sans MS"/>
                </a:rPr>
                <a:t>e</a:t>
              </a:r>
              <a:r>
                <a:rPr lang="en-US" sz="1200" i="0" dirty="0" smtClean="0">
                  <a:solidFill>
                    <a:srgbClr val="1513D7"/>
                  </a:solidFill>
                  <a:latin typeface="Comic Sans MS"/>
                  <a:cs typeface="Comic Sans MS"/>
                </a:rPr>
                <a:t>-cooler</a:t>
              </a:r>
              <a:endParaRPr lang="en-US" sz="1200" i="0" dirty="0">
                <a:solidFill>
                  <a:srgbClr val="1513D7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559418">
              <a:off x="5151476" y="1342478"/>
              <a:ext cx="796066" cy="268941"/>
            </a:xfrm>
            <a:custGeom>
              <a:avLst/>
              <a:gdLst>
                <a:gd name="connsiteX0" fmla="*/ 0 w 796066"/>
                <a:gd name="connsiteY0" fmla="*/ 0 h 268941"/>
                <a:gd name="connsiteX1" fmla="*/ 473336 w 796066"/>
                <a:gd name="connsiteY1" fmla="*/ 86061 h 268941"/>
                <a:gd name="connsiteX2" fmla="*/ 796066 w 796066"/>
                <a:gd name="connsiteY2" fmla="*/ 268941 h 268941"/>
                <a:gd name="connsiteX3" fmla="*/ 796066 w 796066"/>
                <a:gd name="connsiteY3" fmla="*/ 268941 h 2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066" h="268941">
                  <a:moveTo>
                    <a:pt x="0" y="0"/>
                  </a:moveTo>
                  <a:cubicBezTo>
                    <a:pt x="170329" y="20619"/>
                    <a:pt x="340658" y="41238"/>
                    <a:pt x="473336" y="86061"/>
                  </a:cubicBezTo>
                  <a:cubicBezTo>
                    <a:pt x="606014" y="130884"/>
                    <a:pt x="796066" y="268941"/>
                    <a:pt x="796066" y="268941"/>
                  </a:cubicBezTo>
                  <a:lnTo>
                    <a:pt x="796066" y="268941"/>
                  </a:lnTo>
                </a:path>
              </a:pathLst>
            </a:cu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8675355">
              <a:off x="2609340" y="958721"/>
              <a:ext cx="912858" cy="373102"/>
            </a:xfrm>
            <a:custGeom>
              <a:avLst/>
              <a:gdLst>
                <a:gd name="connsiteX0" fmla="*/ 0 w 796066"/>
                <a:gd name="connsiteY0" fmla="*/ 0 h 268941"/>
                <a:gd name="connsiteX1" fmla="*/ 473336 w 796066"/>
                <a:gd name="connsiteY1" fmla="*/ 86061 h 268941"/>
                <a:gd name="connsiteX2" fmla="*/ 796066 w 796066"/>
                <a:gd name="connsiteY2" fmla="*/ 268941 h 268941"/>
                <a:gd name="connsiteX3" fmla="*/ 796066 w 796066"/>
                <a:gd name="connsiteY3" fmla="*/ 268941 h 2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066" h="268941">
                  <a:moveTo>
                    <a:pt x="0" y="0"/>
                  </a:moveTo>
                  <a:cubicBezTo>
                    <a:pt x="170329" y="20619"/>
                    <a:pt x="340658" y="41238"/>
                    <a:pt x="473336" y="86061"/>
                  </a:cubicBezTo>
                  <a:cubicBezTo>
                    <a:pt x="606014" y="130884"/>
                    <a:pt x="796066" y="268941"/>
                    <a:pt x="796066" y="268941"/>
                  </a:cubicBezTo>
                  <a:lnTo>
                    <a:pt x="796066" y="268941"/>
                  </a:lnTo>
                </a:path>
              </a:pathLst>
            </a:custGeom>
            <a:ln>
              <a:solidFill>
                <a:srgbClr val="DD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ine 184"/>
            <p:cNvSpPr>
              <a:spLocks noChangeShapeType="1"/>
            </p:cNvSpPr>
            <p:nvPr/>
          </p:nvSpPr>
          <p:spPr bwMode="auto">
            <a:xfrm rot="14400000" flipV="1">
              <a:off x="6168465" y="2410785"/>
              <a:ext cx="914400" cy="0"/>
            </a:xfrm>
            <a:prstGeom prst="line">
              <a:avLst/>
            </a:prstGeom>
            <a:noFill/>
            <a:ln w="76200">
              <a:solidFill>
                <a:srgbClr val="29FF1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94"/>
            <p:cNvGrpSpPr/>
            <p:nvPr/>
          </p:nvGrpSpPr>
          <p:grpSpPr>
            <a:xfrm>
              <a:off x="5584173" y="2582636"/>
              <a:ext cx="762469" cy="1926880"/>
              <a:chOff x="8069132" y="459391"/>
              <a:chExt cx="762469" cy="1926880"/>
            </a:xfrm>
          </p:grpSpPr>
          <p:sp>
            <p:nvSpPr>
              <p:cNvPr id="282" name="Text Box 113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8069132" y="459391"/>
                <a:ext cx="74636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27.55 GeV </a:t>
                </a:r>
                <a:endParaRPr lang="en-US" sz="900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283" name="Text Box 117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8071249" y="808830"/>
                <a:ext cx="74636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22.65 </a:t>
                </a:r>
                <a:r>
                  <a:rPr lang="en-US" sz="9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GeV </a:t>
                </a:r>
              </a:p>
            </p:txBody>
          </p:sp>
          <p:sp>
            <p:nvSpPr>
              <p:cNvPr id="284" name="Text Box 118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8069132" y="1127194"/>
                <a:ext cx="72787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17.75 GeV </a:t>
                </a:r>
                <a:endParaRPr lang="en-US" sz="900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285" name="Text Box 119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8100506" y="1476820"/>
                <a:ext cx="72787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12.85 </a:t>
                </a:r>
                <a:r>
                  <a:rPr lang="en-US" sz="9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GeV </a:t>
                </a:r>
              </a:p>
            </p:txBody>
          </p:sp>
          <p:sp>
            <p:nvSpPr>
              <p:cNvPr id="286" name="Text Box 113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8121194" y="2155439"/>
                <a:ext cx="71040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3.05  GeV </a:t>
                </a:r>
                <a:endParaRPr lang="en-US" sz="900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287" name="Text Box 119"/>
              <p:cNvSpPr txBox="1">
                <a:spLocks noChangeAspect="1" noChangeArrowheads="1"/>
              </p:cNvSpPr>
              <p:nvPr/>
            </p:nvSpPr>
            <p:spPr bwMode="auto">
              <a:xfrm flipH="1">
                <a:off x="8119556" y="1848326"/>
                <a:ext cx="67591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7.95 </a:t>
                </a:r>
                <a:r>
                  <a:rPr lang="en-US" sz="900" dirty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GeV </a:t>
                </a:r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flipV="1">
              <a:off x="5328217" y="1764253"/>
              <a:ext cx="1029554" cy="73870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4918038" y="1357257"/>
              <a:ext cx="796066" cy="268941"/>
            </a:xfrm>
            <a:custGeom>
              <a:avLst/>
              <a:gdLst>
                <a:gd name="connsiteX0" fmla="*/ 0 w 796066"/>
                <a:gd name="connsiteY0" fmla="*/ 0 h 268941"/>
                <a:gd name="connsiteX1" fmla="*/ 473336 w 796066"/>
                <a:gd name="connsiteY1" fmla="*/ 86061 h 268941"/>
                <a:gd name="connsiteX2" fmla="*/ 796066 w 796066"/>
                <a:gd name="connsiteY2" fmla="*/ 268941 h 268941"/>
                <a:gd name="connsiteX3" fmla="*/ 796066 w 796066"/>
                <a:gd name="connsiteY3" fmla="*/ 268941 h 2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066" h="268941">
                  <a:moveTo>
                    <a:pt x="0" y="0"/>
                  </a:moveTo>
                  <a:cubicBezTo>
                    <a:pt x="170329" y="20619"/>
                    <a:pt x="340658" y="41238"/>
                    <a:pt x="473336" y="86061"/>
                  </a:cubicBezTo>
                  <a:cubicBezTo>
                    <a:pt x="606014" y="130884"/>
                    <a:pt x="796066" y="268941"/>
                    <a:pt x="796066" y="268941"/>
                  </a:cubicBezTo>
                  <a:lnTo>
                    <a:pt x="796066" y="268941"/>
                  </a:lnTo>
                </a:path>
              </a:pathLst>
            </a:custGeom>
            <a:ln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Line 184"/>
            <p:cNvSpPr>
              <a:spLocks noChangeShapeType="1"/>
            </p:cNvSpPr>
            <p:nvPr/>
          </p:nvSpPr>
          <p:spPr bwMode="auto">
            <a:xfrm rot="18000000" flipV="1">
              <a:off x="1697038" y="2432050"/>
              <a:ext cx="914400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8" name="Group 191"/>
            <p:cNvGrpSpPr>
              <a:grpSpLocks noChangeAspect="1"/>
            </p:cNvGrpSpPr>
            <p:nvPr/>
          </p:nvGrpSpPr>
          <p:grpSpPr bwMode="auto">
            <a:xfrm rot="7165234">
              <a:off x="1695758" y="2267268"/>
              <a:ext cx="623480" cy="136260"/>
              <a:chOff x="786993" y="1745932"/>
              <a:chExt cx="740248" cy="161824"/>
            </a:xfrm>
          </p:grpSpPr>
          <p:grpSp>
            <p:nvGrpSpPr>
              <p:cNvPr id="262" name="Group 102"/>
              <p:cNvGrpSpPr>
                <a:grpSpLocks/>
              </p:cNvGrpSpPr>
              <p:nvPr/>
            </p:nvGrpSpPr>
            <p:grpSpPr bwMode="auto">
              <a:xfrm>
                <a:off x="1335274" y="1746533"/>
                <a:ext cx="191967" cy="158541"/>
                <a:chOff x="1338874" y="1146562"/>
                <a:chExt cx="191967" cy="158541"/>
              </a:xfrm>
            </p:grpSpPr>
            <p:sp>
              <p:nvSpPr>
                <p:cNvPr id="278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76818" y="1149346"/>
                  <a:ext cx="54023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79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2884" y="1148748"/>
                  <a:ext cx="50844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80" name="Oval 1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383021" y="1146562"/>
                  <a:ext cx="54023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81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38874" y="1146759"/>
                  <a:ext cx="54023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3" name="Group 103"/>
              <p:cNvGrpSpPr>
                <a:grpSpLocks/>
              </p:cNvGrpSpPr>
              <p:nvPr/>
            </p:nvGrpSpPr>
            <p:grpSpPr bwMode="auto">
              <a:xfrm>
                <a:off x="1155938" y="1745932"/>
                <a:ext cx="189214" cy="159104"/>
                <a:chOff x="1343464" y="1144477"/>
                <a:chExt cx="189214" cy="159104"/>
              </a:xfrm>
            </p:grpSpPr>
            <p:sp>
              <p:nvSpPr>
                <p:cNvPr id="274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78655" y="1145473"/>
                  <a:ext cx="54023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75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4508" y="1145670"/>
                  <a:ext cx="54023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76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8985" y="1147826"/>
                  <a:ext cx="50844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77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3464" y="1144477"/>
                  <a:ext cx="54021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4" name="Group 108"/>
              <p:cNvGrpSpPr>
                <a:grpSpLocks/>
              </p:cNvGrpSpPr>
              <p:nvPr/>
            </p:nvGrpSpPr>
            <p:grpSpPr bwMode="auto">
              <a:xfrm>
                <a:off x="970671" y="1748853"/>
                <a:ext cx="191965" cy="158540"/>
                <a:chOff x="1342123" y="1145914"/>
                <a:chExt cx="191965" cy="158540"/>
              </a:xfrm>
            </p:grpSpPr>
            <p:sp>
              <p:nvSpPr>
                <p:cNvPr id="270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80067" y="1148697"/>
                  <a:ext cx="54021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71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6132" y="1148099"/>
                  <a:ext cx="50844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72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6269" y="1145914"/>
                  <a:ext cx="54021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73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2123" y="1146111"/>
                  <a:ext cx="54021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5" name="Group 118"/>
              <p:cNvGrpSpPr>
                <a:grpSpLocks/>
              </p:cNvGrpSpPr>
              <p:nvPr/>
            </p:nvGrpSpPr>
            <p:grpSpPr bwMode="auto">
              <a:xfrm>
                <a:off x="786993" y="1749218"/>
                <a:ext cx="191965" cy="158538"/>
                <a:chOff x="1342461" y="1144795"/>
                <a:chExt cx="191965" cy="158538"/>
              </a:xfrm>
            </p:grpSpPr>
            <p:sp>
              <p:nvSpPr>
                <p:cNvPr id="266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80405" y="1147578"/>
                  <a:ext cx="54021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67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36471" y="1146980"/>
                  <a:ext cx="50844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68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86608" y="1144795"/>
                  <a:ext cx="54021" cy="15575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69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2461" y="1144993"/>
                  <a:ext cx="54021" cy="15575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</p:grpSp>
        <p:sp>
          <p:nvSpPr>
            <p:cNvPr id="49" name="Oval 48"/>
            <p:cNvSpPr/>
            <p:nvPr/>
          </p:nvSpPr>
          <p:spPr>
            <a:xfrm>
              <a:off x="1168326" y="1563855"/>
              <a:ext cx="1828800" cy="1828800"/>
            </a:xfrm>
            <a:prstGeom prst="ellipse">
              <a:avLst/>
            </a:prstGeom>
            <a:noFill/>
            <a:ln w="38100" cap="flat" cmpd="tri" algn="ctr">
              <a:gradFill>
                <a:gsLst>
                  <a:gs pos="0">
                    <a:schemeClr val="accent1">
                      <a:tint val="66000"/>
                      <a:satMod val="160000"/>
                      <a:alpha val="46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6912301" y="2049925"/>
              <a:ext cx="8024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3366FF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Beam </a:t>
              </a:r>
            </a:p>
            <a:p>
              <a:pPr eaLnBrk="0" hangingPunct="0"/>
              <a:r>
                <a:rPr lang="en-US" sz="1200" dirty="0" smtClean="0">
                  <a:solidFill>
                    <a:srgbClr val="3366FF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dump</a:t>
              </a:r>
              <a:endParaRPr lang="en-US" sz="1200" dirty="0">
                <a:solidFill>
                  <a:srgbClr val="3366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7286331" y="3303773"/>
              <a:ext cx="901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 smtClean="0">
                  <a:solidFill>
                    <a:srgbClr val="3366FF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Polarized </a:t>
              </a:r>
            </a:p>
            <a:p>
              <a:pPr eaLnBrk="0" hangingPunct="0"/>
              <a:r>
                <a:rPr lang="en-US" sz="1200" dirty="0" smtClean="0">
                  <a:solidFill>
                    <a:srgbClr val="3366FF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e-gun</a:t>
              </a:r>
              <a:endParaRPr lang="en-US" sz="1200" dirty="0">
                <a:solidFill>
                  <a:srgbClr val="3366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grpSp>
          <p:nvGrpSpPr>
            <p:cNvPr id="52" name="Group 516"/>
            <p:cNvGrpSpPr/>
            <p:nvPr/>
          </p:nvGrpSpPr>
          <p:grpSpPr>
            <a:xfrm rot="7378566">
              <a:off x="6875344" y="2523581"/>
              <a:ext cx="582433" cy="753799"/>
              <a:chOff x="1929422" y="1382639"/>
              <a:chExt cx="582433" cy="753799"/>
            </a:xfrm>
          </p:grpSpPr>
          <p:sp>
            <p:nvSpPr>
              <p:cNvPr id="251" name="Can 250"/>
              <p:cNvSpPr/>
              <p:nvPr/>
            </p:nvSpPr>
            <p:spPr bwMode="auto">
              <a:xfrm rot="1920000">
                <a:off x="1929422" y="1843361"/>
                <a:ext cx="156584" cy="180056"/>
              </a:xfrm>
              <a:prstGeom prst="can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52" name="Group 102"/>
              <p:cNvGrpSpPr>
                <a:grpSpLocks/>
              </p:cNvGrpSpPr>
              <p:nvPr/>
            </p:nvGrpSpPr>
            <p:grpSpPr bwMode="auto">
              <a:xfrm rot="18332405" flipV="1">
                <a:off x="2235038" y="1685441"/>
                <a:ext cx="124677" cy="108170"/>
                <a:chOff x="1348913" y="1142862"/>
                <a:chExt cx="190276" cy="155817"/>
              </a:xfrm>
            </p:grpSpPr>
            <p:sp>
              <p:nvSpPr>
                <p:cNvPr id="258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485778" y="1142797"/>
                  <a:ext cx="53957" cy="1571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59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41343" y="1142797"/>
                  <a:ext cx="50782" cy="1571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60" name="Oval 1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393735" y="1142797"/>
                  <a:ext cx="53955" cy="1571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261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349301" y="1142797"/>
                  <a:ext cx="53955" cy="1571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sp>
            <p:nvSpPr>
              <p:cNvPr id="253" name="Freeform 252"/>
              <p:cNvSpPr/>
              <p:nvPr/>
            </p:nvSpPr>
            <p:spPr>
              <a:xfrm rot="18332405">
                <a:off x="2023435" y="1861267"/>
                <a:ext cx="415065" cy="135277"/>
              </a:xfrm>
              <a:custGeom>
                <a:avLst/>
                <a:gdLst>
                  <a:gd name="connsiteX0" fmla="*/ 0 w 323850"/>
                  <a:gd name="connsiteY0" fmla="*/ 104775 h 113242"/>
                  <a:gd name="connsiteX1" fmla="*/ 139700 w 323850"/>
                  <a:gd name="connsiteY1" fmla="*/ 98425 h 113242"/>
                  <a:gd name="connsiteX2" fmla="*/ 190500 w 323850"/>
                  <a:gd name="connsiteY2" fmla="*/ 15875 h 113242"/>
                  <a:gd name="connsiteX3" fmla="*/ 323850 w 323850"/>
                  <a:gd name="connsiteY3" fmla="*/ 3175 h 11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113242">
                    <a:moveTo>
                      <a:pt x="0" y="104775"/>
                    </a:moveTo>
                    <a:cubicBezTo>
                      <a:pt x="53975" y="109008"/>
                      <a:pt x="107950" y="113242"/>
                      <a:pt x="139700" y="98425"/>
                    </a:cubicBezTo>
                    <a:cubicBezTo>
                      <a:pt x="171450" y="83608"/>
                      <a:pt x="159808" y="31750"/>
                      <a:pt x="190500" y="15875"/>
                    </a:cubicBezTo>
                    <a:cubicBezTo>
                      <a:pt x="221192" y="0"/>
                      <a:pt x="323850" y="3175"/>
                      <a:pt x="323850" y="3175"/>
                    </a:cubicBezTo>
                  </a:path>
                </a:pathLst>
              </a:cu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reeform 253"/>
              <p:cNvSpPr/>
              <p:nvPr/>
            </p:nvSpPr>
            <p:spPr>
              <a:xfrm rot="18332405" flipH="1">
                <a:off x="2319395" y="1576281"/>
                <a:ext cx="261845" cy="123074"/>
              </a:xfrm>
              <a:custGeom>
                <a:avLst/>
                <a:gdLst>
                  <a:gd name="connsiteX0" fmla="*/ 0 w 323850"/>
                  <a:gd name="connsiteY0" fmla="*/ 104775 h 113242"/>
                  <a:gd name="connsiteX1" fmla="*/ 139700 w 323850"/>
                  <a:gd name="connsiteY1" fmla="*/ 98425 h 113242"/>
                  <a:gd name="connsiteX2" fmla="*/ 190500 w 323850"/>
                  <a:gd name="connsiteY2" fmla="*/ 15875 h 113242"/>
                  <a:gd name="connsiteX3" fmla="*/ 323850 w 323850"/>
                  <a:gd name="connsiteY3" fmla="*/ 3175 h 11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113242">
                    <a:moveTo>
                      <a:pt x="0" y="104775"/>
                    </a:moveTo>
                    <a:cubicBezTo>
                      <a:pt x="53975" y="109008"/>
                      <a:pt x="107950" y="113242"/>
                      <a:pt x="139700" y="98425"/>
                    </a:cubicBezTo>
                    <a:cubicBezTo>
                      <a:pt x="171450" y="83608"/>
                      <a:pt x="159808" y="31750"/>
                      <a:pt x="190500" y="15875"/>
                    </a:cubicBezTo>
                    <a:cubicBezTo>
                      <a:pt x="221192" y="0"/>
                      <a:pt x="323850" y="3175"/>
                      <a:pt x="323850" y="3175"/>
                    </a:cubicBezTo>
                  </a:path>
                </a:pathLst>
              </a:cu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Freeform 254"/>
              <p:cNvSpPr/>
              <p:nvPr/>
            </p:nvSpPr>
            <p:spPr>
              <a:xfrm rot="18332405" flipH="1">
                <a:off x="2041055" y="1733155"/>
                <a:ext cx="261845" cy="123074"/>
              </a:xfrm>
              <a:custGeom>
                <a:avLst/>
                <a:gdLst>
                  <a:gd name="connsiteX0" fmla="*/ 0 w 323850"/>
                  <a:gd name="connsiteY0" fmla="*/ 104775 h 113242"/>
                  <a:gd name="connsiteX1" fmla="*/ 139700 w 323850"/>
                  <a:gd name="connsiteY1" fmla="*/ 98425 h 113242"/>
                  <a:gd name="connsiteX2" fmla="*/ 190500 w 323850"/>
                  <a:gd name="connsiteY2" fmla="*/ 15875 h 113242"/>
                  <a:gd name="connsiteX3" fmla="*/ 323850 w 323850"/>
                  <a:gd name="connsiteY3" fmla="*/ 3175 h 11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113242">
                    <a:moveTo>
                      <a:pt x="0" y="104775"/>
                    </a:moveTo>
                    <a:cubicBezTo>
                      <a:pt x="53975" y="109008"/>
                      <a:pt x="107950" y="113242"/>
                      <a:pt x="139700" y="98425"/>
                    </a:cubicBezTo>
                    <a:cubicBezTo>
                      <a:pt x="171450" y="83608"/>
                      <a:pt x="159808" y="31750"/>
                      <a:pt x="190500" y="15875"/>
                    </a:cubicBezTo>
                    <a:cubicBezTo>
                      <a:pt x="221192" y="0"/>
                      <a:pt x="323850" y="3175"/>
                      <a:pt x="323850" y="3175"/>
                    </a:cubicBezTo>
                  </a:path>
                </a:pathLst>
              </a:cu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Freeform 255"/>
              <p:cNvSpPr/>
              <p:nvPr/>
            </p:nvSpPr>
            <p:spPr>
              <a:xfrm rot="18332405">
                <a:off x="2199742" y="1555240"/>
                <a:ext cx="289548" cy="86128"/>
              </a:xfrm>
              <a:custGeom>
                <a:avLst/>
                <a:gdLst>
                  <a:gd name="connsiteX0" fmla="*/ 0 w 323850"/>
                  <a:gd name="connsiteY0" fmla="*/ 104775 h 113242"/>
                  <a:gd name="connsiteX1" fmla="*/ 139700 w 323850"/>
                  <a:gd name="connsiteY1" fmla="*/ 98425 h 113242"/>
                  <a:gd name="connsiteX2" fmla="*/ 190500 w 323850"/>
                  <a:gd name="connsiteY2" fmla="*/ 15875 h 113242"/>
                  <a:gd name="connsiteX3" fmla="*/ 323850 w 323850"/>
                  <a:gd name="connsiteY3" fmla="*/ 3175 h 11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113242">
                    <a:moveTo>
                      <a:pt x="0" y="104775"/>
                    </a:moveTo>
                    <a:cubicBezTo>
                      <a:pt x="53975" y="109008"/>
                      <a:pt x="107950" y="113242"/>
                      <a:pt x="139700" y="98425"/>
                    </a:cubicBezTo>
                    <a:cubicBezTo>
                      <a:pt x="171450" y="83608"/>
                      <a:pt x="159808" y="31750"/>
                      <a:pt x="190500" y="15875"/>
                    </a:cubicBezTo>
                    <a:cubicBezTo>
                      <a:pt x="221192" y="0"/>
                      <a:pt x="323850" y="3175"/>
                      <a:pt x="323850" y="3175"/>
                    </a:cubicBezTo>
                  </a:path>
                </a:pathLst>
              </a:cu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 rot="12932405">
                <a:off x="2326285" y="1382639"/>
                <a:ext cx="170232" cy="873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Line 184"/>
            <p:cNvSpPr>
              <a:spLocks noChangeShapeType="1"/>
            </p:cNvSpPr>
            <p:nvPr/>
          </p:nvSpPr>
          <p:spPr bwMode="auto">
            <a:xfrm rot="18000000" flipV="1">
              <a:off x="1698831" y="2433843"/>
              <a:ext cx="914400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36"/>
            <p:cNvSpPr>
              <a:spLocks noChangeArrowheads="1"/>
            </p:cNvSpPr>
            <p:nvPr/>
          </p:nvSpPr>
          <p:spPr bwMode="auto">
            <a:xfrm>
              <a:off x="4163209" y="806824"/>
              <a:ext cx="403971" cy="569608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sp>
          <p:nvSpPr>
            <p:cNvPr id="55" name="Text Box 110"/>
            <p:cNvSpPr txBox="1">
              <a:spLocks noChangeArrowheads="1"/>
            </p:cNvSpPr>
            <p:nvPr/>
          </p:nvSpPr>
          <p:spPr bwMode="auto">
            <a:xfrm>
              <a:off x="3410173" y="1405087"/>
              <a:ext cx="1861073" cy="338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rgbClr val="000090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3rd detector</a:t>
              </a:r>
              <a:endParaRPr lang="en-US" sz="1600" dirty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  <p:sp>
          <p:nvSpPr>
            <p:cNvPr id="56" name="Arc 55"/>
            <p:cNvSpPr/>
            <p:nvPr/>
          </p:nvSpPr>
          <p:spPr>
            <a:xfrm rot="16200000" flipH="1" flipV="1">
              <a:off x="4133122" y="-34457"/>
              <a:ext cx="436693" cy="1861073"/>
            </a:xfrm>
            <a:prstGeom prst="arc">
              <a:avLst>
                <a:gd name="adj1" fmla="val 16803933"/>
                <a:gd name="adj2" fmla="val 4817061"/>
              </a:avLst>
            </a:prstGeom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 rot="5400000" flipH="1">
              <a:off x="4145044" y="5561062"/>
              <a:ext cx="436693" cy="1891552"/>
            </a:xfrm>
            <a:prstGeom prst="arc">
              <a:avLst>
                <a:gd name="adj1" fmla="val 16720138"/>
                <a:gd name="adj2" fmla="val 4705417"/>
              </a:avLst>
            </a:prstGeom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9000000" flipH="1" flipV="1">
              <a:off x="1786584" y="4262845"/>
              <a:ext cx="436693" cy="1861073"/>
            </a:xfrm>
            <a:prstGeom prst="arc">
              <a:avLst>
                <a:gd name="adj1" fmla="val 16803933"/>
                <a:gd name="adj2" fmla="val 4817061"/>
              </a:avLst>
            </a:prstGeom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9" name="Straight Connector 58"/>
            <p:cNvCxnSpPr>
              <a:stCxn id="36" idx="2"/>
              <a:endCxn id="33" idx="0"/>
            </p:cNvCxnSpPr>
            <p:nvPr/>
          </p:nvCxnSpPr>
          <p:spPr>
            <a:xfrm rot="10800000" flipV="1">
              <a:off x="3986639" y="6409235"/>
              <a:ext cx="924314" cy="15914"/>
            </a:xfrm>
            <a:prstGeom prst="line">
              <a:avLst/>
            </a:prstGeom>
            <a:ln w="38100">
              <a:solidFill>
                <a:srgbClr val="DD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 rot="18000000">
              <a:off x="1809936" y="2393322"/>
              <a:ext cx="825500" cy="151092"/>
            </a:xfrm>
            <a:prstGeom prst="roundRect">
              <a:avLst/>
            </a:prstGeom>
            <a:noFill/>
            <a:ln w="76200" cap="flat" cmpd="tri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7174328" y="2818583"/>
              <a:ext cx="6054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0.6 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62" name="Group 341"/>
            <p:cNvGrpSpPr/>
            <p:nvPr/>
          </p:nvGrpSpPr>
          <p:grpSpPr>
            <a:xfrm>
              <a:off x="4990434" y="2537736"/>
              <a:ext cx="635583" cy="2018381"/>
              <a:chOff x="4163209" y="2378311"/>
              <a:chExt cx="635583" cy="2018381"/>
            </a:xfrm>
          </p:grpSpPr>
          <p:grpSp>
            <p:nvGrpSpPr>
              <p:cNvPr id="167" name="Group 480"/>
              <p:cNvGrpSpPr>
                <a:grpSpLocks noChangeAspect="1"/>
              </p:cNvGrpSpPr>
              <p:nvPr/>
            </p:nvGrpSpPr>
            <p:grpSpPr>
              <a:xfrm>
                <a:off x="4166067" y="3056388"/>
                <a:ext cx="629867" cy="330067"/>
                <a:chOff x="4166066" y="3056387"/>
                <a:chExt cx="2519466" cy="1320268"/>
              </a:xfrm>
            </p:grpSpPr>
            <p:grpSp>
              <p:nvGrpSpPr>
                <p:cNvPr id="238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243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248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49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50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244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245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46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47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239" name="Block Arc 238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Rounded Rectangle 239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ounded Rectangle 240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480"/>
              <p:cNvGrpSpPr>
                <a:grpSpLocks noChangeAspect="1"/>
              </p:cNvGrpSpPr>
              <p:nvPr/>
            </p:nvGrpSpPr>
            <p:grpSpPr>
              <a:xfrm>
                <a:off x="4163209" y="2716580"/>
                <a:ext cx="629867" cy="330067"/>
                <a:chOff x="4166066" y="3056387"/>
                <a:chExt cx="2519466" cy="1320268"/>
              </a:xfrm>
            </p:grpSpPr>
            <p:grpSp>
              <p:nvGrpSpPr>
                <p:cNvPr id="225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230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235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36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37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231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232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33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34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226" name="Block Arc 225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7" name="Rounded Rectangle 226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ounded Rectangle 227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480"/>
              <p:cNvGrpSpPr>
                <a:grpSpLocks noChangeAspect="1"/>
              </p:cNvGrpSpPr>
              <p:nvPr/>
            </p:nvGrpSpPr>
            <p:grpSpPr>
              <a:xfrm>
                <a:off x="4163209" y="2378311"/>
                <a:ext cx="629867" cy="330067"/>
                <a:chOff x="4166066" y="3056387"/>
                <a:chExt cx="2519466" cy="1320268"/>
              </a:xfrm>
            </p:grpSpPr>
            <p:grpSp>
              <p:nvGrpSpPr>
                <p:cNvPr id="212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217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222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23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24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218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219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20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21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213" name="Block Arc 212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Rounded Rectangle 213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ounded Rectangle 214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480"/>
              <p:cNvGrpSpPr>
                <a:grpSpLocks noChangeAspect="1"/>
              </p:cNvGrpSpPr>
              <p:nvPr/>
            </p:nvGrpSpPr>
            <p:grpSpPr>
              <a:xfrm>
                <a:off x="4168925" y="4066625"/>
                <a:ext cx="629867" cy="330067"/>
                <a:chOff x="4166066" y="3056387"/>
                <a:chExt cx="2519466" cy="1320268"/>
              </a:xfrm>
            </p:grpSpPr>
            <p:grpSp>
              <p:nvGrpSpPr>
                <p:cNvPr id="199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204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209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10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11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205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206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07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208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200" name="Block Arc 199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Rounded Rectangle 200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ounded Rectangle 201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" name="Group 480"/>
              <p:cNvGrpSpPr>
                <a:grpSpLocks noChangeAspect="1"/>
              </p:cNvGrpSpPr>
              <p:nvPr/>
            </p:nvGrpSpPr>
            <p:grpSpPr>
              <a:xfrm>
                <a:off x="4166067" y="3726817"/>
                <a:ext cx="629867" cy="330067"/>
                <a:chOff x="4166066" y="3056387"/>
                <a:chExt cx="2519466" cy="1320268"/>
              </a:xfrm>
            </p:grpSpPr>
            <p:grpSp>
              <p:nvGrpSpPr>
                <p:cNvPr id="186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191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196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97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98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192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193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94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95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187" name="Block Arc 186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Rounded Rectangle 187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ounded Rectangle 188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480"/>
              <p:cNvGrpSpPr>
                <a:grpSpLocks noChangeAspect="1"/>
              </p:cNvGrpSpPr>
              <p:nvPr/>
            </p:nvGrpSpPr>
            <p:grpSpPr>
              <a:xfrm>
                <a:off x="4166067" y="3388548"/>
                <a:ext cx="629867" cy="330067"/>
                <a:chOff x="4166066" y="3056387"/>
                <a:chExt cx="2519466" cy="1320268"/>
              </a:xfrm>
            </p:grpSpPr>
            <p:grpSp>
              <p:nvGrpSpPr>
                <p:cNvPr id="173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178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183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84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85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179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180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81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82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174" name="Block Arc 173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ounded Rectangle 174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ounded Rectangle 175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345"/>
            <p:cNvGrpSpPr/>
            <p:nvPr/>
          </p:nvGrpSpPr>
          <p:grpSpPr>
            <a:xfrm flipH="1">
              <a:off x="3038883" y="2926883"/>
              <a:ext cx="635583" cy="2018381"/>
              <a:chOff x="4163209" y="2378311"/>
              <a:chExt cx="635583" cy="2018381"/>
            </a:xfrm>
          </p:grpSpPr>
          <p:grpSp>
            <p:nvGrpSpPr>
              <p:cNvPr id="83" name="Group 480"/>
              <p:cNvGrpSpPr>
                <a:grpSpLocks noChangeAspect="1"/>
              </p:cNvGrpSpPr>
              <p:nvPr/>
            </p:nvGrpSpPr>
            <p:grpSpPr>
              <a:xfrm>
                <a:off x="4166067" y="3056384"/>
                <a:ext cx="629867" cy="330065"/>
                <a:chOff x="4166066" y="3056387"/>
                <a:chExt cx="2519466" cy="1320268"/>
              </a:xfrm>
            </p:grpSpPr>
            <p:grpSp>
              <p:nvGrpSpPr>
                <p:cNvPr id="154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159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164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65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66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160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161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62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63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155" name="Block Arc 154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ounded Rectangle 156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480"/>
              <p:cNvGrpSpPr>
                <a:grpSpLocks noChangeAspect="1"/>
              </p:cNvGrpSpPr>
              <p:nvPr/>
            </p:nvGrpSpPr>
            <p:grpSpPr>
              <a:xfrm>
                <a:off x="4163209" y="2716576"/>
                <a:ext cx="629867" cy="330065"/>
                <a:chOff x="4166066" y="3056387"/>
                <a:chExt cx="2519466" cy="1320268"/>
              </a:xfrm>
            </p:grpSpPr>
            <p:grpSp>
              <p:nvGrpSpPr>
                <p:cNvPr id="141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146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151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52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53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147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148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49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50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142" name="Block Arc 141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480"/>
              <p:cNvGrpSpPr>
                <a:grpSpLocks noChangeAspect="1"/>
              </p:cNvGrpSpPr>
              <p:nvPr/>
            </p:nvGrpSpPr>
            <p:grpSpPr>
              <a:xfrm>
                <a:off x="4163209" y="2378307"/>
                <a:ext cx="629867" cy="330065"/>
                <a:chOff x="4166066" y="3056387"/>
                <a:chExt cx="2519466" cy="1320268"/>
              </a:xfrm>
            </p:grpSpPr>
            <p:grpSp>
              <p:nvGrpSpPr>
                <p:cNvPr id="128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133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138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39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40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134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135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36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37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129" name="Block Arc 128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ounded Rectangle 130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480"/>
              <p:cNvGrpSpPr>
                <a:grpSpLocks noChangeAspect="1"/>
              </p:cNvGrpSpPr>
              <p:nvPr/>
            </p:nvGrpSpPr>
            <p:grpSpPr>
              <a:xfrm>
                <a:off x="4168925" y="4066621"/>
                <a:ext cx="629867" cy="330065"/>
                <a:chOff x="4166066" y="3056387"/>
                <a:chExt cx="2519466" cy="1320268"/>
              </a:xfrm>
            </p:grpSpPr>
            <p:grpSp>
              <p:nvGrpSpPr>
                <p:cNvPr id="115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120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125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26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27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121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122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23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24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116" name="Block Arc 115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Rounded Rectangle 116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ounded Rectangle 117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480"/>
              <p:cNvGrpSpPr>
                <a:grpSpLocks noChangeAspect="1"/>
              </p:cNvGrpSpPr>
              <p:nvPr/>
            </p:nvGrpSpPr>
            <p:grpSpPr>
              <a:xfrm>
                <a:off x="4166067" y="3726813"/>
                <a:ext cx="629867" cy="330065"/>
                <a:chOff x="4166066" y="3056387"/>
                <a:chExt cx="2519466" cy="1320268"/>
              </a:xfrm>
            </p:grpSpPr>
            <p:grpSp>
              <p:nvGrpSpPr>
                <p:cNvPr id="102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107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112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13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14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108" name="Group 9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109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10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11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103" name="Block Arc 102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480"/>
              <p:cNvGrpSpPr>
                <a:grpSpLocks noChangeAspect="1"/>
              </p:cNvGrpSpPr>
              <p:nvPr/>
            </p:nvGrpSpPr>
            <p:grpSpPr>
              <a:xfrm>
                <a:off x="4166067" y="3388544"/>
                <a:ext cx="629867" cy="330065"/>
                <a:chOff x="4166066" y="3056387"/>
                <a:chExt cx="2519466" cy="1320268"/>
              </a:xfrm>
            </p:grpSpPr>
            <p:grpSp>
              <p:nvGrpSpPr>
                <p:cNvPr id="89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166066" y="3056387"/>
                  <a:ext cx="1406168" cy="1320268"/>
                  <a:chOff x="1815" y="2475"/>
                  <a:chExt cx="492" cy="547"/>
                </a:xfrm>
              </p:grpSpPr>
              <p:grpSp>
                <p:nvGrpSpPr>
                  <p:cNvPr id="94" name="Group 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5" y="2475"/>
                    <a:ext cx="492" cy="273"/>
                    <a:chOff x="1815" y="2475"/>
                    <a:chExt cx="492" cy="273"/>
                  </a:xfrm>
                </p:grpSpPr>
                <p:sp>
                  <p:nvSpPr>
                    <p:cNvPr id="99" name="Rectangle 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6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00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5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101" name="Rectangle 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  <p:grpSp>
                <p:nvGrpSpPr>
                  <p:cNvPr id="95" name="Group 94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815" y="2749"/>
                    <a:ext cx="492" cy="273"/>
                    <a:chOff x="1813" y="2475"/>
                    <a:chExt cx="492" cy="273"/>
                  </a:xfrm>
                </p:grpSpPr>
                <p:sp>
                  <p:nvSpPr>
                    <p:cNvPr id="96" name="Rectangle 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220000">
                      <a:off x="1910" y="2643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97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2490"/>
                      <a:ext cx="492" cy="258"/>
                    </a:xfrm>
                    <a:custGeom>
                      <a:avLst/>
                      <a:gdLst>
                        <a:gd name="T0" fmla="*/ 104 w 492"/>
                        <a:gd name="T1" fmla="*/ 258 h 258"/>
                        <a:gd name="T2" fmla="*/ 0 w 492"/>
                        <a:gd name="T3" fmla="*/ 258 h 258"/>
                        <a:gd name="T4" fmla="*/ 0 w 492"/>
                        <a:gd name="T5" fmla="*/ 0 h 258"/>
                        <a:gd name="T6" fmla="*/ 364 w 492"/>
                        <a:gd name="T7" fmla="*/ 0 h 258"/>
                        <a:gd name="T8" fmla="*/ 492 w 492"/>
                        <a:gd name="T9" fmla="*/ 218 h 258"/>
                        <a:gd name="T10" fmla="*/ 190 w 492"/>
                        <a:gd name="T11" fmla="*/ 218 h 258"/>
                        <a:gd name="T12" fmla="*/ 146 w 492"/>
                        <a:gd name="T13" fmla="*/ 128 h 258"/>
                        <a:gd name="T14" fmla="*/ 80 w 492"/>
                        <a:gd name="T15" fmla="*/ 162 h 258"/>
                        <a:gd name="T16" fmla="*/ 104 w 492"/>
                        <a:gd name="T17" fmla="*/ 258 h 25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92"/>
                        <a:gd name="T28" fmla="*/ 0 h 258"/>
                        <a:gd name="T29" fmla="*/ 492 w 492"/>
                        <a:gd name="T30" fmla="*/ 258 h 25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92" h="258">
                          <a:moveTo>
                            <a:pt x="104" y="258"/>
                          </a:moveTo>
                          <a:lnTo>
                            <a:pt x="0" y="258"/>
                          </a:lnTo>
                          <a:lnTo>
                            <a:pt x="0" y="0"/>
                          </a:lnTo>
                          <a:lnTo>
                            <a:pt x="364" y="0"/>
                          </a:lnTo>
                          <a:lnTo>
                            <a:pt x="492" y="218"/>
                          </a:lnTo>
                          <a:lnTo>
                            <a:pt x="190" y="218"/>
                          </a:lnTo>
                          <a:lnTo>
                            <a:pt x="146" y="128"/>
                          </a:lnTo>
                          <a:lnTo>
                            <a:pt x="80" y="162"/>
                          </a:lnTo>
                          <a:lnTo>
                            <a:pt x="104" y="258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  <p:sp>
                  <p:nvSpPr>
                    <p:cNvPr id="98" name="Rectangle 9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560000">
                      <a:off x="2198" y="2475"/>
                      <a:ext cx="62" cy="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eaLnBrk="0" hangingPunct="0"/>
                      <a:endParaRPr lang="en-US" sz="900">
                        <a:latin typeface="Comic Sans MS"/>
                        <a:cs typeface="Comic Sans MS"/>
                      </a:endParaRPr>
                    </a:p>
                  </p:txBody>
                </p:sp>
              </p:grpSp>
            </p:grpSp>
            <p:sp>
              <p:nvSpPr>
                <p:cNvPr id="90" name="Block Arc 89"/>
                <p:cNvSpPr/>
                <p:nvPr/>
              </p:nvSpPr>
              <p:spPr>
                <a:xfrm>
                  <a:off x="5588252" y="3170070"/>
                  <a:ext cx="1097280" cy="1097280"/>
                </a:xfrm>
                <a:prstGeom prst="blockArc">
                  <a:avLst>
                    <a:gd name="adj1" fmla="val 11067651"/>
                    <a:gd name="adj2" fmla="val 10455262"/>
                    <a:gd name="adj3" fmla="val 3178"/>
                  </a:avLst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4999853" y="3634286"/>
                  <a:ext cx="631010" cy="164592"/>
                </a:xfrm>
                <a:prstGeom prst="roundRect">
                  <a:avLst/>
                </a:prstGeom>
                <a:solidFill>
                  <a:srgbClr val="000090"/>
                </a:solidFill>
                <a:ln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5060949" y="3656553"/>
                  <a:ext cx="618229" cy="11887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200650" y="3694093"/>
                  <a:ext cx="45720" cy="457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4" name="Text Box 113"/>
            <p:cNvSpPr txBox="1">
              <a:spLocks noChangeAspect="1" noChangeArrowheads="1"/>
            </p:cNvSpPr>
            <p:nvPr/>
          </p:nvSpPr>
          <p:spPr bwMode="auto">
            <a:xfrm>
              <a:off x="2469835" y="3307336"/>
              <a:ext cx="78487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25.1 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5" name="Text Box 117"/>
            <p:cNvSpPr txBox="1">
              <a:spLocks noChangeAspect="1" noChangeArrowheads="1"/>
            </p:cNvSpPr>
            <p:nvPr/>
          </p:nvSpPr>
          <p:spPr bwMode="auto">
            <a:xfrm>
              <a:off x="2487426" y="3669092"/>
              <a:ext cx="73096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20.2GeV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6" name="Text Box 118"/>
            <p:cNvSpPr txBox="1">
              <a:spLocks noChangeAspect="1" noChangeArrowheads="1"/>
            </p:cNvSpPr>
            <p:nvPr/>
          </p:nvSpPr>
          <p:spPr bwMode="auto">
            <a:xfrm>
              <a:off x="2516657" y="3965537"/>
              <a:ext cx="70805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15.3 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7" name="Text Box 119"/>
            <p:cNvSpPr txBox="1">
              <a:spLocks noChangeAspect="1" noChangeArrowheads="1"/>
            </p:cNvSpPr>
            <p:nvPr/>
          </p:nvSpPr>
          <p:spPr bwMode="auto">
            <a:xfrm>
              <a:off x="2460161" y="4324908"/>
              <a:ext cx="76414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10.4 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8" name="Text Box 113"/>
            <p:cNvSpPr txBox="1">
              <a:spLocks noChangeAspect="1" noChangeArrowheads="1"/>
            </p:cNvSpPr>
            <p:nvPr/>
          </p:nvSpPr>
          <p:spPr bwMode="auto">
            <a:xfrm>
              <a:off x="2433638" y="2966189"/>
              <a:ext cx="79107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30  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9" name="Text Box 119"/>
            <p:cNvSpPr txBox="1">
              <a:spLocks noChangeAspect="1" noChangeArrowheads="1"/>
            </p:cNvSpPr>
            <p:nvPr/>
          </p:nvSpPr>
          <p:spPr bwMode="auto">
            <a:xfrm>
              <a:off x="2504028" y="4685399"/>
              <a:ext cx="81889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5.5 </a:t>
              </a:r>
              <a:r>
                <a:rPr lang="en-US" sz="900" dirty="0">
                  <a:solidFill>
                    <a:srgbClr val="FF0000"/>
                  </a:solidFill>
                  <a:latin typeface="Comic Sans MS"/>
                  <a:cs typeface="Comic Sans MS"/>
                </a:rPr>
                <a:t>GeV </a:t>
              </a:r>
            </a:p>
          </p:txBody>
        </p:sp>
        <p:sp>
          <p:nvSpPr>
            <p:cNvPr id="70" name="Text Box 113"/>
            <p:cNvSpPr txBox="1">
              <a:spLocks noChangeAspect="1" noChangeArrowheads="1"/>
            </p:cNvSpPr>
            <p:nvPr/>
          </p:nvSpPr>
          <p:spPr bwMode="auto">
            <a:xfrm rot="3778540">
              <a:off x="2128121" y="5316721"/>
              <a:ext cx="79107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30  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1" name="Text Box 113"/>
            <p:cNvSpPr txBox="1">
              <a:spLocks noChangeAspect="1" noChangeArrowheads="1"/>
            </p:cNvSpPr>
            <p:nvPr/>
          </p:nvSpPr>
          <p:spPr bwMode="auto">
            <a:xfrm>
              <a:off x="4527984" y="6078472"/>
              <a:ext cx="79107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30  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10800000" flipV="1">
              <a:off x="1646667" y="3925969"/>
              <a:ext cx="1455716" cy="3877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4488938" y="1130330"/>
              <a:ext cx="74636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27.55 GeV </a:t>
              </a:r>
              <a:endParaRPr lang="en-US" sz="9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3966" y="2007265"/>
              <a:ext cx="838006" cy="973784"/>
            </a:xfrm>
            <a:prstGeom prst="rect">
              <a:avLst/>
            </a:prstGeom>
          </p:spPr>
        </p:pic>
        <p:grpSp>
          <p:nvGrpSpPr>
            <p:cNvPr id="78" name="Group 345"/>
            <p:cNvGrpSpPr/>
            <p:nvPr/>
          </p:nvGrpSpPr>
          <p:grpSpPr>
            <a:xfrm>
              <a:off x="3772187" y="3153634"/>
              <a:ext cx="1211263" cy="1765300"/>
              <a:chOff x="-2728320" y="7142599"/>
              <a:chExt cx="1211263" cy="1765300"/>
            </a:xfrm>
          </p:grpSpPr>
          <p:pic>
            <p:nvPicPr>
              <p:cNvPr id="80" name="Picture 3" descr="DSC_0014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400000">
                <a:off x="-3023595" y="7437874"/>
                <a:ext cx="1765300" cy="1174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TextBox 495"/>
              <p:cNvSpPr txBox="1">
                <a:spLocks noChangeArrowheads="1"/>
              </p:cNvSpPr>
              <p:nvPr/>
            </p:nvSpPr>
            <p:spPr bwMode="auto">
              <a:xfrm>
                <a:off x="-2728320" y="7142599"/>
                <a:ext cx="121126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u="sng" dirty="0">
                    <a:latin typeface="Comic Sans MS" pitchFamily="-110" charset="0"/>
                    <a:ea typeface="Comic Sans MS" pitchFamily="-110" charset="0"/>
                    <a:cs typeface="Comic Sans MS" pitchFamily="-110" charset="0"/>
                  </a:rPr>
                  <a:t>Gap 5 mm total</a:t>
                </a:r>
              </a:p>
              <a:p>
                <a:r>
                  <a:rPr lang="en-US" sz="1000" u="sng" dirty="0">
                    <a:latin typeface="Comic Sans MS" pitchFamily="-110" charset="0"/>
                    <a:ea typeface="Comic Sans MS" pitchFamily="-110" charset="0"/>
                    <a:cs typeface="Comic Sans MS" pitchFamily="-110" charset="0"/>
                  </a:rPr>
                  <a:t>0.3 T for 30 GeV </a:t>
                </a: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 rot="16200000" flipH="1">
                <a:off x="-2249666" y="7684115"/>
                <a:ext cx="587732" cy="304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 Box 110"/>
            <p:cNvSpPr txBox="1">
              <a:spLocks noChangeArrowheads="1"/>
            </p:cNvSpPr>
            <p:nvPr/>
          </p:nvSpPr>
          <p:spPr bwMode="auto">
            <a:xfrm>
              <a:off x="3254783" y="6593893"/>
              <a:ext cx="256840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solidFill>
                    <a:srgbClr val="000090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V.N. Litvinenko, January 24, 2011 </a:t>
              </a:r>
              <a:endParaRPr lang="en-US" sz="1200" dirty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5334000" y="3352800"/>
            <a:ext cx="3733800" cy="3276600"/>
            <a:chOff x="5334000" y="3352800"/>
            <a:chExt cx="3733800" cy="3276600"/>
          </a:xfrm>
        </p:grpSpPr>
        <p:grpSp>
          <p:nvGrpSpPr>
            <p:cNvPr id="315" name="Group 314"/>
            <p:cNvGrpSpPr/>
            <p:nvPr/>
          </p:nvGrpSpPr>
          <p:grpSpPr>
            <a:xfrm>
              <a:off x="5334000" y="3352800"/>
              <a:ext cx="3733800" cy="3276600"/>
              <a:chOff x="5334000" y="3352800"/>
              <a:chExt cx="3733800" cy="3276600"/>
            </a:xfrm>
          </p:grpSpPr>
          <p:grpSp>
            <p:nvGrpSpPr>
              <p:cNvPr id="313" name="Group 312"/>
              <p:cNvGrpSpPr/>
              <p:nvPr/>
            </p:nvGrpSpPr>
            <p:grpSpPr>
              <a:xfrm>
                <a:off x="5334000" y="3352800"/>
                <a:ext cx="3733800" cy="3276600"/>
                <a:chOff x="5334000" y="3352800"/>
                <a:chExt cx="3733800" cy="3276600"/>
              </a:xfrm>
            </p:grpSpPr>
            <p:grpSp>
              <p:nvGrpSpPr>
                <p:cNvPr id="311" name="Group 310"/>
                <p:cNvGrpSpPr/>
                <p:nvPr/>
              </p:nvGrpSpPr>
              <p:grpSpPr>
                <a:xfrm>
                  <a:off x="5334000" y="3352800"/>
                  <a:ext cx="3733800" cy="3276600"/>
                  <a:chOff x="5334000" y="3352800"/>
                  <a:chExt cx="3733800" cy="3276600"/>
                </a:xfrm>
              </p:grpSpPr>
              <p:pic>
                <p:nvPicPr>
                  <p:cNvPr id="10137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 l="35937" t="26000" r="24219" b="15333"/>
                  <a:stretch>
                    <a:fillRect/>
                  </a:stretch>
                </p:blipFill>
                <p:spPr bwMode="auto">
                  <a:xfrm>
                    <a:off x="5334000" y="3352800"/>
                    <a:ext cx="3733800" cy="32213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10" name="Rectangle 309"/>
                  <p:cNvSpPr/>
                  <p:nvPr/>
                </p:nvSpPr>
                <p:spPr>
                  <a:xfrm>
                    <a:off x="5334000" y="5791200"/>
                    <a:ext cx="640080" cy="838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2" name="Rectangle 311"/>
                <p:cNvSpPr/>
                <p:nvPr/>
              </p:nvSpPr>
              <p:spPr>
                <a:xfrm>
                  <a:off x="5334000" y="3810000"/>
                  <a:ext cx="228600" cy="1188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Rectangle 313"/>
              <p:cNvSpPr/>
              <p:nvPr/>
            </p:nvSpPr>
            <p:spPr>
              <a:xfrm>
                <a:off x="5334000" y="5257800"/>
                <a:ext cx="2286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6" name="Rectangle 315"/>
            <p:cNvSpPr/>
            <p:nvPr/>
          </p:nvSpPr>
          <p:spPr>
            <a:xfrm>
              <a:off x="5334000" y="566928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1" name="Rounded Rectangle 320"/>
          <p:cNvSpPr/>
          <p:nvPr/>
        </p:nvSpPr>
        <p:spPr>
          <a:xfrm>
            <a:off x="1295400" y="1752600"/>
            <a:ext cx="3962400" cy="3886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Science case, summarized in report on recent INT program</a:t>
            </a:r>
          </a:p>
          <a:p>
            <a:pPr algn="ctr"/>
            <a:r>
              <a:rPr lang="en-US" sz="2100" b="1" dirty="0" smtClean="0">
                <a:solidFill>
                  <a:srgbClr val="0000FF"/>
                </a:solidFill>
              </a:rPr>
              <a:t>(</a:t>
            </a:r>
            <a:r>
              <a:rPr lang="en-US" sz="2100" b="1" dirty="0" smtClean="0">
                <a:solidFill>
                  <a:srgbClr val="0000FF"/>
                </a:solidFill>
                <a:hlinkClick r:id="rId8"/>
              </a:rPr>
              <a:t>arXiv:1108.1713</a:t>
            </a:r>
            <a:r>
              <a:rPr lang="en-US" sz="2100" b="1" dirty="0" smtClean="0">
                <a:solidFill>
                  <a:srgbClr val="0000FF"/>
                </a:solidFill>
              </a:rPr>
              <a:t>), includes: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Nucleon spin/flavor structure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3D structure of nucleons and  nuclei (TMDs and GPDs)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QCD matter in nuclei: gluon densities, saturation, </a:t>
            </a:r>
            <a:r>
              <a:rPr lang="en-US" sz="2100" dirty="0" err="1" smtClean="0">
                <a:solidFill>
                  <a:schemeClr val="tx1"/>
                </a:solidFill>
              </a:rPr>
              <a:t>parton</a:t>
            </a:r>
            <a:r>
              <a:rPr lang="en-US" sz="2100" dirty="0" smtClean="0">
                <a:solidFill>
                  <a:schemeClr val="tx1"/>
                </a:solidFill>
              </a:rPr>
              <a:t> energy loss… (</a:t>
            </a:r>
            <a:r>
              <a:rPr lang="en-US" sz="2100" dirty="0" err="1" smtClean="0">
                <a:solidFill>
                  <a:schemeClr val="tx1"/>
                </a:solidFill>
              </a:rPr>
              <a:t>eA</a:t>
            </a:r>
            <a:r>
              <a:rPr lang="en-US" sz="2100" dirty="0" smtClean="0">
                <a:solidFill>
                  <a:schemeClr val="tx1"/>
                </a:solidFill>
              </a:rPr>
              <a:t> physics) 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Electroweak interactions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b="1" dirty="0" smtClean="0">
                <a:solidFill>
                  <a:schemeClr val="tx1"/>
                </a:solidFill>
              </a:rPr>
              <a:t>And more…</a:t>
            </a:r>
          </a:p>
        </p:txBody>
      </p:sp>
      <p:sp>
        <p:nvSpPr>
          <p:cNvPr id="32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23" name="Rounded Rectangle 322"/>
          <p:cNvSpPr/>
          <p:nvPr/>
        </p:nvSpPr>
        <p:spPr>
          <a:xfrm>
            <a:off x="5638800" y="2438400"/>
            <a:ext cx="3200400" cy="114300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600" b="1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eSTAR</a:t>
            </a:r>
            <a:r>
              <a:rPr lang="en-US" sz="1600" b="1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Concept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: upgrades to STAR capable of taking advantage of staged </a:t>
            </a:r>
            <a:r>
              <a:rPr lang="en-US" sz="1600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eA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/</a:t>
            </a:r>
            <a:r>
              <a:rPr lang="en-US" sz="1600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ep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collisions at </a:t>
            </a:r>
            <a:r>
              <a:rPr lang="en-US" sz="1600" dirty="0" err="1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eRHIC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</a:t>
            </a:r>
            <a:endParaRPr lang="en-US" sz="1600" dirty="0">
              <a:solidFill>
                <a:srgbClr val="00009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STAR is making significant contributions to our understanding of the spin structure of the proton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Gluon </a:t>
            </a:r>
            <a:r>
              <a:rPr lang="en-US" dirty="0" err="1" smtClean="0"/>
              <a:t>helicity</a:t>
            </a:r>
            <a:r>
              <a:rPr lang="en-US" dirty="0" smtClean="0"/>
              <a:t> distributions</a:t>
            </a:r>
          </a:p>
          <a:p>
            <a:pPr lvl="1"/>
            <a:r>
              <a:rPr lang="en-US" dirty="0" smtClean="0"/>
              <a:t>Sea quark </a:t>
            </a:r>
            <a:r>
              <a:rPr lang="en-US" dirty="0" err="1" smtClean="0"/>
              <a:t>helicity</a:t>
            </a:r>
            <a:r>
              <a:rPr lang="en-US" dirty="0" smtClean="0"/>
              <a:t> distributions</a:t>
            </a:r>
          </a:p>
          <a:p>
            <a:pPr lvl="1"/>
            <a:r>
              <a:rPr lang="en-US" dirty="0" smtClean="0"/>
              <a:t>Parton orbital motion </a:t>
            </a:r>
          </a:p>
          <a:p>
            <a:pPr lvl="1"/>
            <a:r>
              <a:rPr lang="en-US" dirty="0" err="1" smtClean="0"/>
              <a:t>Transversity</a:t>
            </a:r>
            <a:endParaRPr lang="en-US" dirty="0" smtClean="0"/>
          </a:p>
          <a:p>
            <a:pPr lvl="1"/>
            <a:endParaRPr lang="en-US" sz="14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STAR has a bright future for continuing to explore nucleon spin structure in the coming decade</a:t>
            </a:r>
          </a:p>
          <a:p>
            <a:pPr lvl="1"/>
            <a:r>
              <a:rPr lang="en-US" dirty="0" smtClean="0"/>
              <a:t>Near term: Improved precision with current measurements</a:t>
            </a:r>
          </a:p>
          <a:p>
            <a:pPr lvl="1"/>
            <a:r>
              <a:rPr lang="en-US" dirty="0" smtClean="0"/>
              <a:t>Mid term: Forward upgrades optimized for transverse spin </a:t>
            </a:r>
          </a:p>
          <a:p>
            <a:pPr lvl="1"/>
            <a:r>
              <a:rPr lang="en-US" dirty="0" smtClean="0"/>
              <a:t>Long term: </a:t>
            </a:r>
            <a:r>
              <a:rPr lang="en-US" dirty="0" err="1" smtClean="0"/>
              <a:t>eSTAR</a:t>
            </a:r>
            <a:r>
              <a:rPr lang="en-US" dirty="0" smtClean="0"/>
              <a:t> as a path towards a staged EIC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2800" dirty="0" smtClean="0"/>
              <a:t>Full set of </a:t>
            </a:r>
            <a:r>
              <a:rPr lang="en-US" sz="2800" dirty="0"/>
              <a:t>DSSV polarized distributions</a:t>
            </a:r>
          </a:p>
        </p:txBody>
      </p:sp>
      <p:pic>
        <p:nvPicPr>
          <p:cNvPr id="672773" name="Picture 5" descr="DSSV long 090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05400" y="42672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4" name="Picture 6" descr="DSSV PhysRevLett_101_072001 dists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728663"/>
            <a:ext cx="3886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2" name="Picture 4" descr="DSSV long 0904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1295400"/>
            <a:ext cx="3865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609600" y="762000"/>
            <a:ext cx="327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 dirty="0"/>
              <a:t>de </a:t>
            </a:r>
            <a:r>
              <a:rPr lang="en-US" sz="1600" b="0" dirty="0" err="1"/>
              <a:t>Florian</a:t>
            </a:r>
            <a:r>
              <a:rPr lang="en-US" sz="1600" b="0" dirty="0"/>
              <a:t> et al, PRL 101, 072001</a:t>
            </a:r>
          </a:p>
          <a:p>
            <a:r>
              <a:rPr lang="en-US" sz="1600" b="0" dirty="0"/>
              <a:t>             </a:t>
            </a:r>
            <a:r>
              <a:rPr lang="en-US" sz="1600" b="0" dirty="0" smtClean="0"/>
              <a:t>and  arXiv:0904.3821</a:t>
            </a:r>
            <a:endParaRPr lang="en-US" sz="1600" b="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2400" y="1295400"/>
            <a:ext cx="8991600" cy="3352800"/>
            <a:chOff x="152400" y="990600"/>
            <a:chExt cx="8991600" cy="3352800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990600"/>
              <a:ext cx="44958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990600"/>
              <a:ext cx="4572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TextBox 3"/>
          <p:cNvSpPr txBox="1"/>
          <p:nvPr/>
        </p:nvSpPr>
        <p:spPr>
          <a:xfrm>
            <a:off x="0" y="2973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2009 Inclusive 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029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Separate into two η bins which sample different </a:t>
            </a:r>
            <a:r>
              <a:rPr lang="en-US" sz="2200" dirty="0" err="1" smtClean="0"/>
              <a:t>partonic</a:t>
            </a:r>
            <a:r>
              <a:rPr lang="en-US" sz="2200" dirty="0" smtClean="0"/>
              <a:t> kinematics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Models predict a ~20% reduction in A</a:t>
            </a:r>
            <a:r>
              <a:rPr lang="en-US" sz="2200" baseline="-25000" dirty="0" smtClean="0"/>
              <a:t>LL</a:t>
            </a:r>
            <a:r>
              <a:rPr lang="en-US" sz="2200" dirty="0" smtClean="0"/>
              <a:t> from |η|&lt;0.5 to 0.5&lt;|η|&lt;1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Data falls between </a:t>
            </a:r>
            <a:r>
              <a:rPr lang="en-US" sz="2200" b="1" dirty="0" smtClean="0">
                <a:solidFill>
                  <a:srgbClr val="008000"/>
                </a:solidFill>
              </a:rPr>
              <a:t>DSSV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and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/>
              <a:t>GRSV-STD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in both ranges</a:t>
            </a:r>
            <a:endParaRPr lang="en-US" sz="22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39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29700"/>
            <a:ext cx="4495800" cy="213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990600"/>
            <a:ext cx="3581400" cy="2895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64" charset="-128"/>
              </a:rPr>
              <a:t>Spin Rotators at IR’s: transverse and longitudinal spin orientation possible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64" charset="-128"/>
              </a:rPr>
              <a:t>CNI </a:t>
            </a:r>
            <a:r>
              <a:rPr lang="en-US" sz="2000" dirty="0" err="1" smtClean="0">
                <a:ea typeface="ＭＳ Ｐゴシック" pitchFamily="64" charset="-128"/>
              </a:rPr>
              <a:t>polarimeters</a:t>
            </a:r>
            <a:r>
              <a:rPr lang="en-US" sz="2000" dirty="0" smtClean="0">
                <a:ea typeface="ＭＳ Ｐゴシック" pitchFamily="64" charset="-128"/>
              </a:rPr>
              <a:t> + H-Jet  target:  measure polarization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√s=200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2006: P=58%,  2009: P=56%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√s=500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2009: P=40%,  2011: P=50%</a:t>
            </a:r>
          </a:p>
          <a:p>
            <a:pPr lvl="1">
              <a:spcBef>
                <a:spcPts val="0"/>
              </a:spcBef>
            </a:pP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34239" y="840352"/>
            <a:ext cx="279141" cy="31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Garamond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78486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+mj-lt"/>
              </a:rPr>
              <a:t>RHIC - First Polarized pp Collider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60023" y="4400868"/>
            <a:ext cx="896815" cy="0"/>
          </a:xfrm>
          <a:prstGeom prst="line">
            <a:avLst/>
          </a:prstGeom>
          <a:noFill/>
          <a:ln w="9525">
            <a:solidFill>
              <a:srgbClr val="C9112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1395706" y="3437537"/>
            <a:ext cx="995802" cy="1932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93344" y="5321194"/>
            <a:ext cx="146500" cy="156651"/>
            <a:chOff x="2444" y="2991"/>
            <a:chExt cx="142" cy="78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78" y="2996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38830" y="5032781"/>
            <a:ext cx="1647131" cy="4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 dirty="0"/>
              <a:t>AGS Helical Partial Snake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3124200" y="5257800"/>
            <a:ext cx="148479" cy="966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24200" y="3848700"/>
            <a:ext cx="304800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990600"/>
            <a:ext cx="5181600" cy="5677500"/>
            <a:chOff x="0" y="990600"/>
            <a:chExt cx="5181600" cy="5677500"/>
          </a:xfrm>
        </p:grpSpPr>
        <p:pic>
          <p:nvPicPr>
            <p:cNvPr id="9" name="Picture 8" descr="2003_RHIC_spin_layout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EFEDC"/>
                </a:clrFrom>
                <a:clrTo>
                  <a:srgbClr val="FEFEDC">
                    <a:alpha val="0"/>
                  </a:srgbClr>
                </a:clrTo>
              </a:clrChange>
            </a:blip>
            <a:srcRect l="15732" t="10262" r="14398" b="61574"/>
            <a:stretch>
              <a:fillRect/>
            </a:stretch>
          </p:blipFill>
          <p:spPr bwMode="auto">
            <a:xfrm>
              <a:off x="0" y="990600"/>
              <a:ext cx="5181600" cy="567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3810000" y="14478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3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Inclusive Results: </a:t>
            </a:r>
            <a:r>
              <a:rPr lang="el-GR" sz="4400" dirty="0" smtClean="0"/>
              <a:t>π</a:t>
            </a:r>
            <a:r>
              <a:rPr lang="en-US" sz="4400" baseline="30000" dirty="0" smtClean="0"/>
              <a:t>0</a:t>
            </a:r>
            <a:r>
              <a:rPr lang="en-US" sz="4400" dirty="0" smtClean="0"/>
              <a:t> A</a:t>
            </a:r>
            <a:r>
              <a:rPr lang="en-US" sz="4400" baseline="-25000" dirty="0" smtClean="0"/>
              <a:t>LL</a:t>
            </a:r>
            <a:r>
              <a:rPr lang="en-US" sz="4400" baseline="30000" dirty="0" smtClean="0"/>
              <a:t> </a:t>
            </a:r>
            <a:endParaRPr lang="en-US" sz="4400" baseline="30000" dirty="0"/>
          </a:p>
        </p:txBody>
      </p:sp>
      <p:pic>
        <p:nvPicPr>
          <p:cNvPr id="3" name="Picture 6" descr="Run 6 BEMC pi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200" y="1592263"/>
            <a:ext cx="33528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Run 6 EEMC pi0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29000" y="1520825"/>
            <a:ext cx="3048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un 6 FPD pi0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53200" y="1649413"/>
            <a:ext cx="2438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927937"/>
            <a:ext cx="8319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In Run 6, STAR measured Pi0 A</a:t>
            </a:r>
            <a:r>
              <a:rPr lang="en-US" sz="2000" baseline="-25000" dirty="0" smtClean="0"/>
              <a:t>LL</a:t>
            </a:r>
            <a:r>
              <a:rPr lang="en-US" sz="2000" dirty="0" smtClean="0"/>
              <a:t> in three different </a:t>
            </a:r>
            <a:r>
              <a:rPr lang="en-US" sz="2000" dirty="0" err="1" smtClean="0"/>
              <a:t>pseudorapidity</a:t>
            </a:r>
            <a:r>
              <a:rPr lang="en-US" sz="2000" dirty="0" smtClean="0"/>
              <a:t> ranges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Mid-rapidity results excludes maximal </a:t>
            </a:r>
            <a:r>
              <a:rPr lang="el-GR" sz="2000" dirty="0" smtClean="0"/>
              <a:t>Δ</a:t>
            </a:r>
            <a:r>
              <a:rPr lang="en-US" sz="2000" dirty="0" smtClean="0"/>
              <a:t>g model, consistent with EEMC result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qg</a:t>
            </a:r>
            <a:r>
              <a:rPr lang="en-US" sz="2000" dirty="0" smtClean="0"/>
              <a:t> scattering dominates at high </a:t>
            </a:r>
            <a:r>
              <a:rPr lang="el-GR" sz="2000" dirty="0" smtClean="0"/>
              <a:t>η</a:t>
            </a:r>
            <a:r>
              <a:rPr lang="en-US" sz="2000" dirty="0" smtClean="0"/>
              <a:t> with large x quarks and small x gluons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114800"/>
            <a:ext cx="12698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| &lt; 0.95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114800"/>
            <a:ext cx="145745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1.0 &lt; 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 &lt; 2.0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4114740"/>
            <a:ext cx="13356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 = 3.2, 3.7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0459" y="3962400"/>
            <a:ext cx="7585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p</a:t>
            </a:r>
            <a:r>
              <a:rPr lang="en-US" sz="1000" b="1" baseline="-25000" dirty="0" err="1" smtClean="0"/>
              <a:t>T</a:t>
            </a:r>
            <a:r>
              <a:rPr lang="en-US" sz="1000" b="1" dirty="0" smtClean="0"/>
              <a:t> [</a:t>
            </a:r>
            <a:r>
              <a:rPr lang="en-US" sz="1000" b="1" dirty="0" err="1" smtClean="0"/>
              <a:t>GeV</a:t>
            </a:r>
            <a:r>
              <a:rPr lang="en-US" sz="1000" b="1" dirty="0" smtClean="0"/>
              <a:t>/c]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70859" y="3962400"/>
            <a:ext cx="7585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p</a:t>
            </a:r>
            <a:r>
              <a:rPr lang="en-US" sz="1000" b="1" baseline="-25000" dirty="0" err="1" smtClean="0"/>
              <a:t>T</a:t>
            </a:r>
            <a:r>
              <a:rPr lang="en-US" sz="1000" b="1" dirty="0" smtClean="0"/>
              <a:t> [</a:t>
            </a:r>
            <a:r>
              <a:rPr lang="en-US" sz="1000" b="1" dirty="0" err="1" smtClean="0"/>
              <a:t>GeV</a:t>
            </a:r>
            <a:r>
              <a:rPr lang="en-US" sz="1000" b="1" dirty="0" smtClean="0"/>
              <a:t>/c]</a:t>
            </a:r>
            <a:endParaRPr lang="en-US" sz="1000" b="1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Inclusive Results: </a:t>
            </a:r>
            <a:r>
              <a:rPr lang="el-GR" sz="4400" dirty="0" smtClean="0"/>
              <a:t>π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 </a:t>
            </a:r>
            <a:r>
              <a:rPr lang="el-GR" sz="4400" dirty="0" smtClean="0"/>
              <a:t>π</a:t>
            </a:r>
            <a:r>
              <a:rPr lang="en-US" sz="4400" baseline="30000" dirty="0" smtClean="0"/>
              <a:t>-</a:t>
            </a:r>
            <a:r>
              <a:rPr lang="en-US" sz="4400" baseline="-25000" dirty="0" smtClean="0"/>
              <a:t> </a:t>
            </a:r>
            <a:r>
              <a:rPr lang="en-US" sz="4400" dirty="0" smtClean="0"/>
              <a:t>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3" name="Picture 4" descr="asymd_plus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838200"/>
            <a:ext cx="43434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asymd_minus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838200"/>
            <a:ext cx="4343400" cy="33766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14800" y="4419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In Run 5, STAR measured A</a:t>
            </a:r>
            <a:r>
              <a:rPr lang="en-US" sz="2000" baseline="-25000" dirty="0" smtClean="0"/>
              <a:t>LL</a:t>
            </a:r>
            <a:r>
              <a:rPr lang="en-US" sz="2000" dirty="0" smtClean="0"/>
              <a:t> for inclusive charged </a:t>
            </a:r>
            <a:r>
              <a:rPr lang="en-US" sz="2000" dirty="0" err="1" smtClean="0"/>
              <a:t>pions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</a:t>
            </a:r>
            <a:r>
              <a:rPr lang="en-US" sz="2000" baseline="-25000" dirty="0" smtClean="0"/>
              <a:t>LL</a:t>
            </a:r>
            <a:r>
              <a:rPr lang="en-US" sz="2000" dirty="0" smtClean="0"/>
              <a:t>(</a:t>
            </a:r>
            <a:r>
              <a:rPr lang="el-GR" sz="2000" dirty="0" smtClean="0"/>
              <a:t>π</a:t>
            </a:r>
            <a:r>
              <a:rPr lang="en-US" sz="2000" dirty="0" smtClean="0"/>
              <a:t>+) - A</a:t>
            </a:r>
            <a:r>
              <a:rPr lang="en-US" sz="2000" baseline="-25000" dirty="0" smtClean="0"/>
              <a:t>LL</a:t>
            </a:r>
            <a:r>
              <a:rPr lang="en-US" sz="2000" dirty="0" smtClean="0"/>
              <a:t>(</a:t>
            </a:r>
            <a:r>
              <a:rPr lang="el-GR" sz="2000" dirty="0" smtClean="0"/>
              <a:t>π</a:t>
            </a:r>
            <a:r>
              <a:rPr lang="en-US" sz="2000" dirty="0" smtClean="0"/>
              <a:t>-) is sensitive to the sign of </a:t>
            </a:r>
            <a:r>
              <a:rPr lang="el-GR" sz="2000" dirty="0" smtClean="0"/>
              <a:t>Δ</a:t>
            </a:r>
            <a:r>
              <a:rPr lang="en-US" sz="2000" dirty="0" smtClean="0"/>
              <a:t>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Trigger using neutral jet patch -&gt; Introduces significant trigger bias (charged </a:t>
            </a:r>
            <a:r>
              <a:rPr lang="en-US" sz="2000" dirty="0" err="1" smtClean="0"/>
              <a:t>pions</a:t>
            </a:r>
            <a:r>
              <a:rPr lang="en-US" sz="2000" dirty="0" smtClean="0"/>
              <a:t> often </a:t>
            </a:r>
            <a:r>
              <a:rPr lang="en-US" sz="2000" dirty="0" err="1" smtClean="0"/>
              <a:t>subleading</a:t>
            </a:r>
            <a:r>
              <a:rPr lang="en-US" sz="2000" dirty="0" smtClean="0"/>
              <a:t> particles in jets)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763" r="60946" b="56427"/>
          <a:stretch>
            <a:fillRect/>
          </a:stretch>
        </p:blipFill>
        <p:spPr bwMode="auto">
          <a:xfrm>
            <a:off x="762000" y="4191000"/>
            <a:ext cx="303711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Charged </a:t>
            </a:r>
            <a:r>
              <a:rPr lang="en-US" dirty="0" err="1"/>
              <a:t>pions</a:t>
            </a:r>
            <a:r>
              <a:rPr lang="en-US" dirty="0"/>
              <a:t> opposite jets</a:t>
            </a:r>
          </a:p>
        </p:txBody>
      </p:sp>
      <p:sp>
        <p:nvSpPr>
          <p:cNvPr id="640007" name="Rectangle 7"/>
          <p:cNvSpPr>
            <a:spLocks noChangeArrowheads="1"/>
          </p:cNvSpPr>
          <p:nvPr/>
        </p:nvSpPr>
        <p:spPr bwMode="auto">
          <a:xfrm>
            <a:off x="2895600" y="4419600"/>
            <a:ext cx="586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Trigger and reconstruct a jet, then look for a charged </a:t>
            </a:r>
            <a:r>
              <a:rPr lang="en-US" sz="2000" b="0" dirty="0" err="1"/>
              <a:t>pion</a:t>
            </a:r>
            <a:r>
              <a:rPr lang="en-US" sz="2000" b="0" dirty="0"/>
              <a:t> on the opposite side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Correlation measurement significantly increases the sensitivity of A</a:t>
            </a:r>
            <a:r>
              <a:rPr lang="en-US" sz="2000" b="0" baseline="-25000" dirty="0"/>
              <a:t>LL</a:t>
            </a:r>
            <a:r>
              <a:rPr lang="en-US" sz="2000" b="0" dirty="0"/>
              <a:t>(</a:t>
            </a:r>
            <a:r>
              <a:rPr lang="el-GR" sz="2000" b="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="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0" dirty="0">
                <a:cs typeface="Times New Roman" pitchFamily="18" charset="0"/>
              </a:rPr>
              <a:t>)</a:t>
            </a:r>
            <a:endParaRPr lang="el-GR" sz="2000" b="0" dirty="0">
              <a:cs typeface="Arial" charset="0"/>
            </a:endParaRPr>
          </a:p>
        </p:txBody>
      </p:sp>
      <p:pic>
        <p:nvPicPr>
          <p:cNvPr id="640008" name="Picture 8" descr="Pi opposite jets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6349"/>
          <a:stretch>
            <a:fillRect/>
          </a:stretch>
        </p:blipFill>
        <p:spPr bwMode="auto">
          <a:xfrm>
            <a:off x="76200" y="1447800"/>
            <a:ext cx="25288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0010" name="Picture 10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158" t="7751" r="4504" b="2385"/>
          <a:stretch>
            <a:fillRect/>
          </a:stretch>
        </p:blipFill>
        <p:spPr bwMode="auto">
          <a:xfrm>
            <a:off x="2895600" y="1447800"/>
            <a:ext cx="6096000" cy="2505075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</p:pic>
      <p:sp>
        <p:nvSpPr>
          <p:cNvPr id="640011" name="Text Box 11"/>
          <p:cNvSpPr txBox="1">
            <a:spLocks noChangeArrowheads="1"/>
          </p:cNvSpPr>
          <p:nvPr/>
        </p:nvSpPr>
        <p:spPr bwMode="auto">
          <a:xfrm>
            <a:off x="4343400" y="6019800"/>
            <a:ext cx="411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0"/>
              <a:t>Full NLO calculations for this observable:</a:t>
            </a:r>
          </a:p>
          <a:p>
            <a:pPr algn="ctr"/>
            <a:r>
              <a:rPr lang="en-US" sz="1600" b="0"/>
              <a:t>de Florian, arXiv:0904.4402</a:t>
            </a:r>
          </a:p>
        </p:txBody>
      </p:sp>
      <p:sp>
        <p:nvSpPr>
          <p:cNvPr id="640012" name="Text Box 12"/>
          <p:cNvSpPr txBox="1">
            <a:spLocks noChangeArrowheads="1"/>
          </p:cNvSpPr>
          <p:nvPr/>
        </p:nvSpPr>
        <p:spPr bwMode="auto">
          <a:xfrm>
            <a:off x="2551113" y="1371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</a:t>
            </a:r>
            <a:r>
              <a:rPr lang="en-US" sz="1600" baseline="-25000"/>
              <a:t>LL</a:t>
            </a:r>
            <a:endParaRPr lang="en-US" sz="1600"/>
          </a:p>
        </p:txBody>
      </p:sp>
      <p:sp>
        <p:nvSpPr>
          <p:cNvPr id="640013" name="Text Box 13"/>
          <p:cNvSpPr txBox="1">
            <a:spLocks noChangeArrowheads="1"/>
          </p:cNvSpPr>
          <p:nvPr/>
        </p:nvSpPr>
        <p:spPr bwMode="auto">
          <a:xfrm>
            <a:off x="5795963" y="13716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</a:t>
            </a:r>
            <a:r>
              <a:rPr lang="en-US" sz="1600" baseline="-25000"/>
              <a:t>LL</a:t>
            </a:r>
            <a:endParaRPr lang="en-US" sz="160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Photon-jet coincidences:  Still the ‘golden channel’?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07153"/>
            <a:ext cx="434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b="1" dirty="0" smtClean="0"/>
              <a:t>Despite low yield, </a:t>
            </a:r>
            <a:r>
              <a:rPr lang="en-US" b="1" dirty="0" smtClean="0">
                <a:sym typeface="Symbol"/>
              </a:rPr>
              <a:t>-jet studies offer several key advantages:</a:t>
            </a:r>
          </a:p>
          <a:p>
            <a:pPr marL="4572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Dominance of a single LO </a:t>
            </a:r>
            <a:r>
              <a:rPr lang="en-US" sz="1800" b="1" dirty="0" err="1" smtClean="0">
                <a:sym typeface="Symbol"/>
              </a:rPr>
              <a:t>pQCD</a:t>
            </a:r>
            <a:r>
              <a:rPr lang="en-US" sz="1800" b="1" dirty="0" smtClean="0">
                <a:sym typeface="Symbol"/>
              </a:rPr>
              <a:t> subprocess:  </a:t>
            </a:r>
            <a:r>
              <a:rPr lang="en-US" sz="1800" b="1" i="1" dirty="0" err="1" smtClean="0">
                <a:sym typeface="Symbol"/>
              </a:rPr>
              <a:t>qg</a:t>
            </a:r>
            <a:r>
              <a:rPr lang="en-US" sz="1800" b="1" i="1" dirty="0" smtClean="0">
                <a:sym typeface="Symbol"/>
              </a:rPr>
              <a:t> </a:t>
            </a:r>
            <a:r>
              <a:rPr lang="en-US" sz="1800" b="1" dirty="0" smtClean="0">
                <a:sym typeface="Symbol"/>
              </a:rPr>
              <a:t></a:t>
            </a:r>
            <a:r>
              <a:rPr lang="en-US" sz="1800" b="1" i="1" dirty="0" smtClean="0">
                <a:sym typeface="Symbol"/>
              </a:rPr>
              <a:t> q</a:t>
            </a:r>
          </a:p>
          <a:p>
            <a:pPr marL="4572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Large spin correlation ( 1) when partons are back-scattered</a:t>
            </a:r>
          </a:p>
          <a:p>
            <a:pPr marL="4572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Most asymmetric collisions involve high-</a:t>
            </a:r>
            <a:r>
              <a:rPr lang="en-US" sz="1800" b="1" i="1" dirty="0" smtClean="0">
                <a:sym typeface="Symbol"/>
              </a:rPr>
              <a:t>x</a:t>
            </a:r>
            <a:r>
              <a:rPr lang="en-US" sz="1800" b="1" dirty="0" smtClean="0">
                <a:sym typeface="Symbol"/>
              </a:rPr>
              <a:t> (</a:t>
            </a:r>
            <a:r>
              <a:rPr lang="en-US" sz="1800" b="1" dirty="0" smtClean="0">
                <a:sym typeface="Wingdings" pitchFamily="2" charset="2"/>
              </a:rPr>
              <a:t>highly polarized) quarks that Compton scatter  from low-</a:t>
            </a:r>
            <a:r>
              <a:rPr lang="en-US" sz="1800" b="1" i="1" dirty="0" smtClean="0">
                <a:sym typeface="Wingdings" pitchFamily="2" charset="2"/>
              </a:rPr>
              <a:t>x</a:t>
            </a:r>
            <a:r>
              <a:rPr lang="en-US" sz="1800" b="1" dirty="0" smtClean="0">
                <a:sym typeface="Wingdings" pitchFamily="2" charset="2"/>
              </a:rPr>
              <a:t> (abundant, interesting) gluons</a:t>
            </a:r>
          </a:p>
          <a:p>
            <a:pPr marL="457200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ym typeface="Wingdings" pitchFamily="2" charset="2"/>
              </a:rPr>
              <a:t>Direct photon should provide most precise estimate of  partonic </a:t>
            </a:r>
            <a:r>
              <a:rPr lang="en-US" sz="1800" b="1" i="1" dirty="0" err="1" smtClean="0">
                <a:sym typeface="Wingdings" pitchFamily="2" charset="2"/>
              </a:rPr>
              <a:t>p</a:t>
            </a:r>
            <a:r>
              <a:rPr lang="en-US" sz="1800" b="1" i="1" baseline="-25000" dirty="0" err="1" smtClean="0">
                <a:sym typeface="Wingdings" pitchFamily="2" charset="2"/>
              </a:rPr>
              <a:t>T</a:t>
            </a:r>
            <a:r>
              <a:rPr lang="en-US" sz="1800" b="1" dirty="0" smtClean="0">
                <a:sym typeface="Wingdings" pitchFamily="2" charset="2"/>
              </a:rPr>
              <a:t>,  combined with  </a:t>
            </a:r>
            <a:r>
              <a:rPr lang="el-GR" sz="1800" b="1" dirty="0" smtClean="0">
                <a:latin typeface="Arial"/>
                <a:cs typeface="Arial"/>
                <a:sym typeface="Wingdings" pitchFamily="2" charset="2"/>
              </a:rPr>
              <a:t>η</a:t>
            </a:r>
            <a:r>
              <a:rPr lang="el-GR" sz="1800" b="1" i="1" baseline="-25000" dirty="0" smtClean="0">
                <a:sym typeface="Symbol"/>
              </a:rPr>
              <a:t></a:t>
            </a:r>
            <a:r>
              <a:rPr lang="en-US" sz="1800" b="1" dirty="0" smtClean="0">
                <a:latin typeface="Arial"/>
                <a:cs typeface="Arial"/>
                <a:sym typeface="Symbol"/>
              </a:rPr>
              <a:t> and </a:t>
            </a:r>
            <a:r>
              <a:rPr lang="el-GR" sz="1800" b="1" dirty="0" smtClean="0">
                <a:latin typeface="Arial"/>
                <a:cs typeface="Arial"/>
                <a:sym typeface="Wingdings" pitchFamily="2" charset="2"/>
              </a:rPr>
              <a:t>η</a:t>
            </a:r>
            <a:r>
              <a:rPr lang="en-US" sz="1800" b="1" i="1" baseline="-25000" dirty="0" smtClean="0">
                <a:sym typeface="Wingdings" pitchFamily="2" charset="2"/>
              </a:rPr>
              <a:t>jet</a:t>
            </a:r>
            <a:r>
              <a:rPr lang="en-US" sz="1800" b="1" dirty="0" smtClean="0">
                <a:latin typeface="Arial"/>
                <a:cs typeface="Arial"/>
                <a:sym typeface="Wingdings" pitchFamily="2" charset="2"/>
              </a:rPr>
              <a:t>, </a:t>
            </a:r>
            <a:r>
              <a:rPr lang="en-US" sz="1800" b="1" dirty="0" smtClean="0">
                <a:sym typeface="Wingdings" pitchFamily="2" charset="2"/>
              </a:rPr>
              <a:t>yields robust information on </a:t>
            </a:r>
            <a:r>
              <a:rPr lang="en-US" sz="1800" b="1" i="1" dirty="0" err="1" smtClean="0">
                <a:sym typeface="Wingdings" pitchFamily="2" charset="2"/>
              </a:rPr>
              <a:t>x</a:t>
            </a:r>
            <a:r>
              <a:rPr lang="en-US" sz="1800" b="1" i="1" baseline="-25000" dirty="0" err="1" smtClean="0">
                <a:sym typeface="Wingdings" pitchFamily="2" charset="2"/>
              </a:rPr>
              <a:t>q</a:t>
            </a:r>
            <a:r>
              <a:rPr lang="en-US" sz="1800" b="1" i="1" dirty="0" smtClean="0">
                <a:sym typeface="Wingdings" pitchFamily="2" charset="2"/>
              </a:rPr>
              <a:t>, </a:t>
            </a:r>
            <a:r>
              <a:rPr lang="en-US" sz="1800" b="1" i="1" dirty="0" err="1" smtClean="0">
                <a:sym typeface="Wingdings" pitchFamily="2" charset="2"/>
              </a:rPr>
              <a:t>x</a:t>
            </a:r>
            <a:r>
              <a:rPr lang="en-US" sz="1800" b="1" i="1" baseline="-25000" dirty="0" err="1" smtClean="0">
                <a:sym typeface="Wingdings" pitchFamily="2" charset="2"/>
              </a:rPr>
              <a:t>g</a:t>
            </a:r>
            <a:endParaRPr lang="en-US" sz="1800" b="1" i="1" baseline="-25000" dirty="0" smtClean="0">
              <a:sym typeface="Symbo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0193" t="36249" r="18208" b="46532"/>
          <a:stretch>
            <a:fillRect/>
          </a:stretch>
        </p:blipFill>
        <p:spPr bwMode="auto">
          <a:xfrm>
            <a:off x="6553200" y="533400"/>
            <a:ext cx="235420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304" t="36249" r="54921" b="42227"/>
          <a:stretch>
            <a:fillRect/>
          </a:stretch>
        </p:blipFill>
        <p:spPr bwMode="auto">
          <a:xfrm>
            <a:off x="6324600" y="25908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ent Arrow 11"/>
          <p:cNvSpPr/>
          <p:nvPr/>
        </p:nvSpPr>
        <p:spPr bwMode="auto">
          <a:xfrm rot="5400000">
            <a:off x="4625340" y="3604260"/>
            <a:ext cx="1143000" cy="1097280"/>
          </a:xfrm>
          <a:prstGeom prst="bentArrow">
            <a:avLst>
              <a:gd name="adj1" fmla="val 18422"/>
              <a:gd name="adj2" fmla="val 20613"/>
              <a:gd name="adj3" fmla="val 24123"/>
              <a:gd name="adj4" fmla="val 4265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x</a:t>
            </a:r>
            <a:r>
              <a:rPr lang="en-US" sz="1400" i="1" baseline="-25000" dirty="0" err="1" smtClean="0"/>
              <a:t>q</a:t>
            </a:r>
            <a:endParaRPr lang="en-US" sz="1400" i="1" baseline="-25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59640" t="55188" r="5258" b="28544"/>
          <a:stretch>
            <a:fillRect/>
          </a:stretch>
        </p:blipFill>
        <p:spPr bwMode="auto">
          <a:xfrm>
            <a:off x="4564464" y="4800600"/>
            <a:ext cx="29031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</a:t>
            </a:r>
            <a:r>
              <a:rPr lang="en-US" baseline="30000" smtClean="0"/>
              <a:t>+</a:t>
            </a:r>
            <a:r>
              <a:rPr lang="en-US" smtClean="0"/>
              <a:t>/e</a:t>
            </a:r>
            <a:r>
              <a:rPr lang="en-US" baseline="30000" smtClean="0"/>
              <a:t>-</a:t>
            </a:r>
            <a:r>
              <a:rPr lang="en-US" smtClean="0"/>
              <a:t> Charge Separation at High P</a:t>
            </a:r>
            <a:r>
              <a:rPr lang="en-US" baseline="-25000" smtClean="0"/>
              <a:t>T</a:t>
            </a:r>
          </a:p>
        </p:txBody>
      </p:sp>
      <p:sp>
        <p:nvSpPr>
          <p:cNvPr id="11271" name="TextBox 20"/>
          <p:cNvSpPr txBox="1">
            <a:spLocks noChangeArrowheads="1"/>
          </p:cNvSpPr>
          <p:nvPr/>
        </p:nvSpPr>
        <p:spPr bwMode="auto">
          <a:xfrm>
            <a:off x="2057400" y="1143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TPC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838200"/>
            <a:ext cx="99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BEMC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1143000"/>
            <a:ext cx="76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TPC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1143000"/>
            <a:ext cx="8839200" cy="2601971"/>
            <a:chOff x="304800" y="1143000"/>
            <a:chExt cx="8839200" cy="2602186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04800" y="1143000"/>
              <a:ext cx="8839200" cy="2602186"/>
              <a:chOff x="304800" y="1142743"/>
              <a:chExt cx="8839200" cy="2602186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304800" y="1142743"/>
                <a:ext cx="8839200" cy="2602186"/>
                <a:chOff x="152" y="854"/>
                <a:chExt cx="8835" cy="1982"/>
              </a:xfrm>
            </p:grpSpPr>
            <p:pic>
              <p:nvPicPr>
                <p:cNvPr id="11287" name="Picture 2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362" t="8022" b="14326"/>
                <a:stretch>
                  <a:fillRect/>
                </a:stretch>
              </p:blipFill>
              <p:spPr bwMode="auto">
                <a:xfrm>
                  <a:off x="304" y="854"/>
                  <a:ext cx="6280" cy="164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288" name="Rectangle 27"/>
                <p:cNvSpPr>
                  <a:spLocks/>
                </p:cNvSpPr>
                <p:nvPr/>
              </p:nvSpPr>
              <p:spPr bwMode="auto">
                <a:xfrm>
                  <a:off x="6550" y="2189"/>
                  <a:ext cx="2437" cy="64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+/- distance D ~ 1/P</a:t>
                  </a:r>
                  <a:r>
                    <a:rPr lang="en-US" b="1" baseline="-25000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P</a:t>
                  </a:r>
                  <a:r>
                    <a:rPr lang="en-US" sz="1400" b="1" baseline="-25000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</a:t>
                  </a: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=5 </a:t>
                  </a:r>
                  <a:r>
                    <a:rPr lang="en-US" sz="1400" b="1" dirty="0" err="1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GeV</a:t>
                  </a: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  : D~15 cm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P</a:t>
                  </a:r>
                  <a:r>
                    <a:rPr lang="en-US" sz="1400" b="1" baseline="-25000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</a:t>
                  </a: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=40 </a:t>
                  </a:r>
                  <a:r>
                    <a:rPr lang="en-US" sz="1400" b="1" dirty="0" err="1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GeV</a:t>
                  </a:r>
                  <a:r>
                    <a:rPr lang="en-US" sz="1400" b="1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  : D ~2 cm</a:t>
                  </a:r>
                </a:p>
              </p:txBody>
            </p:sp>
            <p:sp>
              <p:nvSpPr>
                <p:cNvPr id="11289" name="Line 3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245" y="1493"/>
                  <a:ext cx="4" cy="405"/>
                </a:xfrm>
                <a:prstGeom prst="line">
                  <a:avLst/>
                </a:prstGeom>
                <a:noFill/>
                <a:ln w="38100">
                  <a:solidFill>
                    <a:srgbClr val="DD2067"/>
                  </a:solidFill>
                  <a:round/>
                  <a:headEnd type="stealth" w="med" len="med"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0" name="Rectangle 36"/>
                <p:cNvSpPr>
                  <a:spLocks/>
                </p:cNvSpPr>
                <p:nvPr/>
              </p:nvSpPr>
              <p:spPr bwMode="auto">
                <a:xfrm>
                  <a:off x="152" y="1377"/>
                  <a:ext cx="838" cy="2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r>
                    <a:rPr lang="en-US" sz="2400">
                      <a:latin typeface="Calibri" pitchFamily="34" charset="0"/>
                      <a:ea typeface="Gill Sans"/>
                      <a:cs typeface="Gill Sans"/>
                    </a:rPr>
                    <a:t>vertex</a:t>
                  </a: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533400" y="1676187"/>
                <a:ext cx="304800" cy="2286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33400" y="2590662"/>
                <a:ext cx="381000" cy="152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282" name="TextBox 29"/>
            <p:cNvSpPr txBox="1">
              <a:spLocks noChangeArrowheads="1"/>
            </p:cNvSpPr>
            <p:nvPr/>
          </p:nvSpPr>
          <p:spPr bwMode="auto">
            <a:xfrm>
              <a:off x="1752600" y="3352800"/>
              <a:ext cx="2057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200 cm of tracking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85800" y="3352982"/>
              <a:ext cx="426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5" name="TextBox 35"/>
          <p:cNvSpPr txBox="1">
            <a:spLocks noChangeArrowheads="1"/>
          </p:cNvSpPr>
          <p:nvPr/>
        </p:nvSpPr>
        <p:spPr bwMode="auto">
          <a:xfrm>
            <a:off x="2286000" y="1219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TPC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3200" y="17526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positron  P</a:t>
            </a:r>
            <a:r>
              <a:rPr lang="en-US" b="1" baseline="-25000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= 5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GeV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2362200"/>
            <a:ext cx="220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electron  P</a:t>
            </a:r>
            <a:r>
              <a:rPr lang="en-US" b="1" baseline="-25000" dirty="0">
                <a:solidFill>
                  <a:schemeClr val="tx2"/>
                </a:solidFill>
                <a:latin typeface="+mj-lt"/>
              </a:rPr>
              <a:t>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= 5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GeV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200"/>
            <a:ext cx="598931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4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4143" y="4114800"/>
            <a:ext cx="5869856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About Forward Rapidity?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962400" cy="3352800"/>
          </a:xfrm>
        </p:spPr>
        <p:txBody>
          <a:bodyPr/>
          <a:lstStyle/>
          <a:p>
            <a:r>
              <a:rPr lang="en-US" sz="2000" dirty="0" smtClean="0"/>
              <a:t>Run 9 and Run 11 results are limited to mid-rapidity (|</a:t>
            </a:r>
            <a:r>
              <a:rPr lang="el-GR" sz="2000" dirty="0" smtClean="0"/>
              <a:t>η</a:t>
            </a:r>
            <a:r>
              <a:rPr lang="en-US" sz="2000" dirty="0" smtClean="0"/>
              <a:t>| &lt; 1), where A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is a mixture of quark and anti-quark polarization</a:t>
            </a:r>
          </a:p>
          <a:p>
            <a:r>
              <a:rPr lang="en-US" sz="2000" dirty="0" smtClean="0"/>
              <a:t>At forward/backward rapidity a simplified interpretation emerges as the lepton rapidity can be used to help determine whether the polarized proton provided the quark or anti-quark</a:t>
            </a:r>
            <a:endParaRPr lang="en-US" sz="20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93392" y="6044184"/>
            <a:ext cx="152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3"/>
          <p:cNvGrpSpPr/>
          <p:nvPr/>
        </p:nvGrpSpPr>
        <p:grpSpPr>
          <a:xfrm>
            <a:off x="8458200" y="3200400"/>
            <a:ext cx="497465" cy="686487"/>
            <a:chOff x="8458200" y="3352800"/>
            <a:chExt cx="497465" cy="686487"/>
          </a:xfrm>
        </p:grpSpPr>
        <p:sp>
          <p:nvSpPr>
            <p:cNvPr id="52" name="Rectangle 36"/>
            <p:cNvSpPr>
              <a:spLocks/>
            </p:cNvSpPr>
            <p:nvPr/>
          </p:nvSpPr>
          <p:spPr bwMode="auto">
            <a:xfrm>
              <a:off x="8458200" y="3352800"/>
              <a:ext cx="497465" cy="669347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3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 l="49985" r="32739"/>
            <a:stretch>
              <a:fillRect/>
            </a:stretch>
          </p:blipFill>
          <p:spPr bwMode="auto">
            <a:xfrm>
              <a:off x="8458200" y="3429000"/>
              <a:ext cx="440379" cy="610287"/>
            </a:xfrm>
            <a:prstGeom prst="rect">
              <a:avLst/>
            </a:prstGeom>
            <a:noFill/>
            <a:ln w="25400">
              <a:solidFill>
                <a:schemeClr val="tx1">
                  <a:alpha val="0"/>
                </a:schemeClr>
              </a:solidFill>
              <a:prstDash val="solid"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15240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4800" y="4343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+mn-lt"/>
              </a:rPr>
              <a:t>Fraction of events where polarized proton provides the anti-quark </a:t>
            </a:r>
            <a:endParaRPr lang="en-US" sz="2000" b="1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5" name="Group 76"/>
          <p:cNvGrpSpPr/>
          <p:nvPr/>
        </p:nvGrpSpPr>
        <p:grpSpPr>
          <a:xfrm>
            <a:off x="609600" y="5410200"/>
            <a:ext cx="2438400" cy="761206"/>
            <a:chOff x="609600" y="5563394"/>
            <a:chExt cx="2438400" cy="761206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990600" y="6172200"/>
              <a:ext cx="838200" cy="1588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>
              <a:off x="1828800" y="6172200"/>
              <a:ext cx="838200" cy="158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1752997" y="5715397"/>
              <a:ext cx="532606" cy="381000"/>
            </a:xfrm>
            <a:prstGeom prst="straightConnector1">
              <a:avLst/>
            </a:prstGeom>
            <a:ln w="19050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1523603" y="5867797"/>
              <a:ext cx="609600" cy="794"/>
            </a:xfrm>
            <a:prstGeom prst="straightConnector1">
              <a:avLst/>
            </a:prstGeom>
            <a:ln w="19050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6200000" flipV="1">
              <a:off x="1371997" y="5715397"/>
              <a:ext cx="532606" cy="381000"/>
            </a:xfrm>
            <a:prstGeom prst="straightConnector1">
              <a:avLst/>
            </a:prstGeom>
            <a:ln w="19050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09600" y="5943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</a:t>
              </a:r>
              <a:endParaRPr lang="en-US" b="1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28472" y="6050280"/>
              <a:ext cx="1524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2667000" y="59436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</a:t>
              </a:r>
              <a:endParaRPr lang="en-US" b="1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04800" y="6248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polarized</a:t>
            </a:r>
            <a:endParaRPr lang="en-US" sz="1600" b="1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09800" y="6248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unpolarized</a:t>
            </a:r>
            <a:endParaRPr lang="en-US" sz="1600" b="1" dirty="0">
              <a:latin typeface="+mn-lt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4953000" y="914400"/>
            <a:ext cx="3324256" cy="3429000"/>
            <a:chOff x="228600" y="1219200"/>
            <a:chExt cx="4495800" cy="4790823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219200"/>
              <a:ext cx="4495800" cy="479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914401" y="2819400"/>
              <a:ext cx="0" cy="9017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>
              <a:off x="4541520" y="4876800"/>
              <a:ext cx="0" cy="5334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" name="Picture 31"/>
          <p:cNvPicPr>
            <a:picLocks noChangeAspect="1" noChangeArrowheads="1"/>
          </p:cNvPicPr>
          <p:nvPr/>
        </p:nvPicPr>
        <p:blipFill>
          <a:blip r:embed="rId5" cstate="print"/>
          <a:srcRect l="51665" t="275" r="31833" b="354"/>
          <a:stretch>
            <a:fillRect/>
          </a:stretch>
        </p:blipFill>
        <p:spPr bwMode="auto">
          <a:xfrm>
            <a:off x="4572000" y="2036192"/>
            <a:ext cx="438121" cy="657465"/>
          </a:xfrm>
          <a:prstGeom prst="rect">
            <a:avLst/>
          </a:prstGeom>
          <a:noFill/>
          <a:ln w="28575">
            <a:solidFill>
              <a:srgbClr val="0000CC"/>
            </a:solidFill>
            <a:prstDash val="solid"/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 rot="5400000" flipH="1" flipV="1">
            <a:off x="8305800" y="4191000"/>
            <a:ext cx="609600" cy="15240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3619500" y="3238500"/>
            <a:ext cx="1447800" cy="60960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Inclusive </a:t>
            </a:r>
            <a:r>
              <a:rPr lang="el-GR" dirty="0" smtClean="0"/>
              <a:t>η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 at large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53000" y="1554163"/>
            <a:ext cx="4191000" cy="4157662"/>
            <a:chOff x="96" y="960"/>
            <a:chExt cx="3216" cy="319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960"/>
              <a:ext cx="3216" cy="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6"/>
            <p:cNvSpPr>
              <a:spLocks noChangeAspect="1" noChangeArrowheads="1"/>
            </p:cNvSpPr>
            <p:nvPr/>
          </p:nvSpPr>
          <p:spPr bwMode="auto">
            <a:xfrm>
              <a:off x="1980" y="2730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1980" y="3265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spect="1" noChangeArrowheads="1"/>
            </p:cNvSpPr>
            <p:nvPr/>
          </p:nvSpPr>
          <p:spPr bwMode="auto">
            <a:xfrm>
              <a:off x="1980" y="2598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spect="1" noChangeArrowheads="1"/>
            </p:cNvSpPr>
            <p:nvPr/>
          </p:nvSpPr>
          <p:spPr bwMode="auto">
            <a:xfrm>
              <a:off x="1980" y="3313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52400" y="1444625"/>
            <a:ext cx="4724400" cy="4498975"/>
            <a:chOff x="48" y="576"/>
            <a:chExt cx="2976" cy="2834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48" y="576"/>
              <a:ext cx="2976" cy="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12"/>
            <p:cNvSpPr txBox="1">
              <a:spLocks noChangeAspect="1" noChangeArrowheads="1"/>
            </p:cNvSpPr>
            <p:nvPr/>
          </p:nvSpPr>
          <p:spPr bwMode="auto">
            <a:xfrm>
              <a:off x="1104" y="672"/>
              <a:ext cx="15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6600"/>
                  </a:solidFill>
                  <a:cs typeface="Arial" charset="0"/>
                </a:rPr>
                <a:t>STAR 2006 PRELIMINARY</a:t>
              </a:r>
            </a:p>
          </p:txBody>
        </p:sp>
      </p:grp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err="1"/>
              <a:t>Sivers</a:t>
            </a:r>
            <a:r>
              <a:rPr lang="en-US" dirty="0"/>
              <a:t> </a:t>
            </a:r>
            <a:r>
              <a:rPr lang="en-US" dirty="0" smtClean="0"/>
              <a:t>Di-jet Measurement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3058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/>
              <a:t>Observed asymmetries are an order of magnitude smaller than seen in semi-inclusive DIS by HERMES</a:t>
            </a:r>
          </a:p>
          <a:p>
            <a:r>
              <a:rPr lang="en-US" sz="2000" b="1" dirty="0"/>
              <a:t>Detailed cancellations of initial vs. final state effects and </a:t>
            </a:r>
            <a:r>
              <a:rPr lang="en-US" sz="2000" b="1" i="1" dirty="0"/>
              <a:t>u</a:t>
            </a:r>
            <a:r>
              <a:rPr lang="en-US" sz="2000" b="1" dirty="0"/>
              <a:t> vs. </a:t>
            </a:r>
            <a:r>
              <a:rPr lang="en-US" sz="2000" b="1" i="1" dirty="0"/>
              <a:t>d</a:t>
            </a:r>
            <a:r>
              <a:rPr lang="en-US" sz="2000" b="1" dirty="0"/>
              <a:t> quark effects?</a:t>
            </a:r>
          </a:p>
          <a:p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838200"/>
            <a:ext cx="5943600" cy="4495800"/>
            <a:chOff x="0" y="838200"/>
            <a:chExt cx="5943600" cy="4495800"/>
          </a:xfrm>
        </p:grpSpPr>
        <p:pic>
          <p:nvPicPr>
            <p:cNvPr id="679940" name="Picture 4" descr="STAR di-jet Sivers 0705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85800" y="838200"/>
              <a:ext cx="5257800" cy="4462463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0" y="4964668"/>
              <a:ext cx="16257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PRL </a:t>
              </a:r>
              <a:r>
                <a:rPr lang="en-US" b="1" dirty="0" smtClean="0"/>
                <a:t>99</a:t>
              </a:r>
              <a:r>
                <a:rPr lang="en-US" dirty="0" smtClean="0"/>
                <a:t>, 142003</a:t>
              </a:r>
              <a:endParaRPr lang="en-US" dirty="0"/>
            </a:p>
          </p:txBody>
        </p:sp>
      </p:grp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47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Content Placeholder 3" descr="starTPC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5000" contrast="25000"/>
          </a:blip>
          <a:srcRect l="23149" t="3213" r="19445"/>
          <a:stretch>
            <a:fillRect/>
          </a:stretch>
        </p:blipFill>
        <p:spPr>
          <a:xfrm>
            <a:off x="1435608" y="1298448"/>
            <a:ext cx="6647688" cy="5034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b="1" dirty="0" smtClean="0"/>
              <a:t>Detector Overview</a:t>
            </a:r>
            <a:endParaRPr lang="en-US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STAR-logo-trans.gif"/>
          <p:cNvPicPr>
            <a:picLocks noChangeAspect="1"/>
          </p:cNvPicPr>
          <p:nvPr/>
        </p:nvPicPr>
        <p:blipFill>
          <a:blip r:embed="rId3" cstate="print"/>
          <a:srcRect r="17747"/>
          <a:stretch>
            <a:fillRect/>
          </a:stretch>
        </p:blipFill>
        <p:spPr>
          <a:xfrm>
            <a:off x="868680" y="182880"/>
            <a:ext cx="2551172" cy="82296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9677400" y="1905000"/>
            <a:ext cx="4343400" cy="1905000"/>
            <a:chOff x="2819400" y="1752600"/>
            <a:chExt cx="4343400" cy="19050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4572000" y="2057400"/>
              <a:ext cx="1524000" cy="1600200"/>
            </a:xfrm>
            <a:prstGeom prst="straightConnector1">
              <a:avLst/>
            </a:prstGeom>
            <a:ln w="19050">
              <a:solidFill>
                <a:srgbClr val="00CC6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572000" y="1752600"/>
              <a:ext cx="0" cy="1905000"/>
            </a:xfrm>
            <a:prstGeom prst="straightConnector1">
              <a:avLst/>
            </a:prstGeom>
            <a:ln w="19050">
              <a:solidFill>
                <a:srgbClr val="00CC6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819400" y="1981200"/>
              <a:ext cx="1752600" cy="1676400"/>
            </a:xfrm>
            <a:prstGeom prst="straightConnector1">
              <a:avLst/>
            </a:prstGeom>
            <a:ln w="19050">
              <a:solidFill>
                <a:srgbClr val="00CC6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572000" y="2667000"/>
              <a:ext cx="2590800" cy="990600"/>
              <a:chOff x="4572000" y="2667000"/>
              <a:chExt cx="2590800" cy="99060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4572000" y="3200400"/>
                <a:ext cx="1219200" cy="457200"/>
              </a:xfrm>
              <a:prstGeom prst="straightConnector1">
                <a:avLst/>
              </a:prstGeom>
              <a:ln w="19050">
                <a:solidFill>
                  <a:srgbClr val="00CC66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60000" flipV="1">
                <a:off x="6629400" y="2667000"/>
                <a:ext cx="533400" cy="228600"/>
              </a:xfrm>
              <a:prstGeom prst="straightConnector1">
                <a:avLst/>
              </a:prstGeom>
              <a:ln w="19050">
                <a:solidFill>
                  <a:srgbClr val="00CC66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Content Placeholder 3" descr="starBEMC.jpg"/>
          <p:cNvPicPr>
            <a:picLocks noChangeAspect="1"/>
          </p:cNvPicPr>
          <p:nvPr/>
        </p:nvPicPr>
        <p:blipFill>
          <a:blip r:embed="rId4" cstate="print">
            <a:lum bright="-15000" contrast="25000"/>
          </a:blip>
          <a:srcRect l="23148" t="3213" r="19445"/>
          <a:stretch>
            <a:fillRect/>
          </a:stretch>
        </p:blipFill>
        <p:spPr>
          <a:xfrm>
            <a:off x="1435608" y="1298448"/>
            <a:ext cx="6640663" cy="5029200"/>
          </a:xfrm>
          <a:prstGeom prst="rect">
            <a:avLst/>
          </a:prstGeom>
        </p:spPr>
      </p:pic>
      <p:pic>
        <p:nvPicPr>
          <p:cNvPr id="53" name="Content Placeholder 3" descr="starEEMC.jpg"/>
          <p:cNvPicPr>
            <a:picLocks noChangeAspect="1"/>
          </p:cNvPicPr>
          <p:nvPr/>
        </p:nvPicPr>
        <p:blipFill>
          <a:blip r:embed="rId5" cstate="print">
            <a:lum bright="-15000" contrast="25000"/>
          </a:blip>
          <a:srcRect l="23148" t="3213" r="19445"/>
          <a:stretch>
            <a:fillRect/>
          </a:stretch>
        </p:blipFill>
        <p:spPr>
          <a:xfrm>
            <a:off x="1436537" y="1298448"/>
            <a:ext cx="6640663" cy="5029200"/>
          </a:xfrm>
          <a:prstGeom prst="rect">
            <a:avLst/>
          </a:prstGeom>
        </p:spPr>
      </p:pic>
      <p:pic>
        <p:nvPicPr>
          <p:cNvPr id="54" name="Content Placeholder 5" descr="starFMS.jpg"/>
          <p:cNvPicPr>
            <a:picLocks noChangeAspect="1"/>
          </p:cNvPicPr>
          <p:nvPr/>
        </p:nvPicPr>
        <p:blipFill>
          <a:blip r:embed="rId6" cstate="print">
            <a:lum bright="-15000" contrast="25000"/>
          </a:blip>
          <a:srcRect l="23148" t="3213" r="19444"/>
          <a:stretch>
            <a:fillRect/>
          </a:stretch>
        </p:blipFill>
        <p:spPr>
          <a:xfrm>
            <a:off x="1435608" y="1295400"/>
            <a:ext cx="6643820" cy="50292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048000" y="1123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0.5T </a:t>
            </a:r>
            <a:r>
              <a:rPr lang="en-US" sz="2000" b="1" dirty="0" err="1" smtClean="0">
                <a:solidFill>
                  <a:srgbClr val="0000FF"/>
                </a:solidFill>
              </a:rPr>
              <a:t>Solenoidal</a:t>
            </a:r>
            <a:r>
              <a:rPr lang="en-US" sz="2000" b="1" dirty="0" smtClean="0">
                <a:solidFill>
                  <a:srgbClr val="0000FF"/>
                </a:solidFill>
              </a:rPr>
              <a:t> Magnet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905000" y="2209800"/>
            <a:ext cx="1828800" cy="914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200" y="1752600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Time Projection Chamber (TPC):</a:t>
            </a:r>
          </a:p>
          <a:p>
            <a:pPr algn="ctr"/>
            <a:r>
              <a:rPr lang="en-US" b="1" dirty="0" smtClean="0"/>
              <a:t>Charged particle tracking |</a:t>
            </a:r>
            <a:r>
              <a:rPr lang="el-GR" b="1" dirty="0" smtClean="0"/>
              <a:t>η</a:t>
            </a:r>
            <a:r>
              <a:rPr lang="en-US" b="1" dirty="0" smtClean="0"/>
              <a:t>| &lt; 1.3</a:t>
            </a:r>
            <a:endParaRPr lang="en-US" b="1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676400" y="3886200"/>
            <a:ext cx="685800" cy="304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0" y="3886200"/>
            <a:ext cx="2057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Beam-Beam Counter (BBC):</a:t>
            </a:r>
          </a:p>
          <a:p>
            <a:pPr algn="ctr"/>
            <a:r>
              <a:rPr lang="en-US" b="1" dirty="0" smtClean="0"/>
              <a:t>Luminosity Monitor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133600" y="5105400"/>
            <a:ext cx="1600200" cy="685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0" y="54102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Triggering Barrel EM Calorimeter (BEMC): </a:t>
            </a:r>
            <a:r>
              <a:rPr lang="en-US" b="1" dirty="0" smtClean="0"/>
              <a:t>|</a:t>
            </a:r>
            <a:r>
              <a:rPr lang="el-GR" b="1" dirty="0" smtClean="0"/>
              <a:t>η</a:t>
            </a:r>
            <a:r>
              <a:rPr lang="en-US" b="1" dirty="0" smtClean="0"/>
              <a:t>| &lt; 1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019800" y="1828800"/>
            <a:ext cx="685800" cy="1066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29400" y="1447800"/>
            <a:ext cx="251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Triggering </a:t>
            </a:r>
            <a:r>
              <a:rPr lang="en-US" sz="2000" b="1" dirty="0" err="1" smtClean="0">
                <a:solidFill>
                  <a:srgbClr val="0000FF"/>
                </a:solidFill>
              </a:rPr>
              <a:t>Endcap</a:t>
            </a:r>
            <a:r>
              <a:rPr lang="en-US" sz="2000" b="1" dirty="0" smtClean="0">
                <a:solidFill>
                  <a:srgbClr val="0000FF"/>
                </a:solidFill>
              </a:rPr>
              <a:t> EM Calorimeter (EEMC):</a:t>
            </a:r>
          </a:p>
          <a:p>
            <a:pPr algn="ctr"/>
            <a:r>
              <a:rPr lang="en-US" b="1" dirty="0" smtClean="0"/>
              <a:t>1.1 &lt; </a:t>
            </a:r>
            <a:r>
              <a:rPr lang="el-GR" b="1" dirty="0" smtClean="0"/>
              <a:t>η</a:t>
            </a:r>
            <a:r>
              <a:rPr lang="en-US" b="1" dirty="0" smtClean="0"/>
              <a:t> &lt; 2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7391400" y="3657600"/>
            <a:ext cx="152400" cy="914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873240" y="4572000"/>
            <a:ext cx="21945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Froward Rapidity EM Calorimeter(s):</a:t>
            </a:r>
          </a:p>
          <a:p>
            <a:pPr algn="ctr"/>
            <a:r>
              <a:rPr lang="en-US" b="1" dirty="0" smtClean="0"/>
              <a:t>FPD/FMS</a:t>
            </a:r>
          </a:p>
          <a:p>
            <a:pPr algn="ctr"/>
            <a:r>
              <a:rPr lang="en-US" b="1" dirty="0" smtClean="0"/>
              <a:t>2.5 &lt; </a:t>
            </a:r>
            <a:r>
              <a:rPr lang="el-GR" b="1" dirty="0" smtClean="0"/>
              <a:t>η</a:t>
            </a:r>
            <a:r>
              <a:rPr lang="en-US" b="1" dirty="0" smtClean="0"/>
              <a:t> &lt; 4</a:t>
            </a:r>
          </a:p>
          <a:p>
            <a:pPr algn="ctr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1" grpId="0"/>
      <p:bldP spid="63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State of </a:t>
            </a:r>
            <a:r>
              <a:rPr lang="el-GR" dirty="0" smtClean="0"/>
              <a:t>Δ</a:t>
            </a:r>
            <a:r>
              <a:rPr lang="en-US" dirty="0" smtClean="0"/>
              <a:t>G: “Pre-RHIC”  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53000" y="1143000"/>
            <a:ext cx="388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b="1" dirty="0">
                <a:solidFill>
                  <a:srgbClr val="0000FF"/>
                </a:solidFill>
              </a:rPr>
              <a:t>Three </a:t>
            </a:r>
            <a:r>
              <a:rPr lang="en-US" sz="2000" b="1" dirty="0" smtClean="0">
                <a:solidFill>
                  <a:srgbClr val="0000FF"/>
                </a:solidFill>
              </a:rPr>
              <a:t>2006 fits </a:t>
            </a:r>
            <a:r>
              <a:rPr lang="en-US" sz="2000" b="1" dirty="0">
                <a:solidFill>
                  <a:srgbClr val="0000FF"/>
                </a:solidFill>
              </a:rPr>
              <a:t>of equal quality: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0" dirty="0"/>
              <a:t>Δ</a:t>
            </a:r>
            <a:r>
              <a:rPr lang="en-US" sz="2000" b="0" dirty="0"/>
              <a:t>G = 0.13 ± 0.16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0" dirty="0"/>
              <a:t>Δ</a:t>
            </a:r>
            <a:r>
              <a:rPr lang="en-US" sz="2000" b="0" dirty="0"/>
              <a:t>G ~ 0.006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0" dirty="0"/>
              <a:t>Δ</a:t>
            </a:r>
            <a:r>
              <a:rPr lang="en-US" sz="2000" b="0" dirty="0"/>
              <a:t>G = -0.20 ± 0.41</a:t>
            </a:r>
          </a:p>
          <a:p>
            <a:pPr marL="742950" lvl="1" indent="-285750"/>
            <a:r>
              <a:rPr lang="en-US" sz="2000" b="0" dirty="0"/>
              <a:t>all at </a:t>
            </a:r>
            <a:r>
              <a:rPr lang="en-US" sz="2000" b="0" i="1" dirty="0"/>
              <a:t>Q</a:t>
            </a:r>
            <a:r>
              <a:rPr lang="en-US" sz="2000" b="0" baseline="30000" dirty="0"/>
              <a:t>2</a:t>
            </a:r>
            <a:r>
              <a:rPr lang="en-US" sz="2000" b="0" dirty="0"/>
              <a:t> = 1 </a:t>
            </a:r>
            <a:r>
              <a:rPr lang="en-US" sz="2000" b="0" dirty="0" smtClean="0"/>
              <a:t>GeV</a:t>
            </a:r>
            <a:r>
              <a:rPr lang="en-US" sz="2000" b="0" baseline="30000" dirty="0" smtClean="0"/>
              <a:t>2</a:t>
            </a:r>
            <a:endParaRPr lang="en-US" sz="20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2000" y="914400"/>
            <a:ext cx="3894858" cy="3242926"/>
            <a:chOff x="762000" y="1286628"/>
            <a:chExt cx="3894858" cy="3242926"/>
          </a:xfrm>
        </p:grpSpPr>
        <p:pic>
          <p:nvPicPr>
            <p:cNvPr id="4" name="Picture 4" descr="Leader et al hep-ph_0612360 pos DG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762000" y="1286628"/>
              <a:ext cx="3894858" cy="2980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600200" y="4191000"/>
              <a:ext cx="30433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42950" lvl="1" indent="-285750"/>
              <a:r>
                <a:rPr lang="en-US" sz="1600" dirty="0" smtClean="0"/>
                <a:t>Leader et al, PRD 75, 074027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0" y="3124962"/>
            <a:ext cx="3122854" cy="3656838"/>
            <a:chOff x="5257800" y="1981962"/>
            <a:chExt cx="3122854" cy="3656838"/>
          </a:xfrm>
        </p:grpSpPr>
        <p:grpSp>
          <p:nvGrpSpPr>
            <p:cNvPr id="11" name="Group 10"/>
            <p:cNvGrpSpPr/>
            <p:nvPr/>
          </p:nvGrpSpPr>
          <p:grpSpPr>
            <a:xfrm>
              <a:off x="5257800" y="1981962"/>
              <a:ext cx="3035808" cy="3352038"/>
              <a:chOff x="5257800" y="685800"/>
              <a:chExt cx="3035808" cy="335203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257800" y="685800"/>
                <a:ext cx="3035808" cy="2782824"/>
                <a:chOff x="-3962400" y="2286000"/>
                <a:chExt cx="3657600" cy="3352800"/>
              </a:xfrm>
            </p:grpSpPr>
            <p:pic>
              <p:nvPicPr>
                <p:cNvPr id="5017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9375" t="33449" r="7813" b="5227"/>
                <a:stretch>
                  <a:fillRect/>
                </a:stretch>
              </p:blipFill>
              <p:spPr bwMode="auto">
                <a:xfrm>
                  <a:off x="-3505200" y="2286000"/>
                  <a:ext cx="3200400" cy="3352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179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4063" t="36063" r="81250" b="8188"/>
                <a:stretch>
                  <a:fillRect/>
                </a:stretch>
              </p:blipFill>
              <p:spPr bwMode="auto">
                <a:xfrm>
                  <a:off x="-3962400" y="2392680"/>
                  <a:ext cx="457200" cy="304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0180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8750" t="76481" r="50000" b="10976"/>
              <a:stretch>
                <a:fillRect/>
              </a:stretch>
            </p:blipFill>
            <p:spPr bwMode="auto">
              <a:xfrm>
                <a:off x="5637276" y="3468624"/>
                <a:ext cx="2529840" cy="569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5486400" y="5300246"/>
              <a:ext cx="28942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de </a:t>
              </a:r>
              <a:r>
                <a:rPr lang="en-US" sz="1600" dirty="0" err="1" smtClean="0"/>
                <a:t>Florian</a:t>
              </a:r>
              <a:r>
                <a:rPr lang="en-US" sz="1600" dirty="0" smtClean="0"/>
                <a:t> et. al. PRD 71, 094018</a:t>
              </a:r>
              <a:endParaRPr lang="en-US" sz="1600" dirty="0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4495800"/>
            <a:ext cx="4800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 well constrained by polarized DIS+SIDIS data</a:t>
            </a:r>
          </a:p>
          <a:p>
            <a:r>
              <a:rPr lang="en-US" dirty="0" smtClean="0"/>
              <a:t>A primary focus of the RHIC longitudinal spin program is mapping </a:t>
            </a:r>
            <a:r>
              <a:rPr lang="el-GR" i="1" dirty="0" smtClean="0"/>
              <a:t>Δ</a:t>
            </a:r>
            <a:r>
              <a:rPr lang="en-US" i="1" dirty="0" smtClean="0"/>
              <a:t>g(x)</a:t>
            </a:r>
            <a:endParaRPr lang="en-US" i="1" dirty="0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869950" y="809625"/>
          <a:ext cx="4387850" cy="1019175"/>
        </p:xfrm>
        <a:graphic>
          <a:graphicData uri="http://schemas.openxmlformats.org/presentationml/2006/ole">
            <p:oleObj spid="_x0000_s48133" name="Equation" r:id="rId4" imgW="1854000" imgH="457200" progId="Equation.3">
              <p:embed/>
            </p:oleObj>
          </a:graphicData>
        </a:graphic>
      </p:graphicFrame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3400" y="2057400"/>
            <a:ext cx="4876800" cy="1524000"/>
            <a:chOff x="192" y="1872"/>
            <a:chExt cx="3216" cy="1082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92" y="1943"/>
              <a:ext cx="1022" cy="1011"/>
              <a:chOff x="192" y="1943"/>
              <a:chExt cx="1022" cy="1011"/>
            </a:xfrm>
          </p:grpSpPr>
          <p:pic>
            <p:nvPicPr>
              <p:cNvPr id="480265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" y="2313"/>
                <a:ext cx="1022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0266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18000" contrast="48000"/>
              </a:blip>
              <a:srcRect/>
              <a:stretch>
                <a:fillRect/>
              </a:stretch>
            </p:blipFill>
            <p:spPr bwMode="auto">
              <a:xfrm>
                <a:off x="441" y="1943"/>
                <a:ext cx="542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424" y="1893"/>
              <a:ext cx="1086" cy="1061"/>
              <a:chOff x="1424" y="1893"/>
              <a:chExt cx="1086" cy="1061"/>
            </a:xfrm>
          </p:grpSpPr>
          <p:pic>
            <p:nvPicPr>
              <p:cNvPr id="480268" name="Picture 1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24" y="2241"/>
                <a:ext cx="1086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0269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1719" y="1893"/>
                <a:ext cx="51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798" y="1872"/>
              <a:ext cx="610" cy="1082"/>
              <a:chOff x="2798" y="1872"/>
              <a:chExt cx="610" cy="1082"/>
            </a:xfrm>
          </p:grpSpPr>
          <p:pic>
            <p:nvPicPr>
              <p:cNvPr id="480271" name="Picture 1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98" y="2217"/>
                <a:ext cx="610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0272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48000" contrast="48000"/>
              </a:blip>
              <a:srcRect/>
              <a:stretch>
                <a:fillRect/>
              </a:stretch>
            </p:blipFill>
            <p:spPr bwMode="auto">
              <a:xfrm>
                <a:off x="2884" y="1872"/>
                <a:ext cx="46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480273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2419350" y="3475038"/>
          <a:ext cx="114300" cy="241300"/>
        </p:xfrm>
        <a:graphic>
          <a:graphicData uri="http://schemas.openxmlformats.org/presentationml/2006/ole">
            <p:oleObj spid="_x0000_s48130" name="Equation" r:id="rId11" imgW="114120" imgH="215640" progId="Equation.3">
              <p:embed/>
            </p:oleObj>
          </a:graphicData>
        </a:graphic>
      </p:graphicFrame>
      <p:graphicFrame>
        <p:nvGraphicFramePr>
          <p:cNvPr id="480274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166938"/>
          <a:ext cx="114300" cy="241300"/>
        </p:xfrm>
        <a:graphic>
          <a:graphicData uri="http://schemas.openxmlformats.org/presentationml/2006/ole">
            <p:oleObj spid="_x0000_s48131" name="Equation" r:id="rId12" imgW="114120" imgH="215640" progId="Equation.3">
              <p:embed/>
            </p:oleObj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594350" y="1905000"/>
            <a:ext cx="3168650" cy="4724400"/>
            <a:chOff x="5562600" y="685800"/>
            <a:chExt cx="3168650" cy="4724400"/>
          </a:xfrm>
        </p:grpSpPr>
        <p:pic>
          <p:nvPicPr>
            <p:cNvPr id="480262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0" y="685800"/>
              <a:ext cx="316865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80275" name="Object 19"/>
            <p:cNvGraphicFramePr>
              <a:graphicFrameLocks noChangeAspect="1"/>
            </p:cNvGraphicFramePr>
            <p:nvPr>
              <p:ph sz="quarter" idx="3"/>
            </p:nvPr>
          </p:nvGraphicFramePr>
          <p:xfrm>
            <a:off x="7086600" y="5029200"/>
            <a:ext cx="762000" cy="381000"/>
          </p:xfrm>
          <a:graphic>
            <a:graphicData uri="http://schemas.openxmlformats.org/presentationml/2006/ole">
              <p:oleObj spid="_x0000_s48132" name="Equation" r:id="rId14" imgW="406080" imgH="203040" progId="Equation.3">
                <p:embed/>
              </p:oleObj>
            </a:graphicData>
          </a:graphic>
        </p:graphicFrame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295400" y="4043362"/>
            <a:ext cx="4114800" cy="2509838"/>
            <a:chOff x="144" y="2528"/>
            <a:chExt cx="2592" cy="1581"/>
          </a:xfrm>
        </p:grpSpPr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44" y="2528"/>
              <a:ext cx="2316" cy="1575"/>
              <a:chOff x="144" y="2528"/>
              <a:chExt cx="2316" cy="1575"/>
            </a:xfrm>
          </p:grpSpPr>
          <p:pic>
            <p:nvPicPr>
              <p:cNvPr id="480283" name="Picture 27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16000" contrast="50000"/>
              </a:blip>
              <a:srcRect b="2188"/>
              <a:stretch>
                <a:fillRect/>
              </a:stretch>
            </p:blipFill>
            <p:spPr bwMode="auto">
              <a:xfrm>
                <a:off x="144" y="2528"/>
                <a:ext cx="2316" cy="1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0284" name="Text Box 28"/>
              <p:cNvSpPr txBox="1">
                <a:spLocks noChangeArrowheads="1"/>
              </p:cNvSpPr>
              <p:nvPr/>
            </p:nvSpPr>
            <p:spPr bwMode="auto">
              <a:xfrm>
                <a:off x="751" y="3930"/>
                <a:ext cx="386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0" dirty="0">
                    <a:ea typeface="MS PGothic" pitchFamily="34" charset="-128"/>
                  </a:rPr>
                  <a:t>  10</a:t>
                </a:r>
                <a:endParaRPr lang="en-US" sz="1400" b="0" dirty="0">
                  <a:ea typeface="MS PGothic" pitchFamily="34" charset="-128"/>
                </a:endParaRPr>
              </a:p>
            </p:txBody>
          </p:sp>
          <p:sp>
            <p:nvSpPr>
              <p:cNvPr id="480285" name="Text Box 29"/>
              <p:cNvSpPr txBox="1">
                <a:spLocks noChangeArrowheads="1"/>
              </p:cNvSpPr>
              <p:nvPr/>
            </p:nvSpPr>
            <p:spPr bwMode="auto">
              <a:xfrm>
                <a:off x="1302" y="3930"/>
                <a:ext cx="384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0">
                    <a:ea typeface="MS PGothic" pitchFamily="34" charset="-128"/>
                  </a:rPr>
                  <a:t>  20</a:t>
                </a:r>
              </a:p>
            </p:txBody>
          </p:sp>
        </p:grpSp>
        <p:sp>
          <p:nvSpPr>
            <p:cNvPr id="480286" name="Text Box 30"/>
            <p:cNvSpPr txBox="1">
              <a:spLocks noChangeArrowheads="1"/>
            </p:cNvSpPr>
            <p:nvPr/>
          </p:nvSpPr>
          <p:spPr bwMode="auto">
            <a:xfrm>
              <a:off x="1854" y="3936"/>
              <a:ext cx="8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0">
                  <a:ea typeface="MS PGothic" pitchFamily="34" charset="-128"/>
                </a:rPr>
                <a:t>30 pT(GeV)</a:t>
              </a:r>
            </a:p>
          </p:txBody>
        </p:sp>
      </p:grpSp>
      <p:sp>
        <p:nvSpPr>
          <p:cNvPr id="480290" name="Text Box 34"/>
          <p:cNvSpPr txBox="1">
            <a:spLocks noChangeArrowheads="1"/>
          </p:cNvSpPr>
          <p:nvPr/>
        </p:nvSpPr>
        <p:spPr bwMode="auto">
          <a:xfrm>
            <a:off x="2895600" y="3810000"/>
            <a:ext cx="266700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Partonic</a:t>
            </a:r>
            <a:r>
              <a:rPr lang="en-US" b="0" dirty="0"/>
              <a:t> fractions in jet production at 200 </a:t>
            </a:r>
            <a:r>
              <a:rPr lang="en-US" b="0" dirty="0" err="1"/>
              <a:t>GeV</a:t>
            </a:r>
            <a:endParaRPr lang="en-US" b="0" dirty="0"/>
          </a:p>
        </p:txBody>
      </p:sp>
      <p:sp>
        <p:nvSpPr>
          <p:cNvPr id="480293" name="Text Box 37"/>
          <p:cNvSpPr txBox="1">
            <a:spLocks noChangeArrowheads="1"/>
          </p:cNvSpPr>
          <p:nvPr/>
        </p:nvSpPr>
        <p:spPr bwMode="auto">
          <a:xfrm>
            <a:off x="1524000" y="6278562"/>
            <a:ext cx="228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/>
              <a:t>0</a:t>
            </a: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5791200" y="762000"/>
          <a:ext cx="2444750" cy="1138238"/>
        </p:xfrm>
        <a:graphic>
          <a:graphicData uri="http://schemas.openxmlformats.org/presentationml/2006/ole">
            <p:oleObj spid="_x0000_s48135" name="ﾋﾞｯﾄﾏｯﾌﾟ ｲﾒｰｼﾞ" r:id="rId16" imgW="4991150" imgH="2428727" progId="PBrush">
              <p:embed/>
            </p:oleObj>
          </a:graphicData>
        </a:graphic>
      </p:graphicFrame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Studying Gluon Polarization at RHIC   </a:t>
            </a:r>
            <a:endParaRPr lang="en-US" dirty="0"/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Reconstructing Jets at STAR</a:t>
            </a:r>
            <a:endParaRPr lang="en-US" sz="4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332505" y="1046162"/>
            <a:ext cx="4391895" cy="4821238"/>
            <a:chOff x="-76200" y="914400"/>
            <a:chExt cx="4391895" cy="482123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983851" y="5472545"/>
              <a:ext cx="1331844" cy="247574"/>
              <a:chOff x="3660" y="2066"/>
              <a:chExt cx="769" cy="159"/>
            </a:xfrm>
          </p:grpSpPr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 flipH="1" flipV="1">
                <a:off x="3660" y="2147"/>
                <a:ext cx="632" cy="1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18"/>
              <p:cNvSpPr>
                <a:spLocks noChangeArrowheads="1"/>
              </p:cNvSpPr>
              <p:nvPr/>
            </p:nvSpPr>
            <p:spPr bwMode="auto">
              <a:xfrm>
                <a:off x="4250" y="2066"/>
                <a:ext cx="17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-76200" y="914400"/>
              <a:ext cx="4343400" cy="4821238"/>
              <a:chOff x="0" y="914400"/>
              <a:chExt cx="4343400" cy="4821238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152400" y="1431925"/>
                <a:ext cx="4191000" cy="4303713"/>
                <a:chOff x="224" y="960"/>
                <a:chExt cx="2563" cy="2711"/>
              </a:xfrm>
            </p:grpSpPr>
            <p:sp>
              <p:nvSpPr>
                <p:cNvPr id="8" name="AutoShape 4"/>
                <p:cNvSpPr>
                  <a:spLocks/>
                </p:cNvSpPr>
                <p:nvPr/>
              </p:nvSpPr>
              <p:spPr bwMode="auto">
                <a:xfrm rot="10800000" flipH="1">
                  <a:off x="489" y="1056"/>
                  <a:ext cx="206" cy="487"/>
                </a:xfrm>
                <a:prstGeom prst="leftBrace">
                  <a:avLst>
                    <a:gd name="adj1" fmla="val 19701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Text Box 5"/>
                <p:cNvSpPr txBox="1">
                  <a:spLocks noChangeArrowheads="1"/>
                </p:cNvSpPr>
                <p:nvPr/>
              </p:nvSpPr>
              <p:spPr bwMode="auto">
                <a:xfrm rot="16200000" flipH="1">
                  <a:off x="29" y="1177"/>
                  <a:ext cx="6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>
                      <a:latin typeface="Times New Roman" pitchFamily="18" charset="0"/>
                    </a:rPr>
                    <a:t>Detector</a:t>
                  </a:r>
                </a:p>
              </p:txBody>
            </p:sp>
            <p:sp>
              <p:nvSpPr>
                <p:cNvPr id="10" name="AutoShape 6"/>
                <p:cNvSpPr>
                  <a:spLocks/>
                </p:cNvSpPr>
                <p:nvPr/>
              </p:nvSpPr>
              <p:spPr bwMode="auto">
                <a:xfrm flipH="1">
                  <a:off x="2304" y="1056"/>
                  <a:ext cx="206" cy="487"/>
                </a:xfrm>
                <a:prstGeom prst="leftBrace">
                  <a:avLst>
                    <a:gd name="adj1" fmla="val 19701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358" y="1164"/>
                  <a:ext cx="6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Times New Roman" pitchFamily="18" charset="0"/>
                    </a:rPr>
                    <a:t>GEANT</a:t>
                  </a:r>
                </a:p>
              </p:txBody>
            </p:sp>
            <p:sp>
              <p:nvSpPr>
                <p:cNvPr id="12" name="AutoShape 8"/>
                <p:cNvSpPr>
                  <a:spLocks/>
                </p:cNvSpPr>
                <p:nvPr/>
              </p:nvSpPr>
              <p:spPr bwMode="auto">
                <a:xfrm flipH="1">
                  <a:off x="2256" y="1584"/>
                  <a:ext cx="302" cy="1344"/>
                </a:xfrm>
                <a:prstGeom prst="leftBrace">
                  <a:avLst>
                    <a:gd name="adj1" fmla="val 37086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326" y="2119"/>
                  <a:ext cx="6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latin typeface="Times New Roman" pitchFamily="18" charset="0"/>
                    </a:rPr>
                    <a:t>PYTHIA</a:t>
                  </a:r>
                </a:p>
              </p:txBody>
            </p:sp>
            <p:grpSp>
              <p:nvGrpSpPr>
                <p:cNvPr id="6" name="Group 12"/>
                <p:cNvGrpSpPr>
                  <a:grpSpLocks/>
                </p:cNvGrpSpPr>
                <p:nvPr/>
              </p:nvGrpSpPr>
              <p:grpSpPr bwMode="auto">
                <a:xfrm>
                  <a:off x="528" y="3502"/>
                  <a:ext cx="854" cy="159"/>
                  <a:chOff x="1348" y="2330"/>
                  <a:chExt cx="717" cy="159"/>
                </a:xfrm>
              </p:grpSpPr>
              <p:sp>
                <p:nvSpPr>
                  <p:cNvPr id="2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433" y="2411"/>
                    <a:ext cx="632" cy="1"/>
                  </a:xfrm>
                  <a:prstGeom prst="line">
                    <a:avLst/>
                  </a:prstGeom>
                  <a:noFill/>
                  <a:ln w="76200">
                    <a:solidFill>
                      <a:srgbClr val="0000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348" y="2330"/>
                    <a:ext cx="179" cy="1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" name="Line 15"/>
                <p:cNvSpPr>
                  <a:spLocks noChangeShapeType="1"/>
                </p:cNvSpPr>
                <p:nvPr/>
              </p:nvSpPr>
              <p:spPr bwMode="auto">
                <a:xfrm>
                  <a:off x="1500" y="2857"/>
                  <a:ext cx="170" cy="711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AutoShape 19"/>
                <p:cNvSpPr>
                  <a:spLocks noChangeArrowheads="1"/>
                </p:cNvSpPr>
                <p:nvPr/>
              </p:nvSpPr>
              <p:spPr bwMode="auto">
                <a:xfrm>
                  <a:off x="1442" y="3426"/>
                  <a:ext cx="478" cy="245"/>
                </a:xfrm>
                <a:prstGeom prst="irregularSeal1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7" name="Picture 20" descr="jet_schematic_seed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756" y="960"/>
                  <a:ext cx="1464" cy="1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9" name="Object 22"/>
                <p:cNvGraphicFramePr>
                  <a:graphicFrameLocks noChangeAspect="1"/>
                </p:cNvGraphicFramePr>
                <p:nvPr/>
              </p:nvGraphicFramePr>
              <p:xfrm>
                <a:off x="628" y="2126"/>
                <a:ext cx="668" cy="487"/>
              </p:xfrm>
              <a:graphic>
                <a:graphicData uri="http://schemas.openxmlformats.org/presentationml/2006/ole">
                  <p:oleObj spid="_x0000_s5122" name="Equation" r:id="rId5" imgW="533160" imgH="406080" progId="Equation.3">
                    <p:embed/>
                  </p:oleObj>
                </a:graphicData>
              </a:graphic>
            </p:graphicFrame>
            <p:graphicFrame>
              <p:nvGraphicFramePr>
                <p:cNvPr id="20" name="Object 23"/>
                <p:cNvGraphicFramePr>
                  <a:graphicFrameLocks noChangeAspect="1"/>
                </p:cNvGraphicFramePr>
                <p:nvPr/>
              </p:nvGraphicFramePr>
              <p:xfrm>
                <a:off x="1020" y="3177"/>
                <a:ext cx="359" cy="186"/>
              </p:xfrm>
              <a:graphic>
                <a:graphicData uri="http://schemas.openxmlformats.org/presentationml/2006/ole">
                  <p:oleObj spid="_x0000_s5123" name="Equation" r:id="rId6" imgW="279360" imgH="164880" progId="Equation.3">
                    <p:embed/>
                  </p:oleObj>
                </a:graphicData>
              </a:graphic>
            </p:graphicFrame>
            <p:sp>
              <p:nvSpPr>
                <p:cNvPr id="21" name="AutoShape 25"/>
                <p:cNvSpPr>
                  <a:spLocks/>
                </p:cNvSpPr>
                <p:nvPr/>
              </p:nvSpPr>
              <p:spPr bwMode="auto">
                <a:xfrm rot="10800000" flipH="1">
                  <a:off x="432" y="1594"/>
                  <a:ext cx="302" cy="1344"/>
                </a:xfrm>
                <a:prstGeom prst="leftBrace">
                  <a:avLst>
                    <a:gd name="adj1" fmla="val 37086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Text Box 26"/>
                <p:cNvSpPr txBox="1">
                  <a:spLocks noChangeArrowheads="1"/>
                </p:cNvSpPr>
                <p:nvPr/>
              </p:nvSpPr>
              <p:spPr bwMode="auto">
                <a:xfrm rot="16200000" flipH="1">
                  <a:off x="42" y="2116"/>
                  <a:ext cx="5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>
                      <a:latin typeface="Times New Roman" pitchFamily="18" charset="0"/>
                    </a:rPr>
                    <a:t>Particle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0" y="914400"/>
                <a:ext cx="1340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Data Jets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24200" y="914400"/>
                <a:ext cx="11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MC Jets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029200" y="1143000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The large acceptance of the STAR detector makes it well suited for jet measurements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200" b="1" dirty="0" smtClean="0"/>
              <a:t>TPC provides excellent charged-particle tracking   and </a:t>
            </a:r>
            <a:r>
              <a:rPr lang="en-US" sz="2200" b="1" dirty="0" err="1" smtClean="0"/>
              <a:t>p</a:t>
            </a:r>
            <a:r>
              <a:rPr lang="en-US" sz="2200" b="1" baseline="-25000" dirty="0" err="1" smtClean="0"/>
              <a:t>T</a:t>
            </a:r>
            <a:r>
              <a:rPr lang="en-US" sz="2200" b="1" dirty="0" smtClean="0"/>
              <a:t> information over broad range in </a:t>
            </a:r>
            <a:r>
              <a:rPr lang="el-GR" sz="2200" b="1" dirty="0" smtClean="0"/>
              <a:t>η</a:t>
            </a:r>
            <a:r>
              <a:rPr lang="en-US" sz="2200" b="1" dirty="0" smtClean="0"/>
              <a:t> 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200" b="1" dirty="0" smtClean="0"/>
              <a:t>Extensive EM calorimetry over full 2</a:t>
            </a:r>
            <a:r>
              <a:rPr lang="el-GR" sz="2200" b="1" dirty="0" smtClean="0">
                <a:sym typeface="Symbol"/>
              </a:rPr>
              <a:t>π</a:t>
            </a:r>
            <a:r>
              <a:rPr lang="en-US" sz="2200" b="1" dirty="0" smtClean="0">
                <a:sym typeface="Symbol"/>
              </a:rPr>
              <a:t> in azimuth and for -1 &lt; </a:t>
            </a:r>
            <a:r>
              <a:rPr lang="el-GR" sz="2200" b="1" dirty="0" smtClean="0">
                <a:sym typeface="Symbol"/>
              </a:rPr>
              <a:t>η</a:t>
            </a:r>
            <a:r>
              <a:rPr lang="en-US" sz="2200" b="1" dirty="0" smtClean="0">
                <a:sym typeface="Symbol"/>
              </a:rPr>
              <a:t> &lt; 2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200" b="1" dirty="0" smtClean="0">
                <a:sym typeface="Symbol"/>
              </a:rPr>
              <a:t>Sophisticated multi-level trigger on EMC information at tower and patch scale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200" b="1" dirty="0" smtClean="0">
                <a:sym typeface="Symbol"/>
              </a:rPr>
              <a:t>Use midpoint cone algorithm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200" b="1" dirty="0"/>
          </a:p>
        </p:txBody>
      </p:sp>
      <p:sp>
        <p:nvSpPr>
          <p:cNvPr id="33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4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Inclusive Jet Cross Section</a:t>
            </a:r>
            <a:endParaRPr lang="en-US" sz="4400" dirty="0"/>
          </a:p>
        </p:txBody>
      </p:sp>
      <p:pic>
        <p:nvPicPr>
          <p:cNvPr id="3" name="Picture 3" descr="s090425_s5100_f007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3811588" cy="4724400"/>
          </a:xfrm>
          <a:prstGeom prst="rect">
            <a:avLst/>
          </a:prstGeom>
          <a:noFill/>
        </p:spPr>
      </p:pic>
      <p:pic>
        <p:nvPicPr>
          <p:cNvPr id="4" name="Picture 2" descr="s090425_s5100_f004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762000"/>
            <a:ext cx="4427538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5461337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Data well described by NLO </a:t>
            </a:r>
            <a:r>
              <a:rPr lang="en-US" sz="2200" dirty="0" err="1" smtClean="0"/>
              <a:t>pQCD</a:t>
            </a:r>
            <a:r>
              <a:rPr lang="en-US" sz="2200" dirty="0" smtClean="0"/>
              <a:t> when including </a:t>
            </a:r>
            <a:r>
              <a:rPr lang="en-US" sz="2200" dirty="0" err="1" smtClean="0"/>
              <a:t>hadronization</a:t>
            </a:r>
            <a:r>
              <a:rPr lang="en-US" sz="2200" dirty="0" smtClean="0"/>
              <a:t> and underlying event corrections from PYTHIA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Hadronization</a:t>
            </a:r>
            <a:r>
              <a:rPr lang="en-US" sz="2200" dirty="0" smtClean="0"/>
              <a:t> and UE corrections  more significant at low jet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endParaRPr lang="en-US" sz="2200" baseline="-25000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981200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450" y="1447800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5143500"/>
            <a:ext cx="78899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p</a:t>
            </a:r>
            <a:r>
              <a:rPr lang="en-US" sz="1050" b="1" baseline="-25000" dirty="0" err="1" smtClean="0"/>
              <a:t>T</a:t>
            </a:r>
            <a:r>
              <a:rPr lang="en-US" sz="1050" b="1" dirty="0" smtClean="0"/>
              <a:t> [</a:t>
            </a:r>
            <a:r>
              <a:rPr lang="en-US" sz="1050" b="1" dirty="0" err="1" smtClean="0"/>
              <a:t>GeV</a:t>
            </a:r>
            <a:r>
              <a:rPr lang="en-US" sz="1050" b="1" dirty="0" smtClean="0"/>
              <a:t>/c]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1401" y="5010150"/>
            <a:ext cx="78899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p</a:t>
            </a:r>
            <a:r>
              <a:rPr lang="en-US" sz="1050" b="1" baseline="-25000" dirty="0" err="1" smtClean="0"/>
              <a:t>T</a:t>
            </a:r>
            <a:r>
              <a:rPr lang="en-US" sz="1050" b="1" dirty="0" smtClean="0"/>
              <a:t> [</a:t>
            </a:r>
            <a:r>
              <a:rPr lang="en-US" sz="1050" b="1" dirty="0" err="1" smtClean="0"/>
              <a:t>GeV</a:t>
            </a:r>
            <a:r>
              <a:rPr lang="en-US" sz="1050" b="1" dirty="0" smtClean="0"/>
              <a:t>/c]</a:t>
            </a:r>
            <a:endParaRPr lang="en-US" sz="1050" b="1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6553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DFAA4-7116-4008-9552-92222A8F3AAC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-182563" y="6583363"/>
            <a:ext cx="289560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Justin Stevens </a:t>
            </a:r>
            <a:r>
              <a:rPr lang="en-US" dirty="0" smtClean="0">
                <a:solidFill>
                  <a:schemeClr val="tx1"/>
                </a:solidFill>
              </a:rPr>
              <a:t>– HEP2012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9242</TotalTime>
  <Words>2764</Words>
  <Application>Microsoft Office PowerPoint</Application>
  <PresentationFormat>On-screen Show (4:3)</PresentationFormat>
  <Paragraphs>501</Paragraphs>
  <Slides>47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Equation</vt:lpstr>
      <vt:lpstr>ﾋﾞｯﾄﾏｯﾌﾟ ｲﾒｰｼﾞ</vt:lpstr>
      <vt:lpstr>Probing the Spin Structure of the Proton at STAR</vt:lpstr>
      <vt:lpstr>Parton Distributions in Nucleons</vt:lpstr>
      <vt:lpstr>Proton Spin Puzzle</vt:lpstr>
      <vt:lpstr>Slide 4</vt:lpstr>
      <vt:lpstr>              Detector Overview</vt:lpstr>
      <vt:lpstr>State of ΔG: “Pre-RHIC”  </vt:lpstr>
      <vt:lpstr>Studying Gluon Polarization at RHIC   </vt:lpstr>
      <vt:lpstr>Slide 8</vt:lpstr>
      <vt:lpstr>Slide 9</vt:lpstr>
      <vt:lpstr>2006 Inclusive Jet ALL</vt:lpstr>
      <vt:lpstr>Slide 11</vt:lpstr>
      <vt:lpstr>Slide 12</vt:lpstr>
      <vt:lpstr>Slide 13</vt:lpstr>
      <vt:lpstr>Correlation Measurements: ΔG</vt:lpstr>
      <vt:lpstr>Slide 15</vt:lpstr>
      <vt:lpstr>Slide 16</vt:lpstr>
      <vt:lpstr>Slide 17</vt:lpstr>
      <vt:lpstr>Slide 18</vt:lpstr>
      <vt:lpstr>Flavor Asymmetry of the Sea</vt:lpstr>
      <vt:lpstr>Probing the Sea Through W Production</vt:lpstr>
      <vt:lpstr>Slide 21</vt:lpstr>
      <vt:lpstr>W/Z Algorithm Description</vt:lpstr>
      <vt:lpstr>Background Estimation</vt:lpstr>
      <vt:lpstr>Measured Cross Sections</vt:lpstr>
      <vt:lpstr>W Cross Section Ratio: RW</vt:lpstr>
      <vt:lpstr>STAR W AL</vt:lpstr>
      <vt:lpstr>Slide 27</vt:lpstr>
      <vt:lpstr>Slide 28</vt:lpstr>
      <vt:lpstr>Transverse Single Spin Asymmetries</vt:lpstr>
      <vt:lpstr>Mechanism for Large Transverse Spin Effects</vt:lpstr>
      <vt:lpstr>Forward Rapidity Collins Asymmetry</vt:lpstr>
      <vt:lpstr>Mid-Rapidity Collins Asymmetry</vt:lpstr>
      <vt:lpstr>Future Transverse Measurements</vt:lpstr>
      <vt:lpstr>STAR Detector Forward Upgrade</vt:lpstr>
      <vt:lpstr>An Electron Ion Collider (EIC) at RHIC</vt:lpstr>
      <vt:lpstr>Summary and Outlook</vt:lpstr>
      <vt:lpstr>Backup</vt:lpstr>
      <vt:lpstr>Full set of DSSV polarized distributions</vt:lpstr>
      <vt:lpstr>Slide 39</vt:lpstr>
      <vt:lpstr>Slide 40</vt:lpstr>
      <vt:lpstr>Slide 41</vt:lpstr>
      <vt:lpstr>Charged pions opposite jets</vt:lpstr>
      <vt:lpstr>Photon-jet coincidences:  Still the ‘golden channel’?</vt:lpstr>
      <vt:lpstr>e+/e- Charge Separation at High PT</vt:lpstr>
      <vt:lpstr>What About Forward Rapidity?</vt:lpstr>
      <vt:lpstr>Inclusive η AN at large xF</vt:lpstr>
      <vt:lpstr>Sivers Di-jet Measurement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the Spin Structure of the Proton at STAR</dc:title>
  <dc:creator>Your User Name</dc:creator>
  <cp:lastModifiedBy>Your User Name</cp:lastModifiedBy>
  <cp:revision>490</cp:revision>
  <dcterms:created xsi:type="dcterms:W3CDTF">2011-12-09T15:46:57Z</dcterms:created>
  <dcterms:modified xsi:type="dcterms:W3CDTF">2012-01-06T12:05:21Z</dcterms:modified>
</cp:coreProperties>
</file>