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0"/>
  </p:notesMasterIdLst>
  <p:sldIdLst>
    <p:sldId id="512" r:id="rId2"/>
    <p:sldId id="515" r:id="rId3"/>
    <p:sldId id="488" r:id="rId4"/>
    <p:sldId id="487" r:id="rId5"/>
    <p:sldId id="511" r:id="rId6"/>
    <p:sldId id="489" r:id="rId7"/>
    <p:sldId id="490" r:id="rId8"/>
    <p:sldId id="495" r:id="rId9"/>
    <p:sldId id="506" r:id="rId10"/>
    <p:sldId id="497" r:id="rId11"/>
    <p:sldId id="505" r:id="rId12"/>
    <p:sldId id="504" r:id="rId13"/>
    <p:sldId id="501" r:id="rId14"/>
    <p:sldId id="528" r:id="rId15"/>
    <p:sldId id="526" r:id="rId16"/>
    <p:sldId id="527" r:id="rId17"/>
    <p:sldId id="543" r:id="rId18"/>
    <p:sldId id="508" r:id="rId19"/>
    <p:sldId id="545" r:id="rId20"/>
    <p:sldId id="546" r:id="rId21"/>
    <p:sldId id="519" r:id="rId22"/>
    <p:sldId id="523" r:id="rId23"/>
    <p:sldId id="522" r:id="rId24"/>
    <p:sldId id="532" r:id="rId25"/>
    <p:sldId id="503" r:id="rId26"/>
    <p:sldId id="499" r:id="rId27"/>
    <p:sldId id="535" r:id="rId28"/>
    <p:sldId id="420" r:id="rId29"/>
    <p:sldId id="531" r:id="rId30"/>
    <p:sldId id="544" r:id="rId31"/>
    <p:sldId id="533" r:id="rId32"/>
    <p:sldId id="534" r:id="rId33"/>
    <p:sldId id="530" r:id="rId34"/>
    <p:sldId id="536" r:id="rId35"/>
    <p:sldId id="541" r:id="rId36"/>
    <p:sldId id="538" r:id="rId37"/>
    <p:sldId id="537" r:id="rId38"/>
    <p:sldId id="542" r:id="rId3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0000"/>
    <a:srgbClr val="D166D0"/>
    <a:srgbClr val="000066"/>
    <a:srgbClr val="008080"/>
    <a:srgbClr val="336699"/>
    <a:srgbClr val="FF0000"/>
    <a:srgbClr val="6699FF"/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39" autoAdjust="0"/>
    <p:restoredTop sz="99855" autoAdjust="0"/>
  </p:normalViewPr>
  <p:slideViewPr>
    <p:cSldViewPr>
      <p:cViewPr varScale="1">
        <p:scale>
          <a:sx n="116" d="100"/>
          <a:sy n="116" d="100"/>
        </p:scale>
        <p:origin x="-3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62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Mintaszöveg szerkesztése</a:t>
            </a:r>
          </a:p>
          <a:p>
            <a:pPr lvl="1"/>
            <a:r>
              <a:rPr lang="en-US" noProof="0" smtClean="0"/>
              <a:t>Második szint</a:t>
            </a:r>
          </a:p>
          <a:p>
            <a:pPr lvl="2"/>
            <a:r>
              <a:rPr lang="en-US" noProof="0" smtClean="0"/>
              <a:t>Harmadik szint</a:t>
            </a:r>
          </a:p>
          <a:p>
            <a:pPr lvl="3"/>
            <a:r>
              <a:rPr lang="en-US" noProof="0" smtClean="0"/>
              <a:t>Negyedik szint</a:t>
            </a:r>
          </a:p>
          <a:p>
            <a:pPr lvl="4"/>
            <a:r>
              <a:rPr lang="en-US" noProof="0" smtClean="0"/>
              <a:t>Ötödik szint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06D6489-5F5E-480D-8643-9C97F43739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7372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/>
            <a:fld id="{12DBBE36-4B83-4E1B-B0C2-0B5A22A66DBB}" type="slidenum">
              <a:rPr lang="en-US" sz="1300"/>
              <a:pPr algn="r" defTabSz="966788"/>
              <a:t>2</a:t>
            </a:fld>
            <a:endParaRPr lang="en-US" sz="13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/>
            <a:fld id="{12DBBE36-4B83-4E1B-B0C2-0B5A22A66DBB}" type="slidenum">
              <a:rPr lang="en-US" sz="1300"/>
              <a:pPr algn="r" defTabSz="966788"/>
              <a:t>5</a:t>
            </a:fld>
            <a:endParaRPr lang="en-US" sz="13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920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920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267200"/>
            <a:ext cx="6400800" cy="1752600"/>
          </a:xfrm>
        </p:spPr>
        <p:txBody>
          <a:bodyPr/>
          <a:lstStyle>
            <a:lvl1pPr marL="0" indent="0" algn="ctr">
              <a:buNone/>
              <a:defRPr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05568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209800" cy="6400800"/>
          </a:xfrm>
          <a:prstGeom prst="rect">
            <a:avLst/>
          </a:prstGeom>
        </p:spPr>
        <p:txBody>
          <a:bodyPr vert="eaVert"/>
          <a:lstStyle>
            <a:lvl1pPr algn="l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81000"/>
            <a:ext cx="6477000" cy="6400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143000"/>
            <a:ext cx="43434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562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104900"/>
            <a:ext cx="4343400" cy="5600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104900"/>
            <a:ext cx="43434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810000"/>
            <a:ext cx="4343400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486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 userDrawn="1"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Click to edit Master title style</a:t>
            </a:r>
            <a:endParaRPr lang="en-US" kern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pic>
        <p:nvPicPr>
          <p:cNvPr id="8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pic>
        <p:nvPicPr>
          <p:cNvPr id="8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1487"/>
            <a:ext cx="3008313" cy="125643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71487"/>
            <a:ext cx="5111750" cy="6234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33537"/>
            <a:ext cx="3008313" cy="5072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6088" y="4800599"/>
            <a:ext cx="5827712" cy="83501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16088" y="612775"/>
            <a:ext cx="5827712" cy="60626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6088" y="5367338"/>
            <a:ext cx="5827712" cy="1185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3007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95400"/>
            <a:ext cx="8839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Mintacím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22" name="Élőláb helye 4"/>
          <p:cNvSpPr txBox="1">
            <a:spLocks/>
          </p:cNvSpPr>
          <p:nvPr/>
        </p:nvSpPr>
        <p:spPr>
          <a:xfrm>
            <a:off x="0" y="0"/>
            <a:ext cx="2053988" cy="3286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dirty="0" smtClean="0"/>
              <a:t>ICHEP</a:t>
            </a:r>
            <a:r>
              <a:rPr lang="en-US" baseline="0" dirty="0" smtClean="0"/>
              <a:t> 14</a:t>
            </a:r>
            <a:r>
              <a:rPr lang="en-US" dirty="0" smtClean="0"/>
              <a:t>, 04/</a:t>
            </a:r>
            <a:r>
              <a:rPr lang="en-US" baseline="0" dirty="0" smtClean="0"/>
              <a:t>07/</a:t>
            </a:r>
            <a:r>
              <a:rPr lang="en-US" dirty="0" smtClean="0"/>
              <a:t>2014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23" name="Élőláb helye 4"/>
          <p:cNvSpPr txBox="1">
            <a:spLocks/>
          </p:cNvSpPr>
          <p:nvPr/>
        </p:nvSpPr>
        <p:spPr>
          <a:xfrm>
            <a:off x="3429000" y="0"/>
            <a:ext cx="3048000" cy="3286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aseline="0" dirty="0" smtClean="0"/>
              <a:t>Heavy Flavor at STAR, R. </a:t>
            </a:r>
            <a:r>
              <a:rPr lang="en-US" baseline="0" dirty="0" err="1" smtClean="0"/>
              <a:t>Vértesi</a:t>
            </a:r>
            <a:endParaRPr lang="en-US" dirty="0"/>
          </a:p>
        </p:txBody>
      </p:sp>
      <p:sp>
        <p:nvSpPr>
          <p:cNvPr id="9" name="Dia számának helye 11"/>
          <p:cNvSpPr txBox="1">
            <a:spLocks noGrp="1"/>
          </p:cNvSpPr>
          <p:nvPr userDrawn="1"/>
        </p:nvSpPr>
        <p:spPr>
          <a:xfrm>
            <a:off x="8609463" y="0"/>
            <a:ext cx="533400" cy="328612"/>
          </a:xfrm>
          <a:prstGeom prst="rect">
            <a:avLst/>
          </a:prstGeom>
          <a:noFill/>
        </p:spPr>
        <p:txBody>
          <a:bodyPr/>
          <a:lstStyle/>
          <a:p>
            <a:pPr lvl="0" algn="r"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fld id="{788329EA-BB85-4C66-9255-AFC63C0073A4}" type="slidenum">
              <a:rPr lang="en-US" sz="1600" b="0" smtClean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pPr lvl="0" algn="r">
                <a:spcBef>
                  <a:spcPts val="700"/>
                </a:spcBef>
                <a:buClr>
                  <a:srgbClr val="0066CC"/>
                </a:buClr>
                <a:buFont typeface="Wingdings" pitchFamily="2" charset="2"/>
                <a:buNone/>
                <a:defRPr/>
              </a:pPr>
              <a:t>‹#›</a:t>
            </a:fld>
            <a:endParaRPr lang="en-US" sz="2400" b="0" dirty="0">
              <a:solidFill>
                <a:schemeClr val="tx1"/>
              </a:solidFill>
              <a:effectLst/>
              <a:latin typeface="+mn-lt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0">
          <a:solidFill>
            <a:schemeClr val="tx2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hyperlink" Target="mailto:robert.vertesi@ujf.cas.cz" TargetMode="External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2.emf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2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Relationship Id="rId3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685800" y="1752600"/>
            <a:ext cx="7696200" cy="16764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hu-HU" sz="4400" dirty="0" smtClean="0"/>
              <a:t>Heavy Flavor Measurements at STAR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715000"/>
            <a:ext cx="2438400" cy="914400"/>
          </a:xfrm>
        </p:spPr>
        <p:txBody>
          <a:bodyPr/>
          <a:lstStyle/>
          <a:p>
            <a:r>
              <a:rPr lang="en-US" sz="1600" dirty="0" smtClean="0">
                <a:solidFill>
                  <a:schemeClr val="accent2"/>
                </a:solidFill>
              </a:rPr>
              <a:t>Nuclear Physics Institute Academy of Sciences</a:t>
            </a:r>
            <a:br>
              <a:rPr lang="en-US" sz="1600" dirty="0" smtClean="0">
                <a:solidFill>
                  <a:schemeClr val="accent2"/>
                </a:solidFill>
              </a:rPr>
            </a:br>
            <a:r>
              <a:rPr lang="en-US" sz="1600" dirty="0" smtClean="0">
                <a:solidFill>
                  <a:schemeClr val="accent2"/>
                </a:solidFill>
              </a:rPr>
              <a:t>of the Czech Republic</a:t>
            </a:r>
            <a:endParaRPr lang="hu-HU" sz="1600" dirty="0" smtClean="0">
              <a:solidFill>
                <a:schemeClr val="accent2"/>
              </a:solidFill>
            </a:endParaRPr>
          </a:p>
        </p:txBody>
      </p:sp>
      <p:pic>
        <p:nvPicPr>
          <p:cNvPr id="6" name="Picture 5" descr="esf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6096000"/>
            <a:ext cx="3200400" cy="78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Logo_ujf.pdf"/>
          <p:cNvPicPr>
            <a:picLocks noChangeAspect="1"/>
          </p:cNvPicPr>
          <p:nvPr/>
        </p:nvPicPr>
        <p:blipFill>
          <a:blip r:embed="rId4" cstate="print"/>
          <a:srcRect l="21439" t="15150" r="22630" b="15150"/>
          <a:stretch>
            <a:fillRect/>
          </a:stretch>
        </p:blipFill>
        <p:spPr bwMode="auto">
          <a:xfrm>
            <a:off x="0" y="5562600"/>
            <a:ext cx="73147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402" y="4267200"/>
            <a:ext cx="2111798" cy="169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00785" y="353280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3200" dirty="0">
                <a:solidFill>
                  <a:schemeClr val="accent2"/>
                </a:solidFill>
              </a:rPr>
              <a:t>Róbert Vértesi</a:t>
            </a:r>
            <a:endParaRPr lang="en-US" sz="900" dirty="0"/>
          </a:p>
          <a:p>
            <a:pPr algn="ctr"/>
            <a:r>
              <a:rPr lang="en-US" sz="1600" dirty="0">
                <a:solidFill>
                  <a:schemeClr val="accent2"/>
                </a:solidFill>
                <a:hlinkClick r:id="rId6"/>
              </a:rPr>
              <a:t>robert.vertesi@ujf.cas.cz</a:t>
            </a:r>
            <a:r>
              <a:rPr lang="en-US" sz="700" dirty="0">
                <a:solidFill>
                  <a:schemeClr val="accent2"/>
                </a:solidFill>
              </a:rPr>
              <a:t>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4200" y="44196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</a:rPr>
              <a:t>for the</a:t>
            </a:r>
          </a:p>
          <a:p>
            <a:endParaRPr lang="en-US" sz="1600" dirty="0" smtClean="0">
              <a:solidFill>
                <a:schemeClr val="accent2"/>
              </a:solidFill>
            </a:endParaRPr>
          </a:p>
          <a:p>
            <a:endParaRPr lang="en-US" sz="1600" dirty="0" smtClean="0">
              <a:solidFill>
                <a:schemeClr val="accent2"/>
              </a:solidFill>
            </a:endParaRPr>
          </a:p>
          <a:p>
            <a:endParaRPr lang="en-US" sz="1600" dirty="0">
              <a:solidFill>
                <a:schemeClr val="accent2"/>
              </a:solidFill>
            </a:endParaRPr>
          </a:p>
          <a:p>
            <a:pPr algn="r"/>
            <a:r>
              <a:rPr lang="en-US" sz="1600" b="1" dirty="0" smtClean="0">
                <a:solidFill>
                  <a:schemeClr val="accent2"/>
                </a:solidFill>
              </a:rPr>
              <a:t>collaboration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1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suppression in </a:t>
            </a:r>
            <a:r>
              <a:rPr lang="en-US" dirty="0" err="1" smtClean="0"/>
              <a:t>Au+Au</a:t>
            </a:r>
            <a:endParaRPr lang="en-US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572000" y="1143000"/>
            <a:ext cx="4572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kern="0" dirty="0" smtClean="0"/>
              <a:t>Strong suppression in central collisions at </a:t>
            </a:r>
            <a:r>
              <a:rPr lang="en-US" sz="2000" kern="0" dirty="0" err="1" smtClean="0"/>
              <a:t>p</a:t>
            </a:r>
            <a:r>
              <a:rPr lang="en-US" sz="2000" kern="0" baseline="-25000" dirty="0" err="1" smtClean="0"/>
              <a:t>T</a:t>
            </a:r>
            <a:r>
              <a:rPr lang="en-US" sz="2000" kern="0" dirty="0" smtClean="0"/>
              <a:t>&gt;2 </a:t>
            </a:r>
            <a:r>
              <a:rPr lang="en-US" sz="2000" kern="0" dirty="0" err="1" smtClean="0"/>
              <a:t>GeV</a:t>
            </a:r>
            <a:r>
              <a:rPr lang="en-US" sz="2000" kern="0" dirty="0" smtClean="0"/>
              <a:t>/c</a:t>
            </a:r>
            <a:endParaRPr lang="en-US" sz="1400" kern="0" dirty="0" smtClean="0"/>
          </a:p>
          <a:p>
            <a:pPr lvl="1" eaLnBrk="1" hangingPunct="1"/>
            <a:r>
              <a:rPr lang="en-US" sz="1800" kern="0" dirty="0" smtClean="0"/>
              <a:t>Identical to that observed for </a:t>
            </a:r>
            <a:r>
              <a:rPr lang="en-US" sz="1800" kern="0" dirty="0" err="1" smtClean="0"/>
              <a:t>pions</a:t>
            </a:r>
            <a:endParaRPr lang="en-US" sz="1800" kern="0" dirty="0" smtClean="0"/>
          </a:p>
          <a:p>
            <a:pPr lvl="1" eaLnBrk="1" hangingPunct="1"/>
            <a:endParaRPr lang="en-US" sz="1800" kern="0" dirty="0" smtClean="0"/>
          </a:p>
          <a:p>
            <a:pPr eaLnBrk="1" hangingPunct="1"/>
            <a:r>
              <a:rPr lang="en-US" sz="2000" kern="0" dirty="0" smtClean="0"/>
              <a:t>Enhancement at 1&lt;</a:t>
            </a:r>
            <a:r>
              <a:rPr lang="en-US" sz="2000" kern="0" dirty="0" err="1" smtClean="0"/>
              <a:t>p</a:t>
            </a:r>
            <a:r>
              <a:rPr lang="en-US" sz="2000" kern="0" baseline="-25000" dirty="0" err="1" smtClean="0"/>
              <a:t>T</a:t>
            </a:r>
            <a:r>
              <a:rPr lang="en-US" sz="2000" kern="0" dirty="0" smtClean="0"/>
              <a:t>&lt;2 </a:t>
            </a:r>
            <a:r>
              <a:rPr lang="en-US" sz="2000" kern="0" dirty="0" err="1" smtClean="0"/>
              <a:t>GeV</a:t>
            </a:r>
            <a:r>
              <a:rPr lang="en-US" sz="2000" kern="0" dirty="0" smtClean="0"/>
              <a:t>/c</a:t>
            </a:r>
          </a:p>
          <a:p>
            <a:pPr marL="0" indent="0" eaLnBrk="1" hangingPunct="1">
              <a:buNone/>
            </a:pPr>
            <a:endParaRPr lang="en-US" sz="2000" kern="0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" y="5975650"/>
            <a:ext cx="2549233" cy="30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Transverse momentum</a:t>
            </a:r>
            <a:endParaRPr lang="en-US" baseline="-25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5976376"/>
            <a:ext cx="1185333" cy="381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2" y="1572983"/>
            <a:ext cx="394510" cy="42182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320799"/>
            <a:ext cx="4038600" cy="4697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4999" y="2514600"/>
            <a:ext cx="2667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STAR √</a:t>
            </a:r>
            <a:r>
              <a:rPr lang="en-US" sz="1400" b="1" dirty="0" err="1" smtClean="0"/>
              <a:t>s</a:t>
            </a:r>
            <a:r>
              <a:rPr lang="en-US" sz="1400" b="1" baseline="-25000" dirty="0" err="1" smtClean="0"/>
              <a:t>NN</a:t>
            </a:r>
            <a:r>
              <a:rPr lang="en-US" sz="1400" b="1" dirty="0" smtClean="0"/>
              <a:t>=200 </a:t>
            </a:r>
            <a:r>
              <a:rPr lang="en-US" sz="1400" b="1" dirty="0" err="1" smtClean="0"/>
              <a:t>GeV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Au+Au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25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suppression and models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1" y="1219200"/>
            <a:ext cx="4606679" cy="525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975650"/>
            <a:ext cx="2549233" cy="30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Transverse momentum</a:t>
            </a:r>
            <a:endParaRPr lang="en-US" baseline="-250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0" y="1143000"/>
            <a:ext cx="4572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kern="0" dirty="0" smtClean="0"/>
              <a:t>Strong suppression in central collisions at </a:t>
            </a:r>
            <a:r>
              <a:rPr lang="en-US" sz="2000" kern="0" dirty="0" err="1" smtClean="0"/>
              <a:t>p</a:t>
            </a:r>
            <a:r>
              <a:rPr lang="en-US" sz="2000" kern="0" baseline="-25000" dirty="0" err="1" smtClean="0"/>
              <a:t>T</a:t>
            </a:r>
            <a:r>
              <a:rPr lang="en-US" sz="2000" kern="0" dirty="0" smtClean="0"/>
              <a:t>&gt;2 </a:t>
            </a:r>
            <a:r>
              <a:rPr lang="en-US" sz="2000" kern="0" dirty="0" err="1" smtClean="0"/>
              <a:t>GeV</a:t>
            </a:r>
            <a:r>
              <a:rPr lang="en-US" sz="2000" kern="0" dirty="0" smtClean="0"/>
              <a:t>/c</a:t>
            </a:r>
            <a:endParaRPr lang="en-US" sz="1400" kern="0" dirty="0" smtClean="0"/>
          </a:p>
          <a:p>
            <a:pPr lvl="1" eaLnBrk="1" hangingPunct="1"/>
            <a:r>
              <a:rPr lang="en-US" sz="1800" kern="0" dirty="0" smtClean="0"/>
              <a:t>Identical to that observed for </a:t>
            </a:r>
            <a:r>
              <a:rPr lang="en-US" sz="1800" kern="0" dirty="0" err="1" smtClean="0"/>
              <a:t>pions</a:t>
            </a:r>
            <a:endParaRPr lang="en-US" sz="1800" kern="0" dirty="0" smtClean="0"/>
          </a:p>
          <a:p>
            <a:pPr lvl="1" eaLnBrk="1" hangingPunct="1"/>
            <a:endParaRPr lang="en-US" sz="1800" kern="0" dirty="0" smtClean="0"/>
          </a:p>
          <a:p>
            <a:pPr eaLnBrk="1" hangingPunct="1"/>
            <a:r>
              <a:rPr lang="en-US" sz="2000" kern="0" dirty="0" smtClean="0"/>
              <a:t>Enhancement at 1&lt;</a:t>
            </a:r>
            <a:r>
              <a:rPr lang="en-US" sz="2000" kern="0" dirty="0" err="1" smtClean="0"/>
              <a:t>p</a:t>
            </a:r>
            <a:r>
              <a:rPr lang="en-US" sz="2000" kern="0" baseline="-25000" dirty="0" err="1" smtClean="0"/>
              <a:t>T</a:t>
            </a:r>
            <a:r>
              <a:rPr lang="en-US" sz="2000" kern="0" dirty="0" smtClean="0"/>
              <a:t>&lt;2 </a:t>
            </a:r>
            <a:r>
              <a:rPr lang="en-US" sz="2000" kern="0" dirty="0" err="1" smtClean="0"/>
              <a:t>GeV</a:t>
            </a:r>
            <a:r>
              <a:rPr lang="en-US" sz="2000" kern="0" dirty="0" smtClean="0"/>
              <a:t>/c</a:t>
            </a:r>
          </a:p>
          <a:p>
            <a:pPr eaLnBrk="1" hangingPunct="1"/>
            <a:endParaRPr lang="en-US" sz="2000" kern="0" dirty="0"/>
          </a:p>
          <a:p>
            <a:pPr eaLnBrk="1" hangingPunct="1"/>
            <a:r>
              <a:rPr lang="en-US" sz="2000" kern="0" dirty="0"/>
              <a:t>Understanding </a:t>
            </a:r>
            <a:r>
              <a:rPr lang="en-US" sz="2000" kern="0" dirty="0" smtClean="0"/>
              <a:t>from models:</a:t>
            </a:r>
          </a:p>
          <a:p>
            <a:pPr lvl="1" eaLnBrk="1" hangingPunct="1"/>
            <a:r>
              <a:rPr lang="en-US" sz="1800" kern="0" dirty="0" smtClean="0"/>
              <a:t>Characteristic low-</a:t>
            </a:r>
            <a:r>
              <a:rPr lang="en-US" sz="1800" kern="0" dirty="0" err="1" smtClean="0"/>
              <a:t>p</a:t>
            </a:r>
            <a:r>
              <a:rPr lang="en-US" sz="1800" kern="0" baseline="-25000" dirty="0" err="1" smtClean="0"/>
              <a:t>T</a:t>
            </a:r>
            <a:r>
              <a:rPr lang="en-US" sz="1800" kern="0" dirty="0" smtClean="0"/>
              <a:t> “hump” is described by models that include charm–light quark coalescence</a:t>
            </a:r>
          </a:p>
          <a:p>
            <a:pPr lvl="1" eaLnBrk="1" hangingPunct="1"/>
            <a:r>
              <a:rPr lang="en-US" sz="1800" kern="0" dirty="0" smtClean="0"/>
              <a:t>High-</a:t>
            </a:r>
            <a:r>
              <a:rPr lang="en-US" sz="1800" kern="0" dirty="0" err="1" smtClean="0"/>
              <a:t>p</a:t>
            </a:r>
            <a:r>
              <a:rPr lang="en-US" sz="1800" kern="0" baseline="-25000" dirty="0" err="1" smtClean="0"/>
              <a:t>T</a:t>
            </a:r>
            <a:r>
              <a:rPr lang="en-US" sz="1800" kern="0" dirty="0" smtClean="0"/>
              <a:t> suppression is consistent with strong charm</a:t>
            </a:r>
            <a:r>
              <a:rPr lang="en-US" sz="1800" kern="0" dirty="0"/>
              <a:t>–</a:t>
            </a:r>
            <a:r>
              <a:rPr lang="en-US" sz="1800" kern="0" dirty="0" smtClean="0"/>
              <a:t>medium interaction</a:t>
            </a:r>
          </a:p>
          <a:p>
            <a:pPr lvl="1" eaLnBrk="1" hangingPunct="1"/>
            <a:r>
              <a:rPr lang="en-US" sz="1800" kern="0" dirty="0" smtClean="0"/>
              <a:t>CNM </a:t>
            </a:r>
            <a:r>
              <a:rPr lang="en-US" sz="1800" kern="0" dirty="0"/>
              <a:t>effects may be important</a:t>
            </a:r>
          </a:p>
          <a:p>
            <a:pPr marL="457200" lvl="1" indent="0" eaLnBrk="1" hangingPunct="1">
              <a:buNone/>
            </a:pPr>
            <a:r>
              <a:rPr lang="en-US" sz="1800" b="1" kern="0" dirty="0" smtClean="0">
                <a:sym typeface="Wingdings"/>
              </a:rPr>
              <a:t>	 Call for a high-statistics</a:t>
            </a:r>
            <a:br>
              <a:rPr lang="en-US" sz="1800" b="1" kern="0" dirty="0" smtClean="0">
                <a:sym typeface="Wingdings"/>
              </a:rPr>
            </a:br>
            <a:r>
              <a:rPr lang="en-US" sz="1800" b="1" kern="0" dirty="0" smtClean="0">
                <a:sym typeface="Wingdings"/>
              </a:rPr>
              <a:t>	     </a:t>
            </a:r>
            <a:r>
              <a:rPr lang="en-US" sz="1800" b="1" kern="0" dirty="0" err="1" smtClean="0">
                <a:sym typeface="Wingdings"/>
              </a:rPr>
              <a:t>p+A</a:t>
            </a:r>
            <a:r>
              <a:rPr lang="en-US" sz="1800" b="1" kern="0" dirty="0" smtClean="0">
                <a:sym typeface="Wingdings"/>
              </a:rPr>
              <a:t> (</a:t>
            </a:r>
            <a:r>
              <a:rPr lang="en-US" sz="1800" b="1" kern="0" dirty="0" err="1" smtClean="0">
                <a:sym typeface="Wingdings"/>
              </a:rPr>
              <a:t>d+A</a:t>
            </a:r>
            <a:r>
              <a:rPr lang="en-US" sz="1800" b="1" kern="0" dirty="0" smtClean="0">
                <a:sym typeface="Wingdings"/>
              </a:rPr>
              <a:t>) run</a:t>
            </a:r>
            <a:endParaRPr lang="en-US" sz="1800" b="1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6400800"/>
            <a:ext cx="3038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defTabSz="4349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 marL="706787" indent="-271840" algn="l" defTabSz="4349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 marL="1087363" indent="-217472" algn="l" defTabSz="4349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 marL="1522310" indent="-217472" algn="l" defTabSz="4349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 marL="1957255" indent="-217472" algn="l" defTabSz="4349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174728" algn="l" defTabSz="434947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609672" algn="l" defTabSz="434947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044619" algn="l" defTabSz="434947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479563" algn="l" defTabSz="434947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n-US" sz="1400" dirty="0" smtClean="0">
                <a:solidFill>
                  <a:schemeClr val="tx1"/>
                </a:solidFill>
              </a:rPr>
              <a:t>arXiv</a:t>
            </a:r>
            <a:r>
              <a:rPr lang="en-US" sz="1400" dirty="0">
                <a:solidFill>
                  <a:schemeClr val="tx1"/>
                </a:solidFill>
              </a:rPr>
              <a:t>:</a:t>
            </a:r>
            <a:r>
              <a:rPr lang="en-US" sz="1400" dirty="0" smtClean="0">
                <a:solidFill>
                  <a:schemeClr val="tx1"/>
                </a:solidFill>
              </a:rPr>
              <a:t>1404.6185 (</a:t>
            </a:r>
            <a:r>
              <a:rPr lang="en-US" sz="1400" dirty="0">
                <a:solidFill>
                  <a:schemeClr val="tx1"/>
                </a:solidFill>
              </a:rPr>
              <a:t>s</a:t>
            </a:r>
            <a:r>
              <a:rPr lang="en-US" sz="1400" dirty="0" smtClean="0">
                <a:solidFill>
                  <a:schemeClr val="tx1"/>
                </a:solidFill>
              </a:rPr>
              <a:t>ubmitted to PRL)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1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in U+U collisions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505200" y="5486400"/>
            <a:ext cx="5486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400" kern="0" dirty="0"/>
              <a:t>Trend in </a:t>
            </a:r>
            <a:r>
              <a:rPr lang="en-US" sz="2400" kern="0" dirty="0" err="1"/>
              <a:t>Au+Au</a:t>
            </a:r>
            <a:r>
              <a:rPr lang="en-US" sz="2400" kern="0" dirty="0"/>
              <a:t> continued in U+U</a:t>
            </a:r>
          </a:p>
          <a:p>
            <a:pPr eaLnBrk="1" hangingPunct="1"/>
            <a:r>
              <a:rPr lang="en-US" sz="2400" kern="0" dirty="0" smtClean="0"/>
              <a:t>Increasing suppression with </a:t>
            </a:r>
            <a:r>
              <a:rPr lang="en-US" sz="2400" kern="0" dirty="0" err="1" smtClean="0"/>
              <a:t>N</a:t>
            </a:r>
            <a:r>
              <a:rPr lang="en-US" sz="2400" kern="0" baseline="-25000" dirty="0" err="1" smtClean="0"/>
              <a:t>part</a:t>
            </a:r>
            <a:endParaRPr lang="en-US" sz="2400" kern="0" baseline="-25000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3581400" y="1371600"/>
            <a:ext cx="5334000" cy="3697212"/>
            <a:chOff x="3810001" y="1219200"/>
            <a:chExt cx="5334000" cy="36972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1" y="1219200"/>
              <a:ext cx="5334000" cy="369721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477000" y="4593712"/>
              <a:ext cx="19908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Number of participants</a:t>
              </a:r>
              <a:endParaRPr lang="en-US" sz="1400" baseline="-25000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600200"/>
            <a:ext cx="2184400" cy="3356033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6200" y="5181600"/>
            <a:ext cx="327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sz="2000" kern="0" dirty="0" smtClean="0">
                <a:solidFill>
                  <a:schemeClr val="tx1"/>
                </a:solidFill>
              </a:rPr>
              <a:t>U+U collisions reach ~20% higher </a:t>
            </a:r>
            <a:r>
              <a:rPr lang="en-US" sz="2000" kern="0" dirty="0" err="1" smtClean="0">
                <a:solidFill>
                  <a:schemeClr val="tx1"/>
                </a:solidFill>
              </a:rPr>
              <a:t>Bjorken</a:t>
            </a:r>
            <a:r>
              <a:rPr lang="en-US" sz="2000" kern="0" dirty="0" smtClean="0">
                <a:solidFill>
                  <a:schemeClr val="tx1"/>
                </a:solidFill>
              </a:rPr>
              <a:t> energy density than </a:t>
            </a:r>
            <a:r>
              <a:rPr lang="en-US" sz="2000" kern="0" dirty="0" err="1" smtClean="0">
                <a:solidFill>
                  <a:schemeClr val="tx1"/>
                </a:solidFill>
              </a:rPr>
              <a:t>Au+Au</a:t>
            </a:r>
            <a:endParaRPr lang="en-US" sz="2000" kern="0" baseline="-25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71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90600"/>
            <a:ext cx="4191000" cy="2828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Non-photonic electrons in 200 </a:t>
            </a:r>
            <a:r>
              <a:rPr lang="en-US" sz="3200" dirty="0" err="1" smtClean="0"/>
              <a:t>GeV</a:t>
            </a:r>
            <a:r>
              <a:rPr lang="en-US" sz="3200" dirty="0" smtClean="0"/>
              <a:t> </a:t>
            </a:r>
            <a:r>
              <a:rPr lang="en-US" sz="3200" dirty="0" err="1" smtClean="0"/>
              <a:t>Au+Au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495800" y="1117600"/>
            <a:ext cx="4343400" cy="5715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000" dirty="0" smtClean="0"/>
              <a:t>Suppression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Significant suppression of NPE in central collisions (</a:t>
            </a:r>
            <a:r>
              <a:rPr lang="en-US" sz="2000" dirty="0" err="1" smtClean="0">
                <a:solidFill>
                  <a:schemeClr val="tx1"/>
                </a:solidFill>
              </a:rPr>
              <a:t>p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2000" dirty="0" smtClean="0">
                <a:solidFill>
                  <a:schemeClr val="tx1"/>
                </a:solidFill>
              </a:rPr>
              <a:t>&gt;4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r>
              <a:rPr lang="en-US" sz="2000" dirty="0" smtClean="0">
                <a:solidFill>
                  <a:schemeClr val="tx1"/>
                </a:solidFill>
              </a:rPr>
              <a:t>/c)</a:t>
            </a:r>
          </a:p>
          <a:p>
            <a:r>
              <a:rPr lang="en-US" sz="2000" dirty="0">
                <a:solidFill>
                  <a:schemeClr val="tx1"/>
                </a:solidFill>
              </a:rPr>
              <a:t>S</a:t>
            </a:r>
            <a:r>
              <a:rPr lang="en-US" sz="2000" dirty="0" smtClean="0">
                <a:solidFill>
                  <a:schemeClr val="tx1"/>
                </a:solidFill>
              </a:rPr>
              <a:t>imilar to that of D</a:t>
            </a:r>
            <a:r>
              <a:rPr lang="en-US" sz="2000" baseline="30000" dirty="0" smtClean="0">
                <a:solidFill>
                  <a:schemeClr val="tx1"/>
                </a:solidFill>
              </a:rPr>
              <a:t>0</a:t>
            </a:r>
            <a:r>
              <a:rPr lang="en-US" sz="2000" dirty="0" smtClean="0">
                <a:solidFill>
                  <a:schemeClr val="tx1"/>
                </a:solidFill>
              </a:rPr>
              <a:t> and light hadrons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Radiation energy loss </a:t>
            </a:r>
            <a:r>
              <a:rPr lang="en-US" sz="2000" dirty="0">
                <a:solidFill>
                  <a:schemeClr val="tx1"/>
                </a:solidFill>
              </a:rPr>
              <a:t>alone </a:t>
            </a:r>
            <a:r>
              <a:rPr lang="en-US" sz="2000" dirty="0" smtClean="0">
                <a:solidFill>
                  <a:schemeClr val="tx1"/>
                </a:solidFill>
              </a:rPr>
              <a:t>not enough to explain suppression 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Anisotropy (v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Substantial elliptic flow of NPE is seen in 200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Au+Au</a:t>
            </a:r>
            <a:r>
              <a:rPr lang="en-US" sz="2000" dirty="0" smtClean="0">
                <a:solidFill>
                  <a:schemeClr val="tx1"/>
                </a:solidFill>
              </a:rPr>
              <a:t> collisions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Note: it’s challenging for models to describe suppression and flow at the same time</a:t>
            </a: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0"/>
            <a:ext cx="4215103" cy="2971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8389" y="4495800"/>
            <a:ext cx="137641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arXiv:1405.6348</a:t>
            </a:r>
          </a:p>
          <a:p>
            <a:pPr algn="ctr"/>
            <a:r>
              <a:rPr lang="en-US" sz="1100" dirty="0" smtClean="0"/>
              <a:t>(Submitted to PLB)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1177020"/>
            <a:ext cx="1014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STAR </a:t>
            </a:r>
            <a:br>
              <a:rPr lang="en-US" sz="1200" b="1" dirty="0" smtClean="0">
                <a:solidFill>
                  <a:srgbClr val="FF0000"/>
                </a:solidFill>
              </a:rPr>
            </a:br>
            <a:r>
              <a:rPr lang="en-US" sz="1200" b="1" dirty="0" smtClean="0">
                <a:solidFill>
                  <a:srgbClr val="FF0000"/>
                </a:solidFill>
              </a:rPr>
              <a:t>preliminary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765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>
          <a:xfrm>
            <a:off x="4495800" y="1117600"/>
            <a:ext cx="4495800" cy="5715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000" dirty="0" smtClean="0"/>
              <a:t>Suppression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No sign of suppression </a:t>
            </a:r>
            <a:r>
              <a:rPr lang="en-US" sz="2000" dirty="0" smtClean="0">
                <a:solidFill>
                  <a:schemeClr val="tx1"/>
                </a:solidFill>
              </a:rPr>
              <a:t>of NPE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in 62.4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Au+Au</a:t>
            </a:r>
            <a:r>
              <a:rPr lang="en-US" sz="2000" dirty="0" smtClean="0">
                <a:solidFill>
                  <a:schemeClr val="tx1"/>
                </a:solidFill>
              </a:rPr>
              <a:t> collisions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/>
              <a:t>Note: </a:t>
            </a:r>
            <a:r>
              <a:rPr lang="en-US" sz="1800" dirty="0" err="1" smtClean="0"/>
              <a:t>pQCD</a:t>
            </a:r>
            <a:r>
              <a:rPr lang="en-US" sz="1800" dirty="0" smtClean="0"/>
              <a:t>-scaled </a:t>
            </a:r>
            <a:r>
              <a:rPr lang="en-US" sz="1800" dirty="0" err="1" smtClean="0"/>
              <a:t>p+p</a:t>
            </a:r>
            <a:r>
              <a:rPr lang="en-US" sz="1800" dirty="0" smtClean="0"/>
              <a:t> reference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smtClean="0"/>
              <a:t>Anisotropy (v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NPE </a:t>
            </a:r>
            <a:r>
              <a:rPr lang="en-US" sz="2000" dirty="0">
                <a:solidFill>
                  <a:schemeClr val="tx1"/>
                </a:solidFill>
              </a:rPr>
              <a:t>in </a:t>
            </a:r>
            <a:r>
              <a:rPr lang="en-US" sz="2000" dirty="0" smtClean="0">
                <a:solidFill>
                  <a:schemeClr val="tx1"/>
                </a:solidFill>
              </a:rPr>
              <a:t>39 and 62.4 </a:t>
            </a:r>
            <a:r>
              <a:rPr lang="en-US" sz="2000" dirty="0" err="1">
                <a:solidFill>
                  <a:schemeClr val="tx1"/>
                </a:solidFill>
              </a:rPr>
              <a:t>GeV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Au+</a:t>
            </a:r>
            <a:r>
              <a:rPr lang="en-US" sz="2000" dirty="0" err="1" smtClean="0">
                <a:solidFill>
                  <a:schemeClr val="tx1"/>
                </a:solidFill>
              </a:rPr>
              <a:t>Au</a:t>
            </a:r>
            <a:r>
              <a:rPr lang="en-US" sz="2000" dirty="0" smtClean="0">
                <a:solidFill>
                  <a:schemeClr val="tx1"/>
                </a:solidFill>
              </a:rPr>
              <a:t> collisions </a:t>
            </a:r>
            <a:r>
              <a:rPr lang="en-US" sz="2000" b="1" dirty="0" smtClean="0">
                <a:solidFill>
                  <a:schemeClr val="tx1"/>
                </a:solidFill>
              </a:rPr>
              <a:t>consistent with no flow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1800" dirty="0" smtClean="0">
                <a:solidFill>
                  <a:schemeClr val="tx1"/>
                </a:solidFill>
              </a:rPr>
              <a:t>(</a:t>
            </a:r>
            <a:r>
              <a:rPr lang="en-US" sz="1800" dirty="0" err="1" smtClean="0">
                <a:solidFill>
                  <a:schemeClr val="tx1"/>
                </a:solidFill>
              </a:rPr>
              <a:t>p</a:t>
            </a:r>
            <a:r>
              <a:rPr lang="en-US" sz="180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1800" dirty="0" smtClean="0">
                <a:solidFill>
                  <a:schemeClr val="tx1"/>
                </a:solidFill>
              </a:rPr>
              <a:t>&lt;1 </a:t>
            </a:r>
            <a:r>
              <a:rPr lang="en-US" sz="1800" dirty="0" err="1" smtClean="0">
                <a:solidFill>
                  <a:schemeClr val="tx1"/>
                </a:solidFill>
              </a:rPr>
              <a:t>GeV</a:t>
            </a:r>
            <a:r>
              <a:rPr lang="en-US" sz="1800" dirty="0" smtClean="0">
                <a:solidFill>
                  <a:schemeClr val="tx1"/>
                </a:solidFill>
              </a:rPr>
              <a:t>/c)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 smtClean="0"/>
              <a:t>Non-photonic electrons</a:t>
            </a:r>
            <a:r>
              <a:rPr lang="en-US" sz="3600" dirty="0"/>
              <a:t>:</a:t>
            </a:r>
            <a:r>
              <a:rPr lang="en-US" sz="3600" dirty="0" smtClean="0"/>
              <a:t> 39, 62.4 </a:t>
            </a:r>
            <a:r>
              <a:rPr lang="en-US" sz="3600" dirty="0" err="1" smtClean="0"/>
              <a:t>GeV</a:t>
            </a:r>
            <a:endParaRPr lang="en-US" sz="4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" y="990600"/>
            <a:ext cx="4190999" cy="2832100"/>
            <a:chOff x="1" y="990600"/>
            <a:chExt cx="4190999" cy="2832100"/>
          </a:xfrm>
        </p:grpSpPr>
        <p:grpSp>
          <p:nvGrpSpPr>
            <p:cNvPr id="11" name="Group 10"/>
            <p:cNvGrpSpPr/>
            <p:nvPr/>
          </p:nvGrpSpPr>
          <p:grpSpPr>
            <a:xfrm>
              <a:off x="1" y="990600"/>
              <a:ext cx="4190999" cy="2832100"/>
              <a:chOff x="1" y="990600"/>
              <a:chExt cx="4190999" cy="28321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" y="990600"/>
                <a:ext cx="4190999" cy="2832100"/>
                <a:chOff x="1" y="990600"/>
                <a:chExt cx="4190999" cy="2832100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14867" y="990600"/>
                  <a:ext cx="3776133" cy="2832100"/>
                </a:xfrm>
                <a:prstGeom prst="rect">
                  <a:avLst/>
                </a:prstGeom>
              </p:spPr>
            </p:pic>
            <p:sp>
              <p:nvSpPr>
                <p:cNvPr id="2" name="TextBox 1"/>
                <p:cNvSpPr txBox="1"/>
                <p:nvPr/>
              </p:nvSpPr>
              <p:spPr>
                <a:xfrm rot="16200000">
                  <a:off x="-93615" y="1160415"/>
                  <a:ext cx="5565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R</a:t>
                  </a:r>
                  <a:r>
                    <a:rPr lang="en-US" baseline="-25000" dirty="0" smtClean="0"/>
                    <a:t>AA</a:t>
                  </a:r>
                  <a:endParaRPr lang="en-US" baseline="-25000" dirty="0"/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914400" y="2895600"/>
                <a:ext cx="167785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</a:rPr>
                  <a:t>STAR preliminary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1023972" y="1651084"/>
              <a:ext cx="150000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PRD 87 </a:t>
              </a:r>
              <a:r>
                <a:rPr lang="en-US" sz="900" dirty="0"/>
                <a:t>(2013) 9, 094022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10000"/>
            <a:ext cx="4191000" cy="298578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63940" y="4004164"/>
            <a:ext cx="137641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arXiv:1405.6348</a:t>
            </a:r>
          </a:p>
          <a:p>
            <a:pPr algn="ctr"/>
            <a:r>
              <a:rPr lang="en-US" sz="1100" dirty="0" smtClean="0"/>
              <a:t>(Submitted to PLB)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63306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</a:t>
            </a:r>
            <a:r>
              <a:rPr lang="en-US" dirty="0" err="1" smtClean="0"/>
              <a:t>Quarkonia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141" y="1007501"/>
            <a:ext cx="1908659" cy="2650099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228600" y="1066800"/>
            <a:ext cx="8686800" cy="5715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 err="1" smtClean="0"/>
              <a:t>Quarkonia</a:t>
            </a:r>
            <a:r>
              <a:rPr lang="en-US" sz="2000" dirty="0" smtClean="0"/>
              <a:t> probe thermal properties of the </a:t>
            </a:r>
            <a:r>
              <a:rPr lang="en-US" sz="2000" dirty="0" err="1" smtClean="0"/>
              <a:t>sQGP</a:t>
            </a:r>
            <a:endParaRPr lang="en-US" sz="2000" dirty="0"/>
          </a:p>
          <a:p>
            <a:r>
              <a:rPr lang="en-US" sz="2000" dirty="0">
                <a:solidFill>
                  <a:srgbClr val="000000"/>
                </a:solidFill>
              </a:rPr>
              <a:t>J/</a:t>
            </a:r>
            <a:r>
              <a:rPr lang="en-US" sz="2000" dirty="0" err="1" smtClean="0">
                <a:solidFill>
                  <a:schemeClr val="tx1"/>
                </a:solidFill>
              </a:rPr>
              <a:t>ψ</a:t>
            </a:r>
            <a:r>
              <a:rPr lang="en-US" sz="2000" dirty="0" smtClean="0">
                <a:solidFill>
                  <a:schemeClr val="tx1"/>
                </a:solidFill>
              </a:rPr>
              <a:t> suppression due to color screening </a:t>
            </a:r>
          </a:p>
          <a:p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Sequential melting of states  </a:t>
            </a:r>
            <a:r>
              <a:rPr lang="en-US" sz="2000" dirty="0" err="1" smtClean="0">
                <a:solidFill>
                  <a:schemeClr val="tx1"/>
                </a:solidFill>
                <a:sym typeface="Wingdings"/>
              </a:rPr>
              <a:t>sQGP</a:t>
            </a: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 thermometer</a:t>
            </a:r>
          </a:p>
          <a:p>
            <a:pPr marL="0" indent="0">
              <a:buFont typeface="Wingdings" pitchFamily="2" charset="2"/>
              <a:buNone/>
            </a:pPr>
            <a:endParaRPr lang="en-US" sz="1000" dirty="0" smtClean="0"/>
          </a:p>
          <a:p>
            <a:pPr marL="0" indent="0">
              <a:buFont typeface="Wingdings" pitchFamily="2" charset="2"/>
              <a:buNone/>
            </a:pPr>
            <a:r>
              <a:rPr lang="en-US" sz="2000" dirty="0" smtClean="0"/>
              <a:t>However: picture is complicated by…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Cold nuclear matter effects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C</a:t>
            </a:r>
            <a:r>
              <a:rPr lang="en-US" sz="2000" dirty="0" smtClean="0">
                <a:solidFill>
                  <a:srgbClr val="000000"/>
                </a:solidFill>
              </a:rPr>
              <a:t>o-mover absorption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Regeneration in the </a:t>
            </a:r>
            <a:r>
              <a:rPr lang="en-US" sz="2000" dirty="0" err="1" smtClean="0">
                <a:solidFill>
                  <a:srgbClr val="000000"/>
                </a:solidFill>
              </a:rPr>
              <a:t>sQGP</a:t>
            </a:r>
            <a:r>
              <a:rPr lang="en-US" sz="2000" dirty="0" smtClean="0">
                <a:solidFill>
                  <a:srgbClr val="000000"/>
                </a:solidFill>
              </a:rPr>
              <a:t>…</a:t>
            </a:r>
          </a:p>
          <a:p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477000" y="3200400"/>
            <a:ext cx="1371600" cy="330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err="1" smtClean="0">
                <a:solidFill>
                  <a:srgbClr val="008080"/>
                </a:solidFill>
              </a:rPr>
              <a:t>Mócsy</a:t>
            </a:r>
            <a:r>
              <a:rPr lang="en-US" sz="1000" b="1" dirty="0">
                <a:solidFill>
                  <a:srgbClr val="008080"/>
                </a:solidFill>
              </a:rPr>
              <a:t>, </a:t>
            </a:r>
            <a:r>
              <a:rPr lang="en-US" sz="1000" b="1" dirty="0" err="1" smtClean="0">
                <a:solidFill>
                  <a:srgbClr val="008080"/>
                </a:solidFill>
              </a:rPr>
              <a:t>Petreczky</a:t>
            </a:r>
            <a:r>
              <a:rPr lang="en-US" sz="1000" b="1" dirty="0">
                <a:solidFill>
                  <a:srgbClr val="008080"/>
                </a:solidFill>
              </a:rPr>
              <a:t>, </a:t>
            </a:r>
            <a:r>
              <a:rPr lang="en-US" sz="1000" b="1" dirty="0" smtClean="0">
                <a:solidFill>
                  <a:srgbClr val="008080"/>
                </a:solidFill>
              </a:rPr>
              <a:t/>
            </a:r>
            <a:br>
              <a:rPr lang="en-US" sz="1000" b="1" dirty="0" smtClean="0">
                <a:solidFill>
                  <a:srgbClr val="008080"/>
                </a:solidFill>
              </a:rPr>
            </a:br>
            <a:r>
              <a:rPr lang="en-US" sz="1000" b="1" dirty="0" smtClean="0">
                <a:solidFill>
                  <a:srgbClr val="008080"/>
                </a:solidFill>
              </a:rPr>
              <a:t>PRD 77</a:t>
            </a:r>
            <a:r>
              <a:rPr lang="en-US" sz="1000" b="1" dirty="0">
                <a:solidFill>
                  <a:srgbClr val="008080"/>
                </a:solidFill>
              </a:rPr>
              <a:t>, </a:t>
            </a:r>
            <a:r>
              <a:rPr lang="en-US" sz="1000" b="1" dirty="0" smtClean="0">
                <a:solidFill>
                  <a:srgbClr val="008080"/>
                </a:solidFill>
              </a:rPr>
              <a:t>014501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178765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</a:t>
            </a:r>
            <a:r>
              <a:rPr lang="en-US" dirty="0" err="1" smtClean="0"/>
              <a:t>Quarkonia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141" y="1007501"/>
            <a:ext cx="1908659" cy="2650099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228600" y="1066800"/>
            <a:ext cx="8686800" cy="5715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 err="1" smtClean="0"/>
              <a:t>Quarkonia</a:t>
            </a:r>
            <a:r>
              <a:rPr lang="en-US" sz="2000" dirty="0" smtClean="0"/>
              <a:t> probe thermal properties of the </a:t>
            </a:r>
            <a:r>
              <a:rPr lang="en-US" sz="2000" dirty="0" err="1" smtClean="0"/>
              <a:t>sQGP</a:t>
            </a:r>
            <a:endParaRPr lang="en-US" sz="2000" dirty="0"/>
          </a:p>
          <a:p>
            <a:r>
              <a:rPr lang="en-US" sz="2000" dirty="0">
                <a:solidFill>
                  <a:srgbClr val="000000"/>
                </a:solidFill>
              </a:rPr>
              <a:t>J/</a:t>
            </a:r>
            <a:r>
              <a:rPr lang="en-US" sz="2000" dirty="0" err="1" smtClean="0">
                <a:solidFill>
                  <a:schemeClr val="tx1"/>
                </a:solidFill>
              </a:rPr>
              <a:t>ψ</a:t>
            </a:r>
            <a:r>
              <a:rPr lang="en-US" sz="2000" dirty="0" smtClean="0">
                <a:solidFill>
                  <a:schemeClr val="tx1"/>
                </a:solidFill>
              </a:rPr>
              <a:t> suppression due to color screening </a:t>
            </a:r>
          </a:p>
          <a:p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Sequential melting of states  </a:t>
            </a:r>
            <a:r>
              <a:rPr lang="en-US" sz="2000" dirty="0" err="1" smtClean="0">
                <a:solidFill>
                  <a:schemeClr val="tx1"/>
                </a:solidFill>
                <a:sym typeface="Wingdings"/>
              </a:rPr>
              <a:t>sQGP</a:t>
            </a: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 thermometer</a:t>
            </a:r>
          </a:p>
          <a:p>
            <a:pPr marL="0" indent="0">
              <a:buFont typeface="Wingdings" pitchFamily="2" charset="2"/>
              <a:buNone/>
            </a:pPr>
            <a:endParaRPr lang="en-US" sz="1000" dirty="0" smtClean="0"/>
          </a:p>
          <a:p>
            <a:pPr marL="0" indent="0">
              <a:buFont typeface="Wingdings" pitchFamily="2" charset="2"/>
              <a:buNone/>
            </a:pPr>
            <a:r>
              <a:rPr lang="en-US" sz="2000" dirty="0" smtClean="0"/>
              <a:t>However: picture is complicated by…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Cold nuclear matter effects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C</a:t>
            </a:r>
            <a:r>
              <a:rPr lang="en-US" sz="2000" dirty="0" smtClean="0">
                <a:solidFill>
                  <a:srgbClr val="000000"/>
                </a:solidFill>
              </a:rPr>
              <a:t>o-mover absorption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Regeneration in the </a:t>
            </a:r>
            <a:r>
              <a:rPr lang="en-US" sz="2000" dirty="0" err="1" smtClean="0">
                <a:solidFill>
                  <a:srgbClr val="000000"/>
                </a:solidFill>
              </a:rPr>
              <a:t>sQGP</a:t>
            </a:r>
            <a:r>
              <a:rPr lang="en-US" sz="2000" dirty="0" smtClean="0">
                <a:solidFill>
                  <a:srgbClr val="000000"/>
                </a:solidFill>
              </a:rPr>
              <a:t>…</a:t>
            </a:r>
          </a:p>
          <a:p>
            <a:endParaRPr lang="en-US" sz="1000" dirty="0" smtClean="0"/>
          </a:p>
          <a:p>
            <a:pPr marL="0" indent="0">
              <a:buNone/>
            </a:pPr>
            <a:r>
              <a:rPr lang="en-US" sz="2000" dirty="0" smtClean="0"/>
              <a:t>Precise measurements to disentangle various effects</a:t>
            </a:r>
          </a:p>
          <a:p>
            <a:r>
              <a:rPr lang="en-US" sz="2000" dirty="0" err="1">
                <a:solidFill>
                  <a:srgbClr val="000000"/>
                </a:solidFill>
              </a:rPr>
              <a:t>p</a:t>
            </a:r>
            <a:r>
              <a:rPr lang="en-US" sz="2000" dirty="0" err="1" smtClean="0">
                <a:solidFill>
                  <a:srgbClr val="000000"/>
                </a:solidFill>
              </a:rPr>
              <a:t>+p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 reference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d+Au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2000" dirty="0" smtClean="0">
                <a:solidFill>
                  <a:srgbClr val="000000"/>
                </a:solidFill>
              </a:rPr>
              <a:t> CNM effects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Vary collision energy: 39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GeV</a:t>
            </a:r>
            <a:r>
              <a:rPr lang="en-US" sz="2000" dirty="0" smtClean="0">
                <a:solidFill>
                  <a:srgbClr val="000000"/>
                </a:solidFill>
              </a:rPr>
              <a:t>, 62.4 </a:t>
            </a:r>
            <a:r>
              <a:rPr lang="en-US" sz="2000" dirty="0" err="1" smtClean="0">
                <a:solidFill>
                  <a:srgbClr val="000000"/>
                </a:solidFill>
              </a:rPr>
              <a:t>GeV</a:t>
            </a:r>
            <a:r>
              <a:rPr lang="en-US" sz="2000" dirty="0" smtClean="0">
                <a:solidFill>
                  <a:srgbClr val="000000"/>
                </a:solidFill>
              </a:rPr>
              <a:t>, 200 </a:t>
            </a:r>
            <a:r>
              <a:rPr lang="en-US" sz="2000" dirty="0" err="1" smtClean="0">
                <a:solidFill>
                  <a:srgbClr val="000000"/>
                </a:solidFill>
              </a:rPr>
              <a:t>GeV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Vary colliding systems: U+U vs. </a:t>
            </a:r>
            <a:r>
              <a:rPr lang="en-US" sz="2000" dirty="0" err="1">
                <a:solidFill>
                  <a:srgbClr val="000000"/>
                </a:solidFill>
              </a:rPr>
              <a:t>Au+</a:t>
            </a:r>
            <a:r>
              <a:rPr lang="en-US" sz="2000" dirty="0" err="1" smtClean="0">
                <a:solidFill>
                  <a:srgbClr val="000000"/>
                </a:solidFill>
              </a:rPr>
              <a:t>Au</a:t>
            </a:r>
            <a:r>
              <a:rPr lang="en-US" sz="2000" dirty="0" smtClean="0">
                <a:solidFill>
                  <a:srgbClr val="000000"/>
                </a:solidFill>
              </a:rPr>
              <a:t>  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High-</a:t>
            </a:r>
            <a:r>
              <a:rPr lang="en-US" sz="2000" dirty="0" err="1" smtClean="0">
                <a:solidFill>
                  <a:srgbClr val="0000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2000" dirty="0" smtClean="0">
                <a:solidFill>
                  <a:srgbClr val="000000"/>
                </a:solidFill>
              </a:rPr>
              <a:t> J/</a:t>
            </a:r>
            <a:r>
              <a:rPr lang="en-US" sz="2000" dirty="0" err="1" smtClean="0">
                <a:solidFill>
                  <a:schemeClr val="tx1"/>
                </a:solidFill>
              </a:rPr>
              <a:t>ψ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sz="2000" dirty="0" smtClean="0">
                <a:solidFill>
                  <a:schemeClr val="tx1"/>
                </a:solidFill>
              </a:rPr>
              <a:t>suppress </a:t>
            </a:r>
            <a:r>
              <a:rPr lang="en-US" sz="2000" dirty="0" smtClean="0">
                <a:solidFill>
                  <a:srgbClr val="000000"/>
                </a:solidFill>
              </a:rPr>
              <a:t>CNM and regeneration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ϒ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 negligible recombination and co-mover absorption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Picture 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4038600"/>
            <a:ext cx="2063361" cy="2715738"/>
          </a:xfrm>
          <a:prstGeom prst="rect">
            <a:avLst/>
          </a:prstGeom>
          <a:noFill/>
          <a:ln w="38100" cmpd="dbl">
            <a:noFill/>
          </a:ln>
        </p:spPr>
      </p:pic>
      <p:sp>
        <p:nvSpPr>
          <p:cNvPr id="9" name="Rectangle 8"/>
          <p:cNvSpPr/>
          <p:nvPr/>
        </p:nvSpPr>
        <p:spPr>
          <a:xfrm>
            <a:off x="6477000" y="3200400"/>
            <a:ext cx="1371600" cy="330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err="1" smtClean="0">
                <a:solidFill>
                  <a:srgbClr val="008080"/>
                </a:solidFill>
              </a:rPr>
              <a:t>Mócsy</a:t>
            </a:r>
            <a:r>
              <a:rPr lang="en-US" sz="1000" b="1" dirty="0">
                <a:solidFill>
                  <a:srgbClr val="008080"/>
                </a:solidFill>
              </a:rPr>
              <a:t>, </a:t>
            </a:r>
            <a:r>
              <a:rPr lang="en-US" sz="1000" b="1" dirty="0" err="1" smtClean="0">
                <a:solidFill>
                  <a:srgbClr val="008080"/>
                </a:solidFill>
              </a:rPr>
              <a:t>Petreczky</a:t>
            </a:r>
            <a:r>
              <a:rPr lang="en-US" sz="1000" b="1" dirty="0">
                <a:solidFill>
                  <a:srgbClr val="008080"/>
                </a:solidFill>
              </a:rPr>
              <a:t>, </a:t>
            </a:r>
            <a:r>
              <a:rPr lang="en-US" sz="1000" b="1" dirty="0" smtClean="0">
                <a:solidFill>
                  <a:srgbClr val="008080"/>
                </a:solidFill>
              </a:rPr>
              <a:t/>
            </a:r>
            <a:br>
              <a:rPr lang="en-US" sz="1000" b="1" dirty="0" smtClean="0">
                <a:solidFill>
                  <a:srgbClr val="008080"/>
                </a:solidFill>
              </a:rPr>
            </a:br>
            <a:r>
              <a:rPr lang="en-US" sz="1000" b="1" dirty="0" smtClean="0">
                <a:solidFill>
                  <a:srgbClr val="008080"/>
                </a:solidFill>
              </a:rPr>
              <a:t>PRD 77</a:t>
            </a:r>
            <a:r>
              <a:rPr lang="en-US" sz="1000" b="1" dirty="0">
                <a:solidFill>
                  <a:srgbClr val="008080"/>
                </a:solidFill>
              </a:rPr>
              <a:t>, </a:t>
            </a:r>
            <a:r>
              <a:rPr lang="en-US" sz="1000" b="1" dirty="0" smtClean="0">
                <a:solidFill>
                  <a:srgbClr val="008080"/>
                </a:solidFill>
              </a:rPr>
              <a:t>014501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747220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040" y="1009762"/>
            <a:ext cx="4343400" cy="31150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J/</a:t>
            </a:r>
            <a:r>
              <a:rPr lang="en-US" sz="3600" dirty="0" err="1">
                <a:solidFill>
                  <a:schemeClr val="tx1"/>
                </a:solidFill>
              </a:rPr>
              <a:t>ψ</a:t>
            </a:r>
            <a:r>
              <a:rPr lang="en-US" sz="3600" dirty="0" smtClean="0"/>
              <a:t> suppression: 39, 62.4, 200 </a:t>
            </a:r>
            <a:r>
              <a:rPr lang="en-US" sz="3600" dirty="0" err="1" smtClean="0"/>
              <a:t>GeV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2438400" y="2464713"/>
            <a:ext cx="1828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100" b="1" dirty="0" smtClean="0">
                <a:solidFill>
                  <a:schemeClr val="hlink"/>
                </a:solidFill>
              </a:rPr>
              <a:t>Theory: Zhao</a:t>
            </a:r>
            <a:r>
              <a:rPr lang="en-US" altLang="zh-CN" sz="1100" b="1" dirty="0">
                <a:solidFill>
                  <a:schemeClr val="hlink"/>
                </a:solidFill>
              </a:rPr>
              <a:t>, </a:t>
            </a:r>
            <a:r>
              <a:rPr lang="en-US" altLang="zh-CN" sz="1100" b="1" dirty="0" smtClean="0">
                <a:solidFill>
                  <a:schemeClr val="hlink"/>
                </a:solidFill>
              </a:rPr>
              <a:t>Rapp, </a:t>
            </a:r>
            <a:br>
              <a:rPr lang="en-US" altLang="zh-CN" sz="1100" b="1" dirty="0" smtClean="0">
                <a:solidFill>
                  <a:schemeClr val="hlink"/>
                </a:solidFill>
              </a:rPr>
            </a:br>
            <a:r>
              <a:rPr lang="en-US" altLang="zh-CN" sz="1100" b="1" dirty="0" smtClean="0">
                <a:solidFill>
                  <a:schemeClr val="hlink"/>
                </a:solidFill>
              </a:rPr>
              <a:t>PhysRevC</a:t>
            </a:r>
            <a:r>
              <a:rPr lang="en-US" altLang="zh-CN" sz="1100" b="1" dirty="0">
                <a:solidFill>
                  <a:schemeClr val="hlink"/>
                </a:solidFill>
              </a:rPr>
              <a:t>.82.064905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343400" y="990600"/>
            <a:ext cx="4572000" cy="5715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000" dirty="0" smtClean="0"/>
              <a:t>Suppression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Similar to light hadrons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Similar in central collisions from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0000FF"/>
                </a:solidFill>
              </a:rPr>
              <a:t>39</a:t>
            </a:r>
            <a:r>
              <a:rPr lang="en-US" sz="2000" dirty="0" smtClean="0">
                <a:solidFill>
                  <a:schemeClr val="tx1"/>
                </a:solidFill>
              </a:rPr>
              <a:t> thru </a:t>
            </a:r>
            <a:r>
              <a:rPr lang="en-US" sz="2000" b="1" dirty="0" smtClean="0">
                <a:solidFill>
                  <a:srgbClr val="FF0000"/>
                </a:solidFill>
              </a:rPr>
              <a:t>62.4 </a:t>
            </a:r>
            <a:r>
              <a:rPr lang="en-US" sz="2000" dirty="0" smtClean="0">
                <a:solidFill>
                  <a:schemeClr val="tx1"/>
                </a:solidFill>
              </a:rPr>
              <a:t>up to </a:t>
            </a:r>
            <a:r>
              <a:rPr lang="en-US" sz="2000" b="1" dirty="0" smtClean="0">
                <a:solidFill>
                  <a:schemeClr val="tx1"/>
                </a:solidFill>
              </a:rPr>
              <a:t>200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1600" dirty="0" smtClean="0"/>
              <a:t>Note</a:t>
            </a:r>
            <a:r>
              <a:rPr lang="en-US" sz="1600" dirty="0"/>
              <a:t>: </a:t>
            </a:r>
            <a:r>
              <a:rPr lang="en-US" sz="1600" dirty="0" smtClean="0"/>
              <a:t>39 </a:t>
            </a:r>
            <a:r>
              <a:rPr lang="en-US" sz="1600" dirty="0"/>
              <a:t>and 62.4 </a:t>
            </a:r>
            <a:r>
              <a:rPr lang="en-US" sz="1600" dirty="0" err="1"/>
              <a:t>GeV</a:t>
            </a:r>
            <a:r>
              <a:rPr lang="en-US" sz="1600" dirty="0"/>
              <a:t> CEM </a:t>
            </a:r>
            <a:r>
              <a:rPr lang="en-US" sz="1600" dirty="0" smtClean="0"/>
              <a:t>references</a:t>
            </a:r>
            <a:br>
              <a:rPr lang="en-US" sz="1600" dirty="0" smtClean="0"/>
            </a:br>
            <a:r>
              <a:rPr lang="en-US" sz="1600" dirty="0" smtClean="0"/>
              <a:t>have large uncertainties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Similar in </a:t>
            </a:r>
            <a:r>
              <a:rPr lang="en-US" sz="2000" b="1" dirty="0">
                <a:solidFill>
                  <a:srgbClr val="D166D0"/>
                </a:solidFill>
              </a:rPr>
              <a:t>U+U</a:t>
            </a:r>
            <a:r>
              <a:rPr lang="en-US" sz="2000" dirty="0" smtClean="0">
                <a:solidFill>
                  <a:srgbClr val="000000"/>
                </a:solidFill>
              </a:rPr>
              <a:t> and </a:t>
            </a:r>
            <a:r>
              <a:rPr lang="en-US" sz="2000" b="1" dirty="0" err="1" smtClean="0">
                <a:solidFill>
                  <a:srgbClr val="000000"/>
                </a:solidFill>
              </a:rPr>
              <a:t>Au+Au</a:t>
            </a:r>
            <a:endParaRPr lang="en-US" sz="2000" b="1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Model with </a:t>
            </a:r>
            <a:r>
              <a:rPr lang="en-US" sz="2000" dirty="0">
                <a:solidFill>
                  <a:schemeClr val="tx1"/>
                </a:solidFill>
              </a:rPr>
              <a:t>prompt production and regeneration </a:t>
            </a:r>
            <a:r>
              <a:rPr lang="en-US" sz="2000" dirty="0" smtClean="0">
                <a:solidFill>
                  <a:schemeClr val="tx1"/>
                </a:solidFill>
              </a:rPr>
              <a:t>consistent with data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2888" y="3276600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J/</a:t>
            </a:r>
            <a:r>
              <a:rPr lang="en-US" b="1" dirty="0" err="1"/>
              <a:t>ψ</a:t>
            </a:r>
            <a:r>
              <a:rPr lang="en-US" b="1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8715" y="3327534"/>
            <a:ext cx="1677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STAR preliminary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3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040" y="1009762"/>
            <a:ext cx="4343400" cy="31150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J/</a:t>
            </a:r>
            <a:r>
              <a:rPr lang="en-US" sz="3600" dirty="0" err="1">
                <a:solidFill>
                  <a:schemeClr val="tx1"/>
                </a:solidFill>
              </a:rPr>
              <a:t>ψ</a:t>
            </a:r>
            <a:r>
              <a:rPr lang="en-US" sz="3600" dirty="0" smtClean="0"/>
              <a:t> suppression and flow in </a:t>
            </a:r>
            <a:r>
              <a:rPr lang="en-US" sz="3600" dirty="0" err="1" smtClean="0"/>
              <a:t>Au+Au</a:t>
            </a:r>
            <a:endParaRPr lang="en-US" sz="3600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343400" y="990600"/>
            <a:ext cx="4800600" cy="5715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000" dirty="0" smtClean="0"/>
              <a:t>Suppression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Similar to light hadrons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Similar in central collisions from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0000FF"/>
                </a:solidFill>
              </a:rPr>
              <a:t>39</a:t>
            </a:r>
            <a:r>
              <a:rPr lang="en-US" sz="2000" dirty="0" smtClean="0">
                <a:solidFill>
                  <a:schemeClr val="tx1"/>
                </a:solidFill>
              </a:rPr>
              <a:t> thru </a:t>
            </a:r>
            <a:r>
              <a:rPr lang="en-US" sz="2000" b="1" dirty="0" smtClean="0">
                <a:solidFill>
                  <a:srgbClr val="FF0000"/>
                </a:solidFill>
              </a:rPr>
              <a:t>62.4 </a:t>
            </a:r>
            <a:r>
              <a:rPr lang="en-US" sz="2000" dirty="0" smtClean="0">
                <a:solidFill>
                  <a:schemeClr val="tx1"/>
                </a:solidFill>
              </a:rPr>
              <a:t>up to </a:t>
            </a:r>
            <a:r>
              <a:rPr lang="en-US" sz="2000" b="1" dirty="0" smtClean="0">
                <a:solidFill>
                  <a:schemeClr val="tx1"/>
                </a:solidFill>
              </a:rPr>
              <a:t>200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1600" dirty="0" smtClean="0"/>
              <a:t>Note</a:t>
            </a:r>
            <a:r>
              <a:rPr lang="en-US" sz="1600" dirty="0"/>
              <a:t>: </a:t>
            </a:r>
            <a:r>
              <a:rPr lang="en-US" sz="1600" dirty="0" smtClean="0"/>
              <a:t>39 </a:t>
            </a:r>
            <a:r>
              <a:rPr lang="en-US" sz="1600" dirty="0"/>
              <a:t>and 62.4 </a:t>
            </a:r>
            <a:r>
              <a:rPr lang="en-US" sz="1600" dirty="0" err="1"/>
              <a:t>GeV</a:t>
            </a:r>
            <a:r>
              <a:rPr lang="en-US" sz="1600" dirty="0"/>
              <a:t> CEM </a:t>
            </a:r>
            <a:r>
              <a:rPr lang="en-US" sz="1600" dirty="0" smtClean="0"/>
              <a:t>references</a:t>
            </a:r>
            <a:br>
              <a:rPr lang="en-US" sz="1600" dirty="0" smtClean="0"/>
            </a:br>
            <a:r>
              <a:rPr lang="en-US" sz="1600" dirty="0" smtClean="0"/>
              <a:t>have large uncertainties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Similar in </a:t>
            </a:r>
            <a:r>
              <a:rPr lang="en-US" sz="2000" b="1" dirty="0" smtClean="0">
                <a:solidFill>
                  <a:srgbClr val="D166D0"/>
                </a:solidFill>
              </a:rPr>
              <a:t>U+U</a:t>
            </a:r>
            <a:r>
              <a:rPr lang="en-US" sz="2000" dirty="0" smtClean="0">
                <a:solidFill>
                  <a:srgbClr val="000000"/>
                </a:solidFill>
              </a:rPr>
              <a:t> and </a:t>
            </a:r>
            <a:r>
              <a:rPr lang="en-US" sz="2000" b="1" dirty="0" err="1" smtClean="0">
                <a:solidFill>
                  <a:srgbClr val="000000"/>
                </a:solidFill>
              </a:rPr>
              <a:t>Au+Au</a:t>
            </a:r>
            <a:endParaRPr lang="en-US" sz="2000" b="1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Model with prompt production </a:t>
            </a:r>
            <a:r>
              <a:rPr lang="en-US" sz="2000" dirty="0">
                <a:solidFill>
                  <a:schemeClr val="tx1"/>
                </a:solidFill>
              </a:rPr>
              <a:t>and regeneration </a:t>
            </a:r>
            <a:r>
              <a:rPr lang="en-US" sz="2000" dirty="0" smtClean="0">
                <a:solidFill>
                  <a:schemeClr val="tx1"/>
                </a:solidFill>
              </a:rPr>
              <a:t>consistent with data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smtClean="0"/>
              <a:t>Anisotropy (v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)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J/</a:t>
            </a:r>
            <a:r>
              <a:rPr lang="en-US" sz="2000" b="1" dirty="0" err="1" smtClean="0">
                <a:solidFill>
                  <a:schemeClr val="tx1"/>
                </a:solidFill>
              </a:rPr>
              <a:t>ψ</a:t>
            </a:r>
            <a:r>
              <a:rPr lang="en-US" sz="2000" b="1" dirty="0" smtClean="0">
                <a:solidFill>
                  <a:schemeClr val="tx1"/>
                </a:solidFill>
              </a:rPr>
              <a:t> v</a:t>
            </a:r>
            <a:r>
              <a:rPr lang="en-US" sz="2000" b="1" baseline="-25000" dirty="0" smtClean="0">
                <a:solidFill>
                  <a:schemeClr val="tx1"/>
                </a:solidFill>
              </a:rPr>
              <a:t>2</a:t>
            </a:r>
            <a:r>
              <a:rPr lang="en-US" sz="2000" b="1" dirty="0" smtClean="0">
                <a:solidFill>
                  <a:schemeClr val="tx1"/>
                </a:solidFill>
              </a:rPr>
              <a:t> consistent with non-flow </a:t>
            </a:r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</a:rPr>
              <a:t>p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2000" dirty="0" smtClean="0">
                <a:solidFill>
                  <a:schemeClr val="tx1"/>
                </a:solidFill>
              </a:rPr>
              <a:t>&gt;2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r>
              <a:rPr lang="en-US" sz="2000" dirty="0" smtClean="0">
                <a:solidFill>
                  <a:schemeClr val="tx1"/>
                </a:solidFill>
              </a:rPr>
              <a:t>/c; unique among hadrons)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Model with </a:t>
            </a:r>
            <a:r>
              <a:rPr lang="en-US" sz="2000" dirty="0">
                <a:solidFill>
                  <a:schemeClr val="tx1"/>
                </a:solidFill>
              </a:rPr>
              <a:t>thermalized </a:t>
            </a:r>
            <a:r>
              <a:rPr lang="en-US" sz="2000" dirty="0">
                <a:solidFill>
                  <a:srgbClr val="000000"/>
                </a:solidFill>
              </a:rPr>
              <a:t>charm </a:t>
            </a:r>
            <a:r>
              <a:rPr lang="en-US" sz="2000" dirty="0" smtClean="0">
                <a:solidFill>
                  <a:srgbClr val="000000"/>
                </a:solidFill>
              </a:rPr>
              <a:t>quark </a:t>
            </a:r>
            <a:r>
              <a:rPr lang="en-US" sz="2000" dirty="0" smtClean="0">
                <a:solidFill>
                  <a:schemeClr val="tx1"/>
                </a:solidFill>
              </a:rPr>
              <a:t>coalescence </a:t>
            </a:r>
            <a:r>
              <a:rPr lang="en-US" sz="2000" dirty="0" smtClean="0">
                <a:solidFill>
                  <a:srgbClr val="000000"/>
                </a:solidFill>
              </a:rPr>
              <a:t>disfavored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100563"/>
            <a:ext cx="3962400" cy="275743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038600" y="6150114"/>
            <a:ext cx="259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800" b="1" dirty="0" smtClean="0">
                <a:solidFill>
                  <a:srgbClr val="008080"/>
                </a:solidFill>
              </a:rPr>
              <a:t>[29] Yan, Zhuang,Xu, PRL97 </a:t>
            </a:r>
            <a:r>
              <a:rPr lang="nb-NO" sz="800" b="1" dirty="0">
                <a:solidFill>
                  <a:srgbClr val="008080"/>
                </a:solidFill>
              </a:rPr>
              <a:t>(2006) </a:t>
            </a:r>
            <a:r>
              <a:rPr lang="nb-NO" sz="800" b="1" dirty="0" smtClean="0">
                <a:solidFill>
                  <a:srgbClr val="008080"/>
                </a:solidFill>
              </a:rPr>
              <a:t>232301</a:t>
            </a:r>
          </a:p>
          <a:p>
            <a:r>
              <a:rPr lang="nb-NO" sz="800" b="1" dirty="0" smtClean="0">
                <a:solidFill>
                  <a:srgbClr val="008080"/>
                </a:solidFill>
              </a:rPr>
              <a:t>[30] Greco</a:t>
            </a:r>
            <a:r>
              <a:rPr lang="nb-NO" sz="800" b="1" dirty="0">
                <a:solidFill>
                  <a:srgbClr val="008080"/>
                </a:solidFill>
              </a:rPr>
              <a:t>, </a:t>
            </a:r>
            <a:r>
              <a:rPr lang="nb-NO" sz="800" b="1" dirty="0" smtClean="0">
                <a:solidFill>
                  <a:srgbClr val="008080"/>
                </a:solidFill>
              </a:rPr>
              <a:t>Ko, Rapp, PLB595 </a:t>
            </a:r>
            <a:r>
              <a:rPr lang="nb-NO" sz="800" b="1" dirty="0">
                <a:solidFill>
                  <a:srgbClr val="008080"/>
                </a:solidFill>
              </a:rPr>
              <a:t>(2004) 202 </a:t>
            </a:r>
            <a:endParaRPr lang="nb-NO" sz="800" b="1" dirty="0" smtClean="0">
              <a:solidFill>
                <a:srgbClr val="008080"/>
              </a:solidFill>
            </a:endParaRPr>
          </a:p>
          <a:p>
            <a:r>
              <a:rPr lang="nb-NO" sz="800" b="1" dirty="0" smtClean="0">
                <a:solidFill>
                  <a:srgbClr val="008080"/>
                </a:solidFill>
              </a:rPr>
              <a:t>[32] Zhao, Rapp</a:t>
            </a:r>
            <a:r>
              <a:rPr lang="nb-NO" sz="800" b="1" dirty="0">
                <a:solidFill>
                  <a:srgbClr val="008080"/>
                </a:solidFill>
              </a:rPr>
              <a:t>, </a:t>
            </a:r>
            <a:r>
              <a:rPr lang="nb-NO" sz="800" b="1" dirty="0" smtClean="0">
                <a:solidFill>
                  <a:srgbClr val="008080"/>
                </a:solidFill>
              </a:rPr>
              <a:t>PLB </a:t>
            </a:r>
            <a:r>
              <a:rPr lang="nb-NO" sz="800" b="1" dirty="0">
                <a:solidFill>
                  <a:srgbClr val="008080"/>
                </a:solidFill>
              </a:rPr>
              <a:t>655 (2007) 126</a:t>
            </a:r>
          </a:p>
          <a:p>
            <a:r>
              <a:rPr lang="en-US" sz="800" b="1" dirty="0" smtClean="0">
                <a:solidFill>
                  <a:srgbClr val="008080"/>
                </a:solidFill>
              </a:rPr>
              <a:t>[33] </a:t>
            </a:r>
            <a:r>
              <a:rPr lang="en-US" sz="800" b="1" dirty="0" err="1" smtClean="0">
                <a:solidFill>
                  <a:srgbClr val="008080"/>
                </a:solidFill>
              </a:rPr>
              <a:t>Liu,Xu,Zhuang</a:t>
            </a:r>
            <a:r>
              <a:rPr lang="en-US" sz="800" b="1" dirty="0">
                <a:solidFill>
                  <a:srgbClr val="008080"/>
                </a:solidFill>
              </a:rPr>
              <a:t>, </a:t>
            </a:r>
            <a:r>
              <a:rPr lang="en-US" sz="800" b="1" dirty="0" smtClean="0">
                <a:solidFill>
                  <a:srgbClr val="008080"/>
                </a:solidFill>
              </a:rPr>
              <a:t>NPA834 </a:t>
            </a:r>
            <a:r>
              <a:rPr lang="en-US" sz="800" b="1" dirty="0">
                <a:solidFill>
                  <a:srgbClr val="008080"/>
                </a:solidFill>
              </a:rPr>
              <a:t>(2010) 317c</a:t>
            </a:r>
          </a:p>
          <a:p>
            <a:r>
              <a:rPr lang="en-US" sz="800" b="1" dirty="0" smtClean="0">
                <a:solidFill>
                  <a:srgbClr val="008080"/>
                </a:solidFill>
              </a:rPr>
              <a:t>[34] Heinz, Chen </a:t>
            </a:r>
            <a:r>
              <a:rPr lang="en-US" sz="800" b="1" dirty="0">
                <a:solidFill>
                  <a:srgbClr val="008080"/>
                </a:solidFill>
              </a:rPr>
              <a:t>(2012)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5334000"/>
            <a:ext cx="1943100" cy="1770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29000" y="6031468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J/</a:t>
            </a:r>
            <a:r>
              <a:rPr lang="en-US" b="1" dirty="0" err="1"/>
              <a:t>ψ</a:t>
            </a:r>
            <a:r>
              <a:rPr lang="en-US" b="1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87984" y="6629400"/>
            <a:ext cx="2560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baseline="30000" dirty="0"/>
              <a:t>Phys. Rev. Lett. 111 (2013) 52301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38400" y="2464713"/>
            <a:ext cx="1828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100" b="1" dirty="0" smtClean="0">
                <a:solidFill>
                  <a:schemeClr val="hlink"/>
                </a:solidFill>
              </a:rPr>
              <a:t>Theory: Zhao</a:t>
            </a:r>
            <a:r>
              <a:rPr lang="en-US" altLang="zh-CN" sz="1100" b="1" dirty="0">
                <a:solidFill>
                  <a:schemeClr val="hlink"/>
                </a:solidFill>
              </a:rPr>
              <a:t>, </a:t>
            </a:r>
            <a:r>
              <a:rPr lang="en-US" altLang="zh-CN" sz="1100" b="1" dirty="0" smtClean="0">
                <a:solidFill>
                  <a:schemeClr val="hlink"/>
                </a:solidFill>
              </a:rPr>
              <a:t>Rapp, </a:t>
            </a:r>
            <a:br>
              <a:rPr lang="en-US" altLang="zh-CN" sz="1100" b="1" dirty="0" smtClean="0">
                <a:solidFill>
                  <a:schemeClr val="hlink"/>
                </a:solidFill>
              </a:rPr>
            </a:br>
            <a:r>
              <a:rPr lang="en-US" altLang="zh-CN" sz="1100" b="1" dirty="0" smtClean="0">
                <a:solidFill>
                  <a:schemeClr val="hlink"/>
                </a:solidFill>
              </a:rPr>
              <a:t>PhysRevC</a:t>
            </a:r>
            <a:r>
              <a:rPr lang="en-US" altLang="zh-CN" sz="1100" b="1" dirty="0">
                <a:solidFill>
                  <a:schemeClr val="hlink"/>
                </a:solidFill>
              </a:rPr>
              <a:t>.82.064905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61620" y="4129380"/>
            <a:ext cx="398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2937014" y="4066212"/>
            <a:ext cx="1219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STAR </a:t>
            </a:r>
            <a:r>
              <a:rPr lang="en-US" sz="1100" b="1" dirty="0" err="1" smtClean="0"/>
              <a:t>Au+Au</a:t>
            </a:r>
            <a:endParaRPr lang="en-US" sz="1100" b="1" dirty="0" smtClean="0"/>
          </a:p>
          <a:p>
            <a:r>
              <a:rPr lang="en-US" sz="1100" b="1" dirty="0" smtClean="0"/>
              <a:t>√</a:t>
            </a:r>
            <a:r>
              <a:rPr lang="en-US" sz="1100" b="1" dirty="0" err="1" smtClean="0"/>
              <a:t>s</a:t>
            </a:r>
            <a:r>
              <a:rPr lang="en-US" sz="1100" b="1" baseline="-25000" dirty="0" err="1" smtClean="0"/>
              <a:t>NN</a:t>
            </a:r>
            <a:r>
              <a:rPr lang="en-US" sz="1100" b="1" dirty="0" smtClean="0"/>
              <a:t>=200 </a:t>
            </a:r>
            <a:r>
              <a:rPr lang="en-US" sz="1100" b="1" dirty="0" err="1" smtClean="0"/>
              <a:t>GeV</a:t>
            </a:r>
            <a:endParaRPr lang="en-US" sz="11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1068715" y="3327534"/>
            <a:ext cx="1677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STAR preliminary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2888" y="3276600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J/</a:t>
            </a:r>
            <a:r>
              <a:rPr lang="en-US" b="1" dirty="0" err="1"/>
              <a:t>ψ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0583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J</a:t>
            </a:r>
            <a:r>
              <a:rPr lang="en-US" dirty="0"/>
              <a:t>/</a:t>
            </a:r>
            <a:r>
              <a:rPr lang="en-US" dirty="0" err="1" smtClean="0"/>
              <a:t>ψ</a:t>
            </a:r>
            <a:r>
              <a:rPr lang="en-US" dirty="0" smtClean="0"/>
              <a:t> in </a:t>
            </a:r>
            <a:r>
              <a:rPr lang="en-US" dirty="0" err="1" smtClean="0"/>
              <a:t>Au+Au</a:t>
            </a:r>
            <a:endParaRPr lang="en-US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410200" y="1752600"/>
            <a:ext cx="3657600" cy="2590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CNM effects are small</a:t>
            </a:r>
          </a:p>
          <a:p>
            <a:endParaRPr lang="en-US" sz="2400" dirty="0"/>
          </a:p>
          <a:p>
            <a:r>
              <a:rPr lang="en-US" sz="2400" dirty="0" smtClean="0"/>
              <a:t>Less regeneration</a:t>
            </a:r>
          </a:p>
          <a:p>
            <a:endParaRPr lang="en-US" sz="2400" dirty="0"/>
          </a:p>
          <a:p>
            <a:r>
              <a:rPr lang="en-US" sz="2400" dirty="0"/>
              <a:t>Suppression of </a:t>
            </a:r>
            <a:r>
              <a:rPr lang="en-US" sz="2400" dirty="0" smtClean="0"/>
              <a:t>high-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T</a:t>
            </a:r>
            <a:r>
              <a:rPr lang="en-US" sz="2400" dirty="0" smtClean="0"/>
              <a:t> </a:t>
            </a:r>
            <a:r>
              <a:rPr lang="en-US" sz="2400" dirty="0"/>
              <a:t>J/</a:t>
            </a:r>
            <a:r>
              <a:rPr lang="en-US" sz="2400" dirty="0" err="1"/>
              <a:t>ψ</a:t>
            </a:r>
            <a:r>
              <a:rPr lang="en-US" sz="2400" dirty="0"/>
              <a:t> in central collisions 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57315"/>
            <a:ext cx="5410200" cy="48100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57800" y="4724400"/>
            <a:ext cx="3886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b="1" dirty="0">
                <a:solidFill>
                  <a:srgbClr val="008080"/>
                </a:solidFill>
              </a:rPr>
              <a:t>STAR low-p</a:t>
            </a:r>
            <a:r>
              <a:rPr lang="pl-PL" sz="1000" b="1" baseline="-25000" dirty="0">
                <a:solidFill>
                  <a:srgbClr val="008080"/>
                </a:solidFill>
              </a:rPr>
              <a:t>T</a:t>
            </a:r>
            <a:r>
              <a:rPr lang="pl-PL" sz="1000" b="1" dirty="0">
                <a:solidFill>
                  <a:srgbClr val="008080"/>
                </a:solidFill>
              </a:rPr>
              <a:t> : arXiv:1310.3563</a:t>
            </a:r>
          </a:p>
          <a:p>
            <a:r>
              <a:rPr lang="hu-HU" sz="1000" b="1" dirty="0" smtClean="0">
                <a:solidFill>
                  <a:srgbClr val="008080"/>
                </a:solidFill>
              </a:rPr>
              <a:t>STAR high</a:t>
            </a:r>
            <a:r>
              <a:rPr lang="hu-HU" sz="1000" b="1" dirty="0">
                <a:solidFill>
                  <a:srgbClr val="008080"/>
                </a:solidFill>
              </a:rPr>
              <a:t>-p</a:t>
            </a:r>
            <a:r>
              <a:rPr lang="hu-HU" sz="1000" b="1" baseline="-25000" dirty="0">
                <a:solidFill>
                  <a:srgbClr val="008080"/>
                </a:solidFill>
              </a:rPr>
              <a:t>T</a:t>
            </a:r>
            <a:r>
              <a:rPr lang="hu-HU" sz="1000" b="1" dirty="0">
                <a:solidFill>
                  <a:srgbClr val="008080"/>
                </a:solidFill>
              </a:rPr>
              <a:t> : </a:t>
            </a:r>
            <a:r>
              <a:rPr lang="hu-HU" sz="1000" b="1" dirty="0" smtClean="0">
                <a:solidFill>
                  <a:srgbClr val="008080"/>
                </a:solidFill>
              </a:rPr>
              <a:t>PLB722</a:t>
            </a:r>
            <a:r>
              <a:rPr lang="hu-HU" sz="1000" b="1" dirty="0">
                <a:solidFill>
                  <a:srgbClr val="008080"/>
                </a:solidFill>
              </a:rPr>
              <a:t>, 55 (2013)</a:t>
            </a:r>
          </a:p>
          <a:p>
            <a:r>
              <a:rPr lang="fr-FR" sz="1000" b="1" dirty="0">
                <a:solidFill>
                  <a:srgbClr val="008080"/>
                </a:solidFill>
              </a:rPr>
              <a:t>Liu et al., PLB 678, 72 (2009)</a:t>
            </a:r>
          </a:p>
          <a:p>
            <a:r>
              <a:rPr lang="en-US" sz="1000" b="1" dirty="0">
                <a:solidFill>
                  <a:srgbClr val="008080"/>
                </a:solidFill>
              </a:rPr>
              <a:t>Zhao and Rapp, PRC 82, 064905(2010</a:t>
            </a:r>
            <a:r>
              <a:rPr lang="en-US" sz="1000" b="1" dirty="0" smtClean="0">
                <a:solidFill>
                  <a:srgbClr val="008080"/>
                </a:solidFill>
              </a:rPr>
              <a:t>), </a:t>
            </a:r>
            <a:r>
              <a:rPr lang="hu-HU" sz="1000" b="1" dirty="0" smtClean="0">
                <a:solidFill>
                  <a:srgbClr val="008080"/>
                </a:solidFill>
              </a:rPr>
              <a:t>PLB </a:t>
            </a:r>
            <a:r>
              <a:rPr lang="hu-HU" sz="1000" b="1" dirty="0">
                <a:solidFill>
                  <a:srgbClr val="008080"/>
                </a:solidFill>
              </a:rPr>
              <a:t>664, 253 (2008</a:t>
            </a:r>
            <a:r>
              <a:rPr lang="hu-HU" sz="1000" b="1" dirty="0" smtClean="0">
                <a:solidFill>
                  <a:srgbClr val="008080"/>
                </a:solidFill>
              </a:rPr>
              <a:t>)</a:t>
            </a:r>
          </a:p>
          <a:p>
            <a:r>
              <a:rPr lang="hu-HU" sz="1000" b="1" dirty="0" smtClean="0">
                <a:solidFill>
                  <a:srgbClr val="008080"/>
                </a:solidFill>
              </a:rPr>
              <a:t>PHENIX </a:t>
            </a:r>
            <a:r>
              <a:rPr lang="hu-HU" sz="1000" b="1" dirty="0">
                <a:solidFill>
                  <a:srgbClr val="008080"/>
                </a:solidFill>
              </a:rPr>
              <a:t>Phys. Rev. Lett. 98, 232301 (2007)</a:t>
            </a:r>
            <a:endParaRPr lang="en-US" sz="10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81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76200" y="1219200"/>
            <a:ext cx="9067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400" kern="0" dirty="0" err="1" smtClean="0"/>
              <a:t>sQGP</a:t>
            </a:r>
            <a:r>
              <a:rPr lang="en-US" sz="2400" kern="0" dirty="0" smtClean="0"/>
              <a:t> signatures and properties using heavy quarks (c, b)</a:t>
            </a:r>
          </a:p>
          <a:p>
            <a:pPr eaLnBrk="1" hangingPunct="1"/>
            <a:endParaRPr lang="en-US" sz="2400" kern="0" dirty="0" smtClean="0"/>
          </a:p>
          <a:p>
            <a:pPr marL="0" indent="0" eaLnBrk="1" hangingPunct="1">
              <a:buNone/>
            </a:pPr>
            <a:r>
              <a:rPr lang="en-US" sz="2400" kern="0" dirty="0" smtClean="0"/>
              <a:t> </a:t>
            </a:r>
          </a:p>
          <a:p>
            <a:pPr eaLnBrk="1" hangingPunct="1"/>
            <a:endParaRPr lang="en-US" sz="2400" kern="0" dirty="0"/>
          </a:p>
          <a:p>
            <a:pPr eaLnBrk="1" hangingPunct="1"/>
            <a:endParaRPr lang="en-US" sz="2400" kern="0" dirty="0" smtClean="0"/>
          </a:p>
          <a:p>
            <a:pPr eaLnBrk="1" hangingPunct="1"/>
            <a:endParaRPr lang="en-US" sz="2400" kern="0" dirty="0"/>
          </a:p>
          <a:p>
            <a:pPr marL="457200" lvl="1" indent="0" eaLnBrk="1" hangingPunct="1">
              <a:buNone/>
            </a:pPr>
            <a:r>
              <a:rPr lang="en-US" sz="2000" kern="0" dirty="0" smtClean="0"/>
              <a:t>	</a:t>
            </a:r>
          </a:p>
          <a:p>
            <a:pPr marL="457200" lvl="1" indent="0" eaLnBrk="1" hangingPunct="1">
              <a:buNone/>
            </a:pPr>
            <a:r>
              <a:rPr lang="en-US" sz="2000" kern="0" dirty="0"/>
              <a:t>	</a:t>
            </a:r>
            <a:r>
              <a:rPr lang="en-US" sz="2000" b="1" kern="0" dirty="0" err="1" smtClean="0"/>
              <a:t>p+p</a:t>
            </a:r>
            <a:r>
              <a:rPr lang="en-US" sz="2000" kern="0" dirty="0"/>
              <a:t>	</a:t>
            </a:r>
            <a:r>
              <a:rPr lang="en-US" sz="2000" kern="0" dirty="0" smtClean="0"/>
              <a:t>200 and 500 </a:t>
            </a:r>
            <a:r>
              <a:rPr lang="en-US" sz="2000" kern="0" dirty="0" err="1" smtClean="0"/>
              <a:t>GeV</a:t>
            </a:r>
            <a:endParaRPr lang="en-US" sz="2000" kern="0" dirty="0" smtClean="0"/>
          </a:p>
          <a:p>
            <a:pPr marL="457200" lvl="1" indent="0" eaLnBrk="1" hangingPunct="1">
              <a:buNone/>
            </a:pPr>
            <a:r>
              <a:rPr lang="en-US" sz="2000" kern="0" dirty="0" smtClean="0"/>
              <a:t>	</a:t>
            </a:r>
            <a:r>
              <a:rPr lang="en-US" sz="2000" b="1" kern="0" dirty="0" err="1" smtClean="0"/>
              <a:t>d+Au</a:t>
            </a:r>
            <a:r>
              <a:rPr lang="en-US" sz="2000" b="1" kern="0" dirty="0" smtClean="0"/>
              <a:t> 	</a:t>
            </a:r>
            <a:r>
              <a:rPr lang="en-US" sz="2000" kern="0" dirty="0" smtClean="0"/>
              <a:t>200 </a:t>
            </a:r>
            <a:r>
              <a:rPr lang="en-US" sz="2000" kern="0" dirty="0" err="1" smtClean="0"/>
              <a:t>GeV</a:t>
            </a:r>
            <a:endParaRPr lang="en-US" sz="2000" kern="0" dirty="0"/>
          </a:p>
          <a:p>
            <a:pPr marL="457200" lvl="1" indent="0" eaLnBrk="1" hangingPunct="1">
              <a:buNone/>
            </a:pPr>
            <a:r>
              <a:rPr lang="en-US" sz="2000" kern="0" dirty="0" smtClean="0"/>
              <a:t>	</a:t>
            </a:r>
            <a:r>
              <a:rPr lang="en-US" sz="2000" b="1" kern="0" dirty="0" err="1" smtClean="0"/>
              <a:t>Au+Au</a:t>
            </a:r>
            <a:r>
              <a:rPr lang="en-US" sz="2000" b="1" kern="0" dirty="0"/>
              <a:t>	</a:t>
            </a:r>
            <a:r>
              <a:rPr lang="en-US" sz="2000" kern="0" dirty="0" smtClean="0"/>
              <a:t>39, 62.4 and 200 </a:t>
            </a:r>
            <a:r>
              <a:rPr lang="en-US" sz="2000" kern="0" dirty="0" err="1" smtClean="0"/>
              <a:t>GeV</a:t>
            </a:r>
            <a:endParaRPr lang="en-US" sz="2000" kern="0" dirty="0"/>
          </a:p>
          <a:p>
            <a:pPr marL="457200" lvl="1" indent="0" eaLnBrk="1" hangingPunct="1">
              <a:buNone/>
            </a:pPr>
            <a:r>
              <a:rPr lang="en-US" sz="2000" kern="0" dirty="0" smtClean="0"/>
              <a:t>	</a:t>
            </a:r>
            <a:r>
              <a:rPr lang="en-US" sz="2000" b="1" kern="0" dirty="0" smtClean="0"/>
              <a:t>U+U 	</a:t>
            </a:r>
            <a:r>
              <a:rPr lang="en-US" sz="2000" kern="0" dirty="0" smtClean="0"/>
              <a:t>193 </a:t>
            </a:r>
            <a:r>
              <a:rPr lang="en-US" sz="2000" kern="0" dirty="0" err="1" smtClean="0"/>
              <a:t>GeV</a:t>
            </a:r>
            <a:r>
              <a:rPr lang="en-US" sz="2000" kern="0" dirty="0" smtClean="0"/>
              <a:t>			  …many more not covered</a:t>
            </a:r>
          </a:p>
          <a:p>
            <a:pPr eaLnBrk="1" hangingPunct="1"/>
            <a:endParaRPr lang="en-US" sz="2400" kern="0" dirty="0" smtClean="0"/>
          </a:p>
          <a:p>
            <a:pPr eaLnBrk="1" hangingPunct="1"/>
            <a:r>
              <a:rPr lang="en-US" sz="2400" kern="0" dirty="0" smtClean="0"/>
              <a:t>Outlook: data analysis with the newly installed HFT and MTD</a:t>
            </a:r>
          </a:p>
        </p:txBody>
      </p:sp>
      <p:sp>
        <p:nvSpPr>
          <p:cNvPr id="163842" name="AutoShap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Heavy flavor physics at STAR</a:t>
            </a:r>
            <a:endParaRPr lang="en-US" b="0" dirty="0" smtClean="0"/>
          </a:p>
        </p:txBody>
      </p:sp>
      <p:sp>
        <p:nvSpPr>
          <p:cNvPr id="20482" name="AutoShape 2" descr="https://www.phenix.bnl.gov/WWW/run/drawing/Phenix_2008.BeamVie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20483" name="AutoShape 4" descr="https://www.phenix.bnl.gov/WWW/run/drawing/Phenix_2008.BeamVie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09600" y="2057400"/>
            <a:ext cx="7924800" cy="18288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371600" lvl="2" indent="-457200" eaLnBrk="0" hangingPunct="0">
              <a:buAutoNum type="arabicPeriod"/>
            </a:pPr>
            <a:r>
              <a:rPr lang="hu-HU" sz="4000" dirty="0" smtClean="0"/>
              <a:t> Open Heavy Flavor</a:t>
            </a:r>
          </a:p>
          <a:p>
            <a:pPr marL="1371600" lvl="2" indent="-457200" eaLnBrk="0" hangingPunct="0">
              <a:buAutoNum type="arabicPeriod"/>
            </a:pPr>
            <a:endParaRPr lang="hu-HU" sz="1100" dirty="0" smtClean="0"/>
          </a:p>
          <a:p>
            <a:pPr marL="1371600" lvl="2" indent="-457200" eaLnBrk="0" hangingPunct="0">
              <a:buAutoNum type="arabicPeriod"/>
            </a:pPr>
            <a:r>
              <a:rPr lang="hu-HU" sz="4000" dirty="0" smtClean="0"/>
              <a:t> Quarkonia</a:t>
            </a:r>
          </a:p>
        </p:txBody>
      </p:sp>
    </p:spTree>
    <p:extLst>
      <p:ext uri="{BB962C8B-B14F-4D97-AF65-F5344CB8AC3E}">
        <p14:creationId xmlns:p14="http://schemas.microsoft.com/office/powerpoint/2010/main" val="161267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J</a:t>
            </a:r>
            <a:r>
              <a:rPr lang="en-US" dirty="0"/>
              <a:t>/</a:t>
            </a:r>
            <a:r>
              <a:rPr lang="en-US" dirty="0" err="1" smtClean="0"/>
              <a:t>ψ</a:t>
            </a:r>
            <a:r>
              <a:rPr lang="en-US" dirty="0" smtClean="0"/>
              <a:t> in </a:t>
            </a:r>
            <a:r>
              <a:rPr lang="en-US" dirty="0" err="1" smtClean="0"/>
              <a:t>Au+Au</a:t>
            </a:r>
            <a:endParaRPr lang="en-US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410200" y="1752600"/>
            <a:ext cx="3657600" cy="2590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CNM effects are small</a:t>
            </a:r>
          </a:p>
          <a:p>
            <a:endParaRPr lang="en-US" sz="2400" dirty="0"/>
          </a:p>
          <a:p>
            <a:r>
              <a:rPr lang="en-US" sz="2400" dirty="0" smtClean="0"/>
              <a:t>Less regeneration</a:t>
            </a:r>
          </a:p>
          <a:p>
            <a:endParaRPr lang="en-US" sz="2400" dirty="0"/>
          </a:p>
          <a:p>
            <a:r>
              <a:rPr lang="en-US" sz="2400" dirty="0"/>
              <a:t>Suppression of </a:t>
            </a:r>
            <a:r>
              <a:rPr lang="en-US" sz="2400" dirty="0" smtClean="0"/>
              <a:t>high-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T</a:t>
            </a:r>
            <a:r>
              <a:rPr lang="en-US" sz="2400" dirty="0" smtClean="0"/>
              <a:t> </a:t>
            </a:r>
            <a:r>
              <a:rPr lang="en-US" sz="2400" dirty="0"/>
              <a:t>J/</a:t>
            </a:r>
            <a:r>
              <a:rPr lang="en-US" sz="2400" dirty="0" err="1"/>
              <a:t>ψ</a:t>
            </a:r>
            <a:r>
              <a:rPr lang="en-US" sz="2400" dirty="0"/>
              <a:t> in central collisions 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 bwMode="auto">
          <a:xfrm>
            <a:off x="1066800" y="5943600"/>
            <a:ext cx="7086600" cy="6096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 smtClean="0">
                <a:sym typeface="Wingdings"/>
              </a:rPr>
              <a:t>High-</a:t>
            </a:r>
            <a:r>
              <a:rPr lang="en-US" sz="2400" dirty="0" err="1" smtClean="0">
                <a:sym typeface="Wingdings"/>
              </a:rPr>
              <a:t>p</a:t>
            </a:r>
            <a:r>
              <a:rPr lang="en-US" sz="2400" baseline="-25000" dirty="0" err="1" smtClean="0">
                <a:sym typeface="Wingdings"/>
              </a:rPr>
              <a:t>T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/>
              <a:t>J/</a:t>
            </a:r>
            <a:r>
              <a:rPr lang="en-US" sz="2400" dirty="0" err="1"/>
              <a:t>ψ</a:t>
            </a:r>
            <a:r>
              <a:rPr lang="en-US" sz="2400" dirty="0"/>
              <a:t> </a:t>
            </a:r>
            <a:r>
              <a:rPr lang="en-US" sz="2400" dirty="0" smtClean="0"/>
              <a:t>suppression is </a:t>
            </a:r>
            <a:r>
              <a:rPr lang="en-US" sz="2400" dirty="0">
                <a:sym typeface="Wingdings"/>
              </a:rPr>
              <a:t>c</a:t>
            </a:r>
            <a:r>
              <a:rPr lang="en-US" sz="2400" dirty="0" smtClean="0">
                <a:sym typeface="Wingdings"/>
              </a:rPr>
              <a:t>learly an </a:t>
            </a:r>
            <a:r>
              <a:rPr lang="en-US" sz="2400" dirty="0" err="1" smtClean="0">
                <a:sym typeface="Wingdings"/>
              </a:rPr>
              <a:t>sQGP</a:t>
            </a:r>
            <a:r>
              <a:rPr lang="en-US" sz="2400" dirty="0" smtClean="0">
                <a:sym typeface="Wingdings"/>
              </a:rPr>
              <a:t> effect</a:t>
            </a: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57315"/>
            <a:ext cx="5410200" cy="48100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57800" y="4724400"/>
            <a:ext cx="3886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b="1" dirty="0">
                <a:solidFill>
                  <a:srgbClr val="008080"/>
                </a:solidFill>
              </a:rPr>
              <a:t>STAR low-p</a:t>
            </a:r>
            <a:r>
              <a:rPr lang="pl-PL" sz="1000" b="1" baseline="-25000" dirty="0">
                <a:solidFill>
                  <a:srgbClr val="008080"/>
                </a:solidFill>
              </a:rPr>
              <a:t>T</a:t>
            </a:r>
            <a:r>
              <a:rPr lang="pl-PL" sz="1000" b="1" dirty="0">
                <a:solidFill>
                  <a:srgbClr val="008080"/>
                </a:solidFill>
              </a:rPr>
              <a:t> : arXiv:1310.3563</a:t>
            </a:r>
          </a:p>
          <a:p>
            <a:r>
              <a:rPr lang="hu-HU" sz="1000" b="1" dirty="0" smtClean="0">
                <a:solidFill>
                  <a:srgbClr val="008080"/>
                </a:solidFill>
              </a:rPr>
              <a:t>STAR high</a:t>
            </a:r>
            <a:r>
              <a:rPr lang="hu-HU" sz="1000" b="1" dirty="0">
                <a:solidFill>
                  <a:srgbClr val="008080"/>
                </a:solidFill>
              </a:rPr>
              <a:t>-p</a:t>
            </a:r>
            <a:r>
              <a:rPr lang="hu-HU" sz="1000" b="1" baseline="-25000" dirty="0">
                <a:solidFill>
                  <a:srgbClr val="008080"/>
                </a:solidFill>
              </a:rPr>
              <a:t>T</a:t>
            </a:r>
            <a:r>
              <a:rPr lang="hu-HU" sz="1000" b="1" dirty="0">
                <a:solidFill>
                  <a:srgbClr val="008080"/>
                </a:solidFill>
              </a:rPr>
              <a:t> : </a:t>
            </a:r>
            <a:r>
              <a:rPr lang="hu-HU" sz="1000" b="1" dirty="0" smtClean="0">
                <a:solidFill>
                  <a:srgbClr val="008080"/>
                </a:solidFill>
              </a:rPr>
              <a:t>PLB722</a:t>
            </a:r>
            <a:r>
              <a:rPr lang="hu-HU" sz="1000" b="1" dirty="0">
                <a:solidFill>
                  <a:srgbClr val="008080"/>
                </a:solidFill>
              </a:rPr>
              <a:t>, 55 (2013)</a:t>
            </a:r>
          </a:p>
          <a:p>
            <a:r>
              <a:rPr lang="fr-FR" sz="1000" b="1" dirty="0">
                <a:solidFill>
                  <a:srgbClr val="008080"/>
                </a:solidFill>
              </a:rPr>
              <a:t>Liu et al., PLB 678, 72 (2009)</a:t>
            </a:r>
          </a:p>
          <a:p>
            <a:r>
              <a:rPr lang="en-US" sz="1000" b="1" dirty="0">
                <a:solidFill>
                  <a:srgbClr val="008080"/>
                </a:solidFill>
              </a:rPr>
              <a:t>Zhao and Rapp, PRC 82, 064905(2010</a:t>
            </a:r>
            <a:r>
              <a:rPr lang="en-US" sz="1000" b="1" dirty="0" smtClean="0">
                <a:solidFill>
                  <a:srgbClr val="008080"/>
                </a:solidFill>
              </a:rPr>
              <a:t>), </a:t>
            </a:r>
            <a:r>
              <a:rPr lang="hu-HU" sz="1000" b="1" dirty="0" smtClean="0">
                <a:solidFill>
                  <a:srgbClr val="008080"/>
                </a:solidFill>
              </a:rPr>
              <a:t>PLB </a:t>
            </a:r>
            <a:r>
              <a:rPr lang="hu-HU" sz="1000" b="1" dirty="0">
                <a:solidFill>
                  <a:srgbClr val="008080"/>
                </a:solidFill>
              </a:rPr>
              <a:t>664, 253 (2008</a:t>
            </a:r>
            <a:r>
              <a:rPr lang="hu-HU" sz="1000" b="1" dirty="0" smtClean="0">
                <a:solidFill>
                  <a:srgbClr val="008080"/>
                </a:solidFill>
              </a:rPr>
              <a:t>)</a:t>
            </a:r>
          </a:p>
          <a:p>
            <a:r>
              <a:rPr lang="hu-HU" sz="1000" b="1" dirty="0" smtClean="0">
                <a:solidFill>
                  <a:srgbClr val="008080"/>
                </a:solidFill>
              </a:rPr>
              <a:t>PHENIX </a:t>
            </a:r>
            <a:r>
              <a:rPr lang="hu-HU" sz="1000" b="1" dirty="0">
                <a:solidFill>
                  <a:srgbClr val="008080"/>
                </a:solidFill>
              </a:rPr>
              <a:t>Phys. Rev. Lett. 98, 232301 (2007)</a:t>
            </a:r>
            <a:endParaRPr lang="en-US" sz="10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29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Upsilons in A+A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00600" y="1143000"/>
            <a:ext cx="4343400" cy="5486400"/>
          </a:xfrm>
        </p:spPr>
        <p:txBody>
          <a:bodyPr/>
          <a:lstStyle/>
          <a:p>
            <a:r>
              <a:rPr lang="en-US" sz="2400" dirty="0"/>
              <a:t>Co-mover absorption and </a:t>
            </a:r>
            <a:r>
              <a:rPr lang="en-US" sz="2400" dirty="0" smtClean="0"/>
              <a:t>recombination </a:t>
            </a:r>
            <a:r>
              <a:rPr lang="en-US" sz="2400" dirty="0"/>
              <a:t>negligible at RHIC 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Suppression in 200 </a:t>
            </a:r>
            <a:r>
              <a:rPr lang="en-US" sz="2400" dirty="0" err="1" smtClean="0"/>
              <a:t>GeV</a:t>
            </a:r>
            <a:r>
              <a:rPr lang="en-US" sz="2400" dirty="0" smtClean="0"/>
              <a:t> central </a:t>
            </a:r>
            <a:r>
              <a:rPr lang="en-US" sz="2400" dirty="0" err="1" smtClean="0"/>
              <a:t>Au+Au</a:t>
            </a:r>
            <a:endParaRPr lang="en-US" sz="2400" dirty="0" smtClean="0"/>
          </a:p>
          <a:p>
            <a:pPr lvl="1"/>
            <a:endParaRPr lang="en-US" sz="2000" dirty="0" smtClean="0"/>
          </a:p>
          <a:p>
            <a:r>
              <a:rPr lang="en-US" sz="2400" dirty="0" smtClean="0"/>
              <a:t>Trend continues in 193 </a:t>
            </a:r>
            <a:r>
              <a:rPr lang="en-US" sz="2400" dirty="0" err="1" smtClean="0"/>
              <a:t>GeV</a:t>
            </a:r>
            <a:r>
              <a:rPr lang="en-US" sz="2400" dirty="0" smtClean="0"/>
              <a:t> U+U (</a:t>
            </a:r>
            <a:r>
              <a:rPr lang="en-US" sz="2000" dirty="0" smtClean="0"/>
              <a:t>20% more energy density)</a:t>
            </a:r>
          </a:p>
          <a:p>
            <a:pPr lvl="1"/>
            <a:endParaRPr lang="en-US" sz="20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-1" y="1143000"/>
            <a:ext cx="4883169" cy="3733800"/>
            <a:chOff x="-1" y="990600"/>
            <a:chExt cx="4883169" cy="35052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88983" y="301616"/>
              <a:ext cx="3505201" cy="488316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970349" y="1981200"/>
              <a:ext cx="16778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algn="l" defTabSz="4349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1pPr>
              <a:lvl2pPr marL="706787" indent="-271840" algn="l" defTabSz="4349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2pPr>
              <a:lvl3pPr marL="1087363" indent="-217472" algn="l" defTabSz="4349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3pPr>
              <a:lvl4pPr marL="1522310" indent="-217472" algn="l" defTabSz="4349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4pPr>
              <a:lvl5pPr marL="1957255" indent="-217472" algn="l" defTabSz="4349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5pPr>
              <a:lvl6pPr marL="2174728" algn="l" defTabSz="434947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6pPr>
              <a:lvl7pPr marL="2609672" algn="l" defTabSz="434947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7pPr>
              <a:lvl8pPr marL="3044619" algn="l" defTabSz="434947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8pPr>
              <a:lvl9pPr marL="3479563" algn="l" defTabSz="434947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9pPr>
            </a:lstStyle>
            <a:p>
              <a:r>
                <a:rPr lang="en-US" sz="1400" b="1" dirty="0" smtClean="0">
                  <a:solidFill>
                    <a:srgbClr val="FF0000"/>
                  </a:solidFill>
                </a:rPr>
                <a:t>STAR preliminary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61516" y="2205335"/>
              <a:ext cx="13818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algn="l" defTabSz="4349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1pPr>
              <a:lvl2pPr marL="706787" indent="-271840" algn="l" defTabSz="4349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2pPr>
              <a:lvl3pPr marL="1087363" indent="-217472" algn="l" defTabSz="4349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3pPr>
              <a:lvl4pPr marL="1522310" indent="-217472" algn="l" defTabSz="4349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4pPr>
              <a:lvl5pPr marL="1957255" indent="-217472" algn="l" defTabSz="4349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kern="1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5pPr>
              <a:lvl6pPr marL="2174728" algn="l" defTabSz="434947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6pPr>
              <a:lvl7pPr marL="2609672" algn="l" defTabSz="434947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7pPr>
              <a:lvl8pPr marL="3044619" algn="l" defTabSz="434947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8pPr>
              <a:lvl9pPr marL="3479563" algn="l" defTabSz="434947" rtl="0" eaLnBrk="1" latinLnBrk="0" hangingPunct="1">
                <a:defRPr kern="1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9pPr>
            </a:lstStyle>
            <a:p>
              <a:r>
                <a:rPr lang="en-US" sz="1200" b="1" dirty="0" smtClean="0">
                  <a:solidFill>
                    <a:schemeClr val="tx1"/>
                  </a:solidFill>
                </a:rPr>
                <a:t>arXiv</a:t>
              </a:r>
              <a:r>
                <a:rPr lang="en-US" sz="1200" b="1" dirty="0">
                  <a:solidFill>
                    <a:schemeClr val="tx1"/>
                  </a:solidFill>
                </a:rPr>
                <a:t>:</a:t>
              </a:r>
              <a:r>
                <a:rPr lang="en-US" sz="1200" b="1" dirty="0" smtClean="0">
                  <a:solidFill>
                    <a:schemeClr val="tx1"/>
                  </a:solidFill>
                </a:rPr>
                <a:t>1312.3675</a:t>
              </a:r>
              <a:br>
                <a:rPr lang="en-US" sz="1200" b="1" dirty="0" smtClean="0">
                  <a:solidFill>
                    <a:schemeClr val="tx1"/>
                  </a:solidFill>
                </a:rPr>
              </a:br>
              <a:r>
                <a:rPr lang="en-US" sz="1200" b="1" dirty="0" smtClean="0">
                  <a:solidFill>
                    <a:schemeClr val="tx1"/>
                  </a:solidFill>
                </a:rPr>
                <a:t>accepted in PLB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56821" y="4876800"/>
            <a:ext cx="5262979" cy="1769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66"/>
                </a:solidFill>
              </a:rPr>
              <a:t>Model calculations: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Potential based </a:t>
            </a:r>
            <a:r>
              <a:rPr lang="en-US" dirty="0"/>
              <a:t>on internal energy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assumes </a:t>
            </a:r>
            <a:r>
              <a:rPr lang="en-US" dirty="0"/>
              <a:t>428&lt;T&lt;443 MeV</a:t>
            </a:r>
            <a:endParaRPr lang="en-US" sz="2000" dirty="0"/>
          </a:p>
          <a:p>
            <a:pPr lvl="1"/>
            <a:r>
              <a:rPr lang="en-US" sz="1200" dirty="0">
                <a:solidFill>
                  <a:srgbClr val="008080"/>
                </a:solidFill>
              </a:rPr>
              <a:t>Strickland-</a:t>
            </a:r>
            <a:r>
              <a:rPr lang="en-US" sz="1200" dirty="0" err="1">
                <a:solidFill>
                  <a:srgbClr val="008080"/>
                </a:solidFill>
              </a:rPr>
              <a:t>Bazov</a:t>
            </a:r>
            <a:r>
              <a:rPr lang="en-US" sz="1200" dirty="0">
                <a:solidFill>
                  <a:srgbClr val="008080"/>
                </a:solidFill>
              </a:rPr>
              <a:t>, </a:t>
            </a:r>
            <a:r>
              <a:rPr lang="en-US" sz="1200" dirty="0" err="1">
                <a:solidFill>
                  <a:srgbClr val="008080"/>
                </a:solidFill>
              </a:rPr>
              <a:t>Nucl</a:t>
            </a:r>
            <a:r>
              <a:rPr lang="en-US" sz="1200" dirty="0">
                <a:solidFill>
                  <a:srgbClr val="008080"/>
                </a:solidFill>
              </a:rPr>
              <a:t>. Phys.  A</a:t>
            </a:r>
            <a:r>
              <a:rPr lang="en-US" sz="1200" b="1" dirty="0">
                <a:solidFill>
                  <a:srgbClr val="008080"/>
                </a:solidFill>
              </a:rPr>
              <a:t>879</a:t>
            </a:r>
            <a:r>
              <a:rPr lang="en-US" sz="1200" dirty="0">
                <a:solidFill>
                  <a:srgbClr val="008080"/>
                </a:solidFill>
              </a:rPr>
              <a:t>, 25 (2012</a:t>
            </a:r>
            <a:r>
              <a:rPr lang="en-US" sz="1200" dirty="0" smtClean="0">
                <a:solidFill>
                  <a:srgbClr val="008080"/>
                </a:solidFill>
              </a:rPr>
              <a:t>)</a:t>
            </a:r>
          </a:p>
          <a:p>
            <a:pPr lvl="1"/>
            <a:endParaRPr lang="en-US" sz="1200" dirty="0" smtClean="0">
              <a:solidFill>
                <a:srgbClr val="00808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Strong </a:t>
            </a:r>
            <a:r>
              <a:rPr lang="en-US" dirty="0"/>
              <a:t>binding </a:t>
            </a:r>
            <a:r>
              <a:rPr lang="en-US" dirty="0" smtClean="0"/>
              <a:t>scenario, CNM </a:t>
            </a:r>
            <a:r>
              <a:rPr lang="en-US" dirty="0"/>
              <a:t>effects </a:t>
            </a:r>
            <a:r>
              <a:rPr lang="en-US" dirty="0" smtClean="0"/>
              <a:t>included</a:t>
            </a:r>
          </a:p>
          <a:p>
            <a:pPr marL="685800" lvl="1" indent="-228600">
              <a:buAutoNum type="alphaUcPeriod"/>
            </a:pPr>
            <a:r>
              <a:rPr lang="en-US" sz="1100" dirty="0" err="1" smtClean="0">
                <a:solidFill>
                  <a:srgbClr val="008080"/>
                </a:solidFill>
              </a:rPr>
              <a:t>Emerick</a:t>
            </a:r>
            <a:r>
              <a:rPr lang="en-US" sz="1100" dirty="0">
                <a:solidFill>
                  <a:srgbClr val="008080"/>
                </a:solidFill>
              </a:rPr>
              <a:t>, X. Zhao, R. Rapp, Eur. Phys. J A</a:t>
            </a:r>
            <a:r>
              <a:rPr lang="en-US" sz="1100" b="1" dirty="0">
                <a:solidFill>
                  <a:srgbClr val="008080"/>
                </a:solidFill>
              </a:rPr>
              <a:t>48</a:t>
            </a:r>
            <a:r>
              <a:rPr lang="en-US" sz="1100" dirty="0">
                <a:solidFill>
                  <a:srgbClr val="008080"/>
                </a:solidFill>
              </a:rPr>
              <a:t>, 72 (2012</a:t>
            </a:r>
            <a:r>
              <a:rPr lang="en-US" sz="1100" dirty="0" smtClean="0">
                <a:solidFill>
                  <a:srgbClr val="008080"/>
                </a:solidFill>
              </a:rPr>
              <a:t>)</a:t>
            </a:r>
            <a:endParaRPr lang="en-US" sz="11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4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57800" y="990600"/>
            <a:ext cx="3429000" cy="27432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Central </a:t>
            </a:r>
            <a:r>
              <a:rPr lang="en-US" sz="2400" dirty="0" err="1" smtClean="0"/>
              <a:t>Au+Au</a:t>
            </a:r>
            <a:r>
              <a:rPr lang="en-US" sz="2400" dirty="0" smtClean="0"/>
              <a:t>:</a:t>
            </a:r>
          </a:p>
          <a:p>
            <a:r>
              <a:rPr lang="en-US" sz="2000" dirty="0">
                <a:solidFill>
                  <a:srgbClr val="000000"/>
                </a:solidFill>
              </a:rPr>
              <a:t>No evidence of excited states </a:t>
            </a:r>
            <a:r>
              <a:rPr lang="en-US" sz="2000" dirty="0" err="1">
                <a:solidFill>
                  <a:srgbClr val="000000"/>
                </a:solidFill>
              </a:rPr>
              <a:t>ϒ</a:t>
            </a:r>
            <a:r>
              <a:rPr lang="en-US" sz="2000" dirty="0">
                <a:solidFill>
                  <a:srgbClr val="000000"/>
                </a:solidFill>
              </a:rPr>
              <a:t>(2S) and </a:t>
            </a:r>
            <a:r>
              <a:rPr lang="en-US" sz="2000" dirty="0" err="1">
                <a:solidFill>
                  <a:srgbClr val="000000"/>
                </a:solidFill>
              </a:rPr>
              <a:t>ϒ</a:t>
            </a:r>
            <a:r>
              <a:rPr lang="en-US" sz="2000" dirty="0">
                <a:solidFill>
                  <a:srgbClr val="000000"/>
                </a:solidFill>
              </a:rPr>
              <a:t>(3S) </a:t>
            </a:r>
          </a:p>
          <a:p>
            <a:r>
              <a:rPr lang="en-US" sz="2000" dirty="0" err="1">
                <a:solidFill>
                  <a:srgbClr val="000000"/>
                </a:solidFill>
              </a:rPr>
              <a:t>ϒ</a:t>
            </a:r>
            <a:r>
              <a:rPr lang="en-US" sz="2000" dirty="0">
                <a:solidFill>
                  <a:srgbClr val="000000"/>
                </a:solidFill>
              </a:rPr>
              <a:t>(1S) suppression is similar to high-</a:t>
            </a:r>
            <a:r>
              <a:rPr lang="en-US" sz="2000" dirty="0" err="1">
                <a:solidFill>
                  <a:srgbClr val="000000"/>
                </a:solidFill>
              </a:rPr>
              <a:t>p</a:t>
            </a:r>
            <a:r>
              <a:rPr lang="en-US" sz="2000" baseline="-25000" dirty="0" err="1">
                <a:solidFill>
                  <a:srgbClr val="000000"/>
                </a:solidFill>
              </a:rPr>
              <a:t>T</a:t>
            </a:r>
            <a:r>
              <a:rPr lang="en-US" sz="2000" dirty="0">
                <a:solidFill>
                  <a:srgbClr val="000000"/>
                </a:solidFill>
              </a:rPr>
              <a:t> J/</a:t>
            </a:r>
            <a:r>
              <a:rPr lang="en-US" sz="2000" dirty="0" err="1">
                <a:solidFill>
                  <a:srgbClr val="000000"/>
                </a:solidFill>
              </a:rPr>
              <a:t>ψ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990600"/>
            <a:ext cx="4572000" cy="32020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4876800" y="2819400"/>
            <a:ext cx="4038600" cy="6096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/>
              <a:t>Suppression of </a:t>
            </a:r>
            <a:r>
              <a:rPr lang="en-US" sz="2000" dirty="0" err="1" smtClean="0"/>
              <a:t>ϒ</a:t>
            </a:r>
            <a:r>
              <a:rPr lang="en-US" sz="2000" dirty="0" smtClean="0"/>
              <a:t> is an indication of color </a:t>
            </a:r>
            <a:r>
              <a:rPr lang="en-US" sz="2000" dirty="0" err="1" smtClean="0"/>
              <a:t>deconfinement</a:t>
            </a:r>
            <a:endParaRPr lang="en-US" sz="2000" dirty="0" smtClean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Excited </a:t>
            </a:r>
            <a:r>
              <a:rPr lang="en-US" dirty="0" err="1" smtClean="0"/>
              <a:t>ϒ</a:t>
            </a:r>
            <a:r>
              <a:rPr lang="en-US" dirty="0" smtClean="0"/>
              <a:t> states in </a:t>
            </a:r>
            <a:r>
              <a:rPr lang="en-US" dirty="0" err="1" smtClean="0"/>
              <a:t>Au+Au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81400" y="3429000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Au+Au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1600200"/>
            <a:ext cx="138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defTabSz="4349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 marL="706787" indent="-271840" algn="l" defTabSz="4349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 marL="1087363" indent="-217472" algn="l" defTabSz="4349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 marL="1522310" indent="-217472" algn="l" defTabSz="4349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 marL="1957255" indent="-217472" algn="l" defTabSz="4349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174728" algn="l" defTabSz="434947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609672" algn="l" defTabSz="434947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044619" algn="l" defTabSz="434947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479563" algn="l" defTabSz="434947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n-US" sz="1200" b="1" dirty="0" smtClean="0">
                <a:solidFill>
                  <a:srgbClr val="008080"/>
                </a:solidFill>
              </a:rPr>
              <a:t>arXiv</a:t>
            </a:r>
            <a:r>
              <a:rPr lang="en-US" sz="1200" b="1" dirty="0">
                <a:solidFill>
                  <a:srgbClr val="008080"/>
                </a:solidFill>
              </a:rPr>
              <a:t>:</a:t>
            </a:r>
            <a:r>
              <a:rPr lang="en-US" sz="1200" b="1" dirty="0" smtClean="0">
                <a:solidFill>
                  <a:srgbClr val="008080"/>
                </a:solidFill>
              </a:rPr>
              <a:t>1312.3675</a:t>
            </a:r>
            <a:br>
              <a:rPr lang="en-US" sz="1200" b="1" dirty="0" smtClean="0">
                <a:solidFill>
                  <a:srgbClr val="008080"/>
                </a:solidFill>
              </a:rPr>
            </a:br>
            <a:r>
              <a:rPr lang="en-US" sz="1200" b="1" dirty="0" smtClean="0">
                <a:solidFill>
                  <a:srgbClr val="008080"/>
                </a:solidFill>
              </a:rPr>
              <a:t>accepted in PLB</a:t>
            </a:r>
            <a:endParaRPr lang="en-US" sz="12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3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57800" y="990600"/>
            <a:ext cx="3429000" cy="3657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Central </a:t>
            </a:r>
            <a:r>
              <a:rPr lang="en-US" sz="2400" dirty="0" err="1" smtClean="0"/>
              <a:t>Au+Au</a:t>
            </a:r>
            <a:r>
              <a:rPr lang="en-US" sz="2400" dirty="0" smtClean="0"/>
              <a:t>: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No evidence of excited </a:t>
            </a:r>
            <a:r>
              <a:rPr lang="en-US" sz="2000" dirty="0">
                <a:solidFill>
                  <a:srgbClr val="000000"/>
                </a:solidFill>
              </a:rPr>
              <a:t>states </a:t>
            </a:r>
            <a:r>
              <a:rPr lang="en-US" sz="2000" dirty="0" err="1">
                <a:solidFill>
                  <a:srgbClr val="000000"/>
                </a:solidFill>
              </a:rPr>
              <a:t>ϒ</a:t>
            </a:r>
            <a:r>
              <a:rPr lang="en-US" sz="2000" dirty="0" smtClean="0">
                <a:solidFill>
                  <a:srgbClr val="000000"/>
                </a:solidFill>
              </a:rPr>
              <a:t>(2S) and </a:t>
            </a:r>
            <a:r>
              <a:rPr lang="en-US" sz="2000" dirty="0" err="1">
                <a:solidFill>
                  <a:srgbClr val="000000"/>
                </a:solidFill>
              </a:rPr>
              <a:t>ϒ</a:t>
            </a:r>
            <a:r>
              <a:rPr lang="en-US" sz="2000" dirty="0" smtClean="0">
                <a:solidFill>
                  <a:srgbClr val="000000"/>
                </a:solidFill>
              </a:rPr>
              <a:t>(3S</a:t>
            </a:r>
            <a:r>
              <a:rPr lang="en-US" sz="2000" dirty="0">
                <a:solidFill>
                  <a:srgbClr val="000000"/>
                </a:solidFill>
              </a:rPr>
              <a:t>) 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ϒ</a:t>
            </a:r>
            <a:r>
              <a:rPr lang="en-US" sz="2000" dirty="0" smtClean="0">
                <a:solidFill>
                  <a:srgbClr val="000000"/>
                </a:solidFill>
              </a:rPr>
              <a:t>(1S) suppression is similar to high-</a:t>
            </a:r>
            <a:r>
              <a:rPr lang="en-US" sz="2000" dirty="0" err="1" smtClean="0">
                <a:solidFill>
                  <a:srgbClr val="0000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2000" dirty="0" smtClean="0">
                <a:solidFill>
                  <a:srgbClr val="000000"/>
                </a:solidFill>
              </a:rPr>
              <a:t> J/</a:t>
            </a:r>
            <a:r>
              <a:rPr lang="en-US" sz="2000" dirty="0" err="1" smtClean="0">
                <a:solidFill>
                  <a:srgbClr val="000000"/>
                </a:solidFill>
              </a:rPr>
              <a:t>ψ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990600"/>
            <a:ext cx="4572000" cy="3202088"/>
          </a:xfrm>
          <a:prstGeom prst="rect">
            <a:avLst/>
          </a:prstGeom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Excited </a:t>
            </a:r>
            <a:r>
              <a:rPr lang="en-US" dirty="0" err="1" smtClean="0"/>
              <a:t>ϒ</a:t>
            </a:r>
            <a:r>
              <a:rPr lang="en-US" dirty="0" smtClean="0"/>
              <a:t> states in </a:t>
            </a:r>
            <a:r>
              <a:rPr lang="en-US" dirty="0" err="1" smtClean="0"/>
              <a:t>Au+Au</a:t>
            </a:r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762000" y="4267200"/>
            <a:ext cx="4343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800" b="1" dirty="0" smtClean="0"/>
              <a:t>However… </a:t>
            </a:r>
          </a:p>
          <a:p>
            <a:r>
              <a:rPr lang="en-US" sz="2000" dirty="0" err="1" smtClean="0">
                <a:solidFill>
                  <a:schemeClr val="tx1"/>
                </a:solidFill>
              </a:rPr>
              <a:t>d+Au</a:t>
            </a:r>
            <a:r>
              <a:rPr lang="en-US" sz="2000" dirty="0" smtClean="0">
                <a:solidFill>
                  <a:schemeClr val="tx1"/>
                </a:solidFill>
              </a:rPr>
              <a:t> data indicates that CNM effects can be important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Models do not explain mid-rapidity </a:t>
            </a:r>
            <a:r>
              <a:rPr lang="en-US" sz="2000" dirty="0" err="1" smtClean="0">
                <a:solidFill>
                  <a:schemeClr val="tx1"/>
                </a:solidFill>
              </a:rPr>
              <a:t>d+Au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data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 Better understanding requires</a:t>
            </a:r>
            <a:br>
              <a:rPr lang="en-US" sz="2000" dirty="0" smtClean="0">
                <a:solidFill>
                  <a:schemeClr val="tx1"/>
                </a:solidFill>
                <a:sym typeface="Wingdings"/>
              </a:rPr>
            </a:b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     high-statistics </a:t>
            </a:r>
            <a:r>
              <a:rPr lang="en-US" sz="2000" dirty="0" err="1" smtClean="0">
                <a:solidFill>
                  <a:schemeClr val="tx1"/>
                </a:solidFill>
                <a:sym typeface="Wingdings"/>
              </a:rPr>
              <a:t>p+A</a:t>
            </a: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 (</a:t>
            </a:r>
            <a:r>
              <a:rPr lang="en-US" sz="2000" dirty="0" err="1" smtClean="0">
                <a:solidFill>
                  <a:schemeClr val="tx1"/>
                </a:solidFill>
                <a:sym typeface="Wingdings"/>
              </a:rPr>
              <a:t>d+A</a:t>
            </a: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)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pic>
        <p:nvPicPr>
          <p:cNvPr id="9" name="Picture 8" descr="RdAuVsRa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5481" y="3608110"/>
            <a:ext cx="3202431" cy="330141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 bwMode="auto">
          <a:xfrm>
            <a:off x="4876800" y="2819400"/>
            <a:ext cx="4038600" cy="6096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/>
              <a:t>Suppression of </a:t>
            </a:r>
            <a:r>
              <a:rPr lang="en-US" sz="2000" dirty="0" err="1" smtClean="0"/>
              <a:t>ϒ</a:t>
            </a:r>
            <a:r>
              <a:rPr lang="en-US" sz="2000" dirty="0" smtClean="0"/>
              <a:t> is an indication of color </a:t>
            </a:r>
            <a:r>
              <a:rPr lang="en-US" sz="2000" dirty="0" err="1" smtClean="0"/>
              <a:t>deconfinement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543800" y="6096000"/>
            <a:ext cx="768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d</a:t>
            </a:r>
            <a:r>
              <a:rPr lang="en-US" b="1" dirty="0" err="1" smtClean="0">
                <a:solidFill>
                  <a:srgbClr val="FF0000"/>
                </a:solidFill>
              </a:rPr>
              <a:t>+Au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3429000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Au+Au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1600200"/>
            <a:ext cx="138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defTabSz="4349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 marL="706787" indent="-271840" algn="l" defTabSz="4349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 marL="1087363" indent="-217472" algn="l" defTabSz="4349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 marL="1522310" indent="-217472" algn="l" defTabSz="4349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 marL="1957255" indent="-217472" algn="l" defTabSz="4349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174728" algn="l" defTabSz="434947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609672" algn="l" defTabSz="434947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044619" algn="l" defTabSz="434947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479563" algn="l" defTabSz="434947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n-US" sz="1200" b="1" dirty="0" smtClean="0">
                <a:solidFill>
                  <a:srgbClr val="008080"/>
                </a:solidFill>
              </a:rPr>
              <a:t>arXiv</a:t>
            </a:r>
            <a:r>
              <a:rPr lang="en-US" sz="1200" b="1" dirty="0">
                <a:solidFill>
                  <a:srgbClr val="008080"/>
                </a:solidFill>
              </a:rPr>
              <a:t>:</a:t>
            </a:r>
            <a:r>
              <a:rPr lang="en-US" sz="1200" b="1" dirty="0" smtClean="0">
                <a:solidFill>
                  <a:srgbClr val="008080"/>
                </a:solidFill>
              </a:rPr>
              <a:t>1312.3675</a:t>
            </a:r>
            <a:br>
              <a:rPr lang="en-US" sz="1200" b="1" dirty="0" smtClean="0">
                <a:solidFill>
                  <a:srgbClr val="008080"/>
                </a:solidFill>
              </a:rPr>
            </a:br>
            <a:r>
              <a:rPr lang="en-US" sz="1200" b="1" dirty="0" smtClean="0">
                <a:solidFill>
                  <a:srgbClr val="008080"/>
                </a:solidFill>
              </a:rPr>
              <a:t>accepted in PLB</a:t>
            </a:r>
            <a:endParaRPr lang="en-US" sz="12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04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962400"/>
            <a:ext cx="3696476" cy="28884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1" y="1183990"/>
            <a:ext cx="2590800" cy="185131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Outlook: Heavy Flavor Tracker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638800" y="1066800"/>
            <a:ext cx="3505200" cy="5486400"/>
          </a:xfrm>
        </p:spPr>
        <p:txBody>
          <a:bodyPr/>
          <a:lstStyle/>
          <a:p>
            <a:r>
              <a:rPr lang="en-US" sz="2000" dirty="0" smtClean="0"/>
              <a:t>Innermost, silicon detectors (3 subsystems)</a:t>
            </a:r>
          </a:p>
          <a:p>
            <a:r>
              <a:rPr lang="en-US" sz="2000" dirty="0" smtClean="0"/>
              <a:t>Resolves secondary vertex</a:t>
            </a:r>
          </a:p>
          <a:p>
            <a:r>
              <a:rPr lang="en-US" sz="2000" dirty="0" smtClean="0"/>
              <a:t>Physics goal: </a:t>
            </a:r>
            <a:r>
              <a:rPr lang="en-US" sz="2000" b="1" dirty="0" smtClean="0"/>
              <a:t>Precision measurement of heavy quark production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2057400" y="3505200"/>
            <a:ext cx="5257800" cy="4572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Complete and </a:t>
            </a:r>
            <a:r>
              <a:rPr lang="en-US" sz="2400" dirty="0"/>
              <a:t>t</a:t>
            </a:r>
            <a:r>
              <a:rPr lang="en-US" sz="2400" dirty="0" smtClean="0"/>
              <a:t>aking data in Run14</a:t>
            </a:r>
          </a:p>
        </p:txBody>
      </p:sp>
      <p:pic>
        <p:nvPicPr>
          <p:cNvPr id="9" name="Picture 8" descr="HFT pictur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00"/>
            <a:ext cx="3149600" cy="198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9400" y="5867400"/>
            <a:ext cx="189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</a:t>
            </a:r>
            <a:r>
              <a:rPr lang="en-US" b="1" baseline="30000" dirty="0" smtClean="0">
                <a:solidFill>
                  <a:srgbClr val="FF0000"/>
                </a:solidFill>
              </a:rPr>
              <a:t>0</a:t>
            </a:r>
            <a:r>
              <a:rPr lang="en-US" b="1" dirty="0" smtClean="0">
                <a:solidFill>
                  <a:srgbClr val="FF0000"/>
                </a:solidFill>
              </a:rPr>
              <a:t> v</a:t>
            </a:r>
            <a:r>
              <a:rPr lang="en-US" b="1" baseline="-25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 projection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1600" y="4038600"/>
            <a:ext cx="4851400" cy="2776954"/>
            <a:chOff x="0" y="4081046"/>
            <a:chExt cx="4851400" cy="27769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089400"/>
              <a:ext cx="4851400" cy="27686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4081046"/>
              <a:ext cx="1534509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IST at 14 cm</a:t>
              </a:r>
              <a:endParaRPr lang="en-US" sz="16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5054024"/>
              <a:ext cx="1534509" cy="58477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PXL at 2.9 and 8.2 cm</a:t>
              </a:r>
              <a:endParaRPr lang="en-US" sz="16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0" y="6519446"/>
              <a:ext cx="1534509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SSD at 22 cm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86478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://drupal.star.bnl.gov/STAR/files/userfiles/247/platform_oct23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18919"/>
            <a:ext cx="3657600" cy="243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Outlook: </a:t>
            </a:r>
            <a:r>
              <a:rPr lang="en-US" dirty="0" err="1" smtClean="0"/>
              <a:t>Muon</a:t>
            </a:r>
            <a:r>
              <a:rPr lang="en-US" dirty="0" smtClean="0"/>
              <a:t> Telescope Detector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800600" y="1066800"/>
            <a:ext cx="3581400" cy="2286000"/>
          </a:xfrm>
        </p:spPr>
        <p:txBody>
          <a:bodyPr/>
          <a:lstStyle/>
          <a:p>
            <a:r>
              <a:rPr lang="en-US" sz="2000" dirty="0" smtClean="0"/>
              <a:t>Outermost, gas detector</a:t>
            </a:r>
          </a:p>
          <a:p>
            <a:r>
              <a:rPr lang="en-US" sz="2000" dirty="0" smtClean="0"/>
              <a:t>Physics goal: </a:t>
            </a:r>
            <a:r>
              <a:rPr lang="en-US" sz="2000" b="1" dirty="0" smtClean="0"/>
              <a:t>Precision measurement of heavy </a:t>
            </a:r>
            <a:r>
              <a:rPr lang="en-US" sz="2000" b="1" dirty="0" err="1" smtClean="0"/>
              <a:t>quarkonia</a:t>
            </a:r>
            <a:r>
              <a:rPr lang="en-US" sz="2000" b="1" dirty="0" smtClean="0"/>
              <a:t> through the </a:t>
            </a:r>
            <a:r>
              <a:rPr lang="en-US" sz="2000" b="1" dirty="0" err="1" smtClean="0"/>
              <a:t>muon</a:t>
            </a:r>
            <a:r>
              <a:rPr lang="en-US" sz="2000" b="1" dirty="0" smtClean="0"/>
              <a:t> channel</a:t>
            </a:r>
          </a:p>
          <a:p>
            <a:r>
              <a:rPr lang="en-US" sz="2000" dirty="0" smtClean="0"/>
              <a:t>Acceptance: </a:t>
            </a:r>
            <a:br>
              <a:rPr lang="en-US" sz="2000" dirty="0" smtClean="0"/>
            </a:br>
            <a:r>
              <a:rPr lang="en-US" sz="2000" dirty="0" smtClean="0"/>
              <a:t>45% in azimuth, |y|&lt;0.5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2057400" y="3505200"/>
            <a:ext cx="5257800" cy="4572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Complete and </a:t>
            </a:r>
            <a:r>
              <a:rPr lang="en-US" sz="2400" dirty="0"/>
              <a:t>t</a:t>
            </a:r>
            <a:r>
              <a:rPr lang="en-US" sz="2400" dirty="0" smtClean="0"/>
              <a:t>aking data in Run14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662191" y="4038600"/>
            <a:ext cx="3872209" cy="2769411"/>
            <a:chOff x="4662191" y="4038600"/>
            <a:chExt cx="3872209" cy="27694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251996" y="3499396"/>
              <a:ext cx="2743200" cy="382160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251942" y="4114800"/>
              <a:ext cx="1542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ϒ</a:t>
              </a:r>
              <a:r>
                <a:rPr lang="en-US" b="1" dirty="0" smtClean="0">
                  <a:solidFill>
                    <a:srgbClr val="FF0000"/>
                  </a:solidFill>
                </a:rPr>
                <a:t> projection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696200" y="6576773"/>
              <a:ext cx="730259" cy="23123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spAutoFit/>
            </a:bodyPr>
            <a:lstStyle/>
            <a:p>
              <a:r>
                <a:rPr lang="en-US" sz="1400" dirty="0" smtClean="0"/>
                <a:t>&lt;</a:t>
              </a:r>
              <a:r>
                <a:rPr lang="en-US" sz="1400" dirty="0" err="1" smtClean="0"/>
                <a:t>N</a:t>
              </a:r>
              <a:r>
                <a:rPr lang="en-US" sz="1400" baseline="-25000" dirty="0" err="1" smtClean="0"/>
                <a:t>part</a:t>
              </a:r>
              <a:r>
                <a:rPr lang="en-US" sz="1400" dirty="0"/>
                <a:t>&gt;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4562280" y="4246264"/>
              <a:ext cx="479619" cy="2797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 anchorCtr="0">
              <a:spAutoFit/>
            </a:bodyPr>
            <a:lstStyle/>
            <a:p>
              <a:r>
                <a:rPr lang="en-US" sz="1400" dirty="0" smtClean="0"/>
                <a:t>R</a:t>
              </a:r>
              <a:r>
                <a:rPr lang="en-US" sz="1400" baseline="-25000" dirty="0" smtClean="0"/>
                <a:t>AA</a:t>
              </a:r>
              <a:endParaRPr lang="en-US" sz="14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4800" y="3841554"/>
            <a:ext cx="3886200" cy="2921862"/>
            <a:chOff x="304800" y="3841554"/>
            <a:chExt cx="3886200" cy="2921862"/>
          </a:xfrm>
        </p:grpSpPr>
        <p:pic>
          <p:nvPicPr>
            <p:cNvPr id="13" name="Picture 11"/>
            <p:cNvPicPr>
              <a:picLocks noChangeAspect="1" noChangeArrowheads="1"/>
            </p:cNvPicPr>
            <p:nvPr/>
          </p:nvPicPr>
          <p:blipFill>
            <a:blip r:embed="rId5"/>
            <a:srcRect l="7929" t="2778" r="2751" b="5556"/>
            <a:stretch>
              <a:fillRect/>
            </a:stretch>
          </p:blipFill>
          <p:spPr bwMode="auto">
            <a:xfrm>
              <a:off x="533400" y="4114800"/>
              <a:ext cx="3657600" cy="2623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801643" y="4495800"/>
              <a:ext cx="194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J/</a:t>
              </a:r>
              <a:r>
                <a:rPr lang="en-US" b="1" dirty="0" err="1">
                  <a:solidFill>
                    <a:srgbClr val="FF0000"/>
                  </a:solidFill>
                </a:rPr>
                <a:t>ψ</a:t>
              </a:r>
              <a:r>
                <a:rPr lang="en-US" b="1" dirty="0" smtClean="0">
                  <a:solidFill>
                    <a:srgbClr val="FF0000"/>
                  </a:solidFill>
                </a:rPr>
                <a:t> sample data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57900" y="6574221"/>
              <a:ext cx="1056900" cy="1891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spAutoFit/>
            </a:bodyPr>
            <a:lstStyle/>
            <a:p>
              <a:r>
                <a:rPr lang="en-US" sz="1200" dirty="0" err="1" smtClean="0"/>
                <a:t>M</a:t>
              </a:r>
              <a:r>
                <a:rPr lang="en-US" sz="1200" baseline="-25000" dirty="0" err="1" smtClean="0"/>
                <a:t>ee</a:t>
              </a:r>
              <a:r>
                <a:rPr lang="en-US" sz="1200" dirty="0" smtClean="0"/>
                <a:t> (</a:t>
              </a:r>
              <a:r>
                <a:rPr lang="en-US" sz="1200" dirty="0" err="1" smtClean="0"/>
                <a:t>GeV</a:t>
              </a:r>
              <a:r>
                <a:rPr lang="en-US" sz="1200" dirty="0" smtClean="0"/>
                <a:t>/c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)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-20834" y="4167188"/>
              <a:ext cx="9590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 anchorCtr="0">
              <a:spAutoFit/>
            </a:bodyPr>
            <a:lstStyle/>
            <a:p>
              <a:r>
                <a:rPr lang="en-US" sz="1400" dirty="0" smtClean="0"/>
                <a:t>counts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62075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Open heavy flavor</a:t>
            </a:r>
          </a:p>
          <a:p>
            <a:pPr lvl="1"/>
            <a:r>
              <a:rPr lang="en-US" sz="2000" dirty="0" smtClean="0"/>
              <a:t>Total D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x-section follows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bin</a:t>
            </a:r>
            <a:r>
              <a:rPr lang="en-US" sz="2000" dirty="0" smtClean="0"/>
              <a:t> scaling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i="1" dirty="0" smtClean="0">
                <a:sym typeface="Wingdings"/>
              </a:rPr>
              <a:t>early charm production</a:t>
            </a:r>
            <a:endParaRPr lang="en-US" sz="2000" i="1" dirty="0" smtClean="0"/>
          </a:p>
          <a:p>
            <a:pPr lvl="1"/>
            <a:r>
              <a:rPr lang="en-US" sz="2000" dirty="0" smtClean="0">
                <a:sym typeface="Wingdings"/>
              </a:rPr>
              <a:t>Low</a:t>
            </a:r>
            <a:r>
              <a:rPr lang="en-US" sz="2000" dirty="0">
                <a:sym typeface="Wingdings"/>
              </a:rPr>
              <a:t>-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baseline="-25000" dirty="0"/>
              <a:t> </a:t>
            </a:r>
            <a:r>
              <a:rPr lang="en-US" sz="2000" dirty="0"/>
              <a:t>D</a:t>
            </a:r>
            <a:r>
              <a:rPr lang="en-US" sz="2000" baseline="30000" dirty="0"/>
              <a:t>0</a:t>
            </a:r>
            <a:r>
              <a:rPr lang="en-US" sz="2000" dirty="0"/>
              <a:t> “hump”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i="1" dirty="0" smtClean="0">
                <a:sym typeface="Wingdings"/>
              </a:rPr>
              <a:t>suggests </a:t>
            </a:r>
            <a:r>
              <a:rPr lang="en-US" sz="2000" i="1" dirty="0">
                <a:sym typeface="Wingdings"/>
              </a:rPr>
              <a:t>charm–light quark coalescence</a:t>
            </a:r>
            <a:endParaRPr lang="en-US" sz="2000" i="1" dirty="0"/>
          </a:p>
          <a:p>
            <a:pPr lvl="1"/>
            <a:r>
              <a:rPr lang="en-US" sz="2000" dirty="0"/>
              <a:t>High-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suppression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i="1" dirty="0">
                <a:sym typeface="Wingdings"/>
              </a:rPr>
              <a:t>indicates strong charm–medium interaction</a:t>
            </a:r>
            <a:endParaRPr lang="en-US" sz="2000" i="1" dirty="0"/>
          </a:p>
          <a:p>
            <a:pPr lvl="1"/>
            <a:r>
              <a:rPr lang="en-US" sz="2000" dirty="0"/>
              <a:t>No 62.4 </a:t>
            </a:r>
            <a:r>
              <a:rPr lang="en-US" sz="2000" dirty="0" err="1"/>
              <a:t>GeV</a:t>
            </a:r>
            <a:r>
              <a:rPr lang="en-US" sz="2000" dirty="0"/>
              <a:t> NPE suppression or flow observed, contrary to 200 </a:t>
            </a:r>
            <a:r>
              <a:rPr lang="en-US" sz="2000" dirty="0" err="1"/>
              <a:t>GeV</a:t>
            </a:r>
            <a:endParaRPr lang="en-US" sz="2000" dirty="0"/>
          </a:p>
          <a:p>
            <a:pPr lvl="1"/>
            <a:endParaRPr lang="en-US" sz="1000" b="1" dirty="0" smtClean="0"/>
          </a:p>
          <a:p>
            <a:pPr marL="0" indent="0">
              <a:buNone/>
            </a:pPr>
            <a:r>
              <a:rPr lang="en-US" sz="2000" b="1" dirty="0" err="1" smtClean="0"/>
              <a:t>Quarkonia</a:t>
            </a:r>
            <a:endParaRPr lang="en-US" sz="2000" b="1" dirty="0" smtClean="0"/>
          </a:p>
          <a:p>
            <a:pPr lvl="1"/>
            <a:r>
              <a:rPr lang="en-US" sz="2000" dirty="0" smtClean="0"/>
              <a:t>J</a:t>
            </a:r>
            <a:r>
              <a:rPr lang="en-US" sz="2000" dirty="0"/>
              <a:t>/</a:t>
            </a:r>
            <a:r>
              <a:rPr lang="el-GR" sz="2000" dirty="0" smtClean="0"/>
              <a:t>ψ</a:t>
            </a:r>
            <a:r>
              <a:rPr lang="en-US" sz="2000" dirty="0" smtClean="0"/>
              <a:t> suppression similar in central 39</a:t>
            </a:r>
            <a:r>
              <a:rPr lang="en-US" sz="2000" dirty="0"/>
              <a:t>, 62.4 and 200 </a:t>
            </a:r>
            <a:r>
              <a:rPr lang="en-US" sz="2000" dirty="0" err="1" smtClean="0"/>
              <a:t>GeV</a:t>
            </a:r>
            <a:r>
              <a:rPr lang="en-US" sz="2000" dirty="0" smtClean="0"/>
              <a:t> collisions</a:t>
            </a:r>
          </a:p>
          <a:p>
            <a:pPr lvl="1"/>
            <a:r>
              <a:rPr lang="en-US" sz="2000" dirty="0" smtClean="0"/>
              <a:t>No J</a:t>
            </a:r>
            <a:r>
              <a:rPr lang="en-US" sz="2000" dirty="0"/>
              <a:t>/</a:t>
            </a:r>
            <a:r>
              <a:rPr lang="el-GR" sz="2000" dirty="0" smtClean="0"/>
              <a:t>ψ</a:t>
            </a:r>
            <a:r>
              <a:rPr lang="en-US" sz="2000" dirty="0" smtClean="0"/>
              <a:t> elliptic flow is observed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i="1" dirty="0" smtClean="0">
                <a:sym typeface="Wingdings"/>
              </a:rPr>
              <a:t>thermalized cc-coalescence unlikely</a:t>
            </a:r>
            <a:endParaRPr lang="en-US" sz="2000" i="1" dirty="0" smtClean="0"/>
          </a:p>
          <a:p>
            <a:pPr lvl="1"/>
            <a:r>
              <a:rPr lang="en-US" sz="2000" dirty="0"/>
              <a:t>Significant high-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J/</a:t>
            </a:r>
            <a:r>
              <a:rPr lang="el-GR" sz="2000" dirty="0"/>
              <a:t>ψ</a:t>
            </a:r>
            <a:r>
              <a:rPr lang="en-US" sz="2000" dirty="0"/>
              <a:t> and similar </a:t>
            </a:r>
            <a:r>
              <a:rPr lang="en-US" sz="2000" dirty="0" err="1"/>
              <a:t>ϒ</a:t>
            </a:r>
            <a:r>
              <a:rPr lang="en-US" sz="2000" dirty="0"/>
              <a:t>(1S) suppression in central A+A, </a:t>
            </a:r>
            <a:br>
              <a:rPr lang="en-US" sz="2000" dirty="0"/>
            </a:br>
            <a:r>
              <a:rPr lang="en-US" sz="2000" dirty="0"/>
              <a:t>hint for a complete </a:t>
            </a:r>
            <a:r>
              <a:rPr lang="en-US" sz="2000" dirty="0" err="1"/>
              <a:t>ϒ</a:t>
            </a:r>
            <a:r>
              <a:rPr lang="en-US" sz="2000" dirty="0"/>
              <a:t>(2S) and </a:t>
            </a:r>
            <a:r>
              <a:rPr lang="en-US" sz="2000" dirty="0" err="1"/>
              <a:t>ϒ</a:t>
            </a:r>
            <a:r>
              <a:rPr lang="en-US" sz="2000" dirty="0"/>
              <a:t>(3S) suppression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i="1" dirty="0" smtClean="0">
                <a:sym typeface="Wingdings"/>
              </a:rPr>
              <a:t>clear signal of a </a:t>
            </a:r>
            <a:r>
              <a:rPr lang="en-US" sz="2000" i="1" dirty="0" err="1" smtClean="0">
                <a:sym typeface="Wingdings"/>
              </a:rPr>
              <a:t>deconfined</a:t>
            </a:r>
            <a:r>
              <a:rPr lang="en-US" sz="2000" i="1" dirty="0" smtClean="0">
                <a:sym typeface="Wingdings"/>
              </a:rPr>
              <a:t> medium</a:t>
            </a:r>
          </a:p>
          <a:p>
            <a:pPr lvl="1"/>
            <a:endParaRPr lang="en-US" sz="1000" dirty="0">
              <a:sym typeface="Wingdings"/>
            </a:endParaRPr>
          </a:p>
          <a:p>
            <a:pPr marL="5715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U+U measurements show similar suppression patterns to </a:t>
            </a:r>
            <a:r>
              <a:rPr lang="en-US" sz="2000" dirty="0" err="1" smtClean="0">
                <a:solidFill>
                  <a:schemeClr val="tx1"/>
                </a:solidFill>
              </a:rPr>
              <a:t>Au+Au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296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Open heavy flavor</a:t>
            </a:r>
          </a:p>
          <a:p>
            <a:pPr lvl="1"/>
            <a:r>
              <a:rPr lang="en-US" sz="2000" dirty="0" smtClean="0"/>
              <a:t>Total D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x-section follows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bin</a:t>
            </a:r>
            <a:r>
              <a:rPr lang="en-US" sz="2000" dirty="0" smtClean="0"/>
              <a:t> scaling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i="1" dirty="0" smtClean="0">
                <a:sym typeface="Wingdings"/>
              </a:rPr>
              <a:t>early charm production</a:t>
            </a:r>
            <a:endParaRPr lang="en-US" sz="2000" i="1" dirty="0" smtClean="0"/>
          </a:p>
          <a:p>
            <a:pPr lvl="1"/>
            <a:r>
              <a:rPr lang="en-US" sz="2000" dirty="0" smtClean="0">
                <a:sym typeface="Wingdings"/>
              </a:rPr>
              <a:t>Low</a:t>
            </a:r>
            <a:r>
              <a:rPr lang="en-US" sz="2000" dirty="0">
                <a:sym typeface="Wingdings"/>
              </a:rPr>
              <a:t>-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baseline="-25000" dirty="0"/>
              <a:t> </a:t>
            </a:r>
            <a:r>
              <a:rPr lang="en-US" sz="2000" dirty="0"/>
              <a:t>D</a:t>
            </a:r>
            <a:r>
              <a:rPr lang="en-US" sz="2000" baseline="30000" dirty="0"/>
              <a:t>0</a:t>
            </a:r>
            <a:r>
              <a:rPr lang="en-US" sz="2000" dirty="0"/>
              <a:t> “hump”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i="1" dirty="0">
                <a:sym typeface="Wingdings"/>
              </a:rPr>
              <a:t>suggests charm–light quark coalescence</a:t>
            </a:r>
            <a:endParaRPr lang="en-US" sz="2000" i="1" dirty="0"/>
          </a:p>
          <a:p>
            <a:pPr lvl="1"/>
            <a:r>
              <a:rPr lang="en-US" sz="2000" dirty="0"/>
              <a:t>High-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suppression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i="1" dirty="0">
                <a:sym typeface="Wingdings"/>
              </a:rPr>
              <a:t>indicates strong charm–medium interaction</a:t>
            </a:r>
            <a:endParaRPr lang="en-US" sz="2000" i="1" dirty="0"/>
          </a:p>
          <a:p>
            <a:pPr lvl="1"/>
            <a:r>
              <a:rPr lang="en-US" sz="2000" dirty="0"/>
              <a:t>N</a:t>
            </a:r>
            <a:r>
              <a:rPr lang="en-US" sz="2000" dirty="0" smtClean="0"/>
              <a:t>o 62.4 </a:t>
            </a:r>
            <a:r>
              <a:rPr lang="en-US" sz="2000" dirty="0" err="1" smtClean="0"/>
              <a:t>GeV</a:t>
            </a:r>
            <a:r>
              <a:rPr lang="en-US" sz="2000" dirty="0" smtClean="0"/>
              <a:t> NPE suppression or </a:t>
            </a:r>
            <a:r>
              <a:rPr lang="en-US" sz="2000" dirty="0"/>
              <a:t>flow observed, </a:t>
            </a:r>
            <a:r>
              <a:rPr lang="en-US" sz="2000" dirty="0" smtClean="0"/>
              <a:t>contrary </a:t>
            </a:r>
            <a:r>
              <a:rPr lang="en-US" sz="2000" dirty="0"/>
              <a:t>to 200 </a:t>
            </a:r>
            <a:r>
              <a:rPr lang="en-US" sz="2000" dirty="0" err="1"/>
              <a:t>GeV</a:t>
            </a:r>
            <a:endParaRPr lang="en-US" sz="2000" dirty="0" smtClean="0"/>
          </a:p>
          <a:p>
            <a:pPr marL="457200" lvl="1" indent="0">
              <a:buNone/>
            </a:pPr>
            <a:endParaRPr lang="en-US" sz="1000" b="1" dirty="0" smtClean="0"/>
          </a:p>
          <a:p>
            <a:pPr marL="0" indent="0">
              <a:buNone/>
            </a:pPr>
            <a:r>
              <a:rPr lang="en-US" sz="2000" b="1" dirty="0" err="1" smtClean="0"/>
              <a:t>Quarkonia</a:t>
            </a:r>
            <a:endParaRPr lang="en-US" sz="2000" b="1" dirty="0" smtClean="0"/>
          </a:p>
          <a:p>
            <a:pPr lvl="1"/>
            <a:r>
              <a:rPr lang="en-US" sz="2000" dirty="0" smtClean="0"/>
              <a:t>J</a:t>
            </a:r>
            <a:r>
              <a:rPr lang="en-US" sz="2000" dirty="0"/>
              <a:t>/</a:t>
            </a:r>
            <a:r>
              <a:rPr lang="el-GR" sz="2000" dirty="0" smtClean="0"/>
              <a:t>ψ</a:t>
            </a:r>
            <a:r>
              <a:rPr lang="en-US" sz="2000" dirty="0" smtClean="0"/>
              <a:t> suppression similar in central 39</a:t>
            </a:r>
            <a:r>
              <a:rPr lang="en-US" sz="2000" dirty="0"/>
              <a:t>, 62.4 and 200 </a:t>
            </a:r>
            <a:r>
              <a:rPr lang="en-US" sz="2000" dirty="0" err="1" smtClean="0"/>
              <a:t>GeV</a:t>
            </a:r>
            <a:r>
              <a:rPr lang="en-US" sz="2000" dirty="0" smtClean="0"/>
              <a:t> collisions</a:t>
            </a:r>
          </a:p>
          <a:p>
            <a:pPr lvl="1"/>
            <a:r>
              <a:rPr lang="en-US" sz="2000" dirty="0" smtClean="0"/>
              <a:t>No J</a:t>
            </a:r>
            <a:r>
              <a:rPr lang="en-US" sz="2000" dirty="0"/>
              <a:t>/</a:t>
            </a:r>
            <a:r>
              <a:rPr lang="el-GR" sz="2000" dirty="0" smtClean="0"/>
              <a:t>ψ</a:t>
            </a:r>
            <a:r>
              <a:rPr lang="en-US" sz="2000" dirty="0" smtClean="0"/>
              <a:t> elliptic flow is observed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i="1" dirty="0" smtClean="0">
                <a:sym typeface="Wingdings"/>
              </a:rPr>
              <a:t>thermalized cc-coalescence unlikely</a:t>
            </a:r>
            <a:endParaRPr lang="en-US" sz="2000" i="1" dirty="0" smtClean="0"/>
          </a:p>
          <a:p>
            <a:pPr lvl="1"/>
            <a:r>
              <a:rPr lang="en-US" sz="2000" dirty="0"/>
              <a:t>Significant high-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J/</a:t>
            </a:r>
            <a:r>
              <a:rPr lang="el-GR" sz="2000" dirty="0"/>
              <a:t>ψ</a:t>
            </a:r>
            <a:r>
              <a:rPr lang="en-US" sz="2000" dirty="0"/>
              <a:t> </a:t>
            </a:r>
            <a:r>
              <a:rPr lang="en-US" sz="2000" dirty="0" smtClean="0"/>
              <a:t>and similar </a:t>
            </a:r>
            <a:r>
              <a:rPr lang="en-US" sz="2000" dirty="0" err="1" smtClean="0"/>
              <a:t>ϒ</a:t>
            </a:r>
            <a:r>
              <a:rPr lang="en-US" sz="2000" dirty="0" smtClean="0"/>
              <a:t>(1S) suppression </a:t>
            </a:r>
            <a:r>
              <a:rPr lang="en-US" sz="2000" dirty="0"/>
              <a:t>in central A+</a:t>
            </a:r>
            <a:r>
              <a:rPr lang="en-US" sz="2000" dirty="0" smtClean="0"/>
              <a:t>A,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hint for a complete </a:t>
            </a:r>
            <a:r>
              <a:rPr lang="en-US" sz="2000" dirty="0" err="1"/>
              <a:t>ϒ</a:t>
            </a:r>
            <a:r>
              <a:rPr lang="en-US" sz="2000" dirty="0"/>
              <a:t>(2S) and </a:t>
            </a:r>
            <a:r>
              <a:rPr lang="en-US" sz="2000" dirty="0" err="1"/>
              <a:t>ϒ</a:t>
            </a:r>
            <a:r>
              <a:rPr lang="en-US" sz="2000" dirty="0"/>
              <a:t>(3S) </a:t>
            </a:r>
            <a:r>
              <a:rPr lang="en-US" sz="2000" dirty="0" smtClean="0"/>
              <a:t>suppression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	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i="1" dirty="0" smtClean="0">
                <a:sym typeface="Wingdings"/>
              </a:rPr>
              <a:t>clear signal of a </a:t>
            </a:r>
            <a:r>
              <a:rPr lang="en-US" sz="2000" i="1" dirty="0" err="1" smtClean="0">
                <a:sym typeface="Wingdings"/>
              </a:rPr>
              <a:t>deconfined</a:t>
            </a:r>
            <a:r>
              <a:rPr lang="en-US" sz="2000" i="1" dirty="0" smtClean="0">
                <a:sym typeface="Wingdings"/>
              </a:rPr>
              <a:t> medium</a:t>
            </a:r>
          </a:p>
          <a:p>
            <a:pPr lvl="1"/>
            <a:endParaRPr lang="en-US" sz="1000" dirty="0" smtClean="0">
              <a:sym typeface="Wingdings"/>
            </a:endParaRPr>
          </a:p>
          <a:p>
            <a:pPr marL="5715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U+U measurements show similar suppression patterns to </a:t>
            </a:r>
            <a:r>
              <a:rPr lang="en-US" sz="2000" dirty="0" err="1" smtClean="0">
                <a:solidFill>
                  <a:schemeClr val="tx1"/>
                </a:solidFill>
              </a:rPr>
              <a:t>Au+Au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609600" y="5976447"/>
            <a:ext cx="7772400" cy="576753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Stay tuned for new great results with HFT and MTD</a:t>
            </a:r>
          </a:p>
        </p:txBody>
      </p:sp>
    </p:spTree>
    <p:extLst>
      <p:ext uri="{BB962C8B-B14F-4D97-AF65-F5344CB8AC3E}">
        <p14:creationId xmlns:p14="http://schemas.microsoft.com/office/powerpoint/2010/main" val="21392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CC0000"/>
                </a:solidFill>
              </a:rPr>
              <a:t>Thank You!</a:t>
            </a:r>
            <a:endParaRPr lang="en-US" b="0" dirty="0"/>
          </a:p>
        </p:txBody>
      </p:sp>
      <p:pic>
        <p:nvPicPr>
          <p:cNvPr id="238594" name="Picture 15" descr="Home">
            <a:hlinkClick r:id="rId2" tooltip="Hom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508125"/>
            <a:ext cx="4876800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7"/>
          <p:cNvSpPr>
            <a:spLocks noChangeArrowheads="1"/>
          </p:cNvSpPr>
          <p:nvPr/>
        </p:nvSpPr>
        <p:spPr bwMode="auto">
          <a:xfrm>
            <a:off x="4495800" y="990600"/>
            <a:ext cx="47244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NIKHEF and Utrecht University, Amsterdam, The Netherlands</a:t>
            </a:r>
          </a:p>
          <a:p>
            <a:r>
              <a:rPr lang="en-US" sz="1200" dirty="0"/>
              <a:t>Ohio State University, Columbus, Ohio 43210</a:t>
            </a:r>
          </a:p>
          <a:p>
            <a:r>
              <a:rPr lang="en-US" sz="1200" dirty="0"/>
              <a:t>Old Dominion University, Norfolk, VA, 23529</a:t>
            </a:r>
          </a:p>
          <a:p>
            <a:r>
              <a:rPr lang="en-US" sz="1200" dirty="0" err="1"/>
              <a:t>Panjab</a:t>
            </a:r>
            <a:r>
              <a:rPr lang="en-US" sz="1200" dirty="0"/>
              <a:t> University, Chandigarh 160014, India</a:t>
            </a:r>
          </a:p>
          <a:p>
            <a:r>
              <a:rPr lang="en-US" sz="1200" dirty="0"/>
              <a:t>Pennsylvania State University, University Park, Pennsylvania 16802</a:t>
            </a:r>
          </a:p>
          <a:p>
            <a:r>
              <a:rPr lang="en-US" sz="1200" dirty="0"/>
              <a:t>Institute of High Energy Physics, </a:t>
            </a:r>
            <a:r>
              <a:rPr lang="en-US" sz="1200" dirty="0" err="1"/>
              <a:t>Protvino</a:t>
            </a:r>
            <a:r>
              <a:rPr lang="en-US" sz="1200" dirty="0"/>
              <a:t>, Russia</a:t>
            </a:r>
          </a:p>
          <a:p>
            <a:r>
              <a:rPr lang="en-US" sz="1200" dirty="0"/>
              <a:t>Purdue University, West Lafayette, Indiana 47907</a:t>
            </a:r>
          </a:p>
          <a:p>
            <a:r>
              <a:rPr lang="en-US" sz="1200" dirty="0"/>
              <a:t>Pusan National University, Pusan, Republic of Korea</a:t>
            </a:r>
          </a:p>
          <a:p>
            <a:r>
              <a:rPr lang="en-US" sz="1200" dirty="0"/>
              <a:t>University of Rajasthan, Jaipur 302004, India</a:t>
            </a:r>
          </a:p>
          <a:p>
            <a:r>
              <a:rPr lang="en-US" sz="1200" dirty="0"/>
              <a:t>Rice University, Houston, Texas 77251</a:t>
            </a:r>
          </a:p>
          <a:p>
            <a:r>
              <a:rPr lang="en-US" sz="1200" dirty="0" err="1"/>
              <a:t>Universidade</a:t>
            </a:r>
            <a:r>
              <a:rPr lang="en-US" sz="1200" dirty="0"/>
              <a:t> de Sao Paulo, Sao Paulo, Brazil</a:t>
            </a:r>
          </a:p>
          <a:p>
            <a:r>
              <a:rPr lang="en-US" sz="1200" dirty="0"/>
              <a:t>University of Science \&amp; Technology of China, Hefei 230026, China</a:t>
            </a:r>
          </a:p>
          <a:p>
            <a:r>
              <a:rPr lang="en-US" sz="1200" dirty="0"/>
              <a:t>Shandong University, Jinan, Shandong 250100, China</a:t>
            </a:r>
          </a:p>
          <a:p>
            <a:r>
              <a:rPr lang="en-US" sz="1200" dirty="0"/>
              <a:t>Shanghai Institute of Applied Physics, Shanghai 201800, China</a:t>
            </a:r>
          </a:p>
          <a:p>
            <a:r>
              <a:rPr lang="en-US" sz="1200" dirty="0"/>
              <a:t>SUBATECH, Nantes, France</a:t>
            </a:r>
          </a:p>
          <a:p>
            <a:r>
              <a:rPr lang="en-US" sz="1200" dirty="0"/>
              <a:t>Texas A\&amp;M University, College Station, Texas 77843</a:t>
            </a:r>
          </a:p>
          <a:p>
            <a:r>
              <a:rPr lang="en-US" sz="1200" dirty="0"/>
              <a:t>University of Texas, Austin, Texas 78712</a:t>
            </a:r>
          </a:p>
          <a:p>
            <a:r>
              <a:rPr lang="en-US" sz="1200" dirty="0"/>
              <a:t>University of Houston, Houston, TX, 77204</a:t>
            </a:r>
          </a:p>
          <a:p>
            <a:r>
              <a:rPr lang="en-US" sz="1200" dirty="0"/>
              <a:t>Tsinghua University, Beijing 100084, China</a:t>
            </a:r>
          </a:p>
          <a:p>
            <a:r>
              <a:rPr lang="en-US" sz="1200" dirty="0"/>
              <a:t>United States Naval Academy, Annapolis, MD 21402</a:t>
            </a:r>
          </a:p>
          <a:p>
            <a:r>
              <a:rPr lang="en-US" sz="1200" dirty="0"/>
              <a:t>Valparaiso University, Valparaiso, Indiana 46383</a:t>
            </a:r>
          </a:p>
          <a:p>
            <a:r>
              <a:rPr lang="en-US" sz="1200" dirty="0"/>
              <a:t>Variable Energy Cyclotron Centre, Kolkata 700064, India</a:t>
            </a:r>
          </a:p>
          <a:p>
            <a:r>
              <a:rPr lang="en-US" sz="1200" dirty="0"/>
              <a:t>Warsaw University of Technology, Warsaw, Poland</a:t>
            </a:r>
          </a:p>
          <a:p>
            <a:r>
              <a:rPr lang="en-US" sz="1200" dirty="0"/>
              <a:t>University of Washington, Seattle, Washington 98195</a:t>
            </a:r>
          </a:p>
          <a:p>
            <a:r>
              <a:rPr lang="en-US" sz="1200" dirty="0"/>
              <a:t>Wayne State University, Detroit, Michigan 48201</a:t>
            </a:r>
          </a:p>
          <a:p>
            <a:r>
              <a:rPr lang="en-US" sz="1200" dirty="0"/>
              <a:t>Institute of Particle Physics, CCNU (HZNU), Wuhan 430079, China</a:t>
            </a:r>
          </a:p>
          <a:p>
            <a:r>
              <a:rPr lang="en-US" sz="1200" dirty="0"/>
              <a:t>Yale University, New Haven, Connecticut 06520</a:t>
            </a:r>
          </a:p>
          <a:p>
            <a:r>
              <a:rPr lang="en-US" sz="1200" dirty="0"/>
              <a:t>University of Zagreb, Zagreb, HR-10002, Croatia</a:t>
            </a:r>
          </a:p>
          <a:p>
            <a:r>
              <a:rPr lang="en-US" sz="1200" dirty="0"/>
              <a:t> </a:t>
            </a:r>
          </a:p>
        </p:txBody>
      </p:sp>
      <p:sp>
        <p:nvSpPr>
          <p:cNvPr id="8" name="Rectangle 56"/>
          <p:cNvSpPr>
            <a:spLocks noChangeArrowheads="1"/>
          </p:cNvSpPr>
          <p:nvPr/>
        </p:nvSpPr>
        <p:spPr bwMode="auto">
          <a:xfrm>
            <a:off x="76200" y="990600"/>
            <a:ext cx="4648200" cy="526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Argonne National Laboratory, Argonne, Illinois 60439</a:t>
            </a:r>
          </a:p>
          <a:p>
            <a:r>
              <a:rPr lang="en-US" sz="1200" dirty="0"/>
              <a:t>Brookhaven National Laboratory, Upton, New York 11973</a:t>
            </a:r>
          </a:p>
          <a:p>
            <a:r>
              <a:rPr lang="en-US" sz="1200" dirty="0"/>
              <a:t>University of California, Berkeley, California 94720</a:t>
            </a:r>
          </a:p>
          <a:p>
            <a:r>
              <a:rPr lang="en-US" sz="1200" dirty="0"/>
              <a:t>University of California, Davis, California 95616</a:t>
            </a:r>
          </a:p>
          <a:p>
            <a:r>
              <a:rPr lang="en-US" sz="1200" dirty="0"/>
              <a:t>University of California, Los Angeles, California 90095</a:t>
            </a:r>
          </a:p>
          <a:p>
            <a:r>
              <a:rPr lang="en-US" sz="1200" dirty="0" err="1"/>
              <a:t>Universidade</a:t>
            </a:r>
            <a:r>
              <a:rPr lang="en-US" sz="1200" dirty="0"/>
              <a:t> </a:t>
            </a:r>
            <a:r>
              <a:rPr lang="en-US" sz="1200" dirty="0" err="1"/>
              <a:t>Estadual</a:t>
            </a:r>
            <a:r>
              <a:rPr lang="en-US" sz="1200" dirty="0"/>
              <a:t> de Campinas, Sao Paulo, Brazil</a:t>
            </a:r>
          </a:p>
          <a:p>
            <a:r>
              <a:rPr lang="en-US" sz="1200" dirty="0"/>
              <a:t>University of Illinois at Chicago, Chicago, Illinois 60607</a:t>
            </a:r>
          </a:p>
          <a:p>
            <a:r>
              <a:rPr lang="en-US" sz="1200" dirty="0"/>
              <a:t>Creighton University, Omaha, Nebraska 68178</a:t>
            </a:r>
          </a:p>
          <a:p>
            <a:r>
              <a:rPr lang="en-US" sz="1200" dirty="0"/>
              <a:t>Czech Technical University in Prague, FNSPE, Prague, 115 19, Czech Republic</a:t>
            </a:r>
          </a:p>
          <a:p>
            <a:r>
              <a:rPr lang="en-US" sz="1200" dirty="0"/>
              <a:t>Nuclear Physics Institute AS CR, 250 68 </a:t>
            </a:r>
            <a:r>
              <a:rPr lang="en-US" sz="1200" dirty="0" err="1" smtClean="0"/>
              <a:t>Ře</a:t>
            </a:r>
            <a:r>
              <a:rPr lang="en-US" sz="1200" dirty="0" err="1"/>
              <a:t>ž</a:t>
            </a:r>
            <a:r>
              <a:rPr lang="en-US" sz="1200" dirty="0" smtClean="0"/>
              <a:t>/</a:t>
            </a:r>
            <a:r>
              <a:rPr lang="en-US" sz="1200" dirty="0"/>
              <a:t>Prague, Czech Republic</a:t>
            </a:r>
          </a:p>
          <a:p>
            <a:r>
              <a:rPr lang="en-US" sz="1200" dirty="0"/>
              <a:t>University of Frankfurt, Frankfurt, Germany</a:t>
            </a:r>
          </a:p>
          <a:p>
            <a:r>
              <a:rPr lang="en-US" sz="1200" dirty="0"/>
              <a:t>Institute of Physics, Bhubaneswar 751005, India</a:t>
            </a:r>
          </a:p>
          <a:p>
            <a:r>
              <a:rPr lang="en-US" sz="1200" dirty="0"/>
              <a:t>Indian Institute of Technology, Mumbai, India</a:t>
            </a:r>
          </a:p>
          <a:p>
            <a:r>
              <a:rPr lang="en-US" sz="1200" dirty="0"/>
              <a:t>Indiana University, Bloomington, Indiana 47408</a:t>
            </a:r>
          </a:p>
          <a:p>
            <a:r>
              <a:rPr lang="en-US" sz="1200" dirty="0" err="1"/>
              <a:t>Alikhanov</a:t>
            </a:r>
            <a:r>
              <a:rPr lang="en-US" sz="1200" dirty="0"/>
              <a:t> Institute for Theoretical and Experimental Physics, Moscow, Russia</a:t>
            </a:r>
          </a:p>
          <a:p>
            <a:r>
              <a:rPr lang="en-US" sz="1200" dirty="0"/>
              <a:t>University of Jammu, Jammu 180001, India</a:t>
            </a:r>
          </a:p>
          <a:p>
            <a:r>
              <a:rPr lang="en-US" sz="1200" dirty="0"/>
              <a:t>Joint Institute for Nuclear Research, </a:t>
            </a:r>
            <a:r>
              <a:rPr lang="en-US" sz="1200" dirty="0" err="1"/>
              <a:t>Dubna</a:t>
            </a:r>
            <a:r>
              <a:rPr lang="en-US" sz="1200" dirty="0"/>
              <a:t>, 141 980, Russia</a:t>
            </a:r>
          </a:p>
          <a:p>
            <a:r>
              <a:rPr lang="en-US" sz="1200" dirty="0"/>
              <a:t>Kent State University, Kent, Ohio 44242</a:t>
            </a:r>
          </a:p>
          <a:p>
            <a:r>
              <a:rPr lang="en-US" sz="1200" dirty="0"/>
              <a:t>University of Kentucky, Lexington, Kentucky, 40506-0055</a:t>
            </a:r>
          </a:p>
          <a:p>
            <a:r>
              <a:rPr lang="en-US" sz="1200" dirty="0"/>
              <a:t>Institute of Modern Physics, Lanzhou, China</a:t>
            </a:r>
          </a:p>
          <a:p>
            <a:r>
              <a:rPr lang="en-US" sz="1200" dirty="0"/>
              <a:t>Lawrence Berkeley National Laboratory, Berkeley, California 94720</a:t>
            </a:r>
          </a:p>
          <a:p>
            <a:r>
              <a:rPr lang="en-US" sz="1200" dirty="0"/>
              <a:t>Massachusetts Institute of Technology, Cambridge, MA </a:t>
            </a:r>
          </a:p>
          <a:p>
            <a:r>
              <a:rPr lang="en-US" sz="1200" dirty="0"/>
              <a:t>Max-Planck-</a:t>
            </a:r>
            <a:r>
              <a:rPr lang="en-US" sz="1200" dirty="0" err="1"/>
              <a:t>Institut</a:t>
            </a:r>
            <a:r>
              <a:rPr lang="en-US" sz="1200" dirty="0"/>
              <a:t> </a:t>
            </a:r>
            <a:r>
              <a:rPr lang="en-US" sz="1200" dirty="0" err="1"/>
              <a:t>f\"ur</a:t>
            </a:r>
            <a:r>
              <a:rPr lang="en-US" sz="1200" dirty="0"/>
              <a:t> </a:t>
            </a:r>
            <a:r>
              <a:rPr lang="en-US" sz="1200" dirty="0" err="1"/>
              <a:t>Physik</a:t>
            </a:r>
            <a:r>
              <a:rPr lang="en-US" sz="1200" dirty="0"/>
              <a:t>, Munich, Germany</a:t>
            </a:r>
          </a:p>
          <a:p>
            <a:r>
              <a:rPr lang="en-US" sz="1200" dirty="0"/>
              <a:t>Michigan State University, East Lansing, Michigan 48824</a:t>
            </a:r>
          </a:p>
          <a:p>
            <a:r>
              <a:rPr lang="en-US" sz="1200" dirty="0"/>
              <a:t>Moscow Engineering Physics Institute, Moscow Russia</a:t>
            </a:r>
          </a:p>
        </p:txBody>
      </p:sp>
      <p:sp>
        <p:nvSpPr>
          <p:cNvPr id="9" name="Cím 1"/>
          <p:cNvSpPr txBox="1">
            <a:spLocks/>
          </p:cNvSpPr>
          <p:nvPr/>
        </p:nvSpPr>
        <p:spPr bwMode="auto">
          <a:xfrm>
            <a:off x="3162300" y="6353175"/>
            <a:ext cx="3124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n-US" sz="2400" b="1" kern="0" dirty="0" smtClean="0">
                <a:solidFill>
                  <a:schemeClr val="tx1"/>
                </a:solidFill>
              </a:rPr>
              <a:t>STAR Collaboration</a:t>
            </a:r>
            <a:endParaRPr lang="en-US" sz="2400" b="1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in U+U, spectra and R</a:t>
            </a:r>
            <a:r>
              <a:rPr lang="en-US" baseline="-25000" dirty="0" smtClean="0"/>
              <a:t>AA</a:t>
            </a:r>
            <a:endParaRPr lang="en-US" baseline="-2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36659"/>
            <a:ext cx="8229600" cy="430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4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Open heavy flavor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200" y="1143000"/>
            <a:ext cx="9067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400" kern="0" dirty="0" smtClean="0"/>
              <a:t>Heavy quarks c, b</a:t>
            </a:r>
          </a:p>
          <a:p>
            <a:pPr lvl="1" eaLnBrk="1" hangingPunct="1"/>
            <a:r>
              <a:rPr lang="en-US" sz="2000" kern="0" dirty="0" smtClean="0"/>
              <a:t>Produced in initial hard processes</a:t>
            </a:r>
          </a:p>
          <a:p>
            <a:pPr lvl="1" eaLnBrk="1" hangingPunct="1"/>
            <a:r>
              <a:rPr lang="en-US" sz="2000" kern="0" dirty="0" smtClean="0"/>
              <a:t>Probe the strongly interacting </a:t>
            </a:r>
            <a:r>
              <a:rPr lang="en-US" sz="2000" kern="0" dirty="0"/>
              <a:t>Q</a:t>
            </a:r>
            <a:r>
              <a:rPr lang="en-US" sz="2000" kern="0" dirty="0" smtClean="0"/>
              <a:t>uark–Gluon Plasma</a:t>
            </a:r>
          </a:p>
          <a:p>
            <a:pPr lvl="1" eaLnBrk="1" hangingPunct="1"/>
            <a:r>
              <a:rPr lang="en-US" sz="2000" kern="0" dirty="0" smtClean="0"/>
              <a:t>Modified spectrum: access </a:t>
            </a:r>
            <a:r>
              <a:rPr lang="en-US" sz="2000" kern="0" dirty="0" err="1" smtClean="0"/>
              <a:t>parton</a:t>
            </a:r>
            <a:r>
              <a:rPr lang="en-US" sz="2000" kern="0" dirty="0" smtClean="0"/>
              <a:t> energy loss</a:t>
            </a:r>
          </a:p>
          <a:p>
            <a:pPr lvl="1" eaLnBrk="1" hangingPunct="1"/>
            <a:r>
              <a:rPr lang="en-US" sz="2000" kern="0" dirty="0" smtClean="0"/>
              <a:t>Flow: sensitive to dynamics, </a:t>
            </a:r>
            <a:r>
              <a:rPr lang="en-US" sz="2000" kern="0" dirty="0" err="1" smtClean="0"/>
              <a:t>thermalization</a:t>
            </a:r>
            <a:endParaRPr lang="en-US" sz="2000" kern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990600"/>
            <a:ext cx="1627816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93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, model ingredients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543300"/>
            <a:ext cx="6705600" cy="3238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62997"/>
            <a:ext cx="3626601" cy="2923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93615" y="108421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6477000"/>
            <a:ext cx="2111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Zhenyu</a:t>
            </a:r>
            <a:r>
              <a:rPr lang="en-US" sz="1600" i="1" dirty="0" smtClean="0"/>
              <a:t> Ye, QM2014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409517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R</a:t>
            </a:r>
            <a:r>
              <a:rPr lang="en-US" baseline="-25000" dirty="0" smtClean="0"/>
              <a:t>AA</a:t>
            </a:r>
            <a:endParaRPr lang="en-US" baseline="-2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4572000" cy="3254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024" y="2286000"/>
            <a:ext cx="439737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68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NPE </a:t>
            </a:r>
            <a:r>
              <a:rPr lang="en-US" dirty="0" err="1" smtClean="0"/>
              <a:t>Au+Au</a:t>
            </a:r>
            <a:r>
              <a:rPr lang="en-US" dirty="0" smtClean="0"/>
              <a:t> 200 </a:t>
            </a:r>
            <a:r>
              <a:rPr lang="en-US" dirty="0" err="1" smtClean="0"/>
              <a:t>GeV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1066800"/>
            <a:ext cx="4617783" cy="563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142999"/>
            <a:ext cx="4191000" cy="2743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336" y="3886200"/>
            <a:ext cx="4196664" cy="297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9400" y="2895600"/>
            <a:ext cx="1351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Au+Au</a:t>
            </a:r>
            <a:r>
              <a:rPr lang="en-US" sz="1200" b="1" dirty="0" smtClean="0"/>
              <a:t> 200 </a:t>
            </a:r>
            <a:r>
              <a:rPr lang="en-US" sz="1200" b="1" dirty="0" err="1" smtClean="0"/>
              <a:t>GeV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427144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NPE 62.6 </a:t>
            </a:r>
            <a:r>
              <a:rPr lang="en-US" dirty="0" err="1" smtClean="0"/>
              <a:t>GeV</a:t>
            </a:r>
            <a:r>
              <a:rPr lang="en-US" dirty="0" smtClean="0"/>
              <a:t> FONLL vs. </a:t>
            </a:r>
            <a:r>
              <a:rPr lang="en-US" dirty="0" err="1" smtClean="0"/>
              <a:t>pQCD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893" y="3886200"/>
            <a:ext cx="4251768" cy="289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842" y="990600"/>
            <a:ext cx="4255618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0600"/>
            <a:ext cx="4572000" cy="565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9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</a:t>
            </a:r>
            <a:r>
              <a:rPr lang="en-US" dirty="0" err="1" smtClean="0"/>
              <a:t>pT</a:t>
            </a:r>
            <a:r>
              <a:rPr lang="en-US" dirty="0" smtClean="0"/>
              <a:t> J/</a:t>
            </a:r>
            <a:r>
              <a:rPr lang="el-GR" dirty="0"/>
              <a:t>ψ</a:t>
            </a:r>
            <a:r>
              <a:rPr lang="en-US" dirty="0" smtClean="0"/>
              <a:t> – motivation</a:t>
            </a:r>
            <a:endParaRPr lang="en-US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4267200" cy="33189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5029200"/>
            <a:ext cx="4281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</a:t>
            </a:r>
            <a:r>
              <a:rPr lang="en-US" baseline="-25000" dirty="0" err="1" smtClean="0"/>
              <a:t>dAu</a:t>
            </a:r>
            <a:r>
              <a:rPr lang="en-US" dirty="0" smtClean="0"/>
              <a:t> ~ 1 at high P</a:t>
            </a:r>
            <a:r>
              <a:rPr lang="en-US" baseline="-25000" dirty="0" smtClean="0"/>
              <a:t>T</a:t>
            </a:r>
          </a:p>
          <a:p>
            <a:r>
              <a:rPr lang="en-US" dirty="0" smtClean="0">
                <a:sym typeface="Wingdings"/>
              </a:rPr>
              <a:t> CNM effects do not play a strong role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62600" y="5181600"/>
            <a:ext cx="309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Less regeneration at high P</a:t>
            </a:r>
            <a:r>
              <a:rPr lang="en-US" baseline="-25000" dirty="0" smtClean="0"/>
              <a:t>T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59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baseline="30000" dirty="0">
                <a:solidFill>
                  <a:srgbClr val="008080"/>
                </a:solidFill>
              </a:rPr>
              <a:t>PHENIX data: Phys. Rev. C 87, 034904 (2013)</a:t>
            </a:r>
          </a:p>
          <a:p>
            <a:r>
              <a:rPr lang="nl-NL" baseline="30000" dirty="0">
                <a:solidFill>
                  <a:srgbClr val="008080"/>
                </a:solidFill>
              </a:rPr>
              <a:t>Model: E.Eskola, H.Paukkunenea and C.Salgo, Nucl. Phys. A 830, 599 (2009)</a:t>
            </a:r>
            <a:endParaRPr lang="en-US" dirty="0">
              <a:solidFill>
                <a:srgbClr val="00808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752599"/>
            <a:ext cx="4086869" cy="307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33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J/</a:t>
            </a:r>
            <a:r>
              <a:rPr lang="el-GR" dirty="0"/>
              <a:t>ψ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r>
              <a:rPr lang="en-US" dirty="0" smtClean="0"/>
              <a:t>, energy / system </a:t>
            </a:r>
            <a:endParaRPr lang="en-US" baseline="-25000" dirty="0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987780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2093913"/>
            <a:ext cx="41465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29400" y="220980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STAR preliminary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0" y="220980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STAR preliminary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6083" y="5879068"/>
            <a:ext cx="176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U+U vs. </a:t>
            </a:r>
            <a:r>
              <a:rPr lang="en-US" dirty="0" err="1" smtClean="0"/>
              <a:t>Au+Au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00200" y="5867400"/>
            <a:ext cx="261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39, 62, 200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Au+Au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73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 in </a:t>
            </a:r>
            <a:r>
              <a:rPr lang="en-US" dirty="0" err="1" smtClean="0"/>
              <a:t>p+p</a:t>
            </a:r>
            <a:r>
              <a:rPr lang="en-US" dirty="0" smtClean="0"/>
              <a:t> 200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8400" y="1610591"/>
            <a:ext cx="3879850" cy="4180609"/>
          </a:xfrm>
        </p:spPr>
        <p:txBody>
          <a:bodyPr/>
          <a:lstStyle/>
          <a:p>
            <a:r>
              <a:rPr lang="en-US" dirty="0" smtClean="0"/>
              <a:t>STAR coverage out to 14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r>
              <a:rPr lang="en-US" dirty="0" smtClean="0"/>
              <a:t>Prompt NLO CS+CO describes the data</a:t>
            </a:r>
          </a:p>
          <a:p>
            <a:r>
              <a:rPr lang="en-US" dirty="0" smtClean="0"/>
              <a:t>Prompt CEM better at high-</a:t>
            </a:r>
            <a:r>
              <a:rPr lang="en-US" dirty="0" err="1" smtClean="0"/>
              <a:t>pT</a:t>
            </a:r>
            <a:endParaRPr lang="en-US" dirty="0"/>
          </a:p>
        </p:txBody>
      </p:sp>
      <p:pic>
        <p:nvPicPr>
          <p:cNvPr id="7" name="Picture 6" descr="JPsi vs p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1293091"/>
            <a:ext cx="4416267" cy="473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81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 in </a:t>
            </a:r>
            <a:r>
              <a:rPr lang="en-US" dirty="0" err="1" smtClean="0"/>
              <a:t>p+p</a:t>
            </a:r>
            <a:r>
              <a:rPr lang="en-US" dirty="0" smtClean="0"/>
              <a:t> –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386" y="1752600"/>
            <a:ext cx="3614614" cy="4806462"/>
          </a:xfrm>
        </p:spPr>
        <p:txBody>
          <a:bodyPr>
            <a:noAutofit/>
          </a:bodyPr>
          <a:lstStyle/>
          <a:p>
            <a:r>
              <a:rPr lang="en-US" sz="2400" dirty="0" smtClean="0"/>
              <a:t>2&lt;</a:t>
            </a:r>
            <a:r>
              <a:rPr lang="en-US" sz="2400" dirty="0" err="1" smtClean="0"/>
              <a:t>pT</a:t>
            </a:r>
            <a:r>
              <a:rPr lang="en-US" sz="2400" dirty="0" smtClean="0"/>
              <a:t>&lt;6 </a:t>
            </a:r>
            <a:r>
              <a:rPr lang="en-US" sz="2400" dirty="0" err="1" smtClean="0"/>
              <a:t>GeV</a:t>
            </a:r>
            <a:r>
              <a:rPr lang="en-US" sz="2400" dirty="0" smtClean="0"/>
              <a:t>/c</a:t>
            </a:r>
          </a:p>
          <a:p>
            <a:r>
              <a:rPr lang="en-US" sz="2400" dirty="0" smtClean="0"/>
              <a:t>STAR+PHENIX consistent with NLO+CSM</a:t>
            </a:r>
          </a:p>
          <a:p>
            <a:pPr lvl="1"/>
            <a:r>
              <a:rPr lang="en-US" sz="2000" dirty="0" smtClean="0"/>
              <a:t>Higher statistics needed to discriminate</a:t>
            </a:r>
          </a:p>
          <a:p>
            <a:r>
              <a:rPr lang="en-US" sz="2400" dirty="0" err="1" smtClean="0"/>
              <a:t>p+p</a:t>
            </a:r>
            <a:r>
              <a:rPr lang="en-US" sz="2400" dirty="0" smtClean="0"/>
              <a:t> 500 </a:t>
            </a:r>
            <a:r>
              <a:rPr lang="en-US" sz="2400" dirty="0" err="1" smtClean="0"/>
              <a:t>GeV</a:t>
            </a:r>
            <a:r>
              <a:rPr lang="en-US" sz="2400" dirty="0" smtClean="0"/>
              <a:t> results will improve precision for future CNM calculations</a:t>
            </a:r>
            <a:endParaRPr lang="en-US" sz="2400" dirty="0"/>
          </a:p>
        </p:txBody>
      </p:sp>
      <p:pic>
        <p:nvPicPr>
          <p:cNvPr id="7" name="Picture 6" descr="jPsi polariz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1" y="1983153"/>
            <a:ext cx="5524240" cy="3943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860" y="5482196"/>
            <a:ext cx="1370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arXiv:1131.1621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0043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229600" cy="838200"/>
          </a:xfrm>
        </p:spPr>
        <p:txBody>
          <a:bodyPr/>
          <a:lstStyle/>
          <a:p>
            <a:r>
              <a:rPr lang="en-US" dirty="0" smtClean="0">
                <a:sym typeface="Symbol" charset="0"/>
              </a:rPr>
              <a:t> in </a:t>
            </a:r>
            <a:r>
              <a:rPr lang="en-US" dirty="0" err="1" smtClean="0">
                <a:sym typeface="Symbol" charset="0"/>
              </a:rPr>
              <a:t>p+p</a:t>
            </a:r>
            <a:r>
              <a:rPr lang="en-US" dirty="0" smtClean="0">
                <a:sym typeface="Symbol" charset="0"/>
              </a:rPr>
              <a:t> 200 </a:t>
            </a:r>
            <a:r>
              <a:rPr lang="en-US" dirty="0" err="1" smtClean="0">
                <a:sym typeface="Symbol" charset="0"/>
              </a:rPr>
              <a:t>GeV</a:t>
            </a:r>
            <a:endParaRPr lang="en-US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995309" y="1337709"/>
            <a:ext cx="3906203" cy="408637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81090" y="1500110"/>
            <a:ext cx="3886200" cy="408637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610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Open heavy flavor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879446"/>
            <a:ext cx="3352800" cy="3978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003" y="5181601"/>
            <a:ext cx="1166997" cy="16764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200" y="1143000"/>
            <a:ext cx="7010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400" kern="0" dirty="0" smtClean="0"/>
              <a:t>Heavy quarks c, b</a:t>
            </a:r>
          </a:p>
          <a:p>
            <a:pPr lvl="1" eaLnBrk="1" hangingPunct="1"/>
            <a:r>
              <a:rPr lang="en-US" sz="2000" kern="0" dirty="0" smtClean="0"/>
              <a:t>Produced in initial hard processes</a:t>
            </a:r>
          </a:p>
          <a:p>
            <a:pPr lvl="1" eaLnBrk="1" hangingPunct="1"/>
            <a:r>
              <a:rPr lang="en-US" sz="2000" kern="0" dirty="0" smtClean="0"/>
              <a:t>Probe the strongly interacting </a:t>
            </a:r>
            <a:r>
              <a:rPr lang="en-US" sz="2000" kern="0" dirty="0"/>
              <a:t>Quark–Gluon </a:t>
            </a:r>
            <a:r>
              <a:rPr lang="en-US" sz="2000" kern="0" dirty="0" smtClean="0"/>
              <a:t>Plasma</a:t>
            </a:r>
          </a:p>
          <a:p>
            <a:pPr lvl="1" eaLnBrk="1" hangingPunct="1"/>
            <a:r>
              <a:rPr lang="en-US" sz="2000" kern="0" dirty="0"/>
              <a:t>Modified spectrum: access </a:t>
            </a:r>
            <a:r>
              <a:rPr lang="en-US" sz="2000" kern="0" dirty="0" err="1"/>
              <a:t>parton</a:t>
            </a:r>
            <a:r>
              <a:rPr lang="en-US" sz="2000" kern="0" dirty="0"/>
              <a:t> energy loss</a:t>
            </a:r>
          </a:p>
          <a:p>
            <a:pPr lvl="1" eaLnBrk="1" hangingPunct="1"/>
            <a:r>
              <a:rPr lang="en-US" sz="2000" kern="0" dirty="0" smtClean="0"/>
              <a:t>Flow: sensitive to dynamics, </a:t>
            </a:r>
            <a:r>
              <a:rPr lang="en-US" sz="2000" kern="0" dirty="0" err="1" smtClean="0"/>
              <a:t>thermalization</a:t>
            </a:r>
            <a:endParaRPr lang="en-US" sz="2000" kern="0" dirty="0" smtClean="0"/>
          </a:p>
          <a:p>
            <a:pPr lvl="1" eaLnBrk="1" hangingPunct="1"/>
            <a:endParaRPr lang="en-US" sz="2400" kern="0" dirty="0"/>
          </a:p>
          <a:p>
            <a:pPr eaLnBrk="1" hangingPunct="1"/>
            <a:r>
              <a:rPr lang="en-US" sz="2400" kern="0" dirty="0" smtClean="0"/>
              <a:t>Semi-</a:t>
            </a:r>
            <a:r>
              <a:rPr lang="en-US" sz="2400" kern="0" dirty="0" err="1" smtClean="0"/>
              <a:t>leptonic</a:t>
            </a:r>
            <a:r>
              <a:rPr lang="en-US" sz="2400" kern="0" dirty="0" smtClean="0"/>
              <a:t> decays</a:t>
            </a:r>
            <a:endParaRPr lang="en-US" sz="2000" kern="0" dirty="0" smtClean="0"/>
          </a:p>
          <a:p>
            <a:pPr lvl="1" eaLnBrk="1" hangingPunct="1"/>
            <a:r>
              <a:rPr lang="en-US" sz="2000" kern="0" dirty="0" smtClean="0"/>
              <a:t>Higher branching ratio, easy to trigger on</a:t>
            </a:r>
            <a:endParaRPr lang="en-US" sz="2000" kern="0" dirty="0"/>
          </a:p>
          <a:p>
            <a:pPr lvl="1" eaLnBrk="1" hangingPunct="1"/>
            <a:r>
              <a:rPr lang="en-US" sz="2000" kern="0" dirty="0" smtClean="0"/>
              <a:t>Indirect access to kinematics, </a:t>
            </a:r>
            <a:br>
              <a:rPr lang="en-US" sz="2000" kern="0" dirty="0" smtClean="0"/>
            </a:br>
            <a:r>
              <a:rPr lang="en-US" sz="2000" kern="0" dirty="0" smtClean="0"/>
              <a:t>mixture of c and b contributions</a:t>
            </a:r>
          </a:p>
          <a:p>
            <a:pPr lvl="1" eaLnBrk="1" hangingPunct="1"/>
            <a:endParaRPr lang="en-US" sz="2000" kern="0" dirty="0"/>
          </a:p>
          <a:p>
            <a:pPr eaLnBrk="1" hangingPunct="1"/>
            <a:r>
              <a:rPr lang="en-US" sz="2400" kern="0" dirty="0" err="1" smtClean="0"/>
              <a:t>Hadronic</a:t>
            </a:r>
            <a:r>
              <a:rPr lang="en-US" sz="2400" kern="0" dirty="0" smtClean="0"/>
              <a:t> reconstruction</a:t>
            </a:r>
          </a:p>
          <a:p>
            <a:pPr lvl="1" eaLnBrk="1" hangingPunct="1"/>
            <a:r>
              <a:rPr lang="en-US" sz="2000" kern="0" dirty="0" smtClean="0"/>
              <a:t>Direct access to kinematics</a:t>
            </a:r>
          </a:p>
          <a:p>
            <a:pPr lvl="1" eaLnBrk="1" hangingPunct="1"/>
            <a:r>
              <a:rPr lang="en-US" sz="2000" kern="0" dirty="0" smtClean="0"/>
              <a:t>Large combinatorial bg., difficult to trigger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990600"/>
            <a:ext cx="1627816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15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990600"/>
            <a:ext cx="5943600" cy="4452523"/>
          </a:xfrm>
          <a:prstGeom prst="rect">
            <a:avLst/>
          </a:prstGeom>
        </p:spPr>
      </p:pic>
      <p:sp>
        <p:nvSpPr>
          <p:cNvPr id="163842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b="0" dirty="0" smtClean="0"/>
              <a:t>RHIC/STAR</a:t>
            </a:r>
          </a:p>
        </p:txBody>
      </p:sp>
      <p:sp>
        <p:nvSpPr>
          <p:cNvPr id="20482" name="AutoShape 2" descr="https://www.phenix.bnl.gov/WWW/run/drawing/Phenix_2008.BeamVie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20483" name="AutoShape 4" descr="https://www.phenix.bnl.gov/WWW/run/drawing/Phenix_2008.BeamVie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</a:pPr>
            <a:endParaRPr lang="en-US">
              <a:solidFill>
                <a:srgbClr val="0000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778" y="5029200"/>
            <a:ext cx="2223574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05800" y="5562600"/>
            <a:ext cx="59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A90000"/>
                </a:solidFill>
                <a:latin typeface="Times New Roman"/>
                <a:cs typeface="Times New Roman"/>
              </a:rPr>
              <a:t>E</a:t>
            </a:r>
            <a:r>
              <a:rPr lang="en-US" b="1" i="1" dirty="0" smtClean="0">
                <a:solidFill>
                  <a:srgbClr val="A90000"/>
                </a:solidFill>
                <a:latin typeface="Times New Roman"/>
                <a:cs typeface="Times New Roman"/>
              </a:rPr>
              <a:t>/p</a:t>
            </a:r>
            <a:endParaRPr lang="en-US" b="1" i="1" dirty="0">
              <a:solidFill>
                <a:srgbClr val="A9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3400" y="5867400"/>
            <a:ext cx="85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BEMC</a:t>
            </a:r>
            <a:endParaRPr lang="en-US" dirty="0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0" y="1066800"/>
            <a:ext cx="3200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kern="0" dirty="0" smtClean="0"/>
              <a:t>TPC</a:t>
            </a:r>
          </a:p>
          <a:p>
            <a:pPr lvl="1" eaLnBrk="1" hangingPunct="1"/>
            <a:r>
              <a:rPr lang="en-US" sz="1800" kern="0" dirty="0" err="1" smtClean="0"/>
              <a:t>dE</a:t>
            </a:r>
            <a:r>
              <a:rPr lang="en-US" sz="1800" kern="0" dirty="0" smtClean="0"/>
              <a:t>/dx </a:t>
            </a:r>
            <a:r>
              <a:rPr lang="en-US" sz="1800" kern="0" dirty="0"/>
              <a:t>P</a:t>
            </a:r>
            <a:r>
              <a:rPr lang="en-US" sz="1800" kern="0" dirty="0" smtClean="0"/>
              <a:t>ID </a:t>
            </a:r>
          </a:p>
          <a:p>
            <a:pPr lvl="1" eaLnBrk="1" hangingPunct="1"/>
            <a:r>
              <a:rPr lang="en-US" sz="1800" kern="0" dirty="0" smtClean="0"/>
              <a:t>Large acceptance,</a:t>
            </a:r>
            <a:br>
              <a:rPr lang="en-US" sz="1800" kern="0" dirty="0" smtClean="0"/>
            </a:br>
            <a:r>
              <a:rPr lang="en-US" sz="1800" kern="0" dirty="0" smtClean="0"/>
              <a:t>uniform in a wide</a:t>
            </a:r>
            <a:br>
              <a:rPr lang="en-US" sz="1800" kern="0" dirty="0" smtClean="0"/>
            </a:br>
            <a:r>
              <a:rPr lang="en-US" sz="1800" kern="0" dirty="0" smtClean="0"/>
              <a:t>energy range</a:t>
            </a:r>
            <a:endParaRPr lang="en-US" sz="1800" kern="0" dirty="0"/>
          </a:p>
          <a:p>
            <a:pPr eaLnBrk="1" hangingPunct="1"/>
            <a:endParaRPr lang="en-US" sz="2000" kern="0" dirty="0" smtClean="0"/>
          </a:p>
          <a:p>
            <a:pPr eaLnBrk="1" hangingPunct="1"/>
            <a:r>
              <a:rPr lang="en-US" sz="2000" kern="0" dirty="0" smtClean="0"/>
              <a:t>TOF</a:t>
            </a:r>
          </a:p>
          <a:p>
            <a:pPr lvl="1" eaLnBrk="1" hangingPunct="1"/>
            <a:r>
              <a:rPr lang="en-US" sz="1800" dirty="0" smtClean="0"/>
              <a:t>PID using flight time</a:t>
            </a:r>
          </a:p>
          <a:p>
            <a:pPr lvl="1" eaLnBrk="1" hangingPunct="1"/>
            <a:endParaRPr lang="en-US" sz="2000" kern="0" dirty="0"/>
          </a:p>
          <a:p>
            <a:pPr eaLnBrk="1" hangingPunct="1"/>
            <a:r>
              <a:rPr lang="en-US" sz="2000" kern="0" dirty="0" smtClean="0"/>
              <a:t>BEMC</a:t>
            </a:r>
          </a:p>
          <a:p>
            <a:pPr lvl="1" eaLnBrk="1" hangingPunct="1"/>
            <a:r>
              <a:rPr lang="en-US" sz="1800" kern="0" dirty="0" smtClean="0"/>
              <a:t>High-</a:t>
            </a:r>
            <a:r>
              <a:rPr lang="en-US" sz="1800" kern="0" dirty="0" err="1" smtClean="0"/>
              <a:t>p</a:t>
            </a:r>
            <a:r>
              <a:rPr lang="en-US" sz="1800" kern="0" baseline="-25000" dirty="0" err="1" smtClean="0"/>
              <a:t>T</a:t>
            </a:r>
            <a:r>
              <a:rPr lang="en-US" sz="1800" kern="0" dirty="0" smtClean="0"/>
              <a:t> trigger</a:t>
            </a:r>
          </a:p>
          <a:p>
            <a:pPr lvl="1" eaLnBrk="1" hangingPunct="1"/>
            <a:r>
              <a:rPr lang="en-US" sz="1800" kern="0" dirty="0" smtClean="0"/>
              <a:t>PID using E/p </a:t>
            </a:r>
            <a:br>
              <a:rPr lang="en-US" sz="1800" kern="0" dirty="0" smtClean="0"/>
            </a:br>
            <a:r>
              <a:rPr lang="en-US" sz="1800" kern="0" dirty="0" smtClean="0"/>
              <a:t>ratio</a:t>
            </a:r>
          </a:p>
          <a:p>
            <a:pPr lvl="1" eaLnBrk="1" hangingPunct="1"/>
            <a:endParaRPr lang="en-US" sz="1800" kern="0" dirty="0"/>
          </a:p>
          <a:p>
            <a:pPr eaLnBrk="1" hangingPunct="1"/>
            <a:r>
              <a:rPr lang="en-US" sz="2000" kern="0" dirty="0" smtClean="0"/>
              <a:t>VPD</a:t>
            </a:r>
          </a:p>
          <a:p>
            <a:pPr lvl="1" eaLnBrk="1" hangingPunct="1"/>
            <a:r>
              <a:rPr lang="en-US" sz="1800" kern="0" dirty="0" smtClean="0"/>
              <a:t>Trigger minimum</a:t>
            </a:r>
            <a:br>
              <a:rPr lang="en-US" sz="1800" kern="0" dirty="0" smtClean="0"/>
            </a:br>
            <a:r>
              <a:rPr lang="en-US" sz="1800" kern="0" dirty="0" smtClean="0"/>
              <a:t>bias events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863" y="5029200"/>
            <a:ext cx="2271757" cy="1787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78069" y="55742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260" y="5029200"/>
            <a:ext cx="2133600" cy="17962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15952" y="5726668"/>
            <a:ext cx="642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84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5256356" cy="3165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and D* production in </a:t>
            </a:r>
            <a:r>
              <a:rPr lang="en-US" dirty="0" err="1" smtClean="0"/>
              <a:t>p+p</a:t>
            </a:r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6200" y="3962400"/>
            <a:ext cx="5486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sz="2400" kern="0" dirty="0" err="1" smtClean="0"/>
              <a:t>p+p</a:t>
            </a:r>
            <a:r>
              <a:rPr lang="en-US" sz="2400" kern="0" dirty="0" smtClean="0"/>
              <a:t> 200 </a:t>
            </a:r>
            <a:r>
              <a:rPr lang="en-US" sz="2400" kern="0" dirty="0" err="1" smtClean="0"/>
              <a:t>GeV</a:t>
            </a:r>
            <a:endParaRPr lang="en-US" sz="2400" kern="0" dirty="0" smtClean="0"/>
          </a:p>
          <a:p>
            <a:pPr eaLnBrk="1" hangingPunct="1"/>
            <a:r>
              <a:rPr lang="en-US" sz="2000" kern="0" dirty="0" smtClean="0">
                <a:solidFill>
                  <a:schemeClr val="tx1"/>
                </a:solidFill>
              </a:rPr>
              <a:t>Essential as a baseline for A+A</a:t>
            </a:r>
          </a:p>
          <a:p>
            <a:pPr eaLnBrk="1" hangingPunct="1"/>
            <a:r>
              <a:rPr lang="en-US" sz="2000" kern="0" dirty="0" smtClean="0">
                <a:solidFill>
                  <a:schemeClr val="tx1"/>
                </a:solidFill>
              </a:rPr>
              <a:t>Consistent with FONLL upper limit</a:t>
            </a:r>
          </a:p>
          <a:p>
            <a:pPr eaLnBrk="1" hangingPunct="1"/>
            <a:r>
              <a:rPr lang="en-US" sz="2000" kern="0" dirty="0">
                <a:solidFill>
                  <a:schemeClr val="tx1"/>
                </a:solidFill>
              </a:rPr>
              <a:t>New </a:t>
            </a:r>
            <a:r>
              <a:rPr lang="en-US" sz="2000" kern="0" dirty="0" smtClean="0">
                <a:solidFill>
                  <a:schemeClr val="tx1"/>
                </a:solidFill>
              </a:rPr>
              <a:t>point at 0&lt;</a:t>
            </a:r>
            <a:r>
              <a:rPr lang="en-US" sz="2000" kern="0" dirty="0" err="1" smtClean="0">
                <a:solidFill>
                  <a:schemeClr val="tx1"/>
                </a:solidFill>
              </a:rPr>
              <a:t>p</a:t>
            </a:r>
            <a:r>
              <a:rPr lang="en-US" sz="2000" kern="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2000" kern="0" dirty="0" smtClean="0">
                <a:solidFill>
                  <a:schemeClr val="tx1"/>
                </a:solidFill>
              </a:rPr>
              <a:t>&lt;0.7 </a:t>
            </a:r>
            <a:r>
              <a:rPr lang="en-US" sz="2000" kern="0" dirty="0" err="1">
                <a:solidFill>
                  <a:schemeClr val="tx1"/>
                </a:solidFill>
              </a:rPr>
              <a:t>GeV</a:t>
            </a:r>
            <a:r>
              <a:rPr lang="en-US" sz="2000" kern="0" dirty="0">
                <a:solidFill>
                  <a:schemeClr val="tx1"/>
                </a:solidFill>
              </a:rPr>
              <a:t>/</a:t>
            </a:r>
            <a:r>
              <a:rPr lang="en-US" sz="2000" kern="0" dirty="0" smtClean="0">
                <a:solidFill>
                  <a:schemeClr val="tx1"/>
                </a:solidFill>
              </a:rPr>
              <a:t>c</a:t>
            </a:r>
            <a:endParaRPr lang="en-US" sz="2000" kern="0" dirty="0">
              <a:solidFill>
                <a:schemeClr val="tx1"/>
              </a:solidFill>
            </a:endParaRPr>
          </a:p>
          <a:p>
            <a:pPr lvl="1" eaLnBrk="1" hangingPunct="1">
              <a:buFont typeface="Wingdings" charset="0"/>
              <a:buChar char="à"/>
            </a:pPr>
            <a:r>
              <a:rPr lang="en-US" sz="2000" kern="0" dirty="0" err="1"/>
              <a:t>Lévy</a:t>
            </a:r>
            <a:r>
              <a:rPr lang="en-US" sz="2000" kern="0" dirty="0"/>
              <a:t> fit describes data </a:t>
            </a:r>
            <a:r>
              <a:rPr lang="en-US" sz="2000" kern="0" dirty="0" smtClean="0"/>
              <a:t>well</a:t>
            </a:r>
            <a:endParaRPr lang="en-US" sz="2000" kern="0" baseline="-25000" dirty="0"/>
          </a:p>
        </p:txBody>
      </p:sp>
    </p:spTree>
    <p:extLst>
      <p:ext uri="{BB962C8B-B14F-4D97-AF65-F5344CB8AC3E}">
        <p14:creationId xmlns:p14="http://schemas.microsoft.com/office/powerpoint/2010/main" val="360631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and D* production in </a:t>
            </a:r>
            <a:r>
              <a:rPr lang="en-US" dirty="0" err="1" smtClean="0"/>
              <a:t>p+p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5256356" cy="3165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615" y="1004407"/>
            <a:ext cx="3581400" cy="229169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200" y="3962400"/>
            <a:ext cx="5486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sz="2400" kern="0" dirty="0" err="1" smtClean="0"/>
              <a:t>p+p</a:t>
            </a:r>
            <a:r>
              <a:rPr lang="en-US" sz="2400" kern="0" dirty="0" smtClean="0"/>
              <a:t> 200 </a:t>
            </a:r>
            <a:r>
              <a:rPr lang="en-US" sz="2400" kern="0" dirty="0" err="1" smtClean="0"/>
              <a:t>GeV</a:t>
            </a:r>
            <a:endParaRPr lang="en-US" sz="2400" kern="0" dirty="0" smtClean="0"/>
          </a:p>
          <a:p>
            <a:pPr eaLnBrk="1" hangingPunct="1"/>
            <a:r>
              <a:rPr lang="en-US" sz="2000" kern="0" dirty="0" smtClean="0">
                <a:solidFill>
                  <a:schemeClr val="tx1"/>
                </a:solidFill>
              </a:rPr>
              <a:t>Essential as a baseline for A+A</a:t>
            </a:r>
          </a:p>
          <a:p>
            <a:pPr eaLnBrk="1" hangingPunct="1"/>
            <a:r>
              <a:rPr lang="en-US" sz="2000" kern="0" dirty="0" smtClean="0">
                <a:solidFill>
                  <a:schemeClr val="tx1"/>
                </a:solidFill>
              </a:rPr>
              <a:t>Consistent with FONLL upper limit</a:t>
            </a:r>
          </a:p>
          <a:p>
            <a:pPr eaLnBrk="1" hangingPunct="1"/>
            <a:r>
              <a:rPr lang="en-US" sz="2000" kern="0" dirty="0">
                <a:solidFill>
                  <a:schemeClr val="tx1"/>
                </a:solidFill>
              </a:rPr>
              <a:t>New point at </a:t>
            </a:r>
            <a:r>
              <a:rPr lang="en-US" sz="2000" kern="0" dirty="0" smtClean="0">
                <a:solidFill>
                  <a:schemeClr val="tx1"/>
                </a:solidFill>
              </a:rPr>
              <a:t>0&lt;</a:t>
            </a:r>
            <a:r>
              <a:rPr lang="en-US" sz="2000" kern="0" dirty="0" err="1" smtClean="0">
                <a:solidFill>
                  <a:schemeClr val="tx1"/>
                </a:solidFill>
              </a:rPr>
              <a:t>p</a:t>
            </a:r>
            <a:r>
              <a:rPr lang="en-US" sz="2000" kern="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2000" kern="0" dirty="0">
                <a:solidFill>
                  <a:schemeClr val="tx1"/>
                </a:solidFill>
              </a:rPr>
              <a:t>&lt;0.7 </a:t>
            </a:r>
            <a:r>
              <a:rPr lang="en-US" sz="2000" kern="0" dirty="0" err="1">
                <a:solidFill>
                  <a:schemeClr val="tx1"/>
                </a:solidFill>
              </a:rPr>
              <a:t>GeV</a:t>
            </a:r>
            <a:r>
              <a:rPr lang="en-US" sz="2000" kern="0" dirty="0">
                <a:solidFill>
                  <a:schemeClr val="tx1"/>
                </a:solidFill>
              </a:rPr>
              <a:t>/c</a:t>
            </a:r>
          </a:p>
          <a:p>
            <a:pPr lvl="1" eaLnBrk="1" hangingPunct="1">
              <a:buFont typeface="Wingdings" charset="0"/>
              <a:buChar char="à"/>
            </a:pPr>
            <a:r>
              <a:rPr lang="en-US" sz="2000" kern="0" dirty="0" err="1"/>
              <a:t>Lévy</a:t>
            </a:r>
            <a:r>
              <a:rPr lang="en-US" sz="2000" kern="0" dirty="0"/>
              <a:t> </a:t>
            </a:r>
            <a:r>
              <a:rPr lang="en-US" sz="2000" kern="0" dirty="0" smtClean="0"/>
              <a:t>fit describes data well</a:t>
            </a:r>
            <a:endParaRPr lang="en-US" sz="2000" kern="0" baseline="-25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085" y="3276600"/>
            <a:ext cx="3857916" cy="3581399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447800" y="5943600"/>
            <a:ext cx="434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 eaLnBrk="1" hangingPunct="1">
              <a:buNone/>
            </a:pPr>
            <a:r>
              <a:rPr lang="en-US" sz="2400" kern="0" dirty="0" smtClean="0"/>
              <a:t>New 500 </a:t>
            </a:r>
            <a:r>
              <a:rPr lang="en-US" sz="2400" kern="0" dirty="0" err="1" smtClean="0"/>
              <a:t>GeV</a:t>
            </a:r>
            <a:r>
              <a:rPr lang="en-US" sz="2400" kern="0" dirty="0" smtClean="0"/>
              <a:t> measurement</a:t>
            </a:r>
          </a:p>
          <a:p>
            <a:pPr marL="400050" eaLnBrk="1" hangingPunct="1"/>
            <a:r>
              <a:rPr lang="en-US" sz="2000" kern="0" dirty="0" smtClean="0">
                <a:solidFill>
                  <a:srgbClr val="000000"/>
                </a:solidFill>
              </a:rPr>
              <a:t>Consistent with NLO calculations</a:t>
            </a:r>
          </a:p>
        </p:txBody>
      </p:sp>
    </p:spTree>
    <p:extLst>
      <p:ext uri="{BB962C8B-B14F-4D97-AF65-F5344CB8AC3E}">
        <p14:creationId xmlns:p14="http://schemas.microsoft.com/office/powerpoint/2010/main" val="2765673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production in </a:t>
            </a:r>
            <a:r>
              <a:rPr lang="en-US" dirty="0" err="1" smtClean="0"/>
              <a:t>Au+Au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419600" y="1066800"/>
            <a:ext cx="4495800" cy="4343400"/>
            <a:chOff x="381000" y="1295400"/>
            <a:chExt cx="4368800" cy="4191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" y="1295400"/>
              <a:ext cx="4368800" cy="4191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381000" y="4953000"/>
              <a:ext cx="533400" cy="533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92200"/>
            <a:ext cx="3657600" cy="3860800"/>
          </a:xfrm>
          <a:prstGeom prst="rect">
            <a:avLst/>
          </a:prstGeom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304800" y="4953000"/>
            <a:ext cx="8610600" cy="129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400" dirty="0" smtClean="0"/>
              <a:t>Total cross section scales with the number of binary collisions</a:t>
            </a:r>
            <a:endParaRPr lang="en-US" sz="2400" dirty="0" smtClean="0">
              <a:sym typeface="Wingding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9789" y="4843046"/>
            <a:ext cx="3305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Transverse momentum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(</a:t>
            </a:r>
            <a:r>
              <a:rPr lang="en-US" sz="1600" dirty="0" err="1" smtClean="0"/>
              <a:t>GeV</a:t>
            </a:r>
            <a:r>
              <a:rPr lang="en-US" sz="1600" dirty="0" smtClean="0"/>
              <a:t>/c)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2667000" y="2209800"/>
            <a:ext cx="121250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arXiv:1404.6185 </a:t>
            </a: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submitted </a:t>
            </a:r>
            <a:r>
              <a:rPr lang="en-US" sz="1050" dirty="0"/>
              <a:t>to </a:t>
            </a:r>
            <a:r>
              <a:rPr lang="en-US" sz="1050" dirty="0" smtClean="0"/>
              <a:t>PRL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08861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production in </a:t>
            </a:r>
            <a:r>
              <a:rPr lang="en-US" dirty="0" err="1" smtClean="0"/>
              <a:t>Au+Au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419600" y="1066800"/>
            <a:ext cx="4495800" cy="4343400"/>
            <a:chOff x="381000" y="1295400"/>
            <a:chExt cx="4368800" cy="4191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" y="1295400"/>
              <a:ext cx="4368800" cy="4191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381000" y="4953000"/>
              <a:ext cx="533400" cy="533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92200"/>
            <a:ext cx="3657600" cy="38608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 bwMode="auto">
          <a:xfrm>
            <a:off x="838200" y="5943600"/>
            <a:ext cx="7467600" cy="5334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Charm is mostly produced in initial hard processes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9789" y="4843046"/>
            <a:ext cx="3305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Transverse momentum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(</a:t>
            </a:r>
            <a:r>
              <a:rPr lang="en-US" sz="1600" dirty="0" err="1" smtClean="0"/>
              <a:t>GeV</a:t>
            </a:r>
            <a:r>
              <a:rPr lang="en-US" sz="1600" dirty="0" smtClean="0"/>
              <a:t>/c)</a:t>
            </a:r>
            <a:endParaRPr lang="en-US" sz="1600" dirty="0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304800" y="4953000"/>
            <a:ext cx="8610600" cy="129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400" dirty="0" smtClean="0"/>
              <a:t>Total cross section scales with the number of binary collisions</a:t>
            </a:r>
            <a:endParaRPr lang="en-US" sz="2400" dirty="0" smtClean="0">
              <a:sym typeface="Wingding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209800"/>
            <a:ext cx="121250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arXiv:1404.6185 </a:t>
            </a: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submitted </a:t>
            </a:r>
            <a:r>
              <a:rPr lang="en-US" sz="1050" dirty="0"/>
              <a:t>to </a:t>
            </a:r>
            <a:r>
              <a:rPr lang="en-US" sz="1050" dirty="0" smtClean="0"/>
              <a:t>PRL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203427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Alapértelmezett terv">
  <a:themeElements>
    <a:clrScheme name="1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31717</TotalTime>
  <Words>2301</Words>
  <Application>Microsoft Macintosh PowerPoint</Application>
  <PresentationFormat>On-screen Show (4:3)</PresentationFormat>
  <Paragraphs>394</Paragraphs>
  <Slides>38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1_Alapértelmezett terv</vt:lpstr>
      <vt:lpstr>PowerPoint Presentation</vt:lpstr>
      <vt:lpstr>Heavy flavor physics at STAR</vt:lpstr>
      <vt:lpstr>1. Open heavy flavor</vt:lpstr>
      <vt:lpstr>1. Open heavy flavor</vt:lpstr>
      <vt:lpstr>RHIC/STAR</vt:lpstr>
      <vt:lpstr>D0 and D* production in p+p</vt:lpstr>
      <vt:lpstr>D0 and D* production in p+p</vt:lpstr>
      <vt:lpstr>D0 production in Au+Au</vt:lpstr>
      <vt:lpstr>D0 production in Au+Au</vt:lpstr>
      <vt:lpstr>D0 suppression in Au+Au</vt:lpstr>
      <vt:lpstr>D0 suppression and models</vt:lpstr>
      <vt:lpstr>D0 in U+U collisions</vt:lpstr>
      <vt:lpstr>Non-photonic electrons in 200 GeV Au+Au </vt:lpstr>
      <vt:lpstr>Non-photonic electrons: 39, 62.4 GeV</vt:lpstr>
      <vt:lpstr>2. Quarkonia</vt:lpstr>
      <vt:lpstr>2. Quarkonia</vt:lpstr>
      <vt:lpstr>J/ψ suppression: 39, 62.4, 200 GeV</vt:lpstr>
      <vt:lpstr>J/ψ suppression and flow in Au+Au</vt:lpstr>
      <vt:lpstr>High-pT J/ψ in Au+Au</vt:lpstr>
      <vt:lpstr>High-pT J/ψ in Au+Au</vt:lpstr>
      <vt:lpstr>Upsilons in A+A</vt:lpstr>
      <vt:lpstr>Excited ϒ states in Au+Au</vt:lpstr>
      <vt:lpstr>Excited ϒ states in Au+Au</vt:lpstr>
      <vt:lpstr>Outlook: Heavy Flavor Tracker</vt:lpstr>
      <vt:lpstr>Outlook: Muon Telescope Detector</vt:lpstr>
      <vt:lpstr>Summary</vt:lpstr>
      <vt:lpstr>Summary</vt:lpstr>
      <vt:lpstr>Thank You!</vt:lpstr>
      <vt:lpstr>D0 in U+U, spectra and RAA</vt:lpstr>
      <vt:lpstr>D0, model ingredients</vt:lpstr>
      <vt:lpstr>D0 RAA</vt:lpstr>
      <vt:lpstr>NPE Au+Au 200 GeV</vt:lpstr>
      <vt:lpstr>NPE 62.6 GeV FONLL vs. pQCD</vt:lpstr>
      <vt:lpstr>High-pT J/ψ – motivation</vt:lpstr>
      <vt:lpstr>J/ψ vs pT, energy / system </vt:lpstr>
      <vt:lpstr>J/ψ in p+p 200 GeV</vt:lpstr>
      <vt:lpstr>J/ψ in p+p – polarization</vt:lpstr>
      <vt:lpstr> in p+p 200 GeV</vt:lpstr>
    </vt:vector>
  </TitlesOfParts>
  <Manager/>
  <Company>Debreceni Egyetem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Heavy Flavor measurements at STAR</dc:title>
  <dc:subject/>
  <dc:creator>Vértesi Róbert</dc:creator>
  <cp:keywords/>
  <dc:description/>
  <cp:lastModifiedBy>Robert Vertesi</cp:lastModifiedBy>
  <cp:revision>1070</cp:revision>
  <dcterms:created xsi:type="dcterms:W3CDTF">2009-04-02T10:25:24Z</dcterms:created>
  <dcterms:modified xsi:type="dcterms:W3CDTF">2014-07-03T11:18:55Z</dcterms:modified>
  <cp:category/>
</cp:coreProperties>
</file>