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69" r:id="rId5"/>
    <p:sldId id="272" r:id="rId6"/>
    <p:sldId id="258" r:id="rId7"/>
    <p:sldId id="261" r:id="rId8"/>
    <p:sldId id="262" r:id="rId9"/>
    <p:sldId id="263" r:id="rId10"/>
    <p:sldId id="271" r:id="rId11"/>
    <p:sldId id="310" r:id="rId12"/>
    <p:sldId id="309" r:id="rId13"/>
    <p:sldId id="274" r:id="rId14"/>
    <p:sldId id="266" r:id="rId15"/>
    <p:sldId id="267" r:id="rId16"/>
    <p:sldId id="280" r:id="rId17"/>
    <p:sldId id="296" r:id="rId18"/>
    <p:sldId id="282" r:id="rId19"/>
    <p:sldId id="283" r:id="rId20"/>
    <p:sldId id="313" r:id="rId21"/>
    <p:sldId id="284" r:id="rId22"/>
    <p:sldId id="285" r:id="rId23"/>
    <p:sldId id="277" r:id="rId24"/>
    <p:sldId id="311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3AC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4" autoAdjust="0"/>
  </p:normalViewPr>
  <p:slideViewPr>
    <p:cSldViewPr snapToGrid="0">
      <p:cViewPr>
        <p:scale>
          <a:sx n="80" d="100"/>
          <a:sy n="80" d="100"/>
        </p:scale>
        <p:origin x="808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7D27F-9472-4CA4-B3EB-C3254AA30B92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12DA-2566-4624-B568-1B353289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0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E866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Phys</a:t>
            </a:r>
            <a:r>
              <a:rPr lang="en-US" baseline="0" dirty="0" smtClean="0"/>
              <a:t> Rev Lett. 113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NNPDF pol1.1 from </a:t>
            </a:r>
            <a:r>
              <a:rPr lang="en-US" dirty="0" err="1" smtClean="0"/>
              <a:t>Nucl</a:t>
            </a:r>
            <a:r>
              <a:rPr lang="en-US" dirty="0" smtClean="0"/>
              <a:t>. Phys. B 887 276-308 (2014) DSSV from</a:t>
            </a:r>
            <a:r>
              <a:rPr lang="en-US" baseline="0" dirty="0" smtClean="0"/>
              <a:t> arXiv:1304.0079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12DA-2566-4624-B568-1B353289B0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6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3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7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5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6/20/2011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Brian Page - Rencontres de Moriond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A272-7B0C-4F47-92F6-5AA8BD8B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.w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Longitudinal Spin Physics at STAR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19308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Brian Page – Brookhaven National Laboratory</a:t>
            </a:r>
          </a:p>
          <a:p>
            <a:r>
              <a:rPr lang="en-US" dirty="0" smtClean="0"/>
              <a:t>for the STAR Collaboration</a:t>
            </a:r>
          </a:p>
          <a:p>
            <a:r>
              <a:rPr lang="en-US" dirty="0" err="1" smtClean="0"/>
              <a:t>Moriond</a:t>
            </a:r>
            <a:r>
              <a:rPr lang="en-US" dirty="0" smtClean="0"/>
              <a:t>, March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11" y="3981600"/>
            <a:ext cx="2331514" cy="265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5" y="4375460"/>
            <a:ext cx="2199398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Beyond Inclusive: Di-jet Measurements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9" y="788591"/>
            <a:ext cx="4344380" cy="3127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79" y="1564963"/>
            <a:ext cx="3376411" cy="3757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258" y="3907749"/>
            <a:ext cx="5053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Coincidence measurements capture more information about the </a:t>
            </a:r>
            <a:r>
              <a:rPr lang="en-US" sz="2000" dirty="0" err="1" smtClean="0">
                <a:solidFill>
                  <a:srgbClr val="008000"/>
                </a:solidFill>
              </a:rPr>
              <a:t>partonic</a:t>
            </a:r>
            <a:r>
              <a:rPr lang="en-US" sz="2000" dirty="0" smtClean="0">
                <a:solidFill>
                  <a:srgbClr val="008000"/>
                </a:solidFill>
              </a:rPr>
              <a:t> hard-scattering and provide a more direct link to the initial kinematics than inclusive 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Leading order expressions show how different jet configurations are sensitive to different kinematic values</a:t>
            </a:r>
          </a:p>
        </p:txBody>
      </p:sp>
    </p:spTree>
    <p:extLst>
      <p:ext uri="{BB962C8B-B14F-4D97-AF65-F5344CB8AC3E}">
        <p14:creationId xmlns:p14="http://schemas.microsoft.com/office/powerpoint/2010/main" val="22328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" y="1289788"/>
            <a:ext cx="6501165" cy="441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38787" y="1090837"/>
                <a:ext cx="3205220" cy="534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8000"/>
                    </a:solidFill>
                  </a:rPr>
                  <a:t>Di-jet </a:t>
                </a:r>
                <a:r>
                  <a:rPr lang="en-US" sz="2000" dirty="0">
                    <a:solidFill>
                      <a:srgbClr val="008000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008000"/>
                    </a:solidFill>
                  </a:rPr>
                  <a:t>LL</a:t>
                </a:r>
                <a:r>
                  <a:rPr lang="en-US" sz="2000" dirty="0">
                    <a:solidFill>
                      <a:srgbClr val="008000"/>
                    </a:solidFill>
                  </a:rPr>
                  <a:t> plotted vs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M</a:t>
                </a:r>
                <a:r>
                  <a:rPr lang="en-US" sz="2000" baseline="-25000" dirty="0" err="1">
                    <a:solidFill>
                      <a:srgbClr val="008000"/>
                    </a:solidFill>
                  </a:rPr>
                  <a:t>inv</a:t>
                </a:r>
                <a:r>
                  <a:rPr lang="en-US" sz="2000" dirty="0">
                    <a:solidFill>
                      <a:srgbClr val="00800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(~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at L.O.) for data taken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8000"/>
                    </a:solidFill>
                  </a:rPr>
                  <a:t> = </a:t>
                </a:r>
                <a:r>
                  <a:rPr lang="en-US" sz="2000" dirty="0">
                    <a:solidFill>
                      <a:srgbClr val="0000CC"/>
                    </a:solidFill>
                  </a:rPr>
                  <a:t>200</a:t>
                </a:r>
                <a:r>
                  <a:rPr lang="en-US" sz="2000" dirty="0">
                    <a:solidFill>
                      <a:srgbClr val="008000"/>
                    </a:solidFill>
                  </a:rPr>
                  <a:t> 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510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510 GeV data extend to lower 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sz="2000" baseline="-25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inv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(lower x) where ∆G not as well constrained while 200 GeV data give better precision at mid to high 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sz="2000" baseline="-25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inv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Larger datasets from more recent runs are on tape for both 200 (x2) and 510 (x3.6) GeV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87" y="1090837"/>
                <a:ext cx="3205220" cy="5342425"/>
              </a:xfrm>
              <a:prstGeom prst="rect">
                <a:avLst/>
              </a:prstGeom>
              <a:blipFill rotWithShape="0">
                <a:blip r:embed="rId3"/>
                <a:stretch>
                  <a:fillRect l="-1711" t="-685" r="-2662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4143" y="1357160"/>
            <a:ext cx="518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arXiv:1602.03922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Flavor-Separated Quark Contribution </a:t>
            </a:r>
            <a:endParaRPr lang="en-US" sz="4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35682"/>
              </p:ext>
            </p:extLst>
          </p:nvPr>
        </p:nvGraphicFramePr>
        <p:xfrm>
          <a:off x="4885090" y="898583"/>
          <a:ext cx="4115133" cy="131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90" y="898583"/>
                        <a:ext cx="4115133" cy="131195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418"/>
          <a:stretch/>
        </p:blipFill>
        <p:spPr>
          <a:xfrm>
            <a:off x="126256" y="1100501"/>
            <a:ext cx="4639848" cy="422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77" y="4740691"/>
            <a:ext cx="1541919" cy="464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1583" y="3353532"/>
            <a:ext cx="1104289" cy="330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77" y="4101483"/>
            <a:ext cx="896630" cy="25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990" y="5688266"/>
            <a:ext cx="8456020" cy="8613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20144" y="1056443"/>
            <a:ext cx="648070" cy="1003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8094" y="5751935"/>
            <a:ext cx="676715" cy="7006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7384" y="5747052"/>
            <a:ext cx="676715" cy="695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41935" y="5277429"/>
            <a:ext cx="11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06743" y="5283187"/>
            <a:ext cx="11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83464" y="5274554"/>
            <a:ext cx="6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6259" y="5295325"/>
            <a:ext cx="76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664" y="5256699"/>
            <a:ext cx="8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24078" y="5264472"/>
            <a:ext cx="8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6104" y="2336014"/>
            <a:ext cx="4377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 probes all quark and anti-quark flavors so ∆</a:t>
            </a:r>
            <a:r>
              <a:rPr lang="el-GR" dirty="0" smtClean="0">
                <a:solidFill>
                  <a:srgbClr val="0070C0"/>
                </a:solidFill>
              </a:rPr>
              <a:t>Σ</a:t>
            </a:r>
            <a:r>
              <a:rPr lang="en-US" dirty="0" smtClean="0">
                <a:solidFill>
                  <a:srgbClr val="0070C0"/>
                </a:solidFill>
              </a:rPr>
              <a:t> well constrained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Constraints on individual quark and  anti-quark distributions are weaker due to uncertainty in fragmentation functions needed in SIDIS extractions</a:t>
            </a:r>
            <a:endParaRPr lang="en-US" dirty="0">
              <a:solidFill>
                <a:srgbClr val="008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Expect flavor symmetric light sea, but observe u̅ ≠ 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Comparing anti-quark helicity distributions important for discriminating between models of light sea generation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3773" y="4045447"/>
            <a:ext cx="409545" cy="37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_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038" y="827783"/>
            <a:ext cx="320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Phys. Rev. D 80, 034030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8"/>
          <a:stretch/>
        </p:blipFill>
        <p:spPr>
          <a:xfrm>
            <a:off x="34034" y="3488383"/>
            <a:ext cx="5461991" cy="81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01" t="6089" r="79198" b="6101"/>
          <a:stretch/>
        </p:blipFill>
        <p:spPr>
          <a:xfrm>
            <a:off x="541556" y="1090659"/>
            <a:ext cx="3686088" cy="1714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Probing the Sea Quarks</a:t>
            </a:r>
            <a:endParaRPr lang="en-US" sz="4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9" r="13018"/>
          <a:stretch/>
        </p:blipFill>
        <p:spPr>
          <a:xfrm>
            <a:off x="6941909" y="5411121"/>
            <a:ext cx="691512" cy="9387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8" r="11776"/>
          <a:stretch/>
        </p:blipFill>
        <p:spPr>
          <a:xfrm>
            <a:off x="2444765" y="4475443"/>
            <a:ext cx="639240" cy="90546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983425" y="1535502"/>
            <a:ext cx="370921" cy="30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96025" y="929075"/>
            <a:ext cx="364797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 boson production at RHIC provides complimentary measurements to SIDIS: Data at high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and no dependence on fragmentation functions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V-A structure of weak interaction leads to perfect spin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Structure of asymmetry allows for enhancement of a given flavor based on decay kinematics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901760"/>
            <a:ext cx="2102277" cy="13242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492032" y="5275034"/>
            <a:ext cx="781050" cy="400879"/>
          </a:xfrm>
          <a:prstGeom prst="rightArrow">
            <a:avLst>
              <a:gd name="adj1" fmla="val 28106"/>
              <a:gd name="adj2" fmla="val 7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55" y="5508428"/>
            <a:ext cx="1448093" cy="841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12" y="4888147"/>
            <a:ext cx="1839306" cy="135439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5992742" y="5277966"/>
            <a:ext cx="781050" cy="400879"/>
          </a:xfrm>
          <a:prstGeom prst="rightArrow">
            <a:avLst>
              <a:gd name="adj1" fmla="val 28106"/>
              <a:gd name="adj2" fmla="val 7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03" y="4515313"/>
            <a:ext cx="544592" cy="86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4804" y="4705376"/>
            <a:ext cx="11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Forward Scatter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2137" y="4716625"/>
            <a:ext cx="11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Forward Scatter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93779" y="5661708"/>
            <a:ext cx="11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Backward Scatter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03384" y="5642269"/>
            <a:ext cx="11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Backward Scatter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5" y="915044"/>
            <a:ext cx="4769533" cy="5496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STAR W Results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6" r="22099"/>
          <a:stretch/>
        </p:blipFill>
        <p:spPr>
          <a:xfrm>
            <a:off x="4457256" y="5016841"/>
            <a:ext cx="376773" cy="60230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8" r="20949"/>
          <a:stretch/>
        </p:blipFill>
        <p:spPr>
          <a:xfrm>
            <a:off x="1037923" y="1695326"/>
            <a:ext cx="392428" cy="59906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4285" y="2400268"/>
                <a:ext cx="542713" cy="52411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85" y="2400268"/>
                <a:ext cx="542713" cy="5241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474325"/>
                <a:ext cx="571500" cy="51860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74325"/>
                <a:ext cx="571500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26840" y="1439857"/>
            <a:ext cx="3817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Asymmetries extracted from combination of 2011 and 2012 data using Profile Likelihood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from W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is consistent with predictions from the 2008 DSSV polarized PDF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baseline="-25000" dirty="0" smtClean="0">
                <a:solidFill>
                  <a:srgbClr val="0000CC"/>
                </a:solidFill>
              </a:rPr>
              <a:t>L</a:t>
            </a:r>
            <a:r>
              <a:rPr lang="en-US" dirty="0" smtClean="0">
                <a:solidFill>
                  <a:srgbClr val="0000CC"/>
                </a:solidFill>
              </a:rPr>
              <a:t> from W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r>
              <a:rPr lang="en-US" dirty="0" smtClean="0">
                <a:solidFill>
                  <a:srgbClr val="0000CC"/>
                </a:solidFill>
              </a:rPr>
              <a:t> is systematically higher than DSSV predictions at negative lepton </a:t>
            </a:r>
            <a:r>
              <a:rPr lang="el-GR" dirty="0" smtClean="0">
                <a:solidFill>
                  <a:srgbClr val="0000CC"/>
                </a:solidFill>
              </a:rPr>
              <a:t>η</a:t>
            </a: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This region has enhanced sensitivity to ∆u̅ contribution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224" y="802267"/>
            <a:ext cx="33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Phys. Rev. Lett. 113, 72301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Impact on Global Analyses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63"/>
            <a:ext cx="6016609" cy="2813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6609" y="1325573"/>
            <a:ext cx="3127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STAR W A</a:t>
            </a:r>
            <a:r>
              <a:rPr lang="en-US" baseline="-25000" dirty="0" smtClean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 data from 2011 + 2012 included in preliminary DSSV analysis (DSSV++) and recent NNPDF analysis (NNPDFpol1.1)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STAR W data shifts best fit values for first moments of ∆u̅(x,Q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and ∆d̅(x,Q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for     x &gt; 0.05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∆u̅ best fit value changes sign when 2011 and 2012 W data added to DSSV fit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08972" y="3027175"/>
            <a:ext cx="589143" cy="159559"/>
          </a:xfrm>
          <a:prstGeom prst="rightArrow">
            <a:avLst>
              <a:gd name="adj1" fmla="val 42308"/>
              <a:gd name="adj2" fmla="val 807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195119" y="3027175"/>
            <a:ext cx="376881" cy="185350"/>
          </a:xfrm>
          <a:prstGeom prst="rightArrow">
            <a:avLst>
              <a:gd name="adj1" fmla="val 50000"/>
              <a:gd name="adj2" fmla="val 6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383" y="778883"/>
            <a:ext cx="40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arXiv:1304.0079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54" y="3861031"/>
            <a:ext cx="2606123" cy="24627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757" y="4302492"/>
            <a:ext cx="2904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Status of polarized anti-quark difference with </a:t>
            </a:r>
            <a:r>
              <a:rPr lang="en-US" dirty="0" smtClean="0">
                <a:solidFill>
                  <a:srgbClr val="008000"/>
                </a:solidFill>
              </a:rPr>
              <a:t>current RHIC W data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projected future RHIC data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compared to various models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53260" y="5878681"/>
            <a:ext cx="40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arXiv:1602.03922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352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Summary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6846" y="1166013"/>
            <a:ext cx="88371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Polarized </a:t>
            </a:r>
            <a:r>
              <a:rPr lang="en-US" sz="2400" dirty="0" err="1" smtClean="0">
                <a:solidFill>
                  <a:schemeClr val="accent6"/>
                </a:solidFill>
              </a:rPr>
              <a:t>p+p</a:t>
            </a:r>
            <a:r>
              <a:rPr lang="en-US" sz="2400" dirty="0" smtClean="0">
                <a:solidFill>
                  <a:schemeClr val="accent6"/>
                </a:solidFill>
              </a:rPr>
              <a:t> data from RHIC gives access to gluon interactions at leading order and has placed strong constraints on ∆G for x &gt; 0.05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</a:rPr>
              <a:t>Real W production at RHIC provides a unique probe of the flavor separated light quark and anti-quark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Recent RHIC results have been incorporated into global analyses by the DSSV and NNPDF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8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More recent high statistics datasets at both 200 and 510 GeV are on tape and being analyzed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88255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Backup Slides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Jet Reconstruction</a:t>
            </a:r>
            <a:endParaRPr lang="en-US" sz="4400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2400" y="1431925"/>
            <a:ext cx="4290747" cy="4892675"/>
            <a:chOff x="224" y="960"/>
            <a:chExt cx="2624" cy="3082"/>
          </a:xfrm>
        </p:grpSpPr>
        <p:sp>
          <p:nvSpPr>
            <p:cNvPr id="8" name="AutoShape 4"/>
            <p:cNvSpPr>
              <a:spLocks/>
            </p:cNvSpPr>
            <p:nvPr/>
          </p:nvSpPr>
          <p:spPr bwMode="auto">
            <a:xfrm rot="10800000" flipH="1">
              <a:off x="489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6200000" flipH="1">
              <a:off x="29" y="1177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</a:rPr>
                <a:t>Detector</a:t>
              </a:r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 flipH="1">
              <a:off x="2304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 rot="-5400000">
              <a:off x="2358" y="116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flipH="1">
              <a:off x="2256" y="1584"/>
              <a:ext cx="302" cy="1882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200000">
              <a:off x="2395" y="237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</a:rPr>
                <a:t>PYTHIA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28" y="3502"/>
              <a:ext cx="854" cy="159"/>
              <a:chOff x="1348" y="2330"/>
              <a:chExt cx="717" cy="159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433" y="2411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1348" y="2330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00" y="2857"/>
              <a:ext cx="170" cy="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1442" y="3426"/>
              <a:ext cx="478" cy="245"/>
            </a:xfrm>
            <a:prstGeom prst="irregularSeal1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20" descr="jet_schematic_seed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56" y="960"/>
              <a:ext cx="146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614" y="3615"/>
              <a:ext cx="56" cy="42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/>
          </p:nvGraphicFramePr>
          <p:xfrm>
            <a:off x="628" y="2126"/>
            <a:ext cx="66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12" name="Equation" r:id="rId5" imgW="533160" imgH="406080" progId="Equation.3">
                    <p:embed/>
                  </p:oleObj>
                </mc:Choice>
                <mc:Fallback>
                  <p:oleObj name="Equation" r:id="rId5" imgW="5331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126"/>
                          <a:ext cx="668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/>
            <p:cNvGraphicFramePr>
              <a:graphicFrameLocks noChangeAspect="1"/>
            </p:cNvGraphicFramePr>
            <p:nvPr/>
          </p:nvGraphicFramePr>
          <p:xfrm>
            <a:off x="1020" y="3177"/>
            <a:ext cx="35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13" name="Equation" r:id="rId7" imgW="279360" imgH="164880" progId="Equation.3">
                    <p:embed/>
                  </p:oleObj>
                </mc:Choice>
                <mc:Fallback>
                  <p:oleObj name="Equation" r:id="rId7" imgW="279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177"/>
                          <a:ext cx="359" cy="1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25"/>
            <p:cNvSpPr>
              <a:spLocks/>
            </p:cNvSpPr>
            <p:nvPr/>
          </p:nvSpPr>
          <p:spPr bwMode="auto">
            <a:xfrm rot="10800000" flipH="1">
              <a:off x="432" y="1594"/>
              <a:ext cx="302" cy="1344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16200000" flipH="1">
              <a:off x="42" y="2116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83851" y="5472545"/>
            <a:ext cx="1331844" cy="247574"/>
            <a:chOff x="3660" y="2066"/>
            <a:chExt cx="769" cy="159"/>
          </a:xfrm>
        </p:grpSpPr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 flipV="1">
              <a:off x="3660" y="2147"/>
              <a:ext cx="632" cy="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4250" y="2066"/>
              <a:ext cx="17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914400"/>
            <a:ext cx="13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Jet Levels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914400"/>
            <a:ext cx="11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MC Jets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990600"/>
            <a:ext cx="44958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Anti-K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T</a:t>
            </a:r>
            <a:r>
              <a:rPr lang="en-US" sz="2000" b="1" dirty="0" smtClean="0">
                <a:solidFill>
                  <a:srgbClr val="0070C0"/>
                </a:solidFill>
              </a:rPr>
              <a:t> Algorithm: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Radius = 0.6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Less sensitive to underlying event and pile-up effects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Implemented using </a:t>
            </a:r>
            <a:r>
              <a:rPr lang="en-US" sz="2000" dirty="0" err="1" smtClean="0">
                <a:solidFill>
                  <a:srgbClr val="008000"/>
                </a:solidFill>
              </a:rPr>
              <a:t>FastJet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Used in both data and simulation</a:t>
            </a:r>
          </a:p>
        </p:txBody>
      </p:sp>
      <p:sp>
        <p:nvSpPr>
          <p:cNvPr id="31" name="AutoShape 4"/>
          <p:cNvSpPr>
            <a:spLocks/>
          </p:cNvSpPr>
          <p:nvPr/>
        </p:nvSpPr>
        <p:spPr bwMode="auto">
          <a:xfrm rot="10800000" flipH="1">
            <a:off x="609601" y="4637087"/>
            <a:ext cx="336850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74906" y="4813562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Parton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3392031"/>
            <a:ext cx="449580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STAR Detector has: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Full </a:t>
            </a:r>
            <a:r>
              <a:rPr lang="en-US" sz="2000" dirty="0" err="1" smtClean="0">
                <a:solidFill>
                  <a:srgbClr val="7030A0"/>
                </a:solidFill>
              </a:rPr>
              <a:t>azimuthal</a:t>
            </a:r>
            <a:r>
              <a:rPr lang="en-US" sz="2000" dirty="0" smtClean="0">
                <a:solidFill>
                  <a:srgbClr val="7030A0"/>
                </a:solidFill>
              </a:rPr>
              <a:t> coverage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Charged particle tracking from TPC for |</a:t>
            </a:r>
            <a:r>
              <a:rPr lang="el-GR" sz="2000" dirty="0" smtClean="0">
                <a:solidFill>
                  <a:srgbClr val="7030A0"/>
                </a:solidFill>
              </a:rPr>
              <a:t>η</a:t>
            </a:r>
            <a:r>
              <a:rPr lang="en-US" sz="2000" dirty="0" smtClean="0">
                <a:solidFill>
                  <a:srgbClr val="7030A0"/>
                </a:solidFill>
              </a:rPr>
              <a:t>| &lt; 1.3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E/BEMC provide electromagnetic energy reconstruction for -1 &lt; </a:t>
            </a:r>
            <a:r>
              <a:rPr lang="el-GR" sz="2000" dirty="0" smtClean="0">
                <a:solidFill>
                  <a:srgbClr val="7030A0"/>
                </a:solidFill>
              </a:rPr>
              <a:t>η</a:t>
            </a:r>
            <a:r>
              <a:rPr lang="en-US" sz="2000" dirty="0" smtClean="0">
                <a:solidFill>
                  <a:srgbClr val="7030A0"/>
                </a:solidFill>
              </a:rPr>
              <a:t> &lt; 2.0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STAR well suited for jet measurements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Forward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8" y="854019"/>
            <a:ext cx="7179015" cy="3545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0" y="4734592"/>
            <a:ext cx="2663802" cy="1286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0237" y="4442606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Dilks</a:t>
            </a:r>
            <a:r>
              <a:rPr lang="en-US" dirty="0"/>
              <a:t> </a:t>
            </a:r>
            <a:r>
              <a:rPr lang="en-US" dirty="0" smtClean="0"/>
              <a:t>SPIN2014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5789" y="4986070"/>
            <a:ext cx="509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values of x probed at more forward </a:t>
            </a:r>
            <a:r>
              <a:rPr lang="en-US" dirty="0" err="1" smtClean="0"/>
              <a:t>pseudorapidities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isolated neutral pion A</a:t>
            </a:r>
            <a:r>
              <a:rPr lang="en-US" baseline="-25000" dirty="0" smtClean="0"/>
              <a:t>LL</a:t>
            </a:r>
            <a:r>
              <a:rPr lang="en-US" dirty="0" smtClean="0"/>
              <a:t> in Forward Meson Spectrometer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86" y="1137728"/>
            <a:ext cx="87301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RHIC and STAR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Theoretical Overview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Gluon Polarization 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Jet / Di-jet A</a:t>
            </a:r>
            <a:r>
              <a:rPr lang="en-US" sz="2400" baseline="-25000" dirty="0" smtClean="0">
                <a:solidFill>
                  <a:srgbClr val="0070C0"/>
                </a:solidFill>
              </a:rPr>
              <a:t>LL</a:t>
            </a:r>
            <a:endParaRPr lang="en-US" sz="2400" baseline="-25000" dirty="0">
              <a:solidFill>
                <a:srgbClr val="0070C0"/>
              </a:solidFill>
            </a:endParaRPr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Sea Quark Polarization 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W Boson A</a:t>
            </a:r>
            <a:r>
              <a:rPr lang="en-US" sz="2400" baseline="-25000" dirty="0" smtClean="0">
                <a:solidFill>
                  <a:srgbClr val="0070C0"/>
                </a:solidFill>
              </a:rPr>
              <a:t>L</a:t>
            </a:r>
          </a:p>
          <a:p>
            <a:pPr lvl="1">
              <a:buFont typeface="Arial" pitchFamily="34" charset="0"/>
              <a:buChar char="•"/>
            </a:pPr>
            <a:endParaRPr lang="en-US" sz="2400" baseline="-250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Summary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2006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Run 6 data rules out GRSV-Min and GRSV-Max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Large gluon polarization in the accessible region disfavored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219200"/>
            <a:ext cx="6096000" cy="413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5962" y="990600"/>
            <a:ext cx="506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Phys. Rev. D86 032006 (2012)</a:t>
            </a:r>
            <a:endParaRPr lang="en-US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SV STAR jets fit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" y="1371600"/>
            <a:ext cx="480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SV Dg chi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81000" y="3417888"/>
            <a:ext cx="495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DSSV Global Fit</a:t>
            </a:r>
            <a:endParaRPr lang="en-US" sz="4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7461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de </a:t>
            </a:r>
            <a:r>
              <a:rPr lang="en-US" sz="2000" dirty="0" err="1"/>
              <a:t>Florian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., PRL </a:t>
            </a:r>
            <a:r>
              <a:rPr lang="en-US" sz="2000" b="1" dirty="0"/>
              <a:t>101</a:t>
            </a:r>
            <a:r>
              <a:rPr lang="en-US" sz="2000" dirty="0"/>
              <a:t>, 072001 (2008)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791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First global NLO analysis which includes DIS, SIDIS, and RHIC pp data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3340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Strong constraint on </a:t>
            </a:r>
            <a:r>
              <a:rPr lang="el-GR" sz="2000" dirty="0" smtClean="0">
                <a:solidFill>
                  <a:srgbClr val="FF0000"/>
                </a:solidFill>
              </a:rPr>
              <a:t>Δ</a:t>
            </a:r>
            <a:r>
              <a:rPr lang="en-US" sz="2000" dirty="0" smtClean="0">
                <a:solidFill>
                  <a:srgbClr val="FF0000"/>
                </a:solidFill>
              </a:rPr>
              <a:t>g in the range 0.05 &lt; x &lt; 0.2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Low x range still poorly constrained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105400"/>
            <a:ext cx="920765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STAR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933700" y="4838700"/>
            <a:ext cx="4572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76400"/>
            <a:ext cx="33154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NNPDF Results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" y="1130064"/>
            <a:ext cx="5378529" cy="5378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8543" y="1751163"/>
                <a:ext cx="3545457" cy="376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Original NNPDF ∆g(x,Q</a:t>
                </a:r>
                <a:r>
                  <a:rPr lang="en-US" baseline="30000" dirty="0" smtClean="0">
                    <a:solidFill>
                      <a:srgbClr val="008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extraction </a:t>
                </a:r>
                <a:r>
                  <a:rPr lang="en-US" dirty="0">
                    <a:solidFill>
                      <a:srgbClr val="008000"/>
                    </a:solidFill>
                  </a:rPr>
                  <a:t>(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DIS data only) in green and new extraction including RHIC data in 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Integral of ∆g(x,Q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) for 0.05 &lt; x &lt; 0.2 increases from 0.05 ± 0.15 to 0.17 ± 0.06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Integral of ∆g(x,Q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for x &gt; 0.05 is 0.23 ± 0.06 and is in agreement with new DSSV result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07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06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over the same x range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43" y="1751163"/>
                <a:ext cx="3545457" cy="3760132"/>
              </a:xfrm>
              <a:prstGeom prst="rect">
                <a:avLst/>
              </a:prstGeom>
              <a:blipFill rotWithShape="0">
                <a:blip r:embed="rId3"/>
                <a:stretch>
                  <a:fillRect l="-1031" t="-810" r="-2234" b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040" y="1000665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Nucl</a:t>
            </a:r>
            <a:r>
              <a:rPr lang="en-US" dirty="0" smtClean="0"/>
              <a:t>. Phys. B 887, 276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1" y="1147652"/>
            <a:ext cx="8810330" cy="51323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Probing the Sea Quarks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983425" y="1535502"/>
            <a:ext cx="370921" cy="30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rossSecPresentation_trial7_xse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3" y="1066800"/>
            <a:ext cx="4812267" cy="50047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Di-jet Cross Section Results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4958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Thickness of blue box represents error on theory determined by changing factorization and renormalization scales by factor of 0.5 and 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066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Thickness of vertical black hashing represents size of statistical error on the measurement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8194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Green hatched box is symmetric about data point and is the </a:t>
            </a:r>
            <a:r>
              <a:rPr lang="en-US" sz="2000" dirty="0" err="1" smtClean="0">
                <a:solidFill>
                  <a:srgbClr val="008000"/>
                </a:solidFill>
              </a:rPr>
              <a:t>quadrature</a:t>
            </a:r>
            <a:r>
              <a:rPr lang="en-US" sz="2000" dirty="0" smtClean="0">
                <a:solidFill>
                  <a:srgbClr val="008000"/>
                </a:solidFill>
              </a:rPr>
              <a:t> sum of all systematic errors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1694"/>
            <a:ext cx="4437752" cy="51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429" b="4429"/>
          <a:stretch/>
        </p:blipFill>
        <p:spPr>
          <a:xfrm>
            <a:off x="4786" y="929651"/>
            <a:ext cx="9139213" cy="554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9" y="1164346"/>
            <a:ext cx="6645216" cy="502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RHIC: First Polarized pp Collider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130" y="914400"/>
            <a:ext cx="20574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2000" b="1" dirty="0" smtClean="0"/>
              <a:t>Charged Particle Tracking 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|&lt;1.3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209800"/>
            <a:ext cx="1905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56" y="5766137"/>
            <a:ext cx="27432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Barrel Electromagnetic Calorimeter (BEMC):</a:t>
            </a:r>
          </a:p>
          <a:p>
            <a:r>
              <a:rPr lang="en-US" sz="2000" b="1" dirty="0" smtClean="0"/>
              <a:t>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914400"/>
            <a:ext cx="29718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Endcap</a:t>
            </a:r>
            <a:r>
              <a:rPr lang="en-US" sz="2000" b="1" dirty="0" smtClean="0">
                <a:solidFill>
                  <a:srgbClr val="FF0000"/>
                </a:solidFill>
              </a:rPr>
              <a:t> Electromagnetic Calorimeter:</a:t>
            </a:r>
          </a:p>
          <a:p>
            <a:r>
              <a:rPr lang="en-US" sz="2000" b="1" dirty="0" smtClean="0"/>
              <a:t>1&lt;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&lt;2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1905000"/>
            <a:ext cx="2590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87328" y="2208366"/>
            <a:ext cx="1371600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2822" y="101647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251" y="1905000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43200" y="5029200"/>
            <a:ext cx="4572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87328" y="1370166"/>
            <a:ext cx="0" cy="2209800"/>
          </a:xfrm>
          <a:prstGeom prst="straightConnector1">
            <a:avLst/>
          </a:prstGeom>
          <a:ln w="635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12877" y="2552700"/>
            <a:ext cx="720427" cy="71671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7238" y="4821029"/>
            <a:ext cx="2971800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Forward Meson Spectrometer (FMS):</a:t>
            </a:r>
          </a:p>
          <a:p>
            <a:r>
              <a:rPr lang="en-US" sz="2000" b="1" dirty="0" smtClean="0"/>
              <a:t>2.5&lt;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&lt;4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278763" y="3643860"/>
            <a:ext cx="1219486" cy="11771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  <p:bldP spid="13" grpId="0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Piecing Together the Proton Spin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60178"/>
              </p:ext>
            </p:extLst>
          </p:nvPr>
        </p:nvGraphicFramePr>
        <p:xfrm>
          <a:off x="4315070" y="824840"/>
          <a:ext cx="4648200" cy="14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070" y="824840"/>
                        <a:ext cx="4648200" cy="148190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33802"/>
              </p:ext>
            </p:extLst>
          </p:nvPr>
        </p:nvGraphicFramePr>
        <p:xfrm>
          <a:off x="304800" y="4521674"/>
          <a:ext cx="8452271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" name="Equation" r:id="rId6" imgW="2743200" imgH="279360" progId="Equation.3">
                  <p:embed/>
                </p:oleObj>
              </mc:Choice>
              <mc:Fallback>
                <p:oleObj name="Equation" r:id="rId6" imgW="2743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21674"/>
                        <a:ext cx="8452271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93170"/>
              </p:ext>
            </p:extLst>
          </p:nvPr>
        </p:nvGraphicFramePr>
        <p:xfrm>
          <a:off x="228600" y="5564665"/>
          <a:ext cx="32090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" name="Equation" r:id="rId8" imgW="1041120" imgH="279360" progId="Equation.3">
                  <p:embed/>
                </p:oleObj>
              </mc:Choice>
              <mc:Fallback>
                <p:oleObj name="Equation" r:id="rId8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4665"/>
                        <a:ext cx="32090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3238" y="5772780"/>
            <a:ext cx="2836071" cy="664235"/>
            <a:chOff x="838200" y="2971800"/>
            <a:chExt cx="2926080" cy="731520"/>
          </a:xfrm>
        </p:grpSpPr>
        <p:grpSp>
          <p:nvGrpSpPr>
            <p:cNvPr id="9" name="Group 22"/>
            <p:cNvGrpSpPr/>
            <p:nvPr/>
          </p:nvGrpSpPr>
          <p:grpSpPr>
            <a:xfrm>
              <a:off x="838200" y="2971800"/>
              <a:ext cx="2926080" cy="731520"/>
              <a:chOff x="914400" y="3352800"/>
              <a:chExt cx="2926080" cy="731520"/>
            </a:xfrm>
          </p:grpSpPr>
          <p:grpSp>
            <p:nvGrpSpPr>
              <p:cNvPr id="11" name="Group 15"/>
              <p:cNvGrpSpPr/>
              <p:nvPr/>
            </p:nvGrpSpPr>
            <p:grpSpPr>
              <a:xfrm>
                <a:off x="914400" y="3352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914400" y="3352800"/>
                  <a:ext cx="2484120" cy="731520"/>
                  <a:chOff x="914400" y="3352800"/>
                  <a:chExt cx="2484120" cy="731520"/>
                </a:xfrm>
              </p:grpSpPr>
              <p:sp>
                <p:nvSpPr>
                  <p:cNvPr id="20" name="Oval 4"/>
                  <p:cNvSpPr>
                    <a:spLocks noChangeAspect="1"/>
                  </p:cNvSpPr>
                  <p:nvPr/>
                </p:nvSpPr>
                <p:spPr>
                  <a:xfrm>
                    <a:off x="26670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5"/>
                  <p:cNvSpPr>
                    <a:spLocks noChangeAspect="1"/>
                  </p:cNvSpPr>
                  <p:nvPr/>
                </p:nvSpPr>
                <p:spPr>
                  <a:xfrm>
                    <a:off x="9144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1645920" y="371856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383280" y="373380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21"/>
              <p:cNvGrpSpPr/>
              <p:nvPr/>
            </p:nvGrpSpPr>
            <p:grpSpPr>
              <a:xfrm>
                <a:off x="1066800" y="3657600"/>
                <a:ext cx="2209800" cy="152400"/>
                <a:chOff x="1066800" y="3657600"/>
                <a:chExt cx="2209800" cy="1524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0668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1242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28194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rot="10800000" flipH="1">
                  <a:off x="11430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2209800" y="3352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315069" y="5283762"/>
            <a:ext cx="3404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Helicity</a:t>
            </a:r>
            <a:r>
              <a:rPr lang="en-US" sz="2200" dirty="0" smtClean="0"/>
              <a:t> Distributions: </a:t>
            </a:r>
            <a:r>
              <a:rPr lang="el-GR" sz="2200" dirty="0" smtClean="0"/>
              <a:t>Δ</a:t>
            </a:r>
            <a:r>
              <a:rPr lang="en-US" sz="2200" dirty="0" smtClean="0"/>
              <a:t>q, </a:t>
            </a:r>
            <a:r>
              <a:rPr lang="el-GR" sz="2200" dirty="0" smtClean="0"/>
              <a:t>Δ</a:t>
            </a:r>
            <a:r>
              <a:rPr lang="en-US" sz="2200" dirty="0" smtClean="0"/>
              <a:t>g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4315069" y="5288800"/>
            <a:ext cx="3396946" cy="1453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943" y="2337774"/>
            <a:ext cx="4917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Simple picture of proton composed of three valence quarks superseded by complex interaction of quarks, antiquarks, and gluons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proton’s spin must arise from combination of intrinsic and orbital angular momenta of these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This talk will deal only with the intrinsic components: ∆G and ∆</a:t>
            </a:r>
            <a:r>
              <a:rPr lang="el-GR" dirty="0" smtClean="0">
                <a:solidFill>
                  <a:srgbClr val="008000"/>
                </a:solidFill>
              </a:rPr>
              <a:t>Σ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92" y="850528"/>
            <a:ext cx="3853006" cy="34140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Intrinsic Gluon Contribution: ∆G</a:t>
            </a:r>
            <a:endParaRPr lang="en-US" sz="4400" dirty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944707"/>
              </p:ext>
            </p:extLst>
          </p:nvPr>
        </p:nvGraphicFramePr>
        <p:xfrm>
          <a:off x="4343400" y="838200"/>
          <a:ext cx="4648200" cy="14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4648200" cy="148190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1000" y="2470893"/>
                <a:ext cx="4953001" cy="317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Current fits to polarized DIS data give      ∆</a:t>
                </a:r>
                <a:r>
                  <a:rPr lang="el-GR" sz="220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=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366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062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042</m:t>
                        </m:r>
                      </m:sup>
                    </m:sSubSup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for 10</a:t>
                </a:r>
                <a:r>
                  <a:rPr lang="en-US" sz="2200" baseline="30000" dirty="0" smtClean="0">
                    <a:solidFill>
                      <a:srgbClr val="FF0000"/>
                    </a:solidFill>
                  </a:rPr>
                  <a:t>-3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&lt; x &lt; 1 (PRL 101 072001 2008)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</a:rPr>
                  <a:t> Scaling violations of structure functions in polarized DIS gives information on gluon polarization but limited kinematic coverage leaves </a:t>
                </a:r>
                <a:r>
                  <a:rPr lang="el-GR" sz="2200" dirty="0" smtClean="0">
                    <a:solidFill>
                      <a:srgbClr val="008000"/>
                    </a:solidFill>
                  </a:rPr>
                  <a:t>Δ</a:t>
                </a:r>
                <a:r>
                  <a:rPr lang="en-US" sz="2200" dirty="0" smtClean="0">
                    <a:solidFill>
                      <a:srgbClr val="008000"/>
                    </a:solidFill>
                  </a:rPr>
                  <a:t>G poorly constrained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 A primary goal of RHIC Spin program is to map </a:t>
                </a:r>
                <a:r>
                  <a:rPr lang="el-GR" sz="2200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g(x)</a:t>
                </a:r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470893"/>
                <a:ext cx="4953001" cy="3178947"/>
              </a:xfrm>
              <a:prstGeom prst="rect">
                <a:avLst/>
              </a:prstGeom>
              <a:blipFill rotWithShape="0">
                <a:blip r:embed="rId6"/>
                <a:stretch>
                  <a:fillRect l="-1724" t="-958" r="-1232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2634"/>
          <a:stretch>
            <a:fillRect/>
          </a:stretch>
        </p:blipFill>
        <p:spPr bwMode="auto">
          <a:xfrm>
            <a:off x="0" y="1143000"/>
            <a:ext cx="42878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92137" y="3520123"/>
            <a:ext cx="1371600" cy="1764664"/>
            <a:chOff x="480" y="1920"/>
            <a:chExt cx="864" cy="1056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80" y="2976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480" y="1920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0" y="1920"/>
              <a:ext cx="864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0097" y="5862288"/>
            <a:ext cx="44196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Kinematic reach of polarized DIS measurements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H="1" flipV="1">
            <a:off x="1410978" y="4989308"/>
            <a:ext cx="1228919" cy="872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98592" y="1058174"/>
            <a:ext cx="9144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Accessing ∆G at RHIC: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990600"/>
          <a:ext cx="72913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3" imgW="3784320" imgH="711000" progId="Equation.3">
                  <p:embed/>
                </p:oleObj>
              </mc:Choice>
              <mc:Fallback>
                <p:oleObj name="Equation" r:id="rId3" imgW="3784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291388" cy="1370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1085" y="2280426"/>
            <a:ext cx="4876800" cy="1524000"/>
            <a:chOff x="192" y="1872"/>
            <a:chExt cx="3216" cy="1082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2313"/>
              <a:ext cx="1022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493526"/>
            <a:ext cx="2819400" cy="41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0" y="4043364"/>
            <a:ext cx="4170371" cy="2509839"/>
            <a:chOff x="144" y="2528"/>
            <a:chExt cx="2627" cy="1581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28" name="Picture 22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10</a:t>
                </a:r>
                <a:endParaRPr lang="en-US" sz="1400" i="0">
                  <a:ea typeface="ＭＳ Ｐゴシック" charset="-128"/>
                </a:endParaRPr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 dirty="0">
                    <a:ea typeface="ＭＳ Ｐゴシック" charset="-128"/>
                  </a:rPr>
                  <a:t>  20</a:t>
                </a:r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889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i="0" dirty="0" smtClean="0">
                  <a:ea typeface="ＭＳ Ｐゴシック" charset="-128"/>
                </a:rPr>
                <a:t>30</a:t>
              </a:r>
              <a:endParaRPr lang="en-US" sz="1200" i="0" dirty="0">
                <a:ea typeface="ＭＳ Ｐゴシック" charset="-128"/>
              </a:endParaRPr>
            </a:p>
          </p:txBody>
        </p: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057400" y="3886200"/>
            <a:ext cx="26670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 err="1"/>
              <a:t>Partonic</a:t>
            </a:r>
            <a:r>
              <a:rPr lang="en-US" i="0" dirty="0"/>
              <a:t> fractions in jet production at 200 </a:t>
            </a:r>
            <a:r>
              <a:rPr lang="en-US" i="0" dirty="0" err="1"/>
              <a:t>GeV</a:t>
            </a:r>
            <a:endParaRPr lang="en-US" i="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657600" y="4595620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000CC"/>
                </a:solidFill>
              </a:rPr>
              <a:t>For most RHIC kinematics, </a:t>
            </a:r>
            <a:r>
              <a:rPr lang="en-US" sz="2000" b="1" dirty="0" err="1">
                <a:solidFill>
                  <a:srgbClr val="FF0000"/>
                </a:solidFill>
              </a:rPr>
              <a:t>gg</a:t>
            </a:r>
            <a:r>
              <a:rPr lang="en-US" sz="2000" i="0" dirty="0">
                <a:solidFill>
                  <a:srgbClr val="FF0000"/>
                </a:solidFill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qg</a:t>
            </a:r>
            <a:r>
              <a:rPr lang="en-US" sz="2000" i="0" dirty="0">
                <a:solidFill>
                  <a:srgbClr val="FF0000"/>
                </a:solidFill>
              </a:rPr>
              <a:t> dominate</a:t>
            </a:r>
            <a:r>
              <a:rPr lang="en-US" sz="2000" i="0" dirty="0">
                <a:solidFill>
                  <a:srgbClr val="0000CC"/>
                </a:solidFill>
              </a:rPr>
              <a:t>, making </a:t>
            </a:r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baseline="-25000" dirty="0">
                <a:solidFill>
                  <a:srgbClr val="0000CC"/>
                </a:solidFill>
              </a:rPr>
              <a:t>LL</a:t>
            </a:r>
            <a:r>
              <a:rPr lang="en-US" sz="2000" i="0" dirty="0">
                <a:solidFill>
                  <a:srgbClr val="0000CC"/>
                </a:solidFill>
              </a:rPr>
              <a:t> for jets and hadrons sensitive to </a:t>
            </a:r>
            <a:r>
              <a:rPr lang="en-US" sz="2000" b="1" i="0" dirty="0">
                <a:solidFill>
                  <a:srgbClr val="006600"/>
                </a:solidFill>
              </a:rPr>
              <a:t>gluon polarization</a:t>
            </a:r>
            <a:r>
              <a:rPr lang="en-US" sz="2000" i="0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717" y="2290543"/>
            <a:ext cx="952109" cy="51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02" y="2290543"/>
            <a:ext cx="951058" cy="5182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6136" y="2212001"/>
            <a:ext cx="415773" cy="62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0049" y="2279822"/>
            <a:ext cx="1019887" cy="530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4939" y="2415747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Parton Level Asymmetry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Brian Page - Rencontres de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Moriond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578" y="6419781"/>
            <a:ext cx="151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(GeV)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9915" y="6345017"/>
            <a:ext cx="1293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 </a:t>
            </a:r>
            <a:r>
              <a:rPr lang="el-GR" b="1" dirty="0" smtClean="0"/>
              <a:t>θ</a:t>
            </a:r>
            <a:r>
              <a:rPr lang="en-US" b="1" dirty="0" smtClean="0"/>
              <a:t>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1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STAR 2009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" y="769441"/>
            <a:ext cx="4495800" cy="5711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7615" y="1435269"/>
            <a:ext cx="428549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2009 results have factor of 3 to 4 better statistical precision than 2006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Result divided into two </a:t>
            </a:r>
            <a:r>
              <a:rPr lang="en-US" sz="2400" dirty="0" err="1" smtClean="0">
                <a:solidFill>
                  <a:srgbClr val="0070C0"/>
                </a:solidFill>
              </a:rPr>
              <a:t>pseudorapidity</a:t>
            </a:r>
            <a:r>
              <a:rPr lang="en-US" sz="2400" dirty="0" smtClean="0">
                <a:solidFill>
                  <a:srgbClr val="0070C0"/>
                </a:solidFill>
              </a:rPr>
              <a:t> ranges which emphasize different </a:t>
            </a:r>
            <a:r>
              <a:rPr lang="en-US" sz="2400" dirty="0" err="1" smtClean="0">
                <a:solidFill>
                  <a:srgbClr val="0070C0"/>
                </a:solidFill>
              </a:rPr>
              <a:t>partonic</a:t>
            </a:r>
            <a:r>
              <a:rPr lang="en-US" sz="2400" dirty="0" smtClean="0">
                <a:solidFill>
                  <a:srgbClr val="0070C0"/>
                </a:solidFill>
              </a:rPr>
              <a:t> kinematics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Result lies consistently above the 2008 DSSV fit and is consistent with the LSS10p fit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4888" y="950551"/>
            <a:ext cx="354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Phys. Rev. Lett. 115 92002 (2015)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441"/>
            <a:ext cx="5638800" cy="5506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86786" y="1295400"/>
                <a:ext cx="3457213" cy="2317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Integral of ∆g(x) in range 0.05 &lt; x &lt; 1.0 increases from roughly 0.05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07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06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. First indication of non-zero gluon polarization!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86" y="1295400"/>
                <a:ext cx="3457213" cy="2317942"/>
              </a:xfrm>
              <a:prstGeom prst="rect">
                <a:avLst/>
              </a:prstGeom>
              <a:blipFill rotWithShape="0">
                <a:blip r:embed="rId4"/>
                <a:stretch>
                  <a:fillRect l="-2469" t="-2105" r="-2116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DSSV Results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429000" y="5562600"/>
            <a:ext cx="1905000" cy="754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5800" y="1600200"/>
            <a:ext cx="1238972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4648200"/>
            <a:ext cx="4233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62400" y="4648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53000" y="3835570"/>
            <a:ext cx="781772" cy="660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0" y="947151"/>
            <a:ext cx="762000" cy="1719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/>
          <p:cNvSpPr/>
          <p:nvPr/>
        </p:nvSpPr>
        <p:spPr>
          <a:xfrm>
            <a:off x="4648200" y="1883275"/>
            <a:ext cx="390886" cy="268872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5287" y="3343804"/>
            <a:ext cx="675913" cy="1762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91813" y="4968584"/>
            <a:ext cx="3457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Uncertainty on integral over low x region is still sizable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786" y="3631517"/>
            <a:ext cx="3457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Uncertainty shrinks   substantially from DSSV* to new DSSV fit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909" y="789214"/>
            <a:ext cx="30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Phys. Rev. Lett. 113, 012001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29" grpId="0" animBg="1"/>
      <p:bldP spid="30" grpId="0" animBg="1"/>
      <p:bldP spid="2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50" y="787660"/>
            <a:ext cx="4234456" cy="3342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rgbClr val="3AC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Data Sets in the Pipeline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6" y="848155"/>
            <a:ext cx="4667882" cy="4554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4309" y="4106186"/>
            <a:ext cx="4209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High statistics 510 GeV data sets from 2012 and 2013 are being analyzed and 200 GeV data from 2015 are on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Expected effect of data sets taken after 2009 on uncertainty of ∆g running integral shown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114" y="5176037"/>
            <a:ext cx="380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Integral of ∆g(x,Q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from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dirty="0" smtClean="0">
                <a:solidFill>
                  <a:srgbClr val="FF0000"/>
                </a:solidFill>
              </a:rPr>
              <a:t> to 1 as a function of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364" y="5826892"/>
            <a:ext cx="422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200 GeV: </a:t>
            </a:r>
            <a:r>
              <a:rPr lang="en-US" dirty="0" err="1" smtClean="0">
                <a:solidFill>
                  <a:schemeClr val="accent6"/>
                </a:solidFill>
              </a:rPr>
              <a:t>x</a:t>
            </a:r>
            <a:r>
              <a:rPr lang="en-US" baseline="-25000" dirty="0" err="1" smtClean="0">
                <a:solidFill>
                  <a:schemeClr val="accent6"/>
                </a:solidFill>
              </a:rPr>
              <a:t>min</a:t>
            </a:r>
            <a:r>
              <a:rPr lang="en-US" dirty="0" smtClean="0">
                <a:solidFill>
                  <a:schemeClr val="accent6"/>
                </a:solidFill>
              </a:rPr>
              <a:t> &gt; 10</a:t>
            </a:r>
            <a:r>
              <a:rPr lang="en-US" baseline="30000" dirty="0" smtClean="0">
                <a:solidFill>
                  <a:schemeClr val="accent6"/>
                </a:solidFill>
              </a:rPr>
              <a:t>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500 GeV + Forward Rapidity: </a:t>
            </a:r>
            <a:r>
              <a:rPr lang="en-US" dirty="0" err="1" smtClean="0">
                <a:solidFill>
                  <a:schemeClr val="accent6"/>
                </a:solidFill>
              </a:rPr>
              <a:t>x</a:t>
            </a:r>
            <a:r>
              <a:rPr lang="en-US" baseline="-25000" dirty="0" err="1" smtClean="0">
                <a:solidFill>
                  <a:schemeClr val="accent6"/>
                </a:solidFill>
              </a:rPr>
              <a:t>min</a:t>
            </a:r>
            <a:r>
              <a:rPr lang="en-US" dirty="0" smtClean="0">
                <a:solidFill>
                  <a:schemeClr val="accent6"/>
                </a:solidFill>
              </a:rPr>
              <a:t> &gt; 10</a:t>
            </a:r>
            <a:r>
              <a:rPr lang="en-US" baseline="30000" dirty="0" smtClean="0">
                <a:solidFill>
                  <a:schemeClr val="accent6"/>
                </a:solidFill>
              </a:rPr>
              <a:t>-3</a:t>
            </a:r>
            <a:endParaRPr lang="en-US" baseline="30000" dirty="0">
              <a:solidFill>
                <a:schemeClr val="accent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Brian Page - Rencontres de Moriond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052" y="4028529"/>
            <a:ext cx="2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arXiv:1501.01220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18404</TotalTime>
  <Words>1372</Words>
  <Application>Microsoft Office PowerPoint</Application>
  <PresentationFormat>On-screen Show (4:3)</PresentationFormat>
  <Paragraphs>228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Times New Roman</vt:lpstr>
      <vt:lpstr>1_Office Theme</vt:lpstr>
      <vt:lpstr>Office Theme</vt:lpstr>
      <vt:lpstr>Equation</vt:lpstr>
      <vt:lpstr>Longitudinal Spin Physics at STAR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CIPANP TALK</dc:title>
  <dc:creator>Brian Page</dc:creator>
  <cp:lastModifiedBy>Brian Page</cp:lastModifiedBy>
  <cp:revision>345</cp:revision>
  <dcterms:created xsi:type="dcterms:W3CDTF">2015-04-17T19:22:55Z</dcterms:created>
  <dcterms:modified xsi:type="dcterms:W3CDTF">2016-03-21T22:26:18Z</dcterms:modified>
</cp:coreProperties>
</file>