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embeddings/Microsoft_Equation3.bin" ContentType="application/vnd.openxmlformats-officedocument.oleObject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03" r:id="rId2"/>
    <p:sldId id="843" r:id="rId3"/>
    <p:sldId id="788" r:id="rId4"/>
    <p:sldId id="789" r:id="rId5"/>
    <p:sldId id="781" r:id="rId6"/>
    <p:sldId id="841" r:id="rId7"/>
    <p:sldId id="850" r:id="rId8"/>
    <p:sldId id="793" r:id="rId9"/>
    <p:sldId id="857" r:id="rId10"/>
    <p:sldId id="851" r:id="rId11"/>
    <p:sldId id="839" r:id="rId12"/>
    <p:sldId id="858" r:id="rId13"/>
    <p:sldId id="849" r:id="rId14"/>
    <p:sldId id="848" r:id="rId15"/>
    <p:sldId id="796" r:id="rId16"/>
    <p:sldId id="798" r:id="rId17"/>
    <p:sldId id="856" r:id="rId18"/>
    <p:sldId id="842" r:id="rId19"/>
    <p:sldId id="804" r:id="rId20"/>
    <p:sldId id="827" r:id="rId21"/>
    <p:sldId id="860" r:id="rId22"/>
    <p:sldId id="802" r:id="rId23"/>
    <p:sldId id="855" r:id="rId24"/>
    <p:sldId id="806" r:id="rId25"/>
    <p:sldId id="807" r:id="rId26"/>
    <p:sldId id="861" r:id="rId27"/>
    <p:sldId id="844" r:id="rId28"/>
    <p:sldId id="792" r:id="rId29"/>
    <p:sldId id="837" r:id="rId30"/>
    <p:sldId id="831" r:id="rId31"/>
    <p:sldId id="83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Nu/Xu" initials="NX" lastIdx="1" clrIdx="0"/>
  <p:cmAuthor id="1" name="Nu/Xu" initials="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B400F"/>
    <a:srgbClr val="1B4008"/>
    <a:srgbClr val="F3BBA8"/>
    <a:srgbClr val="F1AA23"/>
    <a:srgbClr val="00007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6164" autoAdjust="0"/>
    <p:restoredTop sz="90971" autoAdjust="0"/>
  </p:normalViewPr>
  <p:slideViewPr>
    <p:cSldViewPr snapToObjects="1">
      <p:cViewPr>
        <p:scale>
          <a:sx n="100" d="100"/>
          <a:sy n="100" d="100"/>
        </p:scale>
        <p:origin x="-776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5BC9-68BC-4342-B5DC-806B1107E91A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085DB-1343-5A4E-9DA3-B49E0A0817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25175-157F-7145-A2E0-8D5B4083FF1F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B99B7-93E1-9F47-AACA-0757A68DB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744BC-5D00-0245-A6F7-502F806BC8C0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F7E7BF-B771-4A4A-B1DC-51498AC96FC1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2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662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3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7" tIns="45713" rIns="91427" bIns="45713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79D525-3753-7A42-8F9B-7CC014DE3743}" type="slidenum">
              <a:rPr lang="en-US"/>
              <a:pPr/>
              <a:t>15</a:t>
            </a:fld>
            <a:endParaRPr 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571" tIns="45286" rIns="90571" bIns="45286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CB893D-CA12-ED4A-B200-96D4DFDCF42C}" type="slidenum">
              <a:rPr lang="en-US"/>
              <a:pPr/>
              <a:t>24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27EDE4-C049-8743-A44E-2967ADF75C3C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4E2360-657F-7746-9CF7-02A3BA1DACEB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6DE3E3-B134-6C40-BF1C-0E54546B5BD4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159E5A-02D4-F745-98E3-2864CCE1E529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E12C00-A4F9-E241-9D2E-B86F19C3649C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076A3B-0ED1-D647-95F1-91D7BC4EABB4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C1ED5E-B78C-F846-92E3-7CE55BF26251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247923-4FBF-2B41-BC07-4D320599EE54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79B300-7EFE-7C41-92AD-8A2AAD6F0CB0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CE9860-9902-8C47-ACD1-8B01FD564FBF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07FF4D-BEF6-A445-AFD5-81F19A4FCD02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CA2183-74A6-5545-A3F5-993F7A059518}" type="datetime1">
              <a:rPr lang="en-US" smtClean="0"/>
              <a:pPr/>
              <a:t>5/22/14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5638800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ATHIC 2008, Tsukuba, Japan, Oct. 13 - 15, 2008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AC69B-26D9-7547-918A-9FAAA0253F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hyperlink" Target="https://www.flickr.com/photos/brookhavenlab/3112770151/in/set-72157613690851651" TargetMode="Externa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5241" y="12700"/>
            <a:ext cx="7430559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 userDrawn="1"/>
        </p:nvSpPr>
        <p:spPr bwMode="auto">
          <a:xfrm>
            <a:off x="304800" y="65532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 i="1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 Xu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Line 8"/>
          <p:cNvSpPr>
            <a:spLocks noChangeShapeType="1"/>
          </p:cNvSpPr>
          <p:nvPr userDrawn="1"/>
        </p:nvSpPr>
        <p:spPr bwMode="auto">
          <a:xfrm>
            <a:off x="381000" y="6477000"/>
            <a:ext cx="8382000" cy="0"/>
          </a:xfrm>
          <a:prstGeom prst="line">
            <a:avLst/>
          </a:prstGeom>
          <a:noFill/>
          <a:ln w="76200">
            <a:solidFill>
              <a:srgbClr val="68084E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 bwMode="auto">
          <a:xfrm>
            <a:off x="69342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C01DA-1EDC-624F-BC4C-9AC3860872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/30</a:t>
            </a:r>
            <a:endParaRPr lang="en-US" dirty="0" smtClean="0">
              <a:hlinkClick r:id="rId13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381000" y="6565900"/>
            <a:ext cx="838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XXIV</a:t>
            </a:r>
            <a:r>
              <a:rPr lang="en-US" sz="1200" b="1" kern="1200" baseline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sz="1200" b="1" kern="1200" baseline="0" dirty="0" smtClean="0">
                <a:solidFill>
                  <a:srgbClr val="800000"/>
                </a:solidFill>
                <a:latin typeface="+mn-lt"/>
                <a:ea typeface="+mn-ea"/>
                <a:cs typeface="+mn-cs"/>
              </a:rPr>
              <a:t>QUARK MATTER</a:t>
            </a:r>
            <a:r>
              <a:rPr lang="en-US" sz="1200" b="1" kern="1200" baseline="0" dirty="0" smtClean="0">
                <a:solidFill>
                  <a:srgbClr val="000090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sz="1200" b="1" kern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DARMSTADT 2014</a:t>
            </a:r>
            <a:endParaRPr lang="en-US" sz="1200" b="0" i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6" name="Line 7"/>
          <p:cNvSpPr>
            <a:spLocks noChangeShapeType="1"/>
          </p:cNvSpPr>
          <p:nvPr userDrawn="1"/>
        </p:nvSpPr>
        <p:spPr bwMode="auto">
          <a:xfrm flipV="1">
            <a:off x="965200" y="590550"/>
            <a:ext cx="7280189" cy="19050"/>
          </a:xfrm>
          <a:prstGeom prst="line">
            <a:avLst/>
          </a:prstGeom>
          <a:noFill/>
          <a:ln w="57150">
            <a:solidFill>
              <a:srgbClr val="0C057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Logo_QUARK14_querformat_rot_450.jpg"/>
          <p:cNvPicPr>
            <a:picLocks noChangeAspect="1"/>
          </p:cNvPicPr>
          <p:nvPr/>
        </p:nvPicPr>
        <p:blipFill>
          <a:blip r:embed="rId14"/>
          <a:srcRect r="84667"/>
          <a:stretch>
            <a:fillRect/>
          </a:stretch>
        </p:blipFill>
        <p:spPr>
          <a:xfrm>
            <a:off x="8343900" y="63500"/>
            <a:ext cx="568411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rcRect l="15789" t="8857" r="15790" b="8857"/>
          <a:stretch>
            <a:fillRect/>
          </a:stretch>
        </p:blipFill>
        <p:spPr>
          <a:xfrm>
            <a:off x="228600" y="63500"/>
            <a:ext cx="646641" cy="5968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1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df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pdf"/><Relationship Id="rId6" Type="http://schemas.openxmlformats.org/officeDocument/2006/relationships/image" Target="../media/image63.png"/><Relationship Id="rId7" Type="http://schemas.openxmlformats.org/officeDocument/2006/relationships/oleObject" Target="../embeddings/Microsoft_Equation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d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df"/><Relationship Id="rId4" Type="http://schemas.openxmlformats.org/officeDocument/2006/relationships/image" Target="../media/image69.png"/><Relationship Id="rId5" Type="http://schemas.openxmlformats.org/officeDocument/2006/relationships/image" Target="../media/image70.pdf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oleObject" Target="../embeddings/Microsoft_Equation2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d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d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df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d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df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df"/><Relationship Id="rId3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df"/><Relationship Id="rId4" Type="http://schemas.openxmlformats.org/officeDocument/2006/relationships/image" Target="../media/image92.png"/><Relationship Id="rId5" Type="http://schemas.openxmlformats.org/officeDocument/2006/relationships/image" Target="../media/image93.pdf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97.png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9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df"/><Relationship Id="rId3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d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df"/><Relationship Id="rId3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hyperlink" Target="http://www.star.bnl.gov/protected/spectra/ruanlj/TOFrpaper/tofr_beta_p_prplot.gif" TargetMode="External"/><Relationship Id="rId6" Type="http://schemas.openxmlformats.org/officeDocument/2006/relationships/image" Target="../media/image18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9.jpeg"/><Relationship Id="rId9" Type="http://schemas.openxmlformats.org/officeDocument/2006/relationships/image" Target="../media/image20.gif"/><Relationship Id="rId1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df"/><Relationship Id="rId13" Type="http://schemas.openxmlformats.org/officeDocument/2006/relationships/image" Target="../media/image35.png"/><Relationship Id="rId14" Type="http://schemas.openxmlformats.org/officeDocument/2006/relationships/image" Target="../media/image36.pdf"/><Relationship Id="rId15" Type="http://schemas.openxmlformats.org/officeDocument/2006/relationships/image" Target="../media/image37.png"/><Relationship Id="rId16" Type="http://schemas.openxmlformats.org/officeDocument/2006/relationships/image" Target="../media/image38.pdf"/><Relationship Id="rId17" Type="http://schemas.openxmlformats.org/officeDocument/2006/relationships/image" Target="../media/image39.png"/><Relationship Id="rId18" Type="http://schemas.openxmlformats.org/officeDocument/2006/relationships/image" Target="../media/image40.pdf"/><Relationship Id="rId1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Relationship Id="rId4" Type="http://schemas.openxmlformats.org/officeDocument/2006/relationships/image" Target="../media/image26.pdf"/><Relationship Id="rId5" Type="http://schemas.openxmlformats.org/officeDocument/2006/relationships/image" Target="../media/image27.png"/><Relationship Id="rId6" Type="http://schemas.openxmlformats.org/officeDocument/2006/relationships/image" Target="../media/image28.pdf"/><Relationship Id="rId7" Type="http://schemas.openxmlformats.org/officeDocument/2006/relationships/image" Target="../media/image29.png"/><Relationship Id="rId8" Type="http://schemas.openxmlformats.org/officeDocument/2006/relationships/image" Target="../media/image30.pdf"/><Relationship Id="rId9" Type="http://schemas.openxmlformats.org/officeDocument/2006/relationships/image" Target="../media/image31.png"/><Relationship Id="rId10" Type="http://schemas.openxmlformats.org/officeDocument/2006/relationships/image" Target="../media/image32.pd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 descr="Light vertical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0"/>
          </a:xfrm>
          <a:pattFill prst="ltVert">
            <a:fgClr>
              <a:srgbClr val="C4EBF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none"/>
          <a:lstStyle/>
          <a:p>
            <a:pPr marL="406400" algn="l"/>
            <a:r>
              <a:rPr lang="en-US" sz="2000" b="1" i="1" dirty="0" smtClean="0"/>
              <a:t> </a:t>
            </a:r>
            <a:br>
              <a:rPr lang="en-US" sz="2000" b="1" i="1" dirty="0" smtClean="0"/>
            </a:br>
            <a:r>
              <a:rPr lang="en-US" sz="2000" b="1" i="1" dirty="0" smtClean="0"/>
              <a:t/>
            </a:r>
            <a:br>
              <a:rPr lang="en-US" sz="2000" b="1" i="1" dirty="0" smtClean="0"/>
            </a:br>
            <a:r>
              <a:rPr lang="en-US" sz="2000" b="1" i="1" dirty="0" smtClean="0"/>
              <a:t/>
            </a:r>
            <a:br>
              <a:rPr lang="en-US" sz="2000" b="1" i="1" dirty="0" smtClean="0"/>
            </a:br>
            <a:r>
              <a:rPr lang="en-US" sz="2000" b="1" i="1" dirty="0" smtClean="0"/>
              <a:t/>
            </a:r>
            <a:br>
              <a:rPr lang="en-US" sz="2000" b="1" i="1" dirty="0" smtClean="0"/>
            </a:b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5400" b="1" i="1" dirty="0" smtClean="0"/>
              <a:t>STAR</a:t>
            </a:r>
            <a:r>
              <a:rPr lang="en-US" sz="5400" b="1" dirty="0" smtClean="0"/>
              <a:t> Overview</a:t>
            </a:r>
            <a:r>
              <a:rPr lang="en-US" sz="2800" b="1" dirty="0" smtClean="0">
                <a:latin typeface="Arial Black" pitchFamily="-108" charset="0"/>
              </a:rPr>
              <a:t/>
            </a:r>
            <a:br>
              <a:rPr lang="en-US" sz="2800" b="1" dirty="0" smtClean="0">
                <a:latin typeface="Arial Black" pitchFamily="-108" charset="0"/>
              </a:rPr>
            </a:br>
            <a:r>
              <a:rPr lang="en-US" sz="2800" b="1" dirty="0" smtClean="0">
                <a:latin typeface="Arial Black" pitchFamily="-108" charset="0"/>
              </a:rPr>
              <a:t> </a:t>
            </a:r>
            <a:r>
              <a:rPr lang="en-US" sz="2800" dirty="0" smtClean="0"/>
              <a:t>Nu Xu</a:t>
            </a:r>
            <a:r>
              <a:rPr lang="en-US" sz="2800" baseline="30000" dirty="0" smtClean="0"/>
              <a:t>(1,2) </a:t>
            </a:r>
            <a:r>
              <a:rPr lang="en-US" sz="2800" dirty="0" smtClean="0"/>
              <a:t>(for the STAR Collaboration)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Outline:</a:t>
            </a:r>
            <a:br>
              <a:rPr lang="en-US" sz="2000" dirty="0" smtClean="0"/>
            </a:br>
            <a:r>
              <a:rPr lang="en-US" sz="2800" dirty="0" smtClean="0"/>
              <a:t>      1) Introduction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2800" dirty="0" smtClean="0"/>
              <a:t>      2) STAR Detector System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2800" dirty="0" smtClean="0"/>
              <a:t>      3) Recent Results From STAR</a:t>
            </a:r>
            <a:br>
              <a:rPr lang="en-US" sz="2800" dirty="0" smtClean="0"/>
            </a:br>
            <a:r>
              <a:rPr lang="en-US" sz="2000" dirty="0" smtClean="0"/>
              <a:t>			- On initial conditions and penetrating observables</a:t>
            </a:r>
            <a:br>
              <a:rPr lang="en-US" sz="2000" dirty="0" smtClean="0"/>
            </a:br>
            <a:r>
              <a:rPr lang="en-US" sz="2000" dirty="0" smtClean="0"/>
              <a:t>			- On QCD phase structure  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2800" dirty="0" smtClean="0"/>
              <a:t>      4) Summary and Outlook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           </a:t>
            </a:r>
            <a:r>
              <a:rPr lang="en-US" sz="1400" dirty="0" smtClean="0"/>
              <a:t>      </a:t>
            </a:r>
            <a:r>
              <a:rPr lang="en-US" sz="1400" i="1" baseline="30000" dirty="0" smtClean="0"/>
              <a:t>(1) </a:t>
            </a:r>
            <a:r>
              <a:rPr lang="en-US" sz="1400" i="1" dirty="0" smtClean="0"/>
              <a:t>College of Physical Science &amp; Technology, Central China Normal University, China </a:t>
            </a:r>
            <a:br>
              <a:rPr lang="en-US" sz="1400" i="1" dirty="0" smtClean="0"/>
            </a:br>
            <a:r>
              <a:rPr lang="en-US" sz="1400" i="1" dirty="0" smtClean="0"/>
              <a:t>                                 </a:t>
            </a:r>
            <a:r>
              <a:rPr lang="en-US" sz="1400" i="1" baseline="30000" dirty="0" smtClean="0"/>
              <a:t>(2) </a:t>
            </a:r>
            <a:r>
              <a:rPr lang="en-US" sz="1400" i="1" dirty="0" smtClean="0"/>
              <a:t>Nuclear Science Division, Lawrence Berkeley National Laboratory, USA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/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600" i="1" dirty="0">
              <a:solidFill>
                <a:srgbClr val="0C0572"/>
              </a:solidFill>
              <a:latin typeface="Matura MT Script Capitals" pitchFamily="-108" charset="0"/>
            </a:endParaRPr>
          </a:p>
        </p:txBody>
      </p:sp>
      <p:pic>
        <p:nvPicPr>
          <p:cNvPr id="3" name="Picture 2" descr="CCN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6299200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master03_image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6273800"/>
            <a:ext cx="762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_QUARK14_querformat_rot_450.jpg"/>
          <p:cNvPicPr>
            <a:picLocks noChangeAspect="1"/>
          </p:cNvPicPr>
          <p:nvPr/>
        </p:nvPicPr>
        <p:blipFill>
          <a:blip r:embed="rId5"/>
          <a:srcRect r="1" b="2702"/>
          <a:stretch>
            <a:fillRect/>
          </a:stretch>
        </p:blipFill>
        <p:spPr>
          <a:xfrm rot="5400000">
            <a:off x="5829300" y="2400300"/>
            <a:ext cx="5715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299200"/>
            <a:ext cx="529835" cy="52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rcRect t="-2382"/>
          <a:stretch>
            <a:fillRect/>
          </a:stretch>
        </p:blipFill>
        <p:spPr>
          <a:xfrm>
            <a:off x="2634608" y="914400"/>
            <a:ext cx="2648592" cy="2044700"/>
          </a:xfrm>
          <a:prstGeom prst="rect">
            <a:avLst/>
          </a:prstGeom>
        </p:spPr>
      </p:pic>
      <p:pic>
        <p:nvPicPr>
          <p:cNvPr id="20" name="Picture 19" descr="NXu_deta_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83763" y="971791"/>
            <a:ext cx="2651304" cy="19873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92200" y="0"/>
            <a:ext cx="70612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atin typeface="Arial"/>
                <a:ea typeface="+mj-ea"/>
                <a:cs typeface="Arial"/>
              </a:rPr>
              <a:t>Correlations from </a:t>
            </a:r>
            <a:r>
              <a:rPr lang="en-US" sz="3600" dirty="0" err="1" smtClean="0">
                <a:latin typeface="Arial"/>
                <a:ea typeface="+mj-ea"/>
                <a:cs typeface="Arial"/>
              </a:rPr>
              <a:t>d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+Au Collisions</a:t>
            </a:r>
            <a:endParaRPr kumimoji="0" lang="en-US" sz="3600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3282077"/>
            <a:ext cx="38100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         (1&lt; p</a:t>
            </a:r>
            <a:r>
              <a:rPr lang="en-US" baseline="-25000" dirty="0" smtClean="0"/>
              <a:t>T </a:t>
            </a:r>
            <a:r>
              <a:rPr lang="en-US" dirty="0" smtClean="0"/>
              <a:t>&lt; 3GeV/c)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Near-side peak: centrality dependent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 TPC-FTPC correlation, Ridge with Δη~3. Only for positive particles. </a:t>
            </a:r>
            <a:r>
              <a:rPr lang="en-US" b="1" dirty="0" smtClean="0"/>
              <a:t>Flow effect is not seen in this analysis.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81800" y="6226076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Yi LI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19, [Initial state physics]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4800" y="3024088"/>
            <a:ext cx="4317999" cy="3148112"/>
            <a:chOff x="4155831" y="1981200"/>
            <a:chExt cx="4572000" cy="34529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rcRect r="3629" b="3476"/>
            <a:stretch>
              <a:fillRect/>
            </a:stretch>
          </p:blipFill>
          <p:spPr>
            <a:xfrm>
              <a:off x="4155831" y="1981200"/>
              <a:ext cx="4572000" cy="345291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73698" y="2362200"/>
              <a:ext cx="2199054" cy="1080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-4.5 &lt; </a:t>
              </a:r>
              <a:r>
                <a:rPr lang="en-US" sz="1600" dirty="0" err="1" smtClean="0"/>
                <a:t>Δη</a:t>
              </a:r>
              <a:r>
                <a:rPr lang="en-US" sz="1600" dirty="0" smtClean="0"/>
                <a:t> &lt; -2</a:t>
              </a:r>
            </a:p>
            <a:p>
              <a:endParaRPr lang="en-US" sz="1000" dirty="0" smtClean="0"/>
            </a:p>
            <a:p>
              <a:pPr>
                <a:buFont typeface="Zapf Dingbats" pitchFamily="-112" charset="2"/>
                <a:buChar char="✪"/>
              </a:pPr>
              <a:r>
                <a:rPr lang="en-US" sz="1600" dirty="0" smtClean="0">
                  <a:solidFill>
                    <a:srgbClr val="FF0000"/>
                  </a:solidFill>
                </a:rPr>
                <a:t> Positive</a:t>
              </a:r>
            </a:p>
            <a:p>
              <a:pPr>
                <a:buFont typeface="Zapf Dingbats" pitchFamily="-112" charset="2"/>
                <a:buChar char="✪"/>
              </a:pPr>
              <a:r>
                <a:rPr lang="en-US" sz="1600" dirty="0" smtClean="0"/>
                <a:t> Negative</a:t>
              </a:r>
              <a:endParaRPr lang="en-US" sz="16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62000" y="133498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40-100%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65500" y="108682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0-20%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0" y="558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 GeV </a:t>
            </a:r>
            <a:r>
              <a:rPr lang="en-US" dirty="0" err="1" smtClean="0"/>
              <a:t>dAu</a:t>
            </a:r>
            <a:r>
              <a:rPr lang="en-US" dirty="0" smtClean="0"/>
              <a:t> Collisions, STAR Preliminary 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410200" y="914400"/>
          <a:ext cx="3505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/>
                <a:gridCol w="1168400"/>
                <a:gridCol w="1168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Fit</a:t>
                      </a:r>
                      <a:r>
                        <a:rPr lang="en-US" sz="1600" baseline="0" dirty="0" smtClean="0"/>
                        <a:t> Para.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40-100%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0-20%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Width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0.336(6)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0.382(9)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0.0459(10)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0.0594(18)</a:t>
                      </a:r>
                      <a:endParaRPr lang="en-US" sz="16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Pedestal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0.0019(4)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0.0070(9)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χ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/ndf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19/25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19/25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1" name="Straight Connector 20"/>
          <p:cNvCxnSpPr/>
          <p:nvPr/>
        </p:nvCxnSpPr>
        <p:spPr>
          <a:xfrm rot="16200000" flipH="1">
            <a:off x="3886200" y="2743200"/>
            <a:ext cx="1295401" cy="838200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oval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267200" y="4356342"/>
            <a:ext cx="685800" cy="520458"/>
          </a:xfrm>
          <a:prstGeom prst="line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oval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71800" y="3273623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_scaling_all_008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1122"/>
              <a:stretch>
                <a:fillRect/>
              </a:stretch>
            </p:blipFill>
          </mc:Choice>
          <mc:Fallback>
            <p:blipFill>
              <a:blip r:embed="rId3"/>
              <a:srcRect b="1122"/>
              <a:stretch>
                <a:fillRect/>
              </a:stretch>
            </p:blipFill>
          </mc:Fallback>
        </mc:AlternateContent>
        <p:spPr>
          <a:xfrm>
            <a:off x="457200" y="715839"/>
            <a:ext cx="4648200" cy="560876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92200" y="0"/>
            <a:ext cx="70612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Initial Fluctuation and </a:t>
            </a: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</a:t>
            </a:r>
            <a:r>
              <a:rPr kumimoji="0" lang="en-US" sz="36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</a:t>
            </a:r>
            <a:endParaRPr kumimoji="0" lang="en-US" sz="3600" b="0" i="1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1219200"/>
            <a:ext cx="357042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The first v</a:t>
            </a:r>
            <a:r>
              <a:rPr lang="en-US" baseline="-25000" dirty="0" smtClean="0"/>
              <a:t>3</a:t>
            </a:r>
            <a:r>
              <a:rPr lang="en-US" dirty="0" smtClean="0"/>
              <a:t> results from 200 and 39 GeV Au+Au collisions for </a:t>
            </a:r>
            <a:r>
              <a:rPr lang="en-US" dirty="0" err="1" smtClean="0"/>
              <a:t>π</a:t>
            </a:r>
            <a:r>
              <a:rPr lang="en-US" dirty="0" smtClean="0"/>
              <a:t>, K, </a:t>
            </a:r>
            <a:r>
              <a:rPr lang="en-US" dirty="0" err="1" smtClean="0"/>
              <a:t>p</a:t>
            </a:r>
            <a:r>
              <a:rPr lang="en-US" dirty="0" smtClean="0"/>
              <a:t>, </a:t>
            </a:r>
            <a:r>
              <a:rPr lang="en-US" dirty="0" err="1" smtClean="0"/>
              <a:t>ϕ</a:t>
            </a:r>
            <a:endParaRPr lang="en-US" dirty="0" smtClean="0"/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The number of constituent quark scaling does not work for v</a:t>
            </a:r>
            <a:r>
              <a:rPr lang="en-US" baseline="-25000" dirty="0" smtClean="0"/>
              <a:t>3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Hydro inspired (n</a:t>
            </a:r>
            <a:r>
              <a:rPr lang="en-US" baseline="-25000" dirty="0" smtClean="0"/>
              <a:t>q</a:t>
            </a:r>
            <a:r>
              <a:rPr lang="en-US" dirty="0" smtClean="0"/>
              <a:t>)</a:t>
            </a:r>
            <a:r>
              <a:rPr lang="en-US" baseline="30000" dirty="0" smtClean="0"/>
              <a:t>i/2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=3, seems to work for </a:t>
            </a:r>
            <a:r>
              <a:rPr lang="en-US" dirty="0" smtClean="0"/>
              <a:t>200 GeV </a:t>
            </a:r>
            <a:r>
              <a:rPr lang="en-US" dirty="0" smtClean="0"/>
              <a:t>collisions up to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err="1" smtClean="0"/>
              <a:t>-m</a:t>
            </a:r>
            <a:r>
              <a:rPr lang="en-US" dirty="0" smtClean="0"/>
              <a:t> ~ 1 GeV/c</a:t>
            </a:r>
            <a:r>
              <a:rPr lang="en-US" baseline="30000" dirty="0" smtClean="0"/>
              <a:t>2</a:t>
            </a:r>
          </a:p>
          <a:p>
            <a:endParaRPr lang="en-US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P. </a:t>
            </a:r>
            <a:r>
              <a:rPr lang="en-US" sz="1200" dirty="0" err="1" smtClean="0"/>
              <a:t>Huovinen</a:t>
            </a:r>
            <a:r>
              <a:rPr lang="en-US" sz="1200" dirty="0" smtClean="0"/>
              <a:t>, Phys. Lett. </a:t>
            </a:r>
            <a:r>
              <a:rPr lang="en-US" sz="1200" b="1" dirty="0" smtClean="0"/>
              <a:t>B503</a:t>
            </a:r>
            <a:r>
              <a:rPr lang="en-US" sz="1200" dirty="0" smtClean="0"/>
              <a:t>, 58 (2001)</a:t>
            </a:r>
          </a:p>
          <a:p>
            <a:r>
              <a:rPr lang="en-US" sz="1200" dirty="0" smtClean="0"/>
              <a:t>R. Lacey, J. Phys. </a:t>
            </a:r>
            <a:r>
              <a:rPr lang="en-US" sz="1200" b="1" dirty="0" smtClean="0"/>
              <a:t>G38</a:t>
            </a:r>
            <a:r>
              <a:rPr lang="en-US" sz="1200" dirty="0" smtClean="0"/>
              <a:t>, 124048(2011)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3974068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STAR Preliminary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orNu_h_j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650" t="6761" r="6418" b="8732"/>
          <a:stretch>
            <a:fillRect/>
          </a:stretch>
        </p:blipFill>
        <p:spPr>
          <a:xfrm>
            <a:off x="5143500" y="762000"/>
            <a:ext cx="32385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6600" y="2373868"/>
            <a:ext cx="71472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20" tIns="45720" rIns="45720" bIns="45720" numCol="1" spcCol="34290" rtlCol="0" anchor="ctr">
            <a:spAutoFit/>
          </a:bodyPr>
          <a:lstStyle/>
          <a:p>
            <a:pPr marL="40640" marR="40640" defTabSz="914400" latinLnBrk="1" hangingPunct="0"/>
            <a:r>
              <a:rPr lang="en-US" dirty="0" smtClean="0">
                <a:uFill>
                  <a:solidFill>
                    <a:srgbClr val="000000"/>
                  </a:solidFill>
                </a:uFill>
                <a:latin typeface="Arial"/>
                <a:ea typeface="Times New Roman"/>
                <a:cs typeface="Arial"/>
                <a:sym typeface="Times New Roman"/>
              </a:rPr>
              <a:t>R=0.4</a:t>
            </a:r>
            <a:endParaRPr lang="en-US" dirty="0">
              <a:uFill>
                <a:solidFill>
                  <a:srgbClr val="000000"/>
                </a:solidFill>
              </a:uFill>
              <a:latin typeface="Arial"/>
              <a:ea typeface="Times New Roman"/>
              <a:cs typeface="Arial"/>
              <a:sym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370" y="1354919"/>
            <a:ext cx="1383030" cy="502920"/>
          </a:xfrm>
          <a:prstGeom prst="rect">
            <a:avLst/>
          </a:prstGeom>
        </p:spPr>
      </p:pic>
      <p:pic>
        <p:nvPicPr>
          <p:cNvPr id="22" name="Picture 21" descr="forNu_aj_R0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t="8591" r="8207"/>
              <a:stretch>
                <a:fillRect/>
              </a:stretch>
            </p:blipFill>
          </mc:Choice>
          <mc:Fallback>
            <p:blipFill>
              <a:blip r:embed="rId6"/>
              <a:srcRect t="8591" r="8207"/>
              <a:stretch>
                <a:fillRect/>
              </a:stretch>
            </p:blipFill>
          </mc:Fallback>
        </mc:AlternateContent>
        <p:spPr>
          <a:xfrm>
            <a:off x="365757" y="726569"/>
            <a:ext cx="4238276" cy="300723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781800" y="6226076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Joern</a:t>
            </a:r>
            <a:r>
              <a:rPr lang="en-US" b="1" dirty="0" smtClean="0">
                <a:solidFill>
                  <a:schemeClr val="bg1"/>
                </a:solidFill>
              </a:rPr>
              <a:t> PUTSCHKE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21, [Jets]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44958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</a:t>
            </a:r>
            <a:r>
              <a:rPr lang="en-US" dirty="0" err="1" smtClean="0"/>
              <a:t>di</a:t>
            </a:r>
            <a:r>
              <a:rPr lang="en-US" dirty="0" smtClean="0"/>
              <a:t>-jets imbalance </a:t>
            </a:r>
            <a:r>
              <a:rPr lang="en-US" b="1" i="1" dirty="0" smtClean="0">
                <a:sym typeface="Helvetica"/>
              </a:rPr>
              <a:t>A</a:t>
            </a:r>
            <a:r>
              <a:rPr lang="en-US" b="1" i="1" baseline="-5999" dirty="0" smtClean="0">
                <a:sym typeface="Helvetica"/>
              </a:rPr>
              <a:t>J</a:t>
            </a:r>
            <a:r>
              <a:rPr lang="en-US" b="1" baseline="-5999" dirty="0" smtClean="0">
                <a:sym typeface="Helvetica"/>
              </a:rPr>
              <a:t> </a:t>
            </a:r>
            <a:r>
              <a:rPr lang="en-US" dirty="0" smtClean="0">
                <a:sym typeface="Helvetica"/>
              </a:rPr>
              <a:t>result in Au+Au collisions at RHIC:</a:t>
            </a:r>
          </a:p>
          <a:p>
            <a:pPr marL="342900" indent="-342900">
              <a:buAutoNum type="arabicParenR"/>
            </a:pPr>
            <a:r>
              <a:rPr lang="en-US" dirty="0" smtClean="0">
                <a:sym typeface="Helvetica"/>
              </a:rPr>
              <a:t>p</a:t>
            </a:r>
            <a:r>
              <a:rPr lang="en-US" baseline="-25000" dirty="0" smtClean="0">
                <a:sym typeface="Helvetica"/>
              </a:rPr>
              <a:t>T</a:t>
            </a:r>
            <a:r>
              <a:rPr lang="en-US" dirty="0" smtClean="0">
                <a:sym typeface="Helvetica"/>
              </a:rPr>
              <a:t>&gt;0.2GeV/c, </a:t>
            </a:r>
            <a:r>
              <a:rPr lang="en-US" b="1" dirty="0" smtClean="0">
                <a:solidFill>
                  <a:srgbClr val="800000"/>
                </a:solidFill>
                <a:sym typeface="Helvetica"/>
              </a:rPr>
              <a:t>R=0.4</a:t>
            </a:r>
            <a:r>
              <a:rPr lang="en-US" dirty="0" smtClean="0">
                <a:sym typeface="Helvetica"/>
              </a:rPr>
              <a:t>: </a:t>
            </a:r>
            <a:r>
              <a:rPr lang="en-US" dirty="0" smtClean="0"/>
              <a:t> </a:t>
            </a:r>
            <a:r>
              <a:rPr lang="en-US" b="1" i="1" dirty="0" err="1" smtClean="0">
                <a:sym typeface="Helvetica"/>
              </a:rPr>
              <a:t>A</a:t>
            </a:r>
            <a:r>
              <a:rPr lang="en-US" b="1" i="1" baseline="-5999" dirty="0" err="1" smtClean="0">
                <a:sym typeface="Helvetica"/>
              </a:rPr>
              <a:t>J</a:t>
            </a:r>
            <a:r>
              <a:rPr lang="en-US" dirty="0" err="1" smtClean="0">
                <a:sym typeface="Helvetica"/>
              </a:rPr>
              <a:t>(AuAu</a:t>
            </a:r>
            <a:r>
              <a:rPr lang="en-US" dirty="0" smtClean="0">
                <a:sym typeface="Helvetica"/>
              </a:rPr>
              <a:t>) =</a:t>
            </a:r>
            <a:r>
              <a:rPr lang="en-US" b="1" i="1" dirty="0" err="1" smtClean="0">
                <a:sym typeface="Helvetica"/>
              </a:rPr>
              <a:t>A</a:t>
            </a:r>
            <a:r>
              <a:rPr lang="en-US" b="1" i="1" baseline="-5999" dirty="0" err="1" smtClean="0">
                <a:sym typeface="Helvetica"/>
              </a:rPr>
              <a:t>J</a:t>
            </a:r>
            <a:r>
              <a:rPr lang="en-US" dirty="0" err="1" smtClean="0">
                <a:sym typeface="Helvetica"/>
              </a:rPr>
              <a:t>(pp</a:t>
            </a:r>
            <a:r>
              <a:rPr lang="en-US" dirty="0" smtClean="0">
                <a:sym typeface="Helvetica"/>
              </a:rPr>
              <a:t>) changes in Au+Au collisions are all contained in the cone, unlike the LHC. For </a:t>
            </a:r>
            <a:r>
              <a:rPr lang="en-US" b="1" dirty="0" smtClean="0">
                <a:solidFill>
                  <a:srgbClr val="800000"/>
                </a:solidFill>
                <a:sym typeface="Helvetica"/>
              </a:rPr>
              <a:t>R=0.2</a:t>
            </a:r>
            <a:r>
              <a:rPr lang="en-US" dirty="0" smtClean="0">
                <a:sym typeface="Helvetica"/>
              </a:rPr>
              <a:t>: </a:t>
            </a:r>
            <a:r>
              <a:rPr lang="en-US" dirty="0" smtClean="0"/>
              <a:t> </a:t>
            </a:r>
            <a:r>
              <a:rPr lang="en-US" b="1" i="1" dirty="0" err="1" smtClean="0">
                <a:sym typeface="Helvetica"/>
              </a:rPr>
              <a:t>A</a:t>
            </a:r>
            <a:r>
              <a:rPr lang="en-US" b="1" i="1" baseline="-5999" dirty="0" err="1" smtClean="0">
                <a:sym typeface="Helvetica"/>
              </a:rPr>
              <a:t>J</a:t>
            </a:r>
            <a:r>
              <a:rPr lang="en-US" dirty="0" err="1" smtClean="0">
                <a:sym typeface="Helvetica"/>
              </a:rPr>
              <a:t>(AuAu</a:t>
            </a:r>
            <a:r>
              <a:rPr lang="en-US" dirty="0" smtClean="0">
                <a:sym typeface="Helvetica"/>
              </a:rPr>
              <a:t>) ≠ </a:t>
            </a:r>
            <a:r>
              <a:rPr lang="en-US" b="1" i="1" dirty="0" err="1" smtClean="0">
                <a:sym typeface="Helvetica"/>
              </a:rPr>
              <a:t>A</a:t>
            </a:r>
            <a:r>
              <a:rPr lang="en-US" b="1" i="1" baseline="-5999" dirty="0" err="1" smtClean="0">
                <a:sym typeface="Helvetica"/>
              </a:rPr>
              <a:t>J</a:t>
            </a:r>
            <a:r>
              <a:rPr lang="en-US" dirty="0" err="1" smtClean="0">
                <a:sym typeface="Helvetica"/>
              </a:rPr>
              <a:t>(pp</a:t>
            </a:r>
            <a:r>
              <a:rPr lang="en-US" dirty="0" smtClean="0">
                <a:sym typeface="Helvetica"/>
              </a:rPr>
              <a:t>), the cone is too small.</a:t>
            </a:r>
          </a:p>
          <a:p>
            <a:pPr marL="342900" indent="-342900">
              <a:buAutoNum type="arabicParenR"/>
            </a:pPr>
            <a:r>
              <a:rPr lang="en-US" dirty="0" smtClean="0">
                <a:sym typeface="Helvetica"/>
              </a:rPr>
              <a:t>Recoil jets are suppressed, path length is maximized.</a:t>
            </a:r>
          </a:p>
          <a:p>
            <a:pPr marL="342900" indent="-342900">
              <a:buAutoNum type="arabicParenR"/>
            </a:pPr>
            <a:r>
              <a:rPr lang="en-US" dirty="0" smtClean="0">
                <a:sym typeface="Helvetica"/>
              </a:rPr>
              <a:t>Tools for jet analysis are ready at RHIC.</a:t>
            </a:r>
          </a:p>
          <a:p>
            <a:pPr marL="342900" indent="-342900">
              <a:buAutoNum type="arabicParenR"/>
            </a:pPr>
            <a:endParaRPr lang="en-US" dirty="0" smtClean="0">
              <a:sym typeface="Helvetica"/>
            </a:endParaRP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Di-jets Imbalance </a:t>
            </a:r>
            <a:r>
              <a:rPr lang="en-US" b="1" i="1" dirty="0" smtClean="0">
                <a:sym typeface="Helvetica"/>
              </a:rPr>
              <a:t>A</a:t>
            </a:r>
            <a:r>
              <a:rPr lang="en-US" b="1" i="1" baseline="-5999" dirty="0" smtClean="0">
                <a:sym typeface="Helvetica"/>
              </a:rPr>
              <a:t>J</a:t>
            </a:r>
            <a:r>
              <a:rPr lang="en-US" b="1" baseline="-5999" dirty="0" smtClean="0">
                <a:sym typeface="Helvetica"/>
              </a:rPr>
              <a:t> </a:t>
            </a:r>
            <a:r>
              <a:rPr lang="en-US" dirty="0" smtClean="0">
                <a:sym typeface="Helvetica"/>
              </a:rPr>
              <a:t>Result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12543" y="2133600"/>
            <a:ext cx="80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sym typeface="Helvetica"/>
              </a:rPr>
              <a:t>R=0.4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990600" y="3657600"/>
          <a:ext cx="1498600" cy="749300"/>
        </p:xfrm>
        <a:graphic>
          <a:graphicData uri="http://schemas.openxmlformats.org/presentationml/2006/ole">
            <p:oleObj spid="_x0000_s1200130" name="Equation" r:id="rId7" imgW="889000" imgH="4445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219200" y="7620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Preliminary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6767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7163" t="35948"/>
          <a:stretch>
            <a:fillRect/>
          </a:stretch>
        </p:blipFill>
        <p:spPr>
          <a:xfrm>
            <a:off x="4761445" y="1965960"/>
            <a:ext cx="3620555" cy="29870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0530" y="685800"/>
            <a:ext cx="3836670" cy="4214743"/>
            <a:chOff x="430530" y="685800"/>
            <a:chExt cx="3836670" cy="4214743"/>
          </a:xfrm>
        </p:grpSpPr>
        <p:pic>
          <p:nvPicPr>
            <p:cNvPr id="4" name="Picture 3" descr="fig2pre.eps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rcRect r="49735" b="9711"/>
                <a:stretch>
                  <a:fillRect/>
                </a:stretch>
              </p:blipFill>
            </mc:Choice>
            <mc:Fallback>
              <p:blipFill>
                <a:blip r:embed="rId4"/>
                <a:srcRect r="49735" b="9711"/>
                <a:stretch>
                  <a:fillRect/>
                </a:stretch>
              </p:blipFill>
            </mc:Fallback>
          </mc:AlternateContent>
          <p:spPr>
            <a:xfrm>
              <a:off x="430530" y="685800"/>
              <a:ext cx="3836670" cy="3962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984500" y="4546600"/>
              <a:ext cx="120626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dirty="0" smtClean="0"/>
                <a:t>p</a:t>
              </a:r>
              <a:r>
                <a:rPr lang="en-US" sz="1700" baseline="-25000" dirty="0" smtClean="0"/>
                <a:t>T</a:t>
              </a:r>
              <a:r>
                <a:rPr lang="en-US" sz="1700" dirty="0" smtClean="0"/>
                <a:t> (GeV/c)</a:t>
              </a:r>
              <a:endParaRPr lang="en-US" sz="17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305300" y="723900"/>
            <a:ext cx="4483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- 193 GeV U+U collisions (STAR preliminary):</a:t>
            </a:r>
          </a:p>
          <a:p>
            <a:r>
              <a:rPr lang="en-US" sz="1600" dirty="0" smtClean="0"/>
              <a:t>           filled-symbols and solid-lines</a:t>
            </a:r>
          </a:p>
          <a:p>
            <a:endParaRPr lang="en-US" sz="800" dirty="0" smtClean="0"/>
          </a:p>
          <a:p>
            <a:pPr>
              <a:buFontTx/>
              <a:buChar char="-"/>
            </a:pPr>
            <a:r>
              <a:rPr lang="en-US" sz="1600" dirty="0" smtClean="0"/>
              <a:t> 200 GeV Au+Au collisions (sub. to PRL, 1404.6185): open-symbols and dashed lines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204280" y="2971833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D</a:t>
            </a:r>
            <a:r>
              <a:rPr lang="en-US" sz="1700" baseline="30000" dirty="0" smtClean="0"/>
              <a:t>0</a:t>
            </a:r>
            <a:r>
              <a:rPr lang="en-US" sz="1700" dirty="0" smtClean="0"/>
              <a:t> R</a:t>
            </a:r>
            <a:r>
              <a:rPr lang="en-US" sz="1700" baseline="-25000" dirty="0" smtClean="0"/>
              <a:t>AA</a:t>
            </a:r>
            <a:endParaRPr lang="en-US" sz="17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06400" y="-381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D-mesons in Au+Au/U+U Collisions</a:t>
            </a:r>
            <a:endParaRPr lang="en-US" sz="3600" dirty="0"/>
          </a:p>
        </p:txBody>
      </p:sp>
      <p:sp>
        <p:nvSpPr>
          <p:cNvPr id="12" name="Rounded Rectangle 11"/>
          <p:cNvSpPr/>
          <p:nvPr/>
        </p:nvSpPr>
        <p:spPr>
          <a:xfrm>
            <a:off x="406399" y="4876800"/>
            <a:ext cx="8382001" cy="1524000"/>
          </a:xfrm>
          <a:prstGeom prst="roundRect">
            <a:avLst>
              <a:gd name="adj" fmla="val 10633"/>
            </a:avLst>
          </a:prstGeom>
          <a:solidFill>
            <a:srgbClr val="FFFFFF"/>
          </a:solidFill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D-meson yields, from Au+Au/U+U collisions at RHIC, are similar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As seen in light-flavor hadrons, large suppression in R</a:t>
            </a:r>
            <a:r>
              <a:rPr lang="en-US" baseline="-25000" dirty="0" smtClean="0">
                <a:solidFill>
                  <a:schemeClr val="tx1"/>
                </a:solidFill>
              </a:rPr>
              <a:t>AA</a:t>
            </a:r>
            <a:r>
              <a:rPr lang="en-US" dirty="0" smtClean="0">
                <a:solidFill>
                  <a:schemeClr val="tx1"/>
                </a:solidFill>
              </a:rPr>
              <a:t> observed at high p</a:t>
            </a:r>
            <a:r>
              <a:rPr lang="en-US" baseline="-25000" dirty="0" smtClean="0">
                <a:solidFill>
                  <a:schemeClr val="tx1"/>
                </a:solidFill>
              </a:rPr>
              <a:t>T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Model results show that </a:t>
            </a:r>
            <a:r>
              <a:rPr lang="en-US" b="1" i="1" dirty="0" smtClean="0">
                <a:solidFill>
                  <a:srgbClr val="800000"/>
                </a:solidFill>
              </a:rPr>
              <a:t>Coalescence is necessary </a:t>
            </a:r>
            <a:r>
              <a:rPr lang="en-US" dirty="0" smtClean="0">
                <a:solidFill>
                  <a:schemeClr val="tx1"/>
                </a:solidFill>
              </a:rPr>
              <a:t>for hadronization in high-energy nuclear collisions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Effect of the cold nuclear matter</a:t>
            </a:r>
            <a:r>
              <a:rPr lang="en-US" dirty="0" smtClean="0">
                <a:solidFill>
                  <a:schemeClr val="tx1"/>
                </a:solidFill>
              </a:rPr>
              <a:t>? </a:t>
            </a:r>
            <a:r>
              <a:rPr lang="en-US" dirty="0" err="1" smtClean="0">
                <a:solidFill>
                  <a:schemeClr val="tx1"/>
                </a:solidFill>
              </a:rPr>
              <a:t>p+A</a:t>
            </a:r>
            <a:r>
              <a:rPr lang="en-US" dirty="0" smtClean="0">
                <a:solidFill>
                  <a:schemeClr val="tx1"/>
                </a:solidFill>
              </a:rPr>
              <a:t> collisions data needed.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1800" y="6226076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Zhenyu</a:t>
            </a:r>
            <a:r>
              <a:rPr lang="en-US" b="1" dirty="0" smtClean="0">
                <a:solidFill>
                  <a:schemeClr val="bg1"/>
                </a:solidFill>
              </a:rPr>
              <a:t> YE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19, [Heavy flavor]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aaBES_jpsi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026" t="1843" r="2557" b="3563"/>
              <a:stretch>
                <a:fillRect/>
              </a:stretch>
            </p:blipFill>
          </mc:Choice>
          <mc:Fallback>
            <p:blipFill>
              <a:blip r:embed="rId4"/>
              <a:srcRect l="5026" t="1843" r="2557" b="3563"/>
              <a:stretch>
                <a:fillRect/>
              </a:stretch>
            </p:blipFill>
          </mc:Fallback>
        </mc:AlternateContent>
        <p:spPr>
          <a:xfrm>
            <a:off x="4953000" y="685801"/>
            <a:ext cx="3733800" cy="2743346"/>
          </a:xfrm>
          <a:prstGeom prst="rect">
            <a:avLst/>
          </a:prstGeom>
        </p:spPr>
      </p:pic>
      <p:pic>
        <p:nvPicPr>
          <p:cNvPr id="15" name="Picture 14" descr="fig4_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2516" y="698500"/>
            <a:ext cx="4348084" cy="2806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12700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Heavy Flavor from Au+Au/U+U Collisions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191000" y="3739277"/>
            <a:ext cx="464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dirty="0" smtClean="0"/>
              <a:t>Central U+U collisions expected to have higher energy density: ~20% increase over Au+Au collisions</a:t>
            </a:r>
          </a:p>
          <a:p>
            <a:pPr marL="457200" indent="-457200">
              <a:buAutoNum type="arabicParenR"/>
            </a:pPr>
            <a:r>
              <a:rPr lang="en-US" dirty="0" smtClean="0"/>
              <a:t>Suppression follows the density dependence trend</a:t>
            </a:r>
          </a:p>
          <a:p>
            <a:pPr marL="457200" indent="-457200">
              <a:buAutoNum type="arabicParenR"/>
            </a:pPr>
            <a:r>
              <a:rPr lang="en-US" dirty="0" smtClean="0"/>
              <a:t>In 200 GeV Au+Au collisions at RHIC, ~50% J/ψ are formed via coalescence</a:t>
            </a:r>
          </a:p>
          <a:p>
            <a:pPr marL="457200" indent="-457200"/>
            <a:endParaRPr lang="en-US" altLang="zh-CN" sz="1200" dirty="0" smtClean="0">
              <a:solidFill>
                <a:schemeClr val="hlink"/>
              </a:solidFill>
            </a:endParaRPr>
          </a:p>
          <a:p>
            <a:pPr marL="457200" indent="-457200"/>
            <a:r>
              <a:rPr lang="en-US" altLang="zh-CN" sz="1200" dirty="0" smtClean="0"/>
              <a:t>          - X.B. Zhao et al., PRC82, 064905(10)</a:t>
            </a:r>
          </a:p>
          <a:p>
            <a:pPr marL="457200" indent="-457200"/>
            <a:r>
              <a:rPr lang="en-US" sz="1200" dirty="0" smtClean="0"/>
              <a:t>          - L. Yan et al., PRL97, 232301(06)</a:t>
            </a:r>
          </a:p>
        </p:txBody>
      </p:sp>
      <p:pic>
        <p:nvPicPr>
          <p:cNvPr id="6" name="Picture 5" descr="Raa_npart-30.eps.png"/>
          <p:cNvPicPr>
            <a:picLocks noChangeAspect="1"/>
          </p:cNvPicPr>
          <p:nvPr/>
        </p:nvPicPr>
        <p:blipFill>
          <a:blip r:embed="rId7"/>
          <a:srcRect l="2447" t="6785" r="6770"/>
          <a:stretch>
            <a:fillRect/>
          </a:stretch>
        </p:blipFill>
        <p:spPr>
          <a:xfrm>
            <a:off x="914400" y="3246398"/>
            <a:ext cx="3124200" cy="307820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66800" y="2514600"/>
            <a:ext cx="914400" cy="493693"/>
          </a:xfrm>
          <a:prstGeom prst="roundRect">
            <a:avLst/>
          </a:prstGeom>
          <a:noFill/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Open Charm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29000" y="3773507"/>
            <a:ext cx="457200" cy="49369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ϒ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229600" y="1676400"/>
            <a:ext cx="762000" cy="493693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J/ψ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72200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Wangmei</a:t>
            </a:r>
            <a:r>
              <a:rPr lang="en-US" b="1" dirty="0" smtClean="0">
                <a:solidFill>
                  <a:schemeClr val="bg1"/>
                </a:solidFill>
              </a:rPr>
              <a:t> ZHA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20, [Heavy flavor]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1905000"/>
            <a:ext cx="1799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 Preliminary</a:t>
            </a:r>
            <a:endParaRPr lang="en-US" sz="1600" dirty="0"/>
          </a:p>
        </p:txBody>
      </p:sp>
      <p:sp>
        <p:nvSpPr>
          <p:cNvPr id="13" name="Rectangle 12"/>
          <p:cNvSpPr/>
          <p:nvPr/>
        </p:nvSpPr>
        <p:spPr>
          <a:xfrm>
            <a:off x="6781800" y="6172200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Xianglei</a:t>
            </a:r>
            <a:r>
              <a:rPr lang="en-US" b="1" dirty="0" smtClean="0">
                <a:solidFill>
                  <a:schemeClr val="bg1"/>
                </a:solidFill>
              </a:rPr>
              <a:t> ZHU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21, [Thermodynamics and hadron chemistry]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6019800"/>
            <a:ext cx="452516" cy="304800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3568700" y="6014570"/>
          <a:ext cx="584200" cy="360830"/>
        </p:xfrm>
        <a:graphic>
          <a:graphicData uri="http://schemas.openxmlformats.org/presentationml/2006/ole">
            <p:oleObj spid="_x0000_s1202178" name="Equation" r:id="rId8" imgW="431800" imgH="266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6934200" cy="685800"/>
          </a:xfrm>
        </p:spPr>
        <p:txBody>
          <a:bodyPr/>
          <a:lstStyle/>
          <a:p>
            <a:r>
              <a:rPr lang="en-US" dirty="0" smtClean="0"/>
              <a:t>Beam Energy </a:t>
            </a:r>
            <a:r>
              <a:rPr lang="en-US" dirty="0" smtClean="0"/>
              <a:t>Scan</a:t>
            </a:r>
            <a:r>
              <a:rPr lang="en-US" dirty="0" smtClean="0"/>
              <a:t>-</a:t>
            </a:r>
            <a:r>
              <a:rPr lang="en-US" dirty="0" smtClean="0"/>
              <a:t>I </a:t>
            </a:r>
            <a:r>
              <a:rPr lang="en-US" dirty="0" smtClean="0"/>
              <a:t>at RHIC</a:t>
            </a:r>
            <a:endParaRPr lang="en-US" sz="3200" dirty="0">
              <a:latin typeface="Arial Narrow" pitchFamily="-65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685800"/>
            <a:ext cx="3330976" cy="5386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800000"/>
                </a:solidFill>
              </a:rPr>
              <a:t>Observables:</a:t>
            </a:r>
          </a:p>
          <a:p>
            <a:endParaRPr lang="en-US" sz="1200" b="1" dirty="0" smtClean="0"/>
          </a:p>
          <a:p>
            <a:r>
              <a:rPr lang="en-US" b="1" i="1" dirty="0" smtClean="0"/>
              <a:t>1</a:t>
            </a:r>
            <a:r>
              <a:rPr lang="en-US" b="1" i="1" baseline="30000" dirty="0" smtClean="0"/>
              <a:t>st</a:t>
            </a:r>
            <a:r>
              <a:rPr lang="en-US" b="1" i="1" dirty="0" smtClean="0"/>
              <a:t> order phase transition</a:t>
            </a:r>
            <a:endParaRPr lang="en-US" sz="800" b="1" i="1" dirty="0" smtClean="0"/>
          </a:p>
          <a:p>
            <a:pPr marL="342900" indent="-342900"/>
            <a:r>
              <a:rPr lang="en-US" sz="800" b="1" dirty="0" smtClean="0"/>
              <a:t>  </a:t>
            </a:r>
          </a:p>
          <a:p>
            <a:pPr marL="342900" indent="-342900"/>
            <a:r>
              <a:rPr lang="en-US" dirty="0" smtClean="0"/>
              <a:t>  (1) Azimuthally sensitive HBT</a:t>
            </a:r>
            <a:endParaRPr lang="en-US" sz="1600" dirty="0" smtClean="0"/>
          </a:p>
          <a:p>
            <a:endParaRPr lang="en-US" sz="800" dirty="0" smtClean="0"/>
          </a:p>
          <a:p>
            <a:r>
              <a:rPr lang="en-US" dirty="0" smtClean="0"/>
              <a:t>  (2) Directed flow v</a:t>
            </a:r>
            <a:r>
              <a:rPr lang="en-US" baseline="-25000" dirty="0" smtClean="0"/>
              <a:t>1</a:t>
            </a:r>
            <a:endParaRPr lang="en-US" dirty="0" smtClean="0"/>
          </a:p>
          <a:p>
            <a:endParaRPr lang="en-US" b="1" baseline="-25000" dirty="0" smtClean="0">
              <a:solidFill>
                <a:srgbClr val="000000"/>
              </a:solidFill>
            </a:endParaRPr>
          </a:p>
          <a:p>
            <a:endParaRPr lang="en-US" sz="800" dirty="0" smtClean="0"/>
          </a:p>
          <a:p>
            <a:r>
              <a:rPr lang="en-US" b="1" i="1" dirty="0" smtClean="0"/>
              <a:t> Partonic vs. hadronic </a:t>
            </a:r>
            <a:r>
              <a:rPr lang="en-US" b="1" i="1" dirty="0" err="1" smtClean="0"/>
              <a:t>dof</a:t>
            </a:r>
            <a:endParaRPr lang="en-US" sz="800" b="1" i="1" dirty="0" smtClean="0"/>
          </a:p>
          <a:p>
            <a:endParaRPr lang="en-US" sz="800" b="1" i="1" dirty="0" smtClean="0"/>
          </a:p>
          <a:p>
            <a:r>
              <a:rPr lang="en-US" dirty="0" smtClean="0"/>
              <a:t>  (3) R</a:t>
            </a:r>
            <a:r>
              <a:rPr lang="en-US" baseline="-25000" dirty="0" smtClean="0"/>
              <a:t>AA</a:t>
            </a:r>
            <a:r>
              <a:rPr lang="en-US" dirty="0" smtClean="0"/>
              <a:t>: Nucl. Mod. Fact.</a:t>
            </a:r>
          </a:p>
          <a:p>
            <a:endParaRPr lang="en-US" sz="800" dirty="0" smtClean="0"/>
          </a:p>
          <a:p>
            <a:r>
              <a:rPr lang="en-US" dirty="0" smtClean="0"/>
              <a:t>  (4) Charge separation</a:t>
            </a:r>
          </a:p>
          <a:p>
            <a:endParaRPr lang="en-US" sz="800" dirty="0" smtClean="0"/>
          </a:p>
          <a:p>
            <a:pPr marL="342900" indent="-342900"/>
            <a:r>
              <a:rPr lang="en-US" dirty="0" smtClean="0"/>
              <a:t>  (5) v</a:t>
            </a:r>
            <a:r>
              <a:rPr lang="en-US" baseline="-25000" dirty="0" smtClean="0"/>
              <a:t>2</a:t>
            </a:r>
            <a:r>
              <a:rPr lang="en-US" dirty="0" smtClean="0"/>
              <a:t> - NCQ scaling</a:t>
            </a:r>
          </a:p>
          <a:p>
            <a:endParaRPr lang="en-US" sz="800" b="1" dirty="0" smtClean="0"/>
          </a:p>
          <a:p>
            <a:endParaRPr lang="en-US" sz="800" b="1" dirty="0" smtClean="0"/>
          </a:p>
          <a:p>
            <a:r>
              <a:rPr lang="en-US" dirty="0" smtClean="0"/>
              <a:t> </a:t>
            </a:r>
            <a:r>
              <a:rPr lang="en-US" b="1" i="1" dirty="0" smtClean="0"/>
              <a:t>Critical point, correl. length</a:t>
            </a:r>
          </a:p>
          <a:p>
            <a:endParaRPr lang="en-US" sz="800" b="1" dirty="0" smtClean="0"/>
          </a:p>
          <a:p>
            <a:r>
              <a:rPr lang="en-US" dirty="0" smtClean="0"/>
              <a:t> (6) Fluctuations</a:t>
            </a:r>
          </a:p>
          <a:p>
            <a:endParaRPr lang="en-US" b="1" dirty="0" smtClean="0"/>
          </a:p>
          <a:p>
            <a:r>
              <a:rPr lang="en-US" b="1" dirty="0" smtClean="0"/>
              <a:t>Chiral symmetry restoration</a:t>
            </a:r>
          </a:p>
          <a:p>
            <a:endParaRPr lang="en-US" sz="800" b="1" dirty="0" smtClean="0"/>
          </a:p>
          <a:p>
            <a:r>
              <a:rPr lang="en-US" dirty="0" smtClean="0"/>
              <a:t> (7) Di-lepton production</a:t>
            </a:r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33400" y="49149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Study QCD Phase Structure</a:t>
            </a:r>
          </a:p>
          <a:p>
            <a:r>
              <a:rPr lang="en-US" dirty="0" smtClean="0"/>
              <a:t>   -</a:t>
            </a:r>
            <a:r>
              <a:rPr lang="en-US" dirty="0" smtClean="0"/>
              <a:t> </a:t>
            </a:r>
            <a:r>
              <a:rPr lang="en-US" dirty="0" smtClean="0"/>
              <a:t>O</a:t>
            </a:r>
            <a:r>
              <a:rPr lang="en-US" dirty="0" smtClean="0"/>
              <a:t>nset </a:t>
            </a:r>
            <a:r>
              <a:rPr lang="en-US" dirty="0" smtClean="0"/>
              <a:t>of </a:t>
            </a:r>
            <a:r>
              <a:rPr lang="en-US" dirty="0" err="1" smtClean="0"/>
              <a:t>sQGP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   -</a:t>
            </a:r>
            <a:r>
              <a:rPr lang="en-US" dirty="0" smtClean="0"/>
              <a:t> </a:t>
            </a:r>
            <a:r>
              <a:rPr lang="en-US" dirty="0" smtClean="0"/>
              <a:t>P</a:t>
            </a:r>
            <a:r>
              <a:rPr lang="en-US" dirty="0" smtClean="0"/>
              <a:t>hase boundary</a:t>
            </a:r>
            <a:r>
              <a:rPr lang="en-US" dirty="0" smtClean="0"/>
              <a:t> and </a:t>
            </a:r>
            <a:r>
              <a:rPr lang="en-US" dirty="0" smtClean="0"/>
              <a:t>critical point</a:t>
            </a:r>
          </a:p>
          <a:p>
            <a:r>
              <a:rPr lang="en-US" dirty="0" smtClean="0"/>
              <a:t>   - </a:t>
            </a:r>
            <a:r>
              <a:rPr lang="en-US" dirty="0" err="1" smtClean="0"/>
              <a:t>Chrial</a:t>
            </a:r>
            <a:r>
              <a:rPr lang="en-US" dirty="0" smtClean="0"/>
              <a:t> symmetry restoration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62000"/>
            <a:ext cx="4038600" cy="3961918"/>
          </a:xfrm>
          <a:prstGeom prst="rect">
            <a:avLst/>
          </a:prstGeom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Rounded Rectangle 7"/>
          <p:cNvSpPr/>
          <p:nvPr/>
        </p:nvSpPr>
        <p:spPr>
          <a:xfrm>
            <a:off x="5029199" y="1231900"/>
            <a:ext cx="3553017" cy="1231900"/>
          </a:xfrm>
          <a:prstGeom prst="roundRect">
            <a:avLst>
              <a:gd name="adj" fmla="val 6945"/>
            </a:avLst>
          </a:prstGeom>
          <a:noFill/>
          <a:ln w="57150" cap="flat" cmpd="thinThick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029200" y="2552700"/>
            <a:ext cx="3553016" cy="1638300"/>
          </a:xfrm>
          <a:prstGeom prst="roundRect">
            <a:avLst>
              <a:gd name="adj" fmla="val 6945"/>
            </a:avLst>
          </a:prstGeom>
          <a:noFill/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029200" y="4267200"/>
            <a:ext cx="3553016" cy="838200"/>
          </a:xfrm>
          <a:prstGeom prst="roundRect">
            <a:avLst>
              <a:gd name="adj" fmla="val 6945"/>
            </a:avLst>
          </a:prstGeom>
          <a:noFill/>
          <a:ln w="38100" cap="flat" cmpd="dbl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81200" y="6096000"/>
            <a:ext cx="5044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BES-I:  </a:t>
            </a:r>
            <a:r>
              <a:rPr lang="en-US" b="1" i="1" dirty="0" smtClean="0"/>
              <a:t>√</a:t>
            </a:r>
            <a:r>
              <a:rPr lang="en-US" b="1" i="1" dirty="0" err="1" smtClean="0"/>
              <a:t>s</a:t>
            </a:r>
            <a:r>
              <a:rPr lang="en-US" b="1" i="1" baseline="-25000" dirty="0" err="1" smtClean="0"/>
              <a:t>NN</a:t>
            </a:r>
            <a:r>
              <a:rPr lang="en-US" b="1" i="1" dirty="0" smtClean="0"/>
              <a:t> = </a:t>
            </a:r>
            <a:r>
              <a:rPr lang="en-US" b="1" dirty="0" smtClean="0"/>
              <a:t>7.7, 11.5, </a:t>
            </a:r>
            <a:r>
              <a:rPr lang="en-US" b="1" dirty="0" smtClean="0">
                <a:solidFill>
                  <a:srgbClr val="008000"/>
                </a:solidFill>
              </a:rPr>
              <a:t>14.5</a:t>
            </a:r>
            <a:r>
              <a:rPr lang="en-US" b="1" dirty="0" smtClean="0"/>
              <a:t>, 19.6, 27, 39GeV  </a:t>
            </a:r>
          </a:p>
          <a:p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029200" y="5181600"/>
            <a:ext cx="3553016" cy="838200"/>
          </a:xfrm>
          <a:prstGeom prst="roundRect">
            <a:avLst>
              <a:gd name="adj" fmla="val 6945"/>
            </a:avLst>
          </a:prstGeom>
          <a:noFill/>
          <a:ln w="38100" cap="flat" cmpd="dbl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5400"/>
            <a:ext cx="7404100" cy="496888"/>
          </a:xfrm>
        </p:spPr>
        <p:txBody>
          <a:bodyPr/>
          <a:lstStyle/>
          <a:p>
            <a:r>
              <a:rPr lang="en-US" dirty="0" smtClean="0"/>
              <a:t>Bulk Properties at Freeze-out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52400" y="762000"/>
            <a:ext cx="8839200" cy="5486400"/>
          </a:xfrm>
          <a:prstGeom prst="roundRect">
            <a:avLst>
              <a:gd name="adj" fmla="val 3788"/>
            </a:avLst>
          </a:prstGeom>
          <a:noFill/>
          <a:ln w="57150" cap="flat" cmpd="thinThick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2947" y="4572000"/>
            <a:ext cx="41200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Kinetic Freeze-out: 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Central collisions =&gt; lower value of</a:t>
            </a:r>
          </a:p>
          <a:p>
            <a:r>
              <a:rPr lang="en-US" b="1" i="1" dirty="0" smtClean="0">
                <a:solidFill>
                  <a:srgbClr val="800000"/>
                </a:solidFill>
              </a:rPr>
              <a:t>   </a:t>
            </a:r>
            <a:r>
              <a:rPr lang="en-US" b="1" i="1" dirty="0" err="1" smtClean="0">
                <a:solidFill>
                  <a:srgbClr val="800000"/>
                </a:solidFill>
              </a:rPr>
              <a:t>T</a:t>
            </a:r>
            <a:r>
              <a:rPr lang="en-US" b="1" i="1" baseline="-25000" dirty="0" err="1" smtClean="0">
                <a:solidFill>
                  <a:srgbClr val="800000"/>
                </a:solidFill>
              </a:rPr>
              <a:t>kin</a:t>
            </a:r>
            <a:r>
              <a:rPr lang="en-US" b="1" i="1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and larger collectivity </a:t>
            </a:r>
            <a:r>
              <a:rPr lang="en-US" b="1" i="1" dirty="0" err="1" smtClean="0">
                <a:solidFill>
                  <a:srgbClr val="800000"/>
                </a:solidFill>
              </a:rPr>
              <a:t>β</a:t>
            </a:r>
            <a:r>
              <a:rPr lang="en-US" dirty="0" smtClean="0"/>
              <a:t> </a:t>
            </a:r>
          </a:p>
          <a:p>
            <a:endParaRPr lang="en-US" sz="800" dirty="0" smtClean="0"/>
          </a:p>
          <a:p>
            <a:pPr>
              <a:buFontTx/>
              <a:buChar char="-"/>
            </a:pPr>
            <a:r>
              <a:rPr lang="en-US" dirty="0" smtClean="0"/>
              <a:t> Stronger collectivity at higher energy</a:t>
            </a:r>
          </a:p>
          <a:p>
            <a:endParaRPr lang="en-US" sz="800" dirty="0" smtClean="0"/>
          </a:p>
          <a:p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583668"/>
            <a:ext cx="39552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Chemical Freeze-out: (GCE)</a:t>
            </a:r>
          </a:p>
          <a:p>
            <a:r>
              <a:rPr lang="en-US" dirty="0" smtClean="0"/>
              <a:t> - Central collisions. </a:t>
            </a:r>
            <a:endParaRPr lang="en-US" sz="800" dirty="0" smtClean="0"/>
          </a:p>
          <a:p>
            <a:r>
              <a:rPr lang="en-US" dirty="0" smtClean="0"/>
              <a:t> - Centrality dependence, not shown,</a:t>
            </a:r>
          </a:p>
          <a:p>
            <a:r>
              <a:rPr lang="en-US" dirty="0" smtClean="0"/>
              <a:t>   of </a:t>
            </a:r>
            <a:r>
              <a:rPr lang="en-US" b="1" i="1" dirty="0" smtClean="0">
                <a:solidFill>
                  <a:srgbClr val="800000"/>
                </a:solidFill>
              </a:rPr>
              <a:t>T</a:t>
            </a:r>
            <a:r>
              <a:rPr lang="en-US" b="1" i="1" baseline="-25000" dirty="0" smtClean="0">
                <a:solidFill>
                  <a:srgbClr val="800000"/>
                </a:solidFill>
              </a:rPr>
              <a:t>ch</a:t>
            </a:r>
            <a:r>
              <a:rPr lang="en-US" dirty="0" smtClean="0"/>
              <a:t> and </a:t>
            </a:r>
            <a:r>
              <a:rPr lang="en-US" b="1" i="1" dirty="0" smtClean="0">
                <a:solidFill>
                  <a:srgbClr val="800000"/>
                </a:solidFill>
              </a:rPr>
              <a:t>μ</a:t>
            </a:r>
            <a:r>
              <a:rPr lang="en-US" b="1" i="1" baseline="-25000" dirty="0" smtClean="0">
                <a:solidFill>
                  <a:srgbClr val="800000"/>
                </a:solidFill>
              </a:rPr>
              <a:t>B</a:t>
            </a:r>
            <a:r>
              <a:rPr lang="en-US" dirty="0" smtClean="0"/>
              <a:t>!</a:t>
            </a:r>
          </a:p>
        </p:txBody>
      </p:sp>
      <p:pic>
        <p:nvPicPr>
          <p:cNvPr id="11" name="Picture 10" descr="plot2_cfo_march201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839" t="6492" b="-2764"/>
              <a:stretch>
                <a:fillRect/>
              </a:stretch>
            </p:blipFill>
          </mc:Choice>
          <mc:Fallback>
            <p:blipFill>
              <a:blip r:embed="rId3"/>
              <a:srcRect l="4839" t="6492" b="-2764"/>
              <a:stretch>
                <a:fillRect/>
              </a:stretch>
            </p:blipFill>
          </mc:Fallback>
        </mc:AlternateContent>
        <p:spPr>
          <a:xfrm>
            <a:off x="457200" y="876299"/>
            <a:ext cx="4025900" cy="36048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317500" y="6286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81800" y="6226076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Lokesh</a:t>
            </a:r>
            <a:r>
              <a:rPr lang="en-US" b="1" dirty="0" smtClean="0">
                <a:solidFill>
                  <a:schemeClr val="bg1"/>
                </a:solidFill>
              </a:rPr>
              <a:t> KUMAR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21, [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Thermodynamics and hadron chemistry</a:t>
            </a:r>
            <a:r>
              <a:rPr lang="en-US" sz="1200" dirty="0" smtClean="0">
                <a:solidFill>
                  <a:srgbClr val="FFFFFF"/>
                </a:solidFill>
                <a:cs typeface="Arial"/>
              </a:rPr>
              <a:t>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849" y="4025900"/>
            <a:ext cx="28189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Collective velocity &lt;</a:t>
            </a:r>
            <a:r>
              <a:rPr lang="en-US" dirty="0" err="1" smtClean="0"/>
              <a:t>β</a:t>
            </a:r>
            <a:r>
              <a:rPr lang="en-US" dirty="0" smtClean="0"/>
              <a:t>&gt; (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4" name="Picture 13" descr="tkin_vs_beta.gif"/>
          <p:cNvPicPr>
            <a:picLocks noChangeAspect="1"/>
          </p:cNvPicPr>
          <p:nvPr/>
        </p:nvPicPr>
        <p:blipFill>
          <a:blip r:embed="rId4"/>
          <a:srcRect t="6977" r="7495" b="9790"/>
          <a:stretch>
            <a:fillRect/>
          </a:stretch>
        </p:blipFill>
        <p:spPr>
          <a:xfrm>
            <a:off x="4483100" y="885808"/>
            <a:ext cx="4114800" cy="31400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43400" y="6226076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Xianglei</a:t>
            </a:r>
            <a:r>
              <a:rPr lang="en-US" b="1" dirty="0" smtClean="0">
                <a:solidFill>
                  <a:schemeClr val="bg1"/>
                </a:solidFill>
              </a:rPr>
              <a:t> Zhu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21, [</a:t>
            </a:r>
            <a:r>
              <a:rPr lang="en-US" sz="1200" dirty="0" smtClean="0">
                <a:solidFill>
                  <a:schemeClr val="bg1"/>
                </a:solidFill>
                <a:cs typeface="Arial"/>
              </a:rPr>
              <a:t>Thermodynamics and hadron chemistry</a:t>
            </a:r>
            <a:r>
              <a:rPr lang="en-US" sz="1200" dirty="0" smtClean="0">
                <a:solidFill>
                  <a:srgbClr val="FFFFFF"/>
                </a:solidFill>
                <a:cs typeface="Arial"/>
              </a:rPr>
              <a:t>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4723" y="2145268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781800" y="3426023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 Preliminary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tackQM14Incl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99" y="749300"/>
            <a:ext cx="4348515" cy="5651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241" y="25400"/>
            <a:ext cx="7430559" cy="488950"/>
          </a:xfrm>
        </p:spPr>
        <p:txBody>
          <a:bodyPr/>
          <a:lstStyle/>
          <a:p>
            <a:r>
              <a:rPr lang="en-US" altLang="zh-CN" dirty="0" smtClean="0"/>
              <a:t>Energy Dependence of Di-electrons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44123" y="685800"/>
            <a:ext cx="3569677" cy="5632312"/>
          </a:xfrm>
          <a:prstGeom prst="rect">
            <a:avLst/>
          </a:prstGeom>
          <a:noFill/>
          <a:ln w="38100" cap="flat" cmpd="dbl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b="1" i="1" dirty="0" smtClean="0"/>
              <a:t>Bulk-penetrating probe:</a:t>
            </a:r>
          </a:p>
          <a:p>
            <a:pPr marL="342900" indent="-342900"/>
            <a:endParaRPr lang="en-US" b="1" dirty="0" smtClean="0"/>
          </a:p>
          <a:p>
            <a:pPr marL="342900" indent="-342900">
              <a:buAutoNum type="arabicParenR"/>
            </a:pPr>
            <a:r>
              <a:rPr lang="en-US" b="1" dirty="0" smtClean="0"/>
              <a:t>M</a:t>
            </a:r>
            <a:r>
              <a:rPr lang="en-US" b="1" baseline="-25000" dirty="0" smtClean="0"/>
              <a:t>ee</a:t>
            </a:r>
            <a:r>
              <a:rPr lang="en-US" b="1" dirty="0" smtClean="0"/>
              <a:t> ≤ 1GeV/c</a:t>
            </a:r>
            <a:r>
              <a:rPr lang="en-US" b="1" baseline="30000" dirty="0" smtClean="0"/>
              <a:t>2</a:t>
            </a:r>
            <a:r>
              <a:rPr lang="en-US" b="1" dirty="0" smtClean="0"/>
              <a:t>: </a:t>
            </a:r>
            <a:r>
              <a:rPr lang="en-US" dirty="0" smtClean="0"/>
              <a:t>In-medium broadened </a:t>
            </a:r>
            <a:r>
              <a:rPr lang="en-US" dirty="0" err="1" smtClean="0"/>
              <a:t>ρ</a:t>
            </a:r>
            <a:r>
              <a:rPr lang="en-US" dirty="0" smtClean="0"/>
              <a:t>, model results* are consistent with exp. data. At 200GeV, the enhancement is in the order of </a:t>
            </a:r>
            <a:r>
              <a:rPr lang="en-US" b="1" dirty="0" smtClean="0">
                <a:solidFill>
                  <a:srgbClr val="800000"/>
                </a:solidFill>
              </a:rPr>
              <a:t>1.77±0.11 ±0.24±0.33</a:t>
            </a:r>
            <a:r>
              <a:rPr lang="en-US" dirty="0" smtClean="0"/>
              <a:t> within 0.3&lt;M</a:t>
            </a:r>
            <a:r>
              <a:rPr lang="en-US" baseline="-25000" dirty="0" smtClean="0"/>
              <a:t>ee</a:t>
            </a:r>
            <a:r>
              <a:rPr lang="en-US" dirty="0" smtClean="0"/>
              <a:t>&lt;0.7GeV/c</a:t>
            </a:r>
            <a:r>
              <a:rPr lang="en-US" baseline="30000" dirty="0" smtClean="0"/>
              <a:t>2</a:t>
            </a:r>
            <a:r>
              <a:rPr lang="en-US" dirty="0" smtClean="0"/>
              <a:t>) (* driven by the baryon density in the medium)</a:t>
            </a:r>
          </a:p>
          <a:p>
            <a:pPr marL="342900" indent="-342900">
              <a:buAutoNum type="arabicParenR"/>
            </a:pPr>
            <a:endParaRPr lang="en-US" sz="800" dirty="0" smtClean="0"/>
          </a:p>
          <a:p>
            <a:pPr marL="342900" indent="-342900">
              <a:buAutoNum type="arabicParenR"/>
            </a:pPr>
            <a:r>
              <a:rPr lang="en-US" b="1" dirty="0" smtClean="0"/>
              <a:t>1≤M</a:t>
            </a:r>
            <a:r>
              <a:rPr lang="en-US" b="1" baseline="-25000" dirty="0" smtClean="0"/>
              <a:t>ee</a:t>
            </a:r>
            <a:r>
              <a:rPr lang="en-US" b="1" dirty="0" smtClean="0"/>
              <a:t> ≤ 3GeV/c</a:t>
            </a:r>
            <a:r>
              <a:rPr lang="en-US" b="1" baseline="30000" dirty="0" smtClean="0"/>
              <a:t>2</a:t>
            </a:r>
            <a:r>
              <a:rPr lang="en-US" b="1" dirty="0" smtClean="0"/>
              <a:t>: </a:t>
            </a:r>
            <a:r>
              <a:rPr lang="en-US" dirty="0" smtClean="0"/>
              <a:t>Thermal radiation: exp(-M</a:t>
            </a:r>
            <a:r>
              <a:rPr lang="en-US" baseline="-25000" dirty="0" smtClean="0"/>
              <a:t>ee</a:t>
            </a:r>
            <a:r>
              <a:rPr lang="en-US" dirty="0" smtClean="0"/>
              <a:t>/T)?     HFT: Charm contributions.</a:t>
            </a:r>
          </a:p>
          <a:p>
            <a:pPr marL="342900" indent="-342900">
              <a:buAutoNum type="arabicParenR"/>
            </a:pPr>
            <a:endParaRPr lang="en-US" sz="800" dirty="0" smtClean="0"/>
          </a:p>
          <a:p>
            <a:pPr marL="342900" indent="-342900">
              <a:buAutoNum type="arabicParenR"/>
            </a:pPr>
            <a:r>
              <a:rPr lang="en-US" dirty="0" smtClean="0"/>
              <a:t>High statistics data are needed, </a:t>
            </a:r>
            <a:r>
              <a:rPr lang="en-US" b="1" dirty="0" smtClean="0"/>
              <a:t>BES-II!</a:t>
            </a:r>
          </a:p>
          <a:p>
            <a:pPr marL="342900" indent="-342900"/>
            <a:endParaRPr lang="en-US" b="1" dirty="0" smtClean="0"/>
          </a:p>
          <a:p>
            <a:pPr marL="342900" indent="-342900"/>
            <a:r>
              <a:rPr lang="en-US" sz="1200" dirty="0" smtClean="0"/>
              <a:t>- STAR: (200GeV data) sub. to PRL. 1312.7397</a:t>
            </a:r>
          </a:p>
          <a:p>
            <a:pPr marL="342900" indent="-342900"/>
            <a:r>
              <a:rPr lang="en-US" sz="1200" dirty="0" smtClean="0"/>
              <a:t>- R. Rapp: </a:t>
            </a:r>
            <a:r>
              <a:rPr lang="en-US" sz="1200" dirty="0" err="1" smtClean="0"/>
              <a:t>PoS</a:t>
            </a:r>
            <a:r>
              <a:rPr lang="en-US" sz="1200" dirty="0" smtClean="0"/>
              <a:t> CPOD13, 008(2013)</a:t>
            </a:r>
          </a:p>
          <a:p>
            <a:pPr marL="342900" indent="-342900"/>
            <a:r>
              <a:rPr lang="en-US" sz="1200" dirty="0" smtClean="0"/>
              <a:t>- O. </a:t>
            </a:r>
            <a:r>
              <a:rPr lang="en-US" sz="1200" dirty="0" err="1" smtClean="0"/>
              <a:t>Linnyk</a:t>
            </a:r>
            <a:r>
              <a:rPr lang="en-US" sz="1200" dirty="0" smtClean="0"/>
              <a:t> et al, PRC85, 024910(12)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165600" y="2168724"/>
            <a:ext cx="914400" cy="2315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200GeV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65600" y="3197424"/>
            <a:ext cx="914400" cy="2315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62.4GeV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7200" y="3975100"/>
            <a:ext cx="800100" cy="2159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39GeV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79900" y="4752776"/>
            <a:ext cx="800100" cy="2159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27GeV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5600" y="5407224"/>
            <a:ext cx="914400" cy="2315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19.6GeV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81800" y="6172200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Patrick HUCK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19, [Electromagnetic probes]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9908" y="1871246"/>
            <a:ext cx="17997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STAR Preliminary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130300" y="1663700"/>
            <a:ext cx="622300" cy="4267200"/>
          </a:xfrm>
          <a:prstGeom prst="rect">
            <a:avLst/>
          </a:prstGeom>
          <a:solidFill>
            <a:srgbClr val="FFFF00">
              <a:alpha val="16000"/>
            </a:srgbClr>
          </a:solidFill>
          <a:ln w="9525" cap="flat" cmpd="sng" algn="ctr">
            <a:solidFill>
              <a:srgbClr val="FFFF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97100" y="1871246"/>
            <a:ext cx="1689100" cy="4059654"/>
          </a:xfrm>
          <a:prstGeom prst="rect">
            <a:avLst/>
          </a:prstGeom>
          <a:solidFill>
            <a:srgbClr val="FFFF00">
              <a:alpha val="16000"/>
            </a:srgbClr>
          </a:solidFill>
          <a:ln w="9525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7204" y="-63500"/>
            <a:ext cx="3306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800000"/>
                </a:solidFill>
              </a:rPr>
              <a:t>New v</a:t>
            </a:r>
            <a:r>
              <a:rPr lang="en-US" sz="3600" baseline="-25000" dirty="0" smtClean="0">
                <a:solidFill>
                  <a:srgbClr val="800000"/>
                </a:solidFill>
              </a:rPr>
              <a:t>2</a:t>
            </a:r>
            <a:r>
              <a:rPr lang="en-US" sz="3600" dirty="0" smtClean="0">
                <a:solidFill>
                  <a:srgbClr val="800000"/>
                </a:solidFill>
              </a:rPr>
              <a:t> Results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1800" y="6226076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cs typeface="Arial"/>
              </a:rPr>
              <a:t>Md. </a:t>
            </a:r>
            <a:r>
              <a:rPr lang="en-US" b="1" dirty="0" err="1" smtClean="0">
                <a:solidFill>
                  <a:srgbClr val="FFFFFF"/>
                </a:solidFill>
                <a:cs typeface="Arial"/>
              </a:rPr>
              <a:t>Rihan</a:t>
            </a:r>
            <a:r>
              <a:rPr lang="en-US" b="1" dirty="0" smtClean="0">
                <a:solidFill>
                  <a:srgbClr val="FFFFFF"/>
                </a:solidFill>
                <a:cs typeface="Arial"/>
              </a:rPr>
              <a:t> HAQUE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19, [Collective dynamics]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7" name="Content Placeholder 3" descr="nuclei_v2_mass_scaling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-650" b="-1889"/>
              <a:stretch>
                <a:fillRect/>
              </a:stretch>
            </p:blipFill>
          </mc:Choice>
          <mc:Fallback>
            <p:blipFill>
              <a:blip r:embed="rId3"/>
              <a:srcRect t="-650" b="-1889"/>
              <a:stretch>
                <a:fillRect/>
              </a:stretch>
            </p:blipFill>
          </mc:Fallback>
        </mc:AlternateContent>
        <p:spPr>
          <a:xfrm>
            <a:off x="254000" y="3748382"/>
            <a:ext cx="6223000" cy="2881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673041" y="4810381"/>
            <a:ext cx="1958661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Event anisotropy v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/A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891872" y="6400800"/>
            <a:ext cx="336592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Transverse momentum p</a:t>
            </a:r>
            <a:r>
              <a:rPr lang="en-US" sz="1400" baseline="-25000" dirty="0" smtClean="0"/>
              <a:t>T</a:t>
            </a:r>
            <a:r>
              <a:rPr lang="en-US" sz="1400" dirty="0" smtClean="0"/>
              <a:t>/A (GeV/c)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228600"/>
            <a:ext cx="23622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NPE:</a:t>
            </a:r>
            <a:r>
              <a:rPr lang="en-US" dirty="0" smtClean="0"/>
              <a:t> Non-zero v</a:t>
            </a:r>
            <a:r>
              <a:rPr lang="en-US" baseline="-25000" dirty="0" smtClean="0"/>
              <a:t>2</a:t>
            </a:r>
            <a:r>
              <a:rPr lang="en-US" dirty="0" smtClean="0"/>
              <a:t> in 200GeV at p</a:t>
            </a:r>
            <a:r>
              <a:rPr lang="en-US" baseline="-25000" dirty="0" smtClean="0"/>
              <a:t>T</a:t>
            </a:r>
            <a:r>
              <a:rPr lang="en-US" dirty="0" smtClean="0"/>
              <a:t> &lt; 2 </a:t>
            </a:r>
            <a:r>
              <a:rPr lang="en-US" dirty="0" err="1" smtClean="0"/>
              <a:t>Gev/c</a:t>
            </a:r>
            <a:r>
              <a:rPr lang="en-US" dirty="0" smtClean="0"/>
              <a:t>, but at 62.4 and 39GeV collisions, results are consistent with zero.</a:t>
            </a:r>
          </a:p>
          <a:p>
            <a:endParaRPr lang="en-US" dirty="0" smtClean="0"/>
          </a:p>
          <a:p>
            <a:r>
              <a:rPr lang="en-US" b="1" dirty="0" smtClean="0"/>
              <a:t>Direct-</a:t>
            </a:r>
            <a:r>
              <a:rPr lang="en-US" b="1" dirty="0" err="1" smtClean="0"/>
              <a:t>γ</a:t>
            </a:r>
            <a:r>
              <a:rPr lang="en-US" dirty="0" smtClean="0"/>
              <a:t>: At higher energy, 8&lt;E</a:t>
            </a:r>
            <a:r>
              <a:rPr lang="en-US" baseline="-25000" dirty="0" smtClean="0"/>
              <a:t>T</a:t>
            </a:r>
            <a:r>
              <a:rPr lang="en-US" dirty="0" smtClean="0"/>
              <a:t>&lt; 20 GeV, v</a:t>
            </a:r>
            <a:r>
              <a:rPr lang="en-US" baseline="-25000" dirty="0" smtClean="0"/>
              <a:t>2</a:t>
            </a:r>
            <a:r>
              <a:rPr lang="en-US" dirty="0" smtClean="0"/>
              <a:t> are consistent with zero.</a:t>
            </a:r>
          </a:p>
          <a:p>
            <a:endParaRPr lang="en-US" dirty="0" smtClean="0"/>
          </a:p>
          <a:p>
            <a:r>
              <a:rPr lang="en-US" b="1" dirty="0" smtClean="0"/>
              <a:t>The v</a:t>
            </a:r>
            <a:r>
              <a:rPr lang="en-US" b="1" baseline="-25000" dirty="0" smtClean="0"/>
              <a:t>2 </a:t>
            </a:r>
            <a:r>
              <a:rPr lang="en-US" b="1" dirty="0" smtClean="0"/>
              <a:t>of light nuclei </a:t>
            </a:r>
            <a:r>
              <a:rPr lang="en-US" dirty="0" smtClean="0"/>
              <a:t>follows the </a:t>
            </a:r>
            <a:r>
              <a:rPr lang="en-US" b="1" dirty="0" smtClean="0">
                <a:solidFill>
                  <a:srgbClr val="800000"/>
                </a:solidFill>
              </a:rPr>
              <a:t>atomic mass number </a:t>
            </a:r>
            <a:r>
              <a:rPr lang="en-US" b="1" i="1" dirty="0" smtClean="0"/>
              <a:t>A-</a:t>
            </a:r>
            <a:r>
              <a:rPr lang="en-US" dirty="0" smtClean="0"/>
              <a:t>scaling, up to proton p</a:t>
            </a:r>
            <a:r>
              <a:rPr lang="en-US" baseline="-25000" dirty="0" smtClean="0"/>
              <a:t>T</a:t>
            </a:r>
            <a:r>
              <a:rPr lang="en-US" dirty="0" smtClean="0"/>
              <a:t>~1.5 GeV/c.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 descr="NPE_v2_39_62_200GeV.jpg"/>
          <p:cNvPicPr>
            <a:picLocks noChangeAspect="1"/>
          </p:cNvPicPr>
          <p:nvPr/>
        </p:nvPicPr>
        <p:blipFill>
          <a:blip r:embed="rId4"/>
          <a:srcRect l="29444" t="4717" r="2222" b="27199"/>
          <a:stretch>
            <a:fillRect/>
          </a:stretch>
        </p:blipFill>
        <p:spPr>
          <a:xfrm>
            <a:off x="76200" y="609600"/>
            <a:ext cx="3571590" cy="2514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3932" r="1148"/>
          <a:stretch/>
        </p:blipFill>
        <p:spPr>
          <a:xfrm>
            <a:off x="3581400" y="660400"/>
            <a:ext cx="3048000" cy="24382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10000" y="3101876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Arial"/>
              </a:rPr>
              <a:t>Ahmed M. </a:t>
            </a:r>
            <a:r>
              <a:rPr lang="en-US" b="1" dirty="0" err="1" smtClean="0">
                <a:solidFill>
                  <a:schemeClr val="bg1"/>
                </a:solidFill>
                <a:cs typeface="Arial"/>
              </a:rPr>
              <a:t>Hamed</a:t>
            </a:r>
            <a:r>
              <a:rPr lang="en-US" b="1" dirty="0" smtClean="0">
                <a:solidFill>
                  <a:schemeClr val="bg1"/>
                </a:solidFill>
                <a:cs typeface="Arial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19, [Electromagnetic probes]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3101876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Arial"/>
              </a:rPr>
              <a:t>Chi Yang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19, [Collective dynamics]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10800000" flipV="1">
            <a:off x="3276600" y="457200"/>
            <a:ext cx="3505200" cy="76199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6172200" y="2362200"/>
            <a:ext cx="609600" cy="152400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6172200" y="3748382"/>
            <a:ext cx="609600" cy="152400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2700"/>
            <a:ext cx="7391400" cy="488950"/>
          </a:xfrm>
        </p:spPr>
        <p:txBody>
          <a:bodyPr/>
          <a:lstStyle/>
          <a:p>
            <a:r>
              <a:rPr lang="en-US" dirty="0" smtClean="0"/>
              <a:t>Collectivity </a:t>
            </a:r>
            <a:r>
              <a:rPr lang="en-US" b="1" i="1" dirty="0" smtClean="0"/>
              <a:t>v</a:t>
            </a:r>
            <a:r>
              <a:rPr lang="en-US" b="1" i="1" baseline="-25000" dirty="0" smtClean="0"/>
              <a:t>2</a:t>
            </a:r>
            <a:r>
              <a:rPr lang="en-US" dirty="0" smtClean="0"/>
              <a:t> Measurements</a:t>
            </a:r>
            <a:endParaRPr lang="en-US" dirty="0"/>
          </a:p>
        </p:txBody>
      </p:sp>
      <p:pic>
        <p:nvPicPr>
          <p:cNvPr id="4" name="Picture 3" descr="c_diff_pt_v2_vs_energy_mult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10668" r="7937"/>
              <a:stretch>
                <a:fillRect/>
              </a:stretch>
            </p:blipFill>
          </mc:Choice>
          <mc:Fallback>
            <p:blipFill>
              <a:blip r:embed="rId3"/>
              <a:srcRect t="10668" r="7937"/>
              <a:stretch>
                <a:fillRect/>
              </a:stretch>
            </p:blipFill>
          </mc:Fallback>
        </mc:AlternateContent>
        <p:spPr>
          <a:xfrm>
            <a:off x="6191428" y="910459"/>
            <a:ext cx="2647772" cy="2442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962400"/>
            <a:ext cx="8305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/>
              <a:t>Number of constituent quark (NCQ) </a:t>
            </a:r>
            <a:r>
              <a:rPr lang="en-US" sz="2400" b="1" dirty="0" smtClean="0"/>
              <a:t>scaling</a:t>
            </a:r>
            <a:r>
              <a:rPr lang="en-US" sz="2400" dirty="0" smtClean="0"/>
              <a:t> in v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=&gt; </a:t>
            </a:r>
            <a:r>
              <a:rPr lang="en-US" sz="2400" b="1" dirty="0" smtClean="0"/>
              <a:t>partonic collectivity</a:t>
            </a:r>
            <a:r>
              <a:rPr lang="en-US" sz="2400" dirty="0" smtClean="0"/>
              <a:t> =&gt; </a:t>
            </a:r>
            <a:r>
              <a:rPr lang="en-US" sz="2400" b="1" i="1" dirty="0" err="1" smtClean="0"/>
              <a:t>deconfinement</a:t>
            </a:r>
            <a:r>
              <a:rPr lang="en-US" sz="2400" dirty="0" smtClean="0"/>
              <a:t> in high-energy nuclear collisions</a:t>
            </a:r>
          </a:p>
          <a:p>
            <a:pPr marL="342900" indent="-342900">
              <a:buAutoNum type="arabicParenR"/>
            </a:pPr>
            <a:endParaRPr lang="en-US" sz="1000" dirty="0" smtClean="0"/>
          </a:p>
          <a:p>
            <a:pPr marL="342900" indent="-342900">
              <a:buAutoNum type="arabicParenR"/>
            </a:pPr>
            <a:r>
              <a:rPr lang="en-US" sz="2400" dirty="0" smtClean="0"/>
              <a:t>At </a:t>
            </a:r>
            <a:r>
              <a:rPr lang="en-US" sz="2400" b="1" i="1" dirty="0" smtClean="0"/>
              <a:t>√</a:t>
            </a:r>
            <a:r>
              <a:rPr lang="en-US" sz="2400" b="1" i="1" dirty="0" err="1" smtClean="0"/>
              <a:t>s</a:t>
            </a:r>
            <a:r>
              <a:rPr lang="en-US" sz="2400" b="1" i="1" baseline="-25000" dirty="0" err="1" smtClean="0"/>
              <a:t>NN</a:t>
            </a:r>
            <a:r>
              <a:rPr lang="en-US" sz="2400" b="1" i="1" dirty="0" smtClean="0"/>
              <a:t> </a:t>
            </a:r>
            <a:r>
              <a:rPr lang="en-US" sz="2400" dirty="0" smtClean="0"/>
              <a:t>&lt; 11.5 GeV, the</a:t>
            </a:r>
            <a:r>
              <a:rPr lang="en-US" sz="2400" dirty="0" smtClean="0"/>
              <a:t> universal v</a:t>
            </a:r>
            <a:r>
              <a:rPr lang="en-US" sz="2400" baseline="-25000" dirty="0" smtClean="0"/>
              <a:t>2 </a:t>
            </a:r>
            <a:r>
              <a:rPr lang="en-US" sz="2400" b="1" dirty="0" smtClean="0"/>
              <a:t>NCQ scaling is broken, </a:t>
            </a:r>
            <a:r>
              <a:rPr lang="en-US" sz="2400" dirty="0" smtClean="0"/>
              <a:t>consistent with hadronic interactions becoming dominant.</a:t>
            </a:r>
          </a:p>
        </p:txBody>
      </p:sp>
      <p:pic>
        <p:nvPicPr>
          <p:cNvPr id="12" name="Picture 11" descr="c_v2_mt_diff_PRL_mult0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t="3214" r="5079" b="11250"/>
              <a:stretch>
                <a:fillRect/>
              </a:stretch>
            </p:blipFill>
          </mc:Choice>
          <mc:Fallback>
            <p:blipFill>
              <a:blip r:embed="rId5"/>
              <a:srcRect t="3214" r="5079" b="11250"/>
              <a:stretch>
                <a:fillRect/>
              </a:stretch>
            </p:blipFill>
          </mc:Fallback>
        </mc:AlternateContent>
        <p:spPr>
          <a:xfrm>
            <a:off x="247828" y="990600"/>
            <a:ext cx="5943600" cy="236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0" y="759023"/>
            <a:ext cx="3561229" cy="307777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/>
              <a:t>STAR: Phys. Rev. </a:t>
            </a:r>
            <a:r>
              <a:rPr lang="en-US" sz="1400" dirty="0" err="1" smtClean="0"/>
              <a:t>Lett</a:t>
            </a:r>
            <a:r>
              <a:rPr lang="en-US" sz="1400" dirty="0" smtClean="0"/>
              <a:t>. </a:t>
            </a:r>
            <a:r>
              <a:rPr lang="en-US" sz="1400" b="1" dirty="0" smtClean="0"/>
              <a:t>110</a:t>
            </a:r>
            <a:r>
              <a:rPr lang="en-US" sz="1400" dirty="0" smtClean="0"/>
              <a:t> (2013) 142301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352800" y="1066800"/>
            <a:ext cx="1371600" cy="1257300"/>
          </a:xfrm>
          <a:prstGeom prst="rect">
            <a:avLst/>
          </a:prstGeom>
          <a:noFill/>
          <a:ln w="57150" cap="flat" cmpd="thickThin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1066800"/>
            <a:ext cx="1371600" cy="1257300"/>
          </a:xfrm>
          <a:prstGeom prst="rect">
            <a:avLst/>
          </a:prstGeom>
          <a:noFill/>
          <a:ln w="57150" cap="flat" cmpd="thickThin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3400" y="2251075"/>
            <a:ext cx="6553200" cy="1724025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3400" y="698500"/>
            <a:ext cx="6553200" cy="1419225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254000"/>
            <a:ext cx="8001000" cy="984250"/>
          </a:xfrm>
        </p:spPr>
        <p:txBody>
          <a:bodyPr/>
          <a:lstStyle/>
          <a:p>
            <a:r>
              <a:rPr lang="en-US" dirty="0" smtClean="0"/>
              <a:t>STAR Physics </a:t>
            </a:r>
            <a:r>
              <a:rPr lang="en-US" dirty="0"/>
              <a:t>Focus </a:t>
            </a:r>
          </a:p>
        </p:txBody>
      </p:sp>
      <p:pic>
        <p:nvPicPr>
          <p:cNvPr id="25608" name="Picture 1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850900"/>
            <a:ext cx="1600200" cy="657225"/>
          </a:xfrm>
          <a:prstGeom prst="rect">
            <a:avLst/>
          </a:prstGeom>
          <a:noFill/>
          <a:ln w="12700">
            <a:solidFill>
              <a:srgbClr val="B0190F"/>
            </a:solidFill>
            <a:miter lim="800000"/>
            <a:headEnd/>
            <a:tailEnd/>
          </a:ln>
        </p:spPr>
      </p:pic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3581400" y="898525"/>
            <a:ext cx="3124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8" charset="0"/>
              <a:buNone/>
            </a:pPr>
            <a:r>
              <a:rPr lang="en-US" b="1" dirty="0" smtClean="0"/>
              <a:t>Polarized </a:t>
            </a:r>
            <a:r>
              <a:rPr lang="en-US" b="1" i="1" dirty="0"/>
              <a:t>p+p</a:t>
            </a:r>
            <a:r>
              <a:rPr lang="en-US" b="1" dirty="0" smtClean="0"/>
              <a:t> Program</a:t>
            </a:r>
            <a:endParaRPr lang="en-US" dirty="0"/>
          </a:p>
          <a:p>
            <a:pPr marL="457200" indent="-457200">
              <a:buFont typeface="Arial" pitchFamily="-108" charset="0"/>
              <a:buNone/>
            </a:pPr>
            <a:r>
              <a:rPr lang="en-US" dirty="0" smtClean="0"/>
              <a:t>  </a:t>
            </a:r>
            <a:r>
              <a:rPr lang="en-US" sz="1800" dirty="0"/>
              <a:t>- Study </a:t>
            </a:r>
            <a:r>
              <a:rPr lang="en-US" sz="1800" b="1" i="1" dirty="0">
                <a:solidFill>
                  <a:srgbClr val="96151F"/>
                </a:solidFill>
              </a:rPr>
              <a:t>proton intrinsic</a:t>
            </a:r>
            <a:r>
              <a:rPr lang="en-US" sz="1800" b="1" i="1" dirty="0" smtClean="0">
                <a:solidFill>
                  <a:srgbClr val="96151F"/>
                </a:solidFill>
              </a:rPr>
              <a:t> </a:t>
            </a:r>
          </a:p>
          <a:p>
            <a:pPr marL="457200" indent="-457200">
              <a:buFont typeface="Arial" pitchFamily="-108" charset="0"/>
              <a:buNone/>
            </a:pPr>
            <a:r>
              <a:rPr lang="en-US" b="1" i="1" dirty="0" smtClean="0">
                <a:solidFill>
                  <a:srgbClr val="96151F"/>
                </a:solidFill>
              </a:rPr>
              <a:t>    </a:t>
            </a:r>
            <a:r>
              <a:rPr lang="en-US" sz="1800" b="1" i="1" dirty="0" smtClean="0">
                <a:solidFill>
                  <a:srgbClr val="96151F"/>
                </a:solidFill>
              </a:rPr>
              <a:t>properties</a:t>
            </a:r>
            <a:endParaRPr lang="en-US" sz="1800" dirty="0"/>
          </a:p>
        </p:txBody>
      </p:sp>
      <p:sp>
        <p:nvSpPr>
          <p:cNvPr id="25610" name="Text Box 12"/>
          <p:cNvSpPr txBox="1">
            <a:spLocks noChangeArrowheads="1"/>
          </p:cNvSpPr>
          <p:nvPr/>
        </p:nvSpPr>
        <p:spPr bwMode="auto">
          <a:xfrm>
            <a:off x="3505200" y="2298700"/>
            <a:ext cx="35814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8" charset="0"/>
              <a:buNone/>
            </a:pPr>
            <a:r>
              <a:rPr lang="en-US" b="1" dirty="0" smtClean="0"/>
              <a:t>Small-</a:t>
            </a:r>
            <a:r>
              <a:rPr lang="en-US" b="1" dirty="0" err="1" smtClean="0"/>
              <a:t>x</a:t>
            </a:r>
            <a:r>
              <a:rPr lang="en-US" b="1" dirty="0" smtClean="0"/>
              <a:t> Physics Program</a:t>
            </a:r>
            <a:endParaRPr lang="en-US" dirty="0" smtClean="0"/>
          </a:p>
          <a:p>
            <a:pPr marL="457200" indent="-457200"/>
            <a:r>
              <a:rPr lang="en-US" sz="1800" dirty="0" smtClean="0"/>
              <a:t>  - </a:t>
            </a:r>
            <a:r>
              <a:rPr lang="en-US" sz="1800" dirty="0"/>
              <a:t>Study low-</a:t>
            </a:r>
            <a:r>
              <a:rPr lang="en-US" sz="1800" dirty="0" err="1"/>
              <a:t>x</a:t>
            </a:r>
            <a:r>
              <a:rPr lang="en-US" sz="1800" dirty="0"/>
              <a:t> properties,</a:t>
            </a:r>
            <a:r>
              <a:rPr lang="en-US" sz="1800" dirty="0" smtClean="0"/>
              <a:t> initial </a:t>
            </a:r>
          </a:p>
          <a:p>
            <a:pPr marL="457200" indent="-457200"/>
            <a:r>
              <a:rPr lang="en-US" dirty="0" smtClean="0"/>
              <a:t>    </a:t>
            </a:r>
            <a:r>
              <a:rPr lang="en-US" sz="1800" dirty="0" smtClean="0"/>
              <a:t>condition, search </a:t>
            </a:r>
            <a:r>
              <a:rPr lang="en-US" sz="1800" dirty="0"/>
              <a:t>for </a:t>
            </a:r>
            <a:r>
              <a:rPr lang="en-US" sz="1800" b="1" i="1" dirty="0">
                <a:solidFill>
                  <a:srgbClr val="791118"/>
                </a:solidFill>
              </a:rPr>
              <a:t>CGC</a:t>
            </a:r>
            <a:endParaRPr lang="en-US" sz="1800" dirty="0"/>
          </a:p>
          <a:p>
            <a:pPr marL="457200" indent="-457200"/>
            <a:r>
              <a:rPr lang="en-US" sz="1800" dirty="0" smtClean="0"/>
              <a:t>  </a:t>
            </a:r>
            <a:r>
              <a:rPr lang="en-US" sz="1800" dirty="0"/>
              <a:t>- Study elastic</a:t>
            </a:r>
            <a:r>
              <a:rPr lang="en-US" sz="1800" dirty="0" smtClean="0"/>
              <a:t> and inelastic </a:t>
            </a:r>
          </a:p>
          <a:p>
            <a:pPr marL="457200" indent="-457200"/>
            <a:r>
              <a:rPr lang="en-US" dirty="0" smtClean="0"/>
              <a:t>    </a:t>
            </a:r>
            <a:r>
              <a:rPr lang="en-US" sz="1800" dirty="0" smtClean="0"/>
              <a:t>processes in pp2pp</a:t>
            </a:r>
            <a:r>
              <a:rPr lang="en-US" dirty="0" smtClean="0"/>
              <a:t> </a:t>
            </a:r>
            <a:endParaRPr lang="en-US" sz="1800" dirty="0" smtClean="0"/>
          </a:p>
        </p:txBody>
      </p:sp>
      <p:pic>
        <p:nvPicPr>
          <p:cNvPr id="25611" name="Picture 13" descr="phase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 t="15918" r="25899"/>
          <a:stretch>
            <a:fillRect/>
          </a:stretch>
        </p:blipFill>
        <p:spPr bwMode="auto">
          <a:xfrm>
            <a:off x="1066800" y="2298700"/>
            <a:ext cx="2133600" cy="1585913"/>
          </a:xfrm>
          <a:prstGeom prst="rect">
            <a:avLst/>
          </a:prstGeom>
          <a:noFill/>
          <a:ln w="9525">
            <a:solidFill>
              <a:srgbClr val="C4EBF0"/>
            </a:solidFill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533400" y="4102100"/>
            <a:ext cx="8001000" cy="2292350"/>
          </a:xfrm>
          <a:prstGeom prst="roundRect">
            <a:avLst>
              <a:gd name="adj" fmla="val 6768"/>
            </a:avLst>
          </a:prstGeom>
          <a:gradFill flip="none" rotWithShape="1">
            <a:gsLst>
              <a:gs pos="99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 descr="phasendiagramm_qgp"/>
          <p:cNvPicPr>
            <a:picLocks noChangeAspect="1" noChangeArrowheads="1"/>
          </p:cNvPicPr>
          <p:nvPr/>
        </p:nvPicPr>
        <p:blipFill>
          <a:blip r:embed="rId5"/>
          <a:srcRect r="-948" b="4230"/>
          <a:stretch>
            <a:fillRect/>
          </a:stretch>
        </p:blipFill>
        <p:spPr bwMode="auto">
          <a:xfrm>
            <a:off x="685800" y="4330700"/>
            <a:ext cx="28622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886200" y="4251285"/>
            <a:ext cx="41148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b="1" dirty="0"/>
              <a:t>1) At 200 GeV</a:t>
            </a:r>
            <a:r>
              <a:rPr lang="en-US" b="1" dirty="0" smtClean="0"/>
              <a:t> at RHIC</a:t>
            </a:r>
            <a:endParaRPr lang="en-US" dirty="0" smtClean="0"/>
          </a:p>
          <a:p>
            <a:pPr marL="457200" indent="-457200"/>
            <a:r>
              <a:rPr lang="en-US" sz="1800" dirty="0"/>
              <a:t>     - Study </a:t>
            </a:r>
            <a:r>
              <a:rPr lang="en-US" sz="1800" b="1" i="1" dirty="0">
                <a:solidFill>
                  <a:srgbClr val="85131D"/>
                </a:solidFill>
              </a:rPr>
              <a:t>medium properties, EoS</a:t>
            </a:r>
            <a:endParaRPr lang="en-US" sz="1800" dirty="0"/>
          </a:p>
          <a:p>
            <a:pPr marL="457200" indent="-457200">
              <a:buFont typeface="Arial" pitchFamily="-108" charset="0"/>
              <a:buNone/>
            </a:pPr>
            <a:r>
              <a:rPr lang="en-US" sz="1800" dirty="0"/>
              <a:t>     - pQCD in hot and dense medium</a:t>
            </a:r>
          </a:p>
          <a:p>
            <a:pPr marL="457200" indent="-457200">
              <a:buFont typeface="Arial" pitchFamily="-108" charset="0"/>
              <a:buNone/>
            </a:pPr>
            <a:endParaRPr lang="en-US" sz="1000" dirty="0"/>
          </a:p>
          <a:p>
            <a:pPr marL="457200" indent="-457200">
              <a:buFont typeface="Arial" pitchFamily="-108" charset="0"/>
              <a:buNone/>
            </a:pPr>
            <a:r>
              <a:rPr lang="en-US" b="1" dirty="0"/>
              <a:t>2) RHIC</a:t>
            </a:r>
            <a:r>
              <a:rPr lang="en-US" b="1" dirty="0" smtClean="0"/>
              <a:t> </a:t>
            </a:r>
            <a:r>
              <a:rPr lang="en-US" b="1" dirty="0">
                <a:solidFill>
                  <a:srgbClr val="800000"/>
                </a:solidFill>
              </a:rPr>
              <a:t>B</a:t>
            </a:r>
            <a:r>
              <a:rPr lang="en-US" b="1" dirty="0" smtClean="0"/>
              <a:t>eam </a:t>
            </a:r>
            <a:r>
              <a:rPr lang="en-US" b="1" dirty="0">
                <a:solidFill>
                  <a:srgbClr val="800000"/>
                </a:solidFill>
              </a:rPr>
              <a:t>E</a:t>
            </a:r>
            <a:r>
              <a:rPr lang="en-US" b="1" dirty="0" smtClean="0"/>
              <a:t>nergy </a:t>
            </a:r>
            <a:r>
              <a:rPr lang="en-US" b="1" dirty="0" smtClean="0">
                <a:solidFill>
                  <a:srgbClr val="800000"/>
                </a:solidFill>
              </a:rPr>
              <a:t>S</a:t>
            </a:r>
            <a:r>
              <a:rPr lang="en-US" b="1" dirty="0" smtClean="0"/>
              <a:t>can (</a:t>
            </a:r>
            <a:r>
              <a:rPr lang="en-US" b="1" dirty="0" smtClean="0">
                <a:solidFill>
                  <a:srgbClr val="800000"/>
                </a:solidFill>
              </a:rPr>
              <a:t>BES</a:t>
            </a:r>
            <a:r>
              <a:rPr lang="en-US" b="1" dirty="0" smtClean="0"/>
              <a:t>)</a:t>
            </a:r>
          </a:p>
          <a:p>
            <a:pPr marL="457200" indent="-457200"/>
            <a:r>
              <a:rPr lang="en-US" sz="1800" dirty="0"/>
              <a:t>    </a:t>
            </a:r>
            <a:r>
              <a:rPr lang="en-US" sz="1800" dirty="0" smtClean="0"/>
              <a:t> - </a:t>
            </a:r>
            <a:r>
              <a:rPr lang="en-US" sz="1800" dirty="0"/>
              <a:t>Search for the </a:t>
            </a:r>
            <a:r>
              <a:rPr lang="en-US" sz="1800" b="1" i="1" dirty="0">
                <a:solidFill>
                  <a:srgbClr val="85131D"/>
                </a:solidFill>
              </a:rPr>
              <a:t>QCD critical point</a:t>
            </a:r>
            <a:endParaRPr lang="en-US" sz="1800" dirty="0"/>
          </a:p>
          <a:p>
            <a:pPr marL="457200" indent="-457200">
              <a:buFont typeface="Arial" pitchFamily="-108" charset="0"/>
              <a:buNone/>
            </a:pPr>
            <a:r>
              <a:rPr lang="en-US" sz="1800" dirty="0"/>
              <a:t>    </a:t>
            </a:r>
            <a:r>
              <a:rPr lang="en-US" sz="1800" dirty="0" smtClean="0"/>
              <a:t> - </a:t>
            </a:r>
            <a:r>
              <a:rPr lang="en-US" sz="1800" dirty="0"/>
              <a:t>Chiral symmetry restoration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599" y="898525"/>
            <a:ext cx="863600" cy="1101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599" y="1571315"/>
            <a:ext cx="1117600" cy="47021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7239000" y="850901"/>
            <a:ext cx="1295400" cy="3033712"/>
          </a:xfrm>
          <a:prstGeom prst="roundRect">
            <a:avLst>
              <a:gd name="adj" fmla="val 11667"/>
            </a:avLst>
          </a:prstGeom>
          <a:solidFill>
            <a:srgbClr val="FFFF00"/>
          </a:solidFill>
          <a:ln w="76200" cap="flat" cmpd="tri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 dirty="0" smtClean="0">
              <a:solidFill>
                <a:srgbClr val="000000"/>
              </a:solidFill>
            </a:endParaRPr>
          </a:p>
          <a:p>
            <a:pPr algn="ctr"/>
            <a:endParaRPr lang="en-US" i="1" dirty="0" smtClean="0">
              <a:solidFill>
                <a:srgbClr val="000000"/>
              </a:solidFill>
            </a:endParaRPr>
          </a:p>
          <a:p>
            <a:pPr algn="ctr"/>
            <a:endParaRPr lang="en-US" i="1" dirty="0" smtClean="0">
              <a:solidFill>
                <a:srgbClr val="000000"/>
              </a:solidFill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eSTAR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endParaRPr lang="en-US" b="1" dirty="0" smtClean="0">
              <a:solidFill>
                <a:srgbClr val="000000"/>
              </a:solidFill>
            </a:endParaRPr>
          </a:p>
          <a:p>
            <a:pPr algn="ctr"/>
            <a:endParaRPr lang="en-US" b="1" dirty="0" smtClean="0">
              <a:solidFill>
                <a:srgbClr val="000000"/>
              </a:solidFill>
            </a:endParaRPr>
          </a:p>
          <a:p>
            <a:pPr algn="ctr"/>
            <a:endParaRPr lang="en-US" b="1" dirty="0" smtClean="0">
              <a:solidFill>
                <a:srgbClr val="000000"/>
              </a:solidFill>
            </a:endParaRPr>
          </a:p>
          <a:p>
            <a:pPr algn="ctr"/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i="1" dirty="0" smtClean="0">
                <a:solidFill>
                  <a:srgbClr val="000000"/>
                </a:solidFill>
              </a:rPr>
              <a:t>Since 2010</a:t>
            </a:r>
            <a:endParaRPr lang="en-US" sz="1200" i="1" dirty="0">
              <a:solidFill>
                <a:srgbClr val="000000"/>
              </a:solidFill>
            </a:endParaRPr>
          </a:p>
        </p:txBody>
      </p:sp>
      <p:pic>
        <p:nvPicPr>
          <p:cNvPr id="20" name="Picture 19" descr="tmu_dl_15july201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l="3448" t="9610" r="2299" b="6065"/>
              <a:stretch>
                <a:fillRect/>
              </a:stretch>
            </p:blipFill>
          </mc:Choice>
          <mc:Fallback>
            <p:blipFill>
              <a:blip r:embed="rId9"/>
              <a:srcRect l="3448" t="9610" r="2299" b="6065"/>
              <a:stretch>
                <a:fillRect/>
              </a:stretch>
            </p:blipFill>
          </mc:Fallback>
        </mc:AlternateContent>
        <p:spPr>
          <a:xfrm>
            <a:off x="685800" y="4253984"/>
            <a:ext cx="2831749" cy="20706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Rounded Rectangle 18"/>
          <p:cNvSpPr/>
          <p:nvPr/>
        </p:nvSpPr>
        <p:spPr>
          <a:xfrm>
            <a:off x="381000" y="1600200"/>
            <a:ext cx="8305800" cy="2514600"/>
          </a:xfrm>
          <a:prstGeom prst="roundRect">
            <a:avLst>
              <a:gd name="adj" fmla="val 4990"/>
            </a:avLst>
          </a:prstGeom>
          <a:solidFill>
            <a:schemeClr val="bg1"/>
          </a:solidFill>
          <a:ln w="38100" cap="flat" cmpd="dbl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3600" b="1" dirty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/>
                <a:cs typeface="Arial"/>
              </a:rPr>
              <a:t>Study the Structure of Matter </a:t>
            </a:r>
          </a:p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/>
                <a:cs typeface="Arial"/>
              </a:rPr>
              <a:t>with </a:t>
            </a:r>
          </a:p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/>
                <a:cs typeface="Arial"/>
              </a:rPr>
              <a:t>QCD Degrees of Freedom!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0"/>
            <a:ext cx="7061200" cy="488950"/>
          </a:xfrm>
        </p:spPr>
        <p:txBody>
          <a:bodyPr/>
          <a:lstStyle/>
          <a:p>
            <a:r>
              <a:rPr lang="en-US" dirty="0" smtClean="0"/>
              <a:t>BES v</a:t>
            </a:r>
            <a:r>
              <a:rPr lang="en-US" baseline="-25000" dirty="0" smtClean="0"/>
              <a:t>2</a:t>
            </a:r>
            <a:r>
              <a:rPr lang="en-US" dirty="0" smtClean="0"/>
              <a:t> and Model Comparison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4908828"/>
            <a:ext cx="8153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dirty="0" smtClean="0"/>
              <a:t>Hydro + Transport: consistent with baryon data.</a:t>
            </a:r>
          </a:p>
          <a:p>
            <a:pPr marL="342900" indent="-342900"/>
            <a:r>
              <a:rPr lang="en-US" dirty="0" smtClean="0"/>
              <a:t>	  [</a:t>
            </a:r>
            <a:r>
              <a:rPr lang="en-US" sz="1400" dirty="0" smtClean="0"/>
              <a:t>J. </a:t>
            </a:r>
            <a:r>
              <a:rPr lang="en-US" sz="1400" dirty="0" err="1" smtClean="0"/>
              <a:t>Steinheimer</a:t>
            </a:r>
            <a:r>
              <a:rPr lang="en-US" sz="1400" dirty="0" smtClean="0"/>
              <a:t>, V. Koch, and M. </a:t>
            </a:r>
            <a:r>
              <a:rPr lang="en-US" sz="1400" dirty="0" err="1" smtClean="0"/>
              <a:t>Bleicher</a:t>
            </a:r>
            <a:r>
              <a:rPr lang="en-US" sz="1400" dirty="0" smtClean="0"/>
              <a:t> PRC86, 44902(13).]</a:t>
            </a:r>
          </a:p>
          <a:p>
            <a:pPr marL="342900" indent="-342900"/>
            <a:r>
              <a:rPr lang="en-US" sz="1400" dirty="0" smtClean="0"/>
              <a:t> </a:t>
            </a:r>
          </a:p>
          <a:p>
            <a:pPr marL="342900" indent="-342900"/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 NJL model: Hadron splitting consistent. Sensitive to vector-coupling, </a:t>
            </a:r>
            <a:r>
              <a:rPr lang="en-US" b="1" dirty="0" smtClean="0">
                <a:solidFill>
                  <a:srgbClr val="800000"/>
                </a:solidFill>
              </a:rPr>
              <a:t>CME,            net-baryon density dependent.</a:t>
            </a:r>
            <a:r>
              <a:rPr lang="en-US" dirty="0" smtClean="0"/>
              <a:t>   </a:t>
            </a:r>
            <a:r>
              <a:rPr lang="en-US" sz="1400" dirty="0" smtClean="0"/>
              <a:t>[J. Xu, et al., arXiv:1308.1753/PRL112.012301]</a:t>
            </a:r>
            <a:endParaRPr lang="en-US" dirty="0"/>
          </a:p>
        </p:txBody>
      </p:sp>
      <p:pic>
        <p:nvPicPr>
          <p:cNvPr id="5" name="Picture 4" descr="plot2_dv2_2013_fig9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70893" y="488951"/>
            <a:ext cx="6930107" cy="461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750"/>
            <a:ext cx="9144000" cy="488950"/>
          </a:xfrm>
        </p:spPr>
        <p:txBody>
          <a:bodyPr/>
          <a:lstStyle/>
          <a:p>
            <a:r>
              <a:rPr lang="en-US" dirty="0" smtClean="0"/>
              <a:t> Study Chiral Effects at STAR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724400" y="3962400"/>
            <a:ext cx="4114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The opposite baryon number (</a:t>
            </a:r>
            <a:r>
              <a:rPr lang="en-US" dirty="0" err="1" smtClean="0"/>
              <a:t>Λ-pbar</a:t>
            </a:r>
            <a:r>
              <a:rPr lang="en-US" dirty="0" smtClean="0"/>
              <a:t> or </a:t>
            </a:r>
            <a:r>
              <a:rPr lang="en-US" dirty="0" err="1" smtClean="0"/>
              <a:t>Λbar-p</a:t>
            </a:r>
            <a:r>
              <a:rPr lang="en-US" dirty="0" smtClean="0"/>
              <a:t>) correlations (OB) are similar</a:t>
            </a:r>
          </a:p>
          <a:p>
            <a:pPr marL="342900" indent="-342900">
              <a:buAutoNum type="arabicParenR"/>
            </a:pPr>
            <a:r>
              <a:rPr lang="en-US" dirty="0" smtClean="0"/>
              <a:t>The same baryon number (</a:t>
            </a:r>
            <a:r>
              <a:rPr lang="en-US" dirty="0" err="1" smtClean="0"/>
              <a:t>Λ-p</a:t>
            </a:r>
            <a:r>
              <a:rPr lang="en-US" dirty="0" smtClean="0"/>
              <a:t> or </a:t>
            </a:r>
            <a:r>
              <a:rPr lang="en-US" dirty="0" err="1" smtClean="0"/>
              <a:t>Λbar-pbar</a:t>
            </a:r>
            <a:r>
              <a:rPr lang="en-US" dirty="0" smtClean="0"/>
              <a:t>) correlations (SB) are lower than that of the OB, </a:t>
            </a:r>
            <a:r>
              <a:rPr lang="en-US" b="1" i="1" dirty="0" smtClean="0"/>
              <a:t>as expected from the CVE.</a:t>
            </a:r>
          </a:p>
          <a:p>
            <a:r>
              <a:rPr lang="en-US" sz="1200" dirty="0" smtClean="0"/>
              <a:t> </a:t>
            </a:r>
          </a:p>
          <a:p>
            <a:r>
              <a:rPr lang="en-US" sz="1200" dirty="0" smtClean="0"/>
              <a:t>         D. Kharzeev, D.T. Son, PRL106, 062301(11)</a:t>
            </a:r>
          </a:p>
          <a:p>
            <a:r>
              <a:rPr lang="en-US" sz="1200" dirty="0" smtClean="0"/>
              <a:t>         D. Kharzeev. PLB633, 260 (06)</a:t>
            </a:r>
          </a:p>
          <a:p>
            <a:r>
              <a:rPr lang="en-US" sz="1200" dirty="0" smtClean="0"/>
              <a:t>         D. Kharzeev, et al. NPA803, 227(08) </a:t>
            </a:r>
          </a:p>
          <a:p>
            <a:r>
              <a:rPr lang="en-US" sz="1200" dirty="0" smtClean="0"/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85800" y="762000"/>
            <a:ext cx="3200400" cy="9144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800000"/>
                </a:solidFill>
              </a:rPr>
              <a:t>Hot/dense QCD Medium</a:t>
            </a:r>
          </a:p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Parity odd domains form  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1000" y="1905000"/>
            <a:ext cx="1600200" cy="609600"/>
          </a:xfrm>
          <a:prstGeom prst="roundRect">
            <a:avLst/>
          </a:prstGeom>
          <a:noFill/>
          <a:ln>
            <a:solidFill>
              <a:srgbClr val="1B40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External Magnetic Field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81000" y="2819400"/>
            <a:ext cx="1600200" cy="914400"/>
          </a:xfrm>
          <a:prstGeom prst="roundRect">
            <a:avLst/>
          </a:prstGeom>
          <a:noFill/>
          <a:ln>
            <a:solidFill>
              <a:srgbClr val="1B40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800000"/>
                </a:solidFill>
              </a:rPr>
              <a:t>Chiral magnetic effect (</a:t>
            </a:r>
            <a:r>
              <a:rPr lang="en-US" sz="1400" b="1" dirty="0" smtClean="0">
                <a:solidFill>
                  <a:srgbClr val="800000"/>
                </a:solidFill>
              </a:rPr>
              <a:t>CME</a:t>
            </a:r>
            <a:r>
              <a:rPr lang="en-US" sz="1400" dirty="0" smtClean="0">
                <a:solidFill>
                  <a:srgbClr val="800000"/>
                </a:solidFill>
              </a:rPr>
              <a:t>)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</a:rPr>
              <a:t>(electric charge)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38400" y="1828800"/>
            <a:ext cx="1828800" cy="685800"/>
          </a:xfrm>
          <a:prstGeom prst="roundRect">
            <a:avLst/>
          </a:prstGeom>
          <a:noFill/>
          <a:ln w="38100" cap="flat" cmpd="dbl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Initial Angular Momentum </a:t>
            </a:r>
            <a:r>
              <a:rPr lang="en-US" sz="14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14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</a:rPr>
              <a:t>Fluid </a:t>
            </a:r>
            <a:r>
              <a:rPr lang="en-US" sz="1400" b="1" dirty="0" err="1" smtClean="0">
                <a:solidFill>
                  <a:srgbClr val="000000"/>
                </a:solidFill>
              </a:rPr>
              <a:t>Vorticity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14600" y="2819400"/>
            <a:ext cx="1600200" cy="914400"/>
          </a:xfrm>
          <a:prstGeom prst="roundRect">
            <a:avLst/>
          </a:prstGeom>
          <a:noFill/>
          <a:ln w="38100" cap="flat" cmpd="dbl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800000"/>
                </a:solidFill>
              </a:rPr>
              <a:t>Chiral </a:t>
            </a:r>
            <a:r>
              <a:rPr lang="en-US" sz="1400" dirty="0" err="1" smtClean="0">
                <a:solidFill>
                  <a:srgbClr val="800000"/>
                </a:solidFill>
              </a:rPr>
              <a:t>vortical</a:t>
            </a:r>
            <a:r>
              <a:rPr lang="en-US" sz="1400" dirty="0" smtClean="0">
                <a:solidFill>
                  <a:srgbClr val="800000"/>
                </a:solidFill>
              </a:rPr>
              <a:t> effect (</a:t>
            </a:r>
            <a:r>
              <a:rPr lang="en-US" sz="1400" b="1" dirty="0" smtClean="0">
                <a:solidFill>
                  <a:srgbClr val="800000"/>
                </a:solidFill>
              </a:rPr>
              <a:t>CVE</a:t>
            </a:r>
            <a:r>
              <a:rPr lang="en-US" sz="1400" dirty="0" smtClean="0">
                <a:solidFill>
                  <a:srgbClr val="800000"/>
                </a:solidFill>
              </a:rPr>
              <a:t>) 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</a:rPr>
              <a:t>(baryon charge)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3740" y="648494"/>
            <a:ext cx="38030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</a:rPr>
              <a:t>Chiral </a:t>
            </a:r>
            <a:r>
              <a:rPr lang="en-US" sz="2000" b="1" dirty="0" err="1" smtClean="0">
                <a:solidFill>
                  <a:srgbClr val="800000"/>
                </a:solidFill>
              </a:rPr>
              <a:t>Vortical</a:t>
            </a:r>
            <a:r>
              <a:rPr lang="en-US" sz="2000" b="1" dirty="0" smtClean="0">
                <a:solidFill>
                  <a:srgbClr val="800000"/>
                </a:solidFill>
              </a:rPr>
              <a:t> Effect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Λ</a:t>
            </a:r>
            <a:r>
              <a:rPr lang="en-US" dirty="0" smtClean="0"/>
              <a:t>-proton correlation measurement:</a:t>
            </a:r>
          </a:p>
          <a:p>
            <a:endParaRPr lang="en-US" dirty="0"/>
          </a:p>
        </p:txBody>
      </p:sp>
      <p:pic>
        <p:nvPicPr>
          <p:cNvPr id="22" name="Picture 5" descr="J:\QM_Plot\Lambda_AntiLambda_Proto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4499" y="1371600"/>
            <a:ext cx="3916101" cy="2667000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>
            <a:stCxn id="17" idx="2"/>
            <a:endCxn id="18" idx="0"/>
          </p:cNvCxnSpPr>
          <p:nvPr/>
        </p:nvCxnSpPr>
        <p:spPr>
          <a:xfrm rot="5400000">
            <a:off x="1028700" y="2667000"/>
            <a:ext cx="304800" cy="1588"/>
          </a:xfrm>
          <a:prstGeom prst="straightConnector1">
            <a:avLst/>
          </a:prstGeom>
          <a:ln w="28575" cap="flat" cmpd="sng" algn="ctr">
            <a:solidFill>
              <a:srgbClr val="1B4008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>
            <a:off x="3199606" y="2666206"/>
            <a:ext cx="304800" cy="1588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28802" name="Object 2"/>
          <p:cNvGraphicFramePr>
            <a:graphicFrameLocks/>
          </p:cNvGraphicFramePr>
          <p:nvPr/>
        </p:nvGraphicFramePr>
        <p:xfrm>
          <a:off x="533400" y="3771900"/>
          <a:ext cx="3429000" cy="2630269"/>
        </p:xfrm>
        <a:graphic>
          <a:graphicData uri="http://schemas.openxmlformats.org/presentationml/2006/ole">
            <p:oleObj spid="_x0000_s1228802" r:id="rId4" imgW="3696077" imgH="2995157" progId="">
              <p:embed/>
            </p:oleObj>
          </a:graphicData>
        </a:graphic>
      </p:graphicFrame>
      <p:sp>
        <p:nvSpPr>
          <p:cNvPr id="35" name="Rounded Rectangle 34"/>
          <p:cNvSpPr/>
          <p:nvPr/>
        </p:nvSpPr>
        <p:spPr>
          <a:xfrm>
            <a:off x="107434" y="622299"/>
            <a:ext cx="4362966" cy="5983069"/>
          </a:xfrm>
          <a:prstGeom prst="roundRect">
            <a:avLst>
              <a:gd name="adj" fmla="val 3052"/>
            </a:avLst>
          </a:prstGeom>
          <a:noFill/>
          <a:ln w="38100" cap="flat" cmpd="dbl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" y="6172200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Feng</a:t>
            </a:r>
            <a:r>
              <a:rPr lang="en-US" b="1" dirty="0" smtClean="0">
                <a:solidFill>
                  <a:schemeClr val="bg1"/>
                </a:solidFill>
              </a:rPr>
              <a:t> ZHAO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20, [QCD phase diagram]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31750"/>
            <a:ext cx="7759700" cy="488950"/>
          </a:xfrm>
        </p:spPr>
        <p:txBody>
          <a:bodyPr/>
          <a:lstStyle/>
          <a:p>
            <a:r>
              <a:rPr lang="en-US" dirty="0" smtClean="0"/>
              <a:t> Charge Separation </a:t>
            </a:r>
            <a:r>
              <a:rPr lang="en-US" dirty="0" err="1" smtClean="0"/>
              <a:t>wrt</a:t>
            </a:r>
            <a:r>
              <a:rPr lang="en-US" dirty="0" smtClean="0"/>
              <a:t> Event Plane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251445" y="1577356"/>
            <a:ext cx="1085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SS - OS</a:t>
            </a:r>
            <a:endParaRPr lang="en-US" b="1" i="1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1256506" y="2094706"/>
            <a:ext cx="685800" cy="1588"/>
          </a:xfrm>
          <a:prstGeom prst="straightConnector1">
            <a:avLst/>
          </a:prstGeom>
          <a:ln w="38100" cap="flat" cmpd="sng" algn="ctr">
            <a:solidFill>
              <a:srgbClr val="008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" name="Picture 18" descr="simulations"/>
          <p:cNvPicPr>
            <a:picLocks noChangeAspect="1" noChangeArrowheads="1"/>
          </p:cNvPicPr>
          <p:nvPr/>
        </p:nvPicPr>
        <p:blipFill>
          <a:blip r:embed="rId2"/>
          <a:srcRect t="3882" r="7407"/>
          <a:stretch>
            <a:fillRect/>
          </a:stretch>
        </p:blipFill>
        <p:spPr bwMode="auto">
          <a:xfrm>
            <a:off x="453563" y="609600"/>
            <a:ext cx="3508837" cy="341526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875109" y="2399109"/>
            <a:ext cx="1296194" cy="1588"/>
          </a:xfrm>
          <a:prstGeom prst="straightConnector1">
            <a:avLst/>
          </a:prstGeom>
          <a:ln w="76200" cap="flat" cmpd="tri" algn="ctr">
            <a:solidFill>
              <a:srgbClr val="008000"/>
            </a:solidFill>
            <a:prstDash val="solid"/>
            <a:round/>
            <a:headEnd type="arrow" w="sm" len="sm"/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81800" y="6172200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Feng</a:t>
            </a:r>
            <a:r>
              <a:rPr lang="en-US" b="1" dirty="0" smtClean="0">
                <a:solidFill>
                  <a:schemeClr val="bg1"/>
                </a:solidFill>
              </a:rPr>
              <a:t> ZHAO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20, [QCD phase diagram]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26" name="Picture 25" descr="plot1_lpv_may201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5109" t="6250" b="16129"/>
              <a:stretch>
                <a:fillRect/>
              </a:stretch>
            </p:blipFill>
          </mc:Choice>
          <mc:Fallback>
            <p:blipFill>
              <a:blip r:embed="rId4"/>
              <a:srcRect l="5109" t="6250" b="16129"/>
              <a:stretch>
                <a:fillRect/>
              </a:stretch>
            </p:blipFill>
          </mc:Fallback>
        </mc:AlternateContent>
        <p:spPr>
          <a:xfrm>
            <a:off x="4194958" y="533400"/>
            <a:ext cx="3272642" cy="323068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495800" y="3733800"/>
            <a:ext cx="4572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LPV(CME) disappears: with neutral hadrons: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LPV(CME) disappears at low energy: </a:t>
            </a:r>
          </a:p>
          <a:p>
            <a:pPr>
              <a:buFont typeface="Wingdings" pitchFamily="-112" charset="2"/>
              <a:buChar char="è"/>
            </a:pPr>
            <a:r>
              <a:rPr lang="en-US" dirty="0" smtClean="0"/>
              <a:t>hadronic interactions become dominant at  </a:t>
            </a:r>
            <a:r>
              <a:rPr lang="en-US" b="1" i="1" dirty="0" smtClean="0"/>
              <a:t>√</a:t>
            </a:r>
            <a:r>
              <a:rPr lang="en-US" b="1" i="1" dirty="0" err="1" smtClean="0"/>
              <a:t>s</a:t>
            </a:r>
            <a:r>
              <a:rPr lang="en-US" b="1" i="1" baseline="-25000" dirty="0" err="1" smtClean="0"/>
              <a:t>NN</a:t>
            </a:r>
            <a:r>
              <a:rPr lang="en-US" b="1" i="1" dirty="0" smtClean="0"/>
              <a:t> ≤</a:t>
            </a:r>
            <a:r>
              <a:rPr lang="en-US" dirty="0" smtClean="0"/>
              <a:t> 11.5 GeV</a:t>
            </a:r>
          </a:p>
          <a:p>
            <a:endParaRPr lang="en-US" dirty="0" smtClean="0"/>
          </a:p>
          <a:p>
            <a:endParaRPr lang="en-US" sz="1200" dirty="0" smtClean="0"/>
          </a:p>
          <a:p>
            <a:r>
              <a:rPr lang="en-US" sz="1200" b="1" dirty="0" smtClean="0"/>
              <a:t>STAR: </a:t>
            </a:r>
            <a:r>
              <a:rPr lang="en-US" sz="1200" dirty="0" smtClean="0"/>
              <a:t>PRL. 103, 251601(09) </a:t>
            </a:r>
          </a:p>
          <a:p>
            <a:r>
              <a:rPr lang="en-US" sz="1200" dirty="0" smtClean="0"/>
              <a:t>D. Kharzeev. PLB633, 260 (06)</a:t>
            </a:r>
          </a:p>
          <a:p>
            <a:r>
              <a:rPr lang="en-US" sz="1200" dirty="0" smtClean="0"/>
              <a:t>D. Kharzeev, et al. NPA803, 227(08)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8" name="Picture 27" descr="H_diff_mid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28600" y="4228629"/>
            <a:ext cx="4095750" cy="262937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85800" y="3990201"/>
            <a:ext cx="3098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STAR: submitted to PRL,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1404.1433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781800" y="5514876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  <a:cs typeface="Arial"/>
              </a:rPr>
              <a:t>Qi</a:t>
            </a:r>
            <a:r>
              <a:rPr lang="en-US" b="1" dirty="0" smtClean="0">
                <a:solidFill>
                  <a:srgbClr val="FFFFFF"/>
                </a:solidFill>
                <a:cs typeface="Arial"/>
              </a:rPr>
              <a:t>-Ye SHOU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20, [QCD phase diagram]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Directed Flow v</a:t>
            </a:r>
            <a:r>
              <a:rPr lang="en-US" baseline="-25000" dirty="0" smtClean="0"/>
              <a:t>1</a:t>
            </a:r>
            <a:r>
              <a:rPr lang="en-US" dirty="0" smtClean="0"/>
              <a:t>: Softest Point</a:t>
            </a:r>
            <a:endParaRPr lang="en-US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4277429" cy="5071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0600" y="1126152"/>
            <a:ext cx="4114800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Net-proton slope changes sign twice between </a:t>
            </a:r>
            <a:r>
              <a:rPr lang="en-US" b="1" i="1" dirty="0" smtClean="0"/>
              <a:t>√</a:t>
            </a:r>
            <a:r>
              <a:rPr lang="en-US" b="1" i="1" dirty="0" err="1" smtClean="0"/>
              <a:t>s</a:t>
            </a:r>
            <a:r>
              <a:rPr lang="en-US" b="1" i="1" baseline="-25000" dirty="0" err="1" smtClean="0"/>
              <a:t>NN</a:t>
            </a:r>
            <a:r>
              <a:rPr lang="en-US" b="1" i="1" dirty="0" smtClean="0"/>
              <a:t> </a:t>
            </a:r>
            <a:r>
              <a:rPr lang="en-US" dirty="0" smtClean="0"/>
              <a:t>= 7 – 39 GeV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EOS softest point?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Model calculations yet to reproduce the observation</a:t>
            </a:r>
          </a:p>
          <a:p>
            <a:pPr marL="342900" indent="-342900">
              <a:buAutoNum type="arabicParenR"/>
            </a:pP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BESII improvement:</a:t>
            </a:r>
          </a:p>
          <a:p>
            <a:pPr marL="342900" indent="-342900"/>
            <a:r>
              <a:rPr lang="en-US" dirty="0" smtClean="0"/>
              <a:t>	-</a:t>
            </a:r>
            <a:r>
              <a:rPr lang="en-US" dirty="0" smtClean="0"/>
              <a:t> </a:t>
            </a:r>
            <a:r>
              <a:rPr lang="en-US" dirty="0" smtClean="0"/>
              <a:t>improved</a:t>
            </a:r>
            <a:r>
              <a:rPr lang="en-US" dirty="0" smtClean="0"/>
              <a:t> </a:t>
            </a:r>
            <a:r>
              <a:rPr lang="en-US" dirty="0" smtClean="0"/>
              <a:t>reaction plane determination</a:t>
            </a:r>
          </a:p>
          <a:p>
            <a:pPr marL="342900" indent="-342900"/>
            <a:r>
              <a:rPr lang="en-US" dirty="0" smtClean="0"/>
              <a:t>	- systematic centrality dependence analysis </a:t>
            </a:r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sz="1200" b="1" i="1" dirty="0" smtClean="0"/>
              <a:t>STAR:</a:t>
            </a:r>
            <a:r>
              <a:rPr lang="en-US" sz="1200" i="1" dirty="0" smtClean="0"/>
              <a:t> PRL</a:t>
            </a:r>
            <a:r>
              <a:rPr lang="en-US" sz="1200" b="1" i="1" dirty="0" smtClean="0"/>
              <a:t>112</a:t>
            </a:r>
            <a:r>
              <a:rPr lang="en-US" sz="1200" i="1" dirty="0" smtClean="0"/>
              <a:t>, 162301(2014)/aiXiv:1401.3043</a:t>
            </a:r>
          </a:p>
          <a:p>
            <a:pPr marL="342900" indent="-342900"/>
            <a:r>
              <a:rPr lang="en-US" sz="1200" i="1" dirty="0" smtClean="0"/>
              <a:t>  [1] </a:t>
            </a:r>
            <a:r>
              <a:rPr lang="en-US" sz="1200" i="1" dirty="0" smtClean="0">
                <a:solidFill>
                  <a:srgbClr val="FF0000"/>
                </a:solidFill>
              </a:rPr>
              <a:t>D.H. </a:t>
            </a:r>
            <a:r>
              <a:rPr lang="en-US" sz="1200" i="1" dirty="0" err="1" smtClean="0">
                <a:solidFill>
                  <a:srgbClr val="FF0000"/>
                </a:solidFill>
              </a:rPr>
              <a:t>Rischke</a:t>
            </a:r>
            <a:r>
              <a:rPr lang="en-US" sz="1200" i="1" dirty="0" smtClean="0">
                <a:solidFill>
                  <a:srgbClr val="FF0000"/>
                </a:solidFill>
              </a:rPr>
              <a:t> et al. HIP1, 309(1995)</a:t>
            </a:r>
          </a:p>
          <a:p>
            <a:pPr marL="342900" indent="-342900"/>
            <a:r>
              <a:rPr lang="en-US" sz="1200" i="1" dirty="0" smtClean="0"/>
              <a:t>  [2] </a:t>
            </a:r>
            <a:r>
              <a:rPr lang="en-US" sz="1200" i="1" dirty="0" smtClean="0">
                <a:solidFill>
                  <a:srgbClr val="FF0000"/>
                </a:solidFill>
              </a:rPr>
              <a:t>H. </a:t>
            </a:r>
            <a:r>
              <a:rPr lang="en-US" sz="1200" i="1" dirty="0" err="1" smtClean="0">
                <a:solidFill>
                  <a:srgbClr val="FF0000"/>
                </a:solidFill>
              </a:rPr>
              <a:t>Stoecker</a:t>
            </a:r>
            <a:r>
              <a:rPr lang="en-US" sz="1200" i="1" dirty="0" smtClean="0">
                <a:solidFill>
                  <a:srgbClr val="FF0000"/>
                </a:solidFill>
              </a:rPr>
              <a:t>, NPA750, 121(2005)</a:t>
            </a:r>
          </a:p>
          <a:p>
            <a:pPr marL="342900" indent="-342900"/>
            <a:r>
              <a:rPr lang="en-US" sz="1200" i="1" dirty="0" smtClean="0"/>
              <a:t>  [3] J. </a:t>
            </a:r>
            <a:r>
              <a:rPr lang="en-US" sz="1200" i="1" dirty="0" err="1" smtClean="0"/>
              <a:t>Steinheimer</a:t>
            </a:r>
            <a:r>
              <a:rPr lang="en-US" sz="1200" i="1" dirty="0" smtClean="0"/>
              <a:t> et al., arXiv:1402.7236 </a:t>
            </a:r>
          </a:p>
          <a:p>
            <a:pPr marL="342900" indent="-342900"/>
            <a:r>
              <a:rPr lang="en-US" sz="1200" i="1" dirty="0" smtClean="0"/>
              <a:t>  [4] P. </a:t>
            </a:r>
            <a:r>
              <a:rPr lang="en-US" sz="1200" i="1" dirty="0" err="1" smtClean="0"/>
              <a:t>Konchakovski</a:t>
            </a:r>
            <a:r>
              <a:rPr lang="en-US" sz="1200" i="1" dirty="0" smtClean="0"/>
              <a:t> et al., arXiv:1404.2765  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4114800"/>
            <a:ext cx="3276600" cy="1676400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-342900"/>
            <a:ext cx="7543800" cy="1143000"/>
          </a:xfrm>
        </p:spPr>
        <p:txBody>
          <a:bodyPr/>
          <a:lstStyle/>
          <a:p>
            <a:r>
              <a:rPr lang="en-US" sz="3500" dirty="0" smtClean="0">
                <a:solidFill>
                  <a:srgbClr val="000000"/>
                </a:solidFill>
              </a:rPr>
              <a:t>Higher Moments</a:t>
            </a:r>
            <a:endParaRPr lang="en-US" sz="3500" dirty="0">
              <a:solidFill>
                <a:srgbClr val="000000"/>
              </a:solidFill>
            </a:endParaRPr>
          </a:p>
        </p:txBody>
      </p:sp>
      <p:pic>
        <p:nvPicPr>
          <p:cNvPr id="15375" name="Picture 15" descr="net_proton"/>
          <p:cNvPicPr>
            <a:picLocks noChangeAspect="1" noChangeArrowheads="1"/>
          </p:cNvPicPr>
          <p:nvPr/>
        </p:nvPicPr>
        <p:blipFill>
          <a:blip r:embed="rId4"/>
          <a:srcRect l="1810" t="4768" r="13568" b="1192"/>
          <a:stretch>
            <a:fillRect/>
          </a:stretch>
        </p:blipFill>
        <p:spPr bwMode="auto">
          <a:xfrm>
            <a:off x="228600" y="3485770"/>
            <a:ext cx="3363282" cy="283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7"/>
          <p:cNvSpPr>
            <a:spLocks noChangeArrowheads="1"/>
          </p:cNvSpPr>
          <p:nvPr/>
        </p:nvSpPr>
        <p:spPr bwMode="auto">
          <a:xfrm>
            <a:off x="3810000" y="762000"/>
            <a:ext cx="5181600" cy="5537200"/>
          </a:xfrm>
          <a:prstGeom prst="roundRect">
            <a:avLst>
              <a:gd name="adj" fmla="val 2655"/>
            </a:avLst>
          </a:prstGeom>
          <a:noFill/>
          <a:ln w="57150" cap="flat" cmpd="thickThin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/>
            <a:r>
              <a:rPr lang="en-US" sz="1600" dirty="0" smtClean="0"/>
              <a:t>1) 	Higher moments of conserved quantum numbers: </a:t>
            </a:r>
            <a:r>
              <a:rPr lang="en-US" sz="1600" b="1" i="1" dirty="0" smtClean="0">
                <a:solidFill>
                  <a:srgbClr val="800000"/>
                </a:solidFill>
              </a:rPr>
              <a:t>Q, S, B</a:t>
            </a:r>
            <a:r>
              <a:rPr lang="en-US" sz="1600" dirty="0" smtClean="0"/>
              <a:t>, in high-energy nuclear collisions</a:t>
            </a:r>
          </a:p>
          <a:p>
            <a:pPr marL="342900" indent="-342900">
              <a:buFont typeface="Arial" pitchFamily="-108" charset="0"/>
              <a:buAutoNum type="arabicParenR"/>
            </a:pPr>
            <a:endParaRPr lang="en-US" sz="1000" dirty="0" smtClean="0"/>
          </a:p>
          <a:p>
            <a:pPr marL="342900" indent="-342900"/>
            <a:r>
              <a:rPr lang="en-US" sz="1600" dirty="0" smtClean="0"/>
              <a:t>2)	Sensitive </a:t>
            </a:r>
            <a:r>
              <a:rPr lang="en-US" sz="1600" dirty="0"/>
              <a:t>to critical </a:t>
            </a:r>
            <a:r>
              <a:rPr lang="en-US" sz="1600" dirty="0" smtClean="0"/>
              <a:t>point (</a:t>
            </a:r>
            <a:r>
              <a:rPr lang="en-US" sz="1600" dirty="0" err="1" smtClean="0"/>
              <a:t>ξ</a:t>
            </a:r>
            <a:r>
              <a:rPr lang="en-US" sz="1600" dirty="0" smtClean="0"/>
              <a:t> correlation length): </a:t>
            </a:r>
          </a:p>
          <a:p>
            <a:pPr marL="342900" indent="-342900">
              <a:buFont typeface="Arial" pitchFamily="-108" charset="0"/>
              <a:buAutoNum type="arabicParenR"/>
            </a:pPr>
            <a:endParaRPr lang="en-US" sz="1600" dirty="0"/>
          </a:p>
          <a:p>
            <a:pPr marL="342900" indent="-342900"/>
            <a:endParaRPr lang="en-US" sz="1600" dirty="0" smtClean="0"/>
          </a:p>
          <a:p>
            <a:pPr marL="342900" indent="-342900"/>
            <a:endParaRPr lang="en-US" sz="1600" dirty="0" smtClean="0"/>
          </a:p>
          <a:p>
            <a:pPr marL="342900" indent="-342900"/>
            <a:r>
              <a:rPr lang="en-US" sz="1600" dirty="0" smtClean="0"/>
              <a:t>3)	Direct comparison </a:t>
            </a:r>
            <a:r>
              <a:rPr lang="en-US" sz="1600" dirty="0"/>
              <a:t>with</a:t>
            </a:r>
            <a:r>
              <a:rPr lang="en-US" sz="1600" dirty="0" smtClean="0"/>
              <a:t> calculations at any order:  </a:t>
            </a:r>
            <a:endParaRPr lang="en-US" sz="1600" dirty="0"/>
          </a:p>
          <a:p>
            <a:pPr marL="342900" indent="-342900"/>
            <a:r>
              <a:rPr lang="en-US" sz="1600" dirty="0"/>
              <a:t>	</a:t>
            </a:r>
          </a:p>
          <a:p>
            <a:pPr marL="342900" indent="-342900"/>
            <a:r>
              <a:rPr lang="en-US" sz="1600" dirty="0"/>
              <a:t>	</a:t>
            </a:r>
          </a:p>
          <a:p>
            <a:pPr marL="342900" indent="-342900"/>
            <a:endParaRPr lang="en-US" sz="1600" dirty="0" smtClean="0"/>
          </a:p>
          <a:p>
            <a:pPr marL="342900" indent="-342900">
              <a:buAutoNum type="arabicParenR" startAt="4"/>
            </a:pPr>
            <a:endParaRPr lang="en-US" sz="1600" dirty="0" smtClean="0"/>
          </a:p>
          <a:p>
            <a:pPr marL="342900" indent="-342900">
              <a:buAutoNum type="arabicParenR" startAt="4"/>
            </a:pPr>
            <a:endParaRPr lang="en-US" sz="1600" dirty="0" smtClean="0"/>
          </a:p>
          <a:p>
            <a:pPr marL="342900" indent="-342900">
              <a:buAutoNum type="arabicParenR" startAt="4"/>
            </a:pPr>
            <a:r>
              <a:rPr lang="en-US" sz="1600" b="1" dirty="0" smtClean="0">
                <a:solidFill>
                  <a:srgbClr val="800000"/>
                </a:solidFill>
              </a:rPr>
              <a:t>Extract </a:t>
            </a:r>
            <a:r>
              <a:rPr lang="en-US" sz="1600" b="1" dirty="0">
                <a:solidFill>
                  <a:srgbClr val="800000"/>
                </a:solidFill>
              </a:rPr>
              <a:t>susceptibilities and freeze-out temperature</a:t>
            </a:r>
            <a:r>
              <a:rPr lang="en-US" sz="1600" dirty="0"/>
              <a:t>. An </a:t>
            </a:r>
            <a:r>
              <a:rPr lang="en-US" sz="1600" dirty="0" smtClean="0"/>
              <a:t>independent/important test of </a:t>
            </a:r>
            <a:r>
              <a:rPr lang="en-US" sz="1600" dirty="0"/>
              <a:t>thermal equilibrium in</a:t>
            </a:r>
            <a:r>
              <a:rPr lang="en-US" sz="1600" dirty="0" smtClean="0"/>
              <a:t> heavy ion </a:t>
            </a:r>
            <a:r>
              <a:rPr lang="en-US" sz="1600" dirty="0"/>
              <a:t>collisions</a:t>
            </a:r>
            <a:r>
              <a:rPr lang="en-US" sz="1600" dirty="0" smtClean="0"/>
              <a:t>.</a:t>
            </a:r>
          </a:p>
          <a:p>
            <a:pPr marL="342900" indent="-342900">
              <a:buAutoNum type="arabicParenR" startAt="4"/>
            </a:pPr>
            <a:endParaRPr lang="en-US" sz="1600" dirty="0" smtClean="0"/>
          </a:p>
          <a:p>
            <a:pPr marL="342900" indent="-342900"/>
            <a:r>
              <a:rPr lang="en-US" sz="1400" dirty="0" smtClean="0"/>
              <a:t>References:</a:t>
            </a:r>
          </a:p>
          <a:p>
            <a:pPr marL="114300" indent="-114300"/>
            <a:r>
              <a:rPr lang="en-US" sz="1400" dirty="0" smtClean="0"/>
              <a:t>	</a:t>
            </a:r>
            <a:r>
              <a:rPr lang="en-US" sz="1200" dirty="0" smtClean="0"/>
              <a:t>- STAR: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  </a:t>
            </a:r>
            <a:r>
              <a:rPr lang="en-US" sz="1200" i="1" dirty="0" smtClean="0">
                <a:ea typeface="Arial" pitchFamily="-108" charset="0"/>
                <a:cs typeface="Arial" pitchFamily="-108" charset="0"/>
              </a:rPr>
              <a:t>PRL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105, 22303(10); </a:t>
            </a:r>
            <a:r>
              <a:rPr lang="en-US" sz="1200" i="1" dirty="0" smtClean="0">
                <a:ea typeface="Arial" pitchFamily="-108" charset="0"/>
                <a:cs typeface="Arial" pitchFamily="-108" charset="0"/>
              </a:rPr>
              <a:t>ibid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, 032302(14) </a:t>
            </a:r>
          </a:p>
          <a:p>
            <a:pPr marL="114300" indent="-114300"/>
            <a:r>
              <a:rPr lang="en-US" sz="1200" dirty="0" smtClean="0">
                <a:ea typeface="Arial" pitchFamily="-108" charset="0"/>
                <a:cs typeface="Arial" pitchFamily="-108" charset="0"/>
              </a:rPr>
              <a:t>   - M</a:t>
            </a:r>
            <a:r>
              <a:rPr lang="en-US" sz="1200" dirty="0">
                <a:ea typeface="Arial" pitchFamily="-108" charset="0"/>
                <a:cs typeface="Arial" pitchFamily="-108" charset="0"/>
              </a:rPr>
              <a:t>. </a:t>
            </a:r>
            <a:r>
              <a:rPr lang="en-US" sz="1200" dirty="0" err="1">
                <a:ea typeface="Arial" pitchFamily="-108" charset="0"/>
                <a:cs typeface="Arial" pitchFamily="-108" charset="0"/>
              </a:rPr>
              <a:t>Stephanov</a:t>
            </a:r>
            <a:r>
              <a:rPr lang="en-US" sz="1200" dirty="0">
                <a:ea typeface="Arial" pitchFamily="-108" charset="0"/>
                <a:cs typeface="Arial" pitchFamily="-108" charset="0"/>
              </a:rPr>
              <a:t>: </a:t>
            </a:r>
            <a:r>
              <a:rPr lang="en-US" sz="1200" i="1" dirty="0" smtClean="0">
                <a:ea typeface="Arial" pitchFamily="-108" charset="0"/>
                <a:cs typeface="Arial" pitchFamily="-108" charset="0"/>
              </a:rPr>
              <a:t>PRL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102</a:t>
            </a:r>
            <a:r>
              <a:rPr lang="en-US" sz="1200" dirty="0">
                <a:ea typeface="Arial" pitchFamily="-108" charset="0"/>
                <a:cs typeface="Arial" pitchFamily="-108" charset="0"/>
              </a:rPr>
              <a:t>, 032301</a:t>
            </a:r>
            <a:r>
              <a:rPr lang="en-US" sz="1200" dirty="0" smtClean="0">
                <a:ea typeface="Arial" pitchFamily="-108" charset="0"/>
                <a:cs typeface="Arial" pitchFamily="-108" charset="0"/>
              </a:rPr>
              <a:t>(09) //</a:t>
            </a:r>
            <a:r>
              <a:rPr lang="en-US" sz="1200" dirty="0" smtClean="0"/>
              <a:t> R.V</a:t>
            </a:r>
            <a:r>
              <a:rPr lang="en-US" sz="1200" dirty="0"/>
              <a:t>. </a:t>
            </a:r>
            <a:r>
              <a:rPr lang="en-US" sz="1200" dirty="0" err="1"/>
              <a:t>Gavai</a:t>
            </a:r>
            <a:r>
              <a:rPr lang="en-US" sz="1200" dirty="0"/>
              <a:t> and S. </a:t>
            </a:r>
            <a:r>
              <a:rPr lang="en-US" sz="1200" dirty="0" smtClean="0"/>
              <a:t>Gupta,    </a:t>
            </a:r>
            <a:r>
              <a:rPr lang="en-US" sz="1200" i="1" dirty="0" smtClean="0"/>
              <a:t>PLB696</a:t>
            </a:r>
            <a:r>
              <a:rPr lang="en-US" sz="1200" dirty="0" smtClean="0"/>
              <a:t>, 459(11) // F. </a:t>
            </a:r>
            <a:r>
              <a:rPr lang="en-US" sz="1200" dirty="0" err="1" smtClean="0"/>
              <a:t>Karsch</a:t>
            </a:r>
            <a:r>
              <a:rPr lang="en-US" sz="1200" dirty="0" smtClean="0"/>
              <a:t> et al, </a:t>
            </a:r>
            <a:r>
              <a:rPr lang="en-US" sz="1200" i="1" dirty="0" smtClean="0"/>
              <a:t>PLB695</a:t>
            </a:r>
            <a:r>
              <a:rPr lang="en-US" sz="1200" dirty="0" smtClean="0"/>
              <a:t>, 136(11) // </a:t>
            </a:r>
            <a:r>
              <a:rPr lang="en-US" sz="1200" dirty="0" err="1" smtClean="0"/>
              <a:t>S.Ejiri</a:t>
            </a:r>
            <a:r>
              <a:rPr lang="en-US" sz="1200" dirty="0" smtClean="0"/>
              <a:t> et al, PLB633, 275(06) </a:t>
            </a:r>
          </a:p>
          <a:p>
            <a:pPr marL="114300" indent="-114300"/>
            <a:r>
              <a:rPr lang="en-US" sz="1200" dirty="0" smtClean="0"/>
              <a:t>   - A. </a:t>
            </a:r>
            <a:r>
              <a:rPr lang="en-US" sz="1200" dirty="0" err="1" smtClean="0"/>
              <a:t>Bazavov</a:t>
            </a:r>
            <a:r>
              <a:rPr lang="en-US" sz="1200" dirty="0" smtClean="0"/>
              <a:t> et al., PRL109, 192302(12) // S. </a:t>
            </a:r>
            <a:r>
              <a:rPr lang="en-US" sz="1200" dirty="0" err="1" smtClean="0"/>
              <a:t>Borsanyi</a:t>
            </a:r>
            <a:r>
              <a:rPr lang="en-US" sz="1200" dirty="0" smtClean="0"/>
              <a:t> et al., PRL111, 062005(13) // V. </a:t>
            </a:r>
            <a:r>
              <a:rPr lang="en-US" sz="1200" dirty="0" err="1" smtClean="0"/>
              <a:t>Skokov</a:t>
            </a:r>
            <a:r>
              <a:rPr lang="en-US" sz="1200" dirty="0" smtClean="0"/>
              <a:t> et al., PRC88, 034901(13)</a:t>
            </a:r>
          </a:p>
        </p:txBody>
      </p:sp>
      <p:graphicFrame>
        <p:nvGraphicFramePr>
          <p:cNvPr id="593922" name="Object 2"/>
          <p:cNvGraphicFramePr>
            <a:graphicFrameLocks noChangeAspect="1"/>
          </p:cNvGraphicFramePr>
          <p:nvPr/>
        </p:nvGraphicFramePr>
        <p:xfrm>
          <a:off x="4191000" y="1828800"/>
          <a:ext cx="4264025" cy="1828800"/>
        </p:xfrm>
        <a:graphic>
          <a:graphicData uri="http://schemas.openxmlformats.org/presentationml/2006/ole">
            <p:oleObj spid="_x0000_s1214466" name="Equation" r:id="rId5" imgW="2578100" imgH="1104900" progId="Equation.3">
              <p:embed/>
            </p:oleObj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191000" y="2895600"/>
            <a:ext cx="3505200" cy="914400"/>
          </a:xfrm>
          <a:prstGeom prst="roundRect">
            <a:avLst/>
          </a:prstGeom>
          <a:noFill/>
          <a:ln w="76200" cap="flat" cmpd="tri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798195"/>
            <a:ext cx="3574170" cy="24784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114800" y="1790700"/>
            <a:ext cx="4495800" cy="685800"/>
          </a:xfrm>
          <a:prstGeom prst="roundRect">
            <a:avLst/>
          </a:prstGeom>
          <a:noFill/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71831" y="1002268"/>
            <a:ext cx="89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μ</a:t>
            </a:r>
            <a:r>
              <a:rPr lang="en-US" b="1" i="1" baseline="-25000" dirty="0" smtClean="0"/>
              <a:t>B</a:t>
            </a:r>
            <a:r>
              <a:rPr lang="en-US" b="1" i="1" dirty="0" smtClean="0"/>
              <a:t> = 0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lot1_netpq_jan201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8015" b="3505"/>
              <a:stretch>
                <a:fillRect/>
              </a:stretch>
            </p:blipFill>
          </mc:Choice>
          <mc:Fallback>
            <p:blipFill>
              <a:blip r:embed="rId3"/>
              <a:srcRect t="8015" b="3505"/>
              <a:stretch>
                <a:fillRect/>
              </a:stretch>
            </p:blipFill>
          </mc:Fallback>
        </mc:AlternateContent>
        <p:spPr>
          <a:xfrm>
            <a:off x="520192" y="1143000"/>
            <a:ext cx="4280408" cy="518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800" y="660400"/>
            <a:ext cx="38862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Net-proton results:</a:t>
            </a:r>
            <a:endParaRPr lang="en-US" sz="800" dirty="0" smtClean="0"/>
          </a:p>
          <a:p>
            <a:pPr marL="342900" indent="-342900">
              <a:buAutoNum type="arabicParenR"/>
            </a:pPr>
            <a:r>
              <a:rPr lang="en-US" dirty="0" smtClean="0"/>
              <a:t>All data show deviations below Poisson for κσ</a:t>
            </a:r>
            <a:r>
              <a:rPr lang="en-US" baseline="30000" dirty="0" smtClean="0"/>
              <a:t>2</a:t>
            </a:r>
            <a:r>
              <a:rPr lang="en-US" dirty="0" smtClean="0"/>
              <a:t> at all energies. Larger deviation at  </a:t>
            </a:r>
            <a:r>
              <a:rPr lang="en-US" b="1" i="1" dirty="0" smtClean="0"/>
              <a:t>√s</a:t>
            </a:r>
            <a:r>
              <a:rPr lang="en-US" b="1" i="1" baseline="-25000" dirty="0" smtClean="0"/>
              <a:t>NN</a:t>
            </a:r>
            <a:r>
              <a:rPr lang="en-US" dirty="0" smtClean="0"/>
              <a:t>~20GeV</a:t>
            </a:r>
          </a:p>
          <a:p>
            <a:pPr marL="342900" indent="-342900"/>
            <a:endParaRPr lang="en-US" sz="800" dirty="0" smtClean="0"/>
          </a:p>
          <a:p>
            <a:pPr marL="342900" indent="-342900">
              <a:buAutoNum type="arabicParenR"/>
            </a:pPr>
            <a:r>
              <a:rPr lang="en-US" dirty="0" err="1" smtClean="0"/>
              <a:t>UrQMD</a:t>
            </a:r>
            <a:r>
              <a:rPr lang="en-US" dirty="0" smtClean="0"/>
              <a:t> model shows monotonic behavior in the moment products</a:t>
            </a:r>
          </a:p>
          <a:p>
            <a:pPr marL="342900" indent="-342900"/>
            <a:r>
              <a:rPr lang="en-US" i="1" dirty="0" smtClean="0"/>
              <a:t>      </a:t>
            </a:r>
            <a:r>
              <a:rPr lang="en-US" sz="1200" i="1" dirty="0" smtClean="0"/>
              <a:t>STAR: </a:t>
            </a:r>
            <a:r>
              <a:rPr lang="en-US" sz="1200" b="1" i="1" dirty="0" smtClean="0"/>
              <a:t>PRL112</a:t>
            </a:r>
            <a:r>
              <a:rPr lang="en-US" sz="1200" i="1" dirty="0" smtClean="0"/>
              <a:t>, 32302(14)/arXiv: 1309.5681</a:t>
            </a:r>
          </a:p>
          <a:p>
            <a:pPr marL="342900" indent="-342900"/>
            <a:endParaRPr lang="en-US" sz="800" dirty="0" smtClean="0"/>
          </a:p>
          <a:p>
            <a:r>
              <a:rPr lang="en-US" b="1" dirty="0" smtClean="0">
                <a:solidFill>
                  <a:srgbClr val="800000"/>
                </a:solidFill>
              </a:rPr>
              <a:t>Net-charge results:</a:t>
            </a:r>
            <a:endParaRPr lang="en-US" sz="800" b="1" dirty="0" smtClean="0">
              <a:solidFill>
                <a:srgbClr val="800000"/>
              </a:solidFill>
            </a:endParaRPr>
          </a:p>
          <a:p>
            <a:pPr marL="342900" indent="-342900">
              <a:buAutoNum type="arabicParenR"/>
            </a:pPr>
            <a:r>
              <a:rPr lang="en-US" dirty="0" smtClean="0"/>
              <a:t>No non-monotonic behavior</a:t>
            </a:r>
          </a:p>
          <a:p>
            <a:pPr marL="342900" indent="-342900">
              <a:buAutoNum type="arabicParenR"/>
            </a:pPr>
            <a:r>
              <a:rPr lang="en-US" dirty="0" smtClean="0"/>
              <a:t>More affected by the resonance decays </a:t>
            </a:r>
          </a:p>
          <a:p>
            <a:pPr marL="342900" indent="-342900"/>
            <a:r>
              <a:rPr lang="en-US" sz="800" i="1" dirty="0" smtClean="0"/>
              <a:t>	</a:t>
            </a:r>
          </a:p>
          <a:p>
            <a:pPr marL="342900" indent="-342900"/>
            <a:r>
              <a:rPr lang="en-US" sz="1200" i="1" dirty="0" smtClean="0"/>
              <a:t>	STAR: </a:t>
            </a:r>
            <a:r>
              <a:rPr lang="en-US" sz="1200" i="1" dirty="0" err="1" smtClean="0"/>
              <a:t>arXiv</a:t>
            </a:r>
            <a:r>
              <a:rPr lang="en-US" sz="1200" i="1" dirty="0" smtClean="0"/>
              <a:t>: </a:t>
            </a:r>
            <a:r>
              <a:rPr lang="en-US" sz="1200" i="1" dirty="0" smtClean="0"/>
              <a:t>1402.1558</a:t>
            </a:r>
          </a:p>
          <a:p>
            <a:pPr marL="342900" indent="-342900"/>
            <a:r>
              <a:rPr lang="en-US" sz="1200" i="1" dirty="0" smtClean="0"/>
              <a:t>	</a:t>
            </a:r>
            <a:r>
              <a:rPr lang="en-US" sz="1200" i="1" dirty="0" smtClean="0"/>
              <a:t>P</a:t>
            </a:r>
            <a:r>
              <a:rPr lang="en-US" sz="1200" i="1" dirty="0" smtClean="0"/>
              <a:t>. </a:t>
            </a:r>
            <a:r>
              <a:rPr lang="en-US" sz="1200" i="1" dirty="0" err="1" smtClean="0"/>
              <a:t>Garg</a:t>
            </a:r>
            <a:r>
              <a:rPr lang="en-US" sz="1200" i="1" dirty="0" smtClean="0"/>
              <a:t> et al, PLB726, 691(13)</a:t>
            </a:r>
            <a:endParaRPr lang="en-US" sz="1200" dirty="0" smtClean="0"/>
          </a:p>
          <a:p>
            <a:pPr marL="342900" indent="-342900"/>
            <a:endParaRPr lang="en-US" sz="800" dirty="0" smtClean="0"/>
          </a:p>
          <a:p>
            <a:pPr marL="342900" indent="-342900"/>
            <a:r>
              <a:rPr lang="en-US" b="1" dirty="0" smtClean="0">
                <a:solidFill>
                  <a:srgbClr val="800000"/>
                </a:solidFill>
              </a:rPr>
              <a:t>BES-II is needed:</a:t>
            </a:r>
          </a:p>
          <a:p>
            <a:pPr marL="342900" indent="-342900"/>
            <a:r>
              <a:rPr lang="en-US" dirty="0" smtClean="0"/>
              <a:t>     Higher statistics needed for collisions at </a:t>
            </a:r>
            <a:r>
              <a:rPr lang="en-US" b="1" i="1" dirty="0" smtClean="0"/>
              <a:t>√</a:t>
            </a:r>
            <a:r>
              <a:rPr lang="en-US" b="1" i="1" dirty="0" err="1" smtClean="0"/>
              <a:t>s</a:t>
            </a:r>
            <a:r>
              <a:rPr lang="en-US" b="1" i="1" baseline="-25000" dirty="0" err="1" smtClean="0"/>
              <a:t>NN</a:t>
            </a:r>
            <a:r>
              <a:rPr lang="en-US" b="1" i="1" dirty="0" smtClean="0"/>
              <a:t> </a:t>
            </a:r>
            <a:r>
              <a:rPr lang="en-US" i="1" dirty="0" smtClean="0"/>
              <a:t>&lt; 20 GeV</a:t>
            </a:r>
            <a:r>
              <a:rPr lang="en-US" sz="1400" dirty="0" smtClean="0"/>
              <a:t> </a:t>
            </a:r>
          </a:p>
          <a:p>
            <a:pPr marL="342900" indent="-342900"/>
            <a:endParaRPr lang="en-US" sz="800" dirty="0" smtClean="0"/>
          </a:p>
          <a:p>
            <a:pPr marL="342900" indent="-342900"/>
            <a:r>
              <a:rPr lang="en-US" b="1" dirty="0" smtClean="0">
                <a:solidFill>
                  <a:srgbClr val="800000"/>
                </a:solidFill>
              </a:rPr>
              <a:t>Comparing to LGT calculations</a:t>
            </a:r>
          </a:p>
          <a:p>
            <a:pPr marL="342900" indent="-342900"/>
            <a:r>
              <a:rPr lang="en-US" b="1" dirty="0" smtClean="0"/>
              <a:t>  </a:t>
            </a:r>
            <a:r>
              <a:rPr lang="en-US" b="1" dirty="0" err="1" smtClean="0"/>
              <a:t>T</a:t>
            </a:r>
            <a:r>
              <a:rPr lang="en-US" b="1" baseline="-25000" dirty="0" err="1" smtClean="0"/>
              <a:t>f</a:t>
            </a:r>
            <a:r>
              <a:rPr lang="en-US" b="1" dirty="0" smtClean="0"/>
              <a:t> = 146 ± 6 MeV </a:t>
            </a:r>
            <a:r>
              <a:rPr lang="en-US" dirty="0" smtClean="0"/>
              <a:t>,√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 &gt; 39 GeV </a:t>
            </a: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1400" dirty="0" smtClean="0"/>
              <a:t>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9538" y="-76200"/>
            <a:ext cx="7176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Higher Moments Results</a:t>
            </a:r>
            <a:endParaRPr lang="en-US" sz="3600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1023080" y="969232"/>
            <a:ext cx="365252" cy="1588"/>
          </a:xfrm>
          <a:prstGeom prst="straightConnector1">
            <a:avLst/>
          </a:prstGeom>
          <a:ln>
            <a:solidFill>
              <a:srgbClr val="1B400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2142268" y="969232"/>
            <a:ext cx="365252" cy="1588"/>
          </a:xfrm>
          <a:prstGeom prst="straightConnector1">
            <a:avLst/>
          </a:prstGeom>
          <a:ln>
            <a:solidFill>
              <a:srgbClr val="1B400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71600" y="685800"/>
            <a:ext cx="86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B4008"/>
                </a:solidFill>
              </a:rPr>
              <a:t>BES-II</a:t>
            </a:r>
            <a:endParaRPr lang="en-US" dirty="0">
              <a:solidFill>
                <a:srgbClr val="1B4008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3124200"/>
            <a:ext cx="1320807" cy="2595409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75283" y="2209799"/>
            <a:ext cx="1144588" cy="3505203"/>
          </a:xfrm>
          <a:prstGeom prst="rect">
            <a:avLst/>
          </a:prstGeom>
          <a:solidFill>
            <a:srgbClr val="FFFF00">
              <a:alpha val="28000"/>
            </a:srgbClr>
          </a:solidFill>
          <a:ln w="9525" cap="flat" cmpd="sng" algn="ctr">
            <a:solidFill>
              <a:srgbClr val="00800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3060700" y="685800"/>
            <a:ext cx="838200" cy="407432"/>
          </a:xfrm>
          <a:prstGeom prst="wedgeRoundRectCallout">
            <a:avLst>
              <a:gd name="adj1" fmla="val -115152"/>
              <a:gd name="adj2" fmla="val 57297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</a:rPr>
              <a:t>BES-I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81800" y="6172200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Amal</a:t>
            </a:r>
            <a:r>
              <a:rPr lang="en-US" b="1" dirty="0" smtClean="0">
                <a:solidFill>
                  <a:schemeClr val="bg1"/>
                </a:solidFill>
              </a:rPr>
              <a:t> SARKAR 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21, [QCD phase diagram]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1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tmu_dl_15july2012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448" t="6329" r="3065" b="6065"/>
              <a:stretch>
                <a:fillRect/>
              </a:stretch>
            </p:blipFill>
          </mc:Choice>
          <mc:Fallback>
            <p:blipFill>
              <a:blip r:embed="rId4"/>
              <a:srcRect l="3448" t="6329" r="3065" b="6065"/>
              <a:stretch>
                <a:fillRect/>
              </a:stretch>
            </p:blipFill>
          </mc:Fallback>
        </mc:AlternateContent>
        <p:spPr>
          <a:xfrm>
            <a:off x="1143000" y="1600201"/>
            <a:ext cx="6197600" cy="4746719"/>
          </a:xfrm>
          <a:prstGeom prst="rect">
            <a:avLst/>
          </a:prstGeom>
        </p:spPr>
      </p:pic>
      <p:sp>
        <p:nvSpPr>
          <p:cNvPr id="144" name="Rounded Rectangle 143"/>
          <p:cNvSpPr/>
          <p:nvPr/>
        </p:nvSpPr>
        <p:spPr>
          <a:xfrm>
            <a:off x="3124199" y="838200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3262791" y="937126"/>
            <a:ext cx="457200" cy="48851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3338991" y="994216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endParaRPr lang="en-US" sz="2000" b="1" dirty="0">
              <a:solidFill>
                <a:srgbClr val="FFFF00"/>
              </a:solidFill>
              <a:latin typeface="Arial Black"/>
              <a:cs typeface="Arial Black"/>
            </a:endParaRPr>
          </a:p>
        </p:txBody>
      </p:sp>
      <p:cxnSp>
        <p:nvCxnSpPr>
          <p:cNvPr id="131" name="Straight Arrow Connector 130"/>
          <p:cNvCxnSpPr>
            <a:endCxn id="110" idx="4"/>
          </p:cNvCxnSpPr>
          <p:nvPr/>
        </p:nvCxnSpPr>
        <p:spPr>
          <a:xfrm rot="5400000" flipH="1" flipV="1">
            <a:off x="2763317" y="1786526"/>
            <a:ext cx="1088956" cy="367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3901080" y="1013325"/>
            <a:ext cx="899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Arial Black"/>
                <a:cs typeface="Arial Black"/>
              </a:rPr>
              <a:t>RHIC</a:t>
            </a:r>
            <a:endParaRPr lang="en-US" b="1" i="1" dirty="0" smtClean="0">
              <a:solidFill>
                <a:srgbClr val="FF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84325" y="841969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51"/>
          <p:cNvGrpSpPr/>
          <p:nvPr/>
        </p:nvGrpSpPr>
        <p:grpSpPr>
          <a:xfrm>
            <a:off x="4572004" y="838200"/>
            <a:ext cx="3753018" cy="1943100"/>
            <a:chOff x="4648204" y="1210270"/>
            <a:chExt cx="3753018" cy="1943100"/>
          </a:xfrm>
        </p:grpSpPr>
        <p:sp>
          <p:nvSpPr>
            <p:cNvPr id="147" name="Rounded Rectangle 146"/>
            <p:cNvSpPr/>
            <p:nvPr/>
          </p:nvSpPr>
          <p:spPr>
            <a:xfrm>
              <a:off x="5562600" y="1210270"/>
              <a:ext cx="2805591" cy="76200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5715000" y="1334595"/>
              <a:ext cx="457200" cy="48851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715000" y="1383717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3</a:t>
              </a:r>
              <a:endParaRPr lang="en-US" sz="2000" b="1" dirty="0">
                <a:solidFill>
                  <a:srgbClr val="FFFF0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 rot="5400000" flipH="1" flipV="1">
              <a:off x="4553255" y="1920466"/>
              <a:ext cx="1327853" cy="113795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6185010" y="1385395"/>
              <a:ext cx="2216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RHIC</a:t>
              </a:r>
              <a:r>
                <a:rPr lang="en-US" b="1" i="1" dirty="0" smtClean="0">
                  <a:solidFill>
                    <a:srgbClr val="FF0000"/>
                  </a:solidFill>
                </a:rPr>
                <a:t>, </a:t>
              </a:r>
              <a:r>
                <a:rPr lang="en-US" i="1" dirty="0" smtClean="0">
                  <a:solidFill>
                    <a:srgbClr val="800000"/>
                  </a:solidFill>
                  <a:latin typeface="Arial"/>
                  <a:cs typeface="Arial"/>
                </a:rPr>
                <a:t>NICA, </a:t>
              </a:r>
              <a:r>
                <a:rPr lang="en-US" i="1" dirty="0" smtClean="0">
                  <a:solidFill>
                    <a:srgbClr val="800000"/>
                  </a:solidFill>
                </a:rPr>
                <a:t>FAIR</a:t>
              </a:r>
              <a:endParaRPr lang="en-US" i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1244600" y="665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71156" y="-63500"/>
            <a:ext cx="6958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Exploring QCD Phase Structure</a:t>
            </a:r>
            <a:endParaRPr lang="en-US" sz="3600" dirty="0"/>
          </a:p>
        </p:txBody>
      </p:sp>
      <p:grpSp>
        <p:nvGrpSpPr>
          <p:cNvPr id="3" name="Group 149"/>
          <p:cNvGrpSpPr/>
          <p:nvPr/>
        </p:nvGrpSpPr>
        <p:grpSpPr>
          <a:xfrm>
            <a:off x="914400" y="964926"/>
            <a:ext cx="2133600" cy="1473474"/>
            <a:chOff x="990600" y="1365071"/>
            <a:chExt cx="2133600" cy="1473474"/>
          </a:xfrm>
        </p:grpSpPr>
        <p:sp>
          <p:nvSpPr>
            <p:cNvPr id="112" name="Oval 111"/>
            <p:cNvSpPr/>
            <p:nvPr/>
          </p:nvSpPr>
          <p:spPr>
            <a:xfrm>
              <a:off x="990600" y="1365071"/>
              <a:ext cx="457200" cy="48851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1066800" y="1414193"/>
              <a:ext cx="381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  <a:latin typeface="Arial Black"/>
                  <a:cs typeface="Arial Black"/>
                </a:rPr>
                <a:t>1</a:t>
              </a:r>
              <a:endParaRPr lang="en-US" sz="2000" b="1" dirty="0">
                <a:solidFill>
                  <a:srgbClr val="FFFF00"/>
                </a:solidFill>
                <a:latin typeface="Arial Black"/>
                <a:cs typeface="Arial Black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560901" y="1413470"/>
              <a:ext cx="1563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LHC</a:t>
              </a:r>
              <a:r>
                <a:rPr lang="en-US" b="1" i="1" dirty="0" smtClean="0">
                  <a:solidFill>
                    <a:srgbClr val="800000"/>
                  </a:solidFill>
                </a:rPr>
                <a:t>, </a:t>
              </a:r>
              <a:r>
                <a:rPr lang="en-US" b="1" i="1" dirty="0" smtClean="0">
                  <a:solidFill>
                    <a:srgbClr val="FF0000"/>
                  </a:solidFill>
                  <a:latin typeface="Arial Black"/>
                  <a:cs typeface="Arial Black"/>
                </a:rPr>
                <a:t>RHIC</a:t>
              </a:r>
              <a:endParaRPr lang="en-US" b="1" i="1" dirty="0">
                <a:solidFill>
                  <a:srgbClr val="FF0000"/>
                </a:solidFill>
                <a:latin typeface="Arial Black"/>
                <a:cs typeface="Arial Black"/>
              </a:endParaRP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rot="16200000" flipV="1">
              <a:off x="1316679" y="1945424"/>
              <a:ext cx="1024242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2" name="Rounded Rectangular Callout 31"/>
          <p:cNvSpPr/>
          <p:nvPr/>
        </p:nvSpPr>
        <p:spPr>
          <a:xfrm>
            <a:off x="0" y="4724400"/>
            <a:ext cx="2019300" cy="1524000"/>
          </a:xfrm>
          <a:prstGeom prst="wedgeRoundRectCallout">
            <a:avLst>
              <a:gd name="adj1" fmla="val 53589"/>
              <a:gd name="adj2" fmla="val -135615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endParaRPr lang="en-US" sz="16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RHIC</a:t>
            </a:r>
          </a:p>
          <a:p>
            <a:pPr algn="ctr"/>
            <a:r>
              <a:rPr lang="en-US" sz="2400" b="1" dirty="0" err="1" smtClean="0">
                <a:solidFill>
                  <a:srgbClr val="800000"/>
                </a:solidFill>
              </a:rPr>
              <a:t>sQGP</a:t>
            </a:r>
            <a:r>
              <a:rPr lang="en-US" sz="2400" b="1" dirty="0" smtClean="0">
                <a:solidFill>
                  <a:srgbClr val="800000"/>
                </a:solidFill>
              </a:rPr>
              <a:t> properties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√</a:t>
            </a:r>
            <a:r>
              <a:rPr lang="en-US" b="1" dirty="0" err="1" smtClean="0">
                <a:solidFill>
                  <a:srgbClr val="000000"/>
                </a:solidFill>
              </a:rPr>
              <a:t>s</a:t>
            </a:r>
            <a:r>
              <a:rPr lang="en-US" b="1" baseline="-25000" dirty="0" err="1" smtClean="0">
                <a:solidFill>
                  <a:srgbClr val="000000"/>
                </a:solidFill>
              </a:rPr>
              <a:t>NN</a:t>
            </a:r>
            <a:r>
              <a:rPr lang="en-US" b="1" dirty="0" smtClean="0">
                <a:solidFill>
                  <a:srgbClr val="000000"/>
                </a:solidFill>
              </a:rPr>
              <a:t> = 200GeV</a:t>
            </a:r>
          </a:p>
          <a:p>
            <a:pPr algn="ctr"/>
            <a:endParaRPr lang="en-US" sz="1600" b="1" dirty="0" smtClean="0">
              <a:solidFill>
                <a:srgbClr val="800000"/>
              </a:solidFill>
            </a:endParaRPr>
          </a:p>
          <a:p>
            <a:pPr marL="114300"/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764524">
            <a:off x="3613167" y="3664647"/>
            <a:ext cx="197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800000"/>
                </a:solidFill>
                <a:latin typeface="Times New Roman"/>
                <a:cs typeface="Times New Roman"/>
              </a:rPr>
              <a:t>Quarkyonic</a:t>
            </a:r>
            <a:r>
              <a:rPr lang="en-US" sz="16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 matter?</a:t>
            </a:r>
            <a:endParaRPr lang="en-US" sz="1600" b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2171700" y="5219700"/>
            <a:ext cx="533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2793206" y="5218906"/>
            <a:ext cx="533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3288506" y="5218906"/>
            <a:ext cx="533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60363" y="4724400"/>
            <a:ext cx="1456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39          11.5       8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4" name="Rounded Rectangular Callout 33"/>
          <p:cNvSpPr/>
          <p:nvPr/>
        </p:nvSpPr>
        <p:spPr>
          <a:xfrm>
            <a:off x="6629400" y="1905000"/>
            <a:ext cx="2514600" cy="1895244"/>
          </a:xfrm>
          <a:prstGeom prst="wedgeRoundRectCallout">
            <a:avLst>
              <a:gd name="adj1" fmla="val -190897"/>
              <a:gd name="adj2" fmla="val 20454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RHIC BES-II</a:t>
            </a:r>
          </a:p>
          <a:p>
            <a:pPr algn="ctr"/>
            <a:r>
              <a:rPr lang="en-US" sz="2400" b="1" dirty="0" smtClean="0">
                <a:solidFill>
                  <a:srgbClr val="800000"/>
                </a:solidFill>
              </a:rPr>
              <a:t>QCD </a:t>
            </a:r>
            <a:r>
              <a:rPr lang="en-US" altLang="zh-CN" sz="2400" b="1" dirty="0" smtClean="0">
                <a:solidFill>
                  <a:srgbClr val="800000"/>
                </a:solidFill>
              </a:rPr>
              <a:t>phase structure and critical point</a:t>
            </a:r>
            <a:endParaRPr lang="en-US" sz="2400" dirty="0" smtClean="0">
              <a:solidFill>
                <a:srgbClr val="000000"/>
              </a:solidFill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 √</a:t>
            </a:r>
            <a:r>
              <a:rPr lang="en-US" b="1" dirty="0" err="1" smtClean="0">
                <a:solidFill>
                  <a:srgbClr val="000000"/>
                </a:solidFill>
              </a:rPr>
              <a:t>s</a:t>
            </a:r>
            <a:r>
              <a:rPr lang="en-US" b="1" baseline="-25000" dirty="0" err="1" smtClean="0">
                <a:solidFill>
                  <a:srgbClr val="000000"/>
                </a:solidFill>
              </a:rPr>
              <a:t>NN</a:t>
            </a:r>
            <a:r>
              <a:rPr lang="en-US" b="1" dirty="0" smtClean="0">
                <a:solidFill>
                  <a:srgbClr val="000000"/>
                </a:solidFill>
              </a:rPr>
              <a:t> ≤ 20 GeV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032000" y="2438400"/>
            <a:ext cx="228363" cy="266701"/>
          </a:xfrm>
          <a:prstGeom prst="rect">
            <a:avLst/>
          </a:prstGeom>
          <a:solidFill>
            <a:srgbClr val="FF6600">
              <a:alpha val="37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505198" y="2781299"/>
            <a:ext cx="1066802" cy="266701"/>
          </a:xfrm>
          <a:prstGeom prst="rect">
            <a:avLst/>
          </a:prstGeom>
          <a:solidFill>
            <a:srgbClr val="FF6600">
              <a:alpha val="37000"/>
            </a:srgb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260363" y="2590800"/>
            <a:ext cx="2006839" cy="266701"/>
          </a:xfrm>
          <a:prstGeom prst="rect">
            <a:avLst/>
          </a:prstGeom>
          <a:solidFill>
            <a:schemeClr val="tx2">
              <a:lumMod val="60000"/>
              <a:lumOff val="40000"/>
              <a:alpha val="85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RHIC</a:t>
            </a:r>
            <a:endParaRPr lang="en-US" b="1" dirty="0"/>
          </a:p>
        </p:txBody>
      </p:sp>
      <p:sp>
        <p:nvSpPr>
          <p:cNvPr id="47" name="Rounded Rectangular Callout 46"/>
          <p:cNvSpPr/>
          <p:nvPr/>
        </p:nvSpPr>
        <p:spPr>
          <a:xfrm>
            <a:off x="6781800" y="4495800"/>
            <a:ext cx="2286000" cy="1219200"/>
          </a:xfrm>
          <a:prstGeom prst="wedgeRoundRectCallout">
            <a:avLst>
              <a:gd name="adj1" fmla="val -50998"/>
              <a:gd name="adj2" fmla="val 23379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rgbClr val="000000"/>
                </a:solidFill>
              </a:rPr>
              <a:t>For region μ</a:t>
            </a:r>
            <a:r>
              <a:rPr lang="en-US" sz="1400" baseline="-25000" dirty="0" smtClean="0">
                <a:solidFill>
                  <a:srgbClr val="000000"/>
                </a:solidFill>
              </a:rPr>
              <a:t>B</a:t>
            </a:r>
            <a:r>
              <a:rPr lang="en-US" sz="1400" dirty="0" smtClean="0">
                <a:solidFill>
                  <a:srgbClr val="000000"/>
                </a:solidFill>
              </a:rPr>
              <a:t> &gt; 500 MeV, </a:t>
            </a:r>
            <a:r>
              <a:rPr lang="en-US" sz="1400" b="1" dirty="0" smtClean="0">
                <a:solidFill>
                  <a:srgbClr val="000000"/>
                </a:solidFill>
              </a:rPr>
              <a:t>√</a:t>
            </a:r>
            <a:r>
              <a:rPr lang="en-US" sz="1400" b="1" dirty="0" err="1" smtClean="0">
                <a:solidFill>
                  <a:srgbClr val="000000"/>
                </a:solidFill>
              </a:rPr>
              <a:t>s</a:t>
            </a:r>
            <a:r>
              <a:rPr lang="en-US" sz="1400" b="1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≤ 5 GeV, fixed-target experiments are much more efficient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4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769064"/>
            <a:ext cx="8763000" cy="4370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一、</a:t>
            </a:r>
            <a:r>
              <a:rPr lang="en-US" altLang="zh-CN" sz="2000" b="1" dirty="0" smtClean="0"/>
              <a:t>The </a:t>
            </a:r>
            <a:r>
              <a:rPr lang="en-US" sz="2000" b="1" dirty="0" smtClean="0"/>
              <a:t>200 GeV program:</a:t>
            </a:r>
          </a:p>
          <a:p>
            <a:r>
              <a:rPr lang="en-US" dirty="0" smtClean="0"/>
              <a:t>	- Initial Condition: (a) U+U collisions: IP-</a:t>
            </a:r>
            <a:r>
              <a:rPr lang="en-US" dirty="0" err="1" smtClean="0"/>
              <a:t>Glasma</a:t>
            </a:r>
            <a:r>
              <a:rPr lang="en-US" dirty="0" smtClean="0"/>
              <a:t> results fit to data</a:t>
            </a:r>
          </a:p>
          <a:p>
            <a:r>
              <a:rPr lang="en-US" dirty="0" smtClean="0"/>
              <a:t>					(</a:t>
            </a:r>
            <a:r>
              <a:rPr lang="en-US" dirty="0" err="1" smtClean="0"/>
              <a:t>b</a:t>
            </a:r>
            <a:r>
              <a:rPr lang="en-US" dirty="0" smtClean="0"/>
              <a:t>) d+Au: Collective flow is not observed  </a:t>
            </a:r>
          </a:p>
          <a:p>
            <a:r>
              <a:rPr lang="en-US" dirty="0" smtClean="0"/>
              <a:t>	- Hot and dense </a:t>
            </a:r>
            <a:r>
              <a:rPr lang="en-US" dirty="0" err="1" smtClean="0"/>
              <a:t>sQGP</a:t>
            </a:r>
            <a:r>
              <a:rPr lang="en-US" dirty="0" smtClean="0"/>
              <a:t> manifests itself in the measurements of</a:t>
            </a:r>
          </a:p>
          <a:p>
            <a:r>
              <a:rPr lang="en-US" dirty="0" smtClean="0"/>
              <a:t>					(a) Di-jet jet A</a:t>
            </a:r>
            <a:r>
              <a:rPr lang="en-US" baseline="-25000" dirty="0" smtClean="0"/>
              <a:t>J</a:t>
            </a:r>
            <a:r>
              <a:rPr lang="en-US" dirty="0" smtClean="0"/>
              <a:t>, jets;</a:t>
            </a:r>
            <a:r>
              <a:rPr lang="en-US" dirty="0" smtClean="0"/>
              <a:t>  </a:t>
            </a:r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 Heavy flavor hadron R</a:t>
            </a:r>
            <a:r>
              <a:rPr lang="en-US" baseline="-25000" dirty="0" smtClean="0"/>
              <a:t>AA</a:t>
            </a:r>
            <a:r>
              <a:rPr lang="en-US" dirty="0" smtClean="0"/>
              <a:t>  </a:t>
            </a:r>
          </a:p>
          <a:p>
            <a:r>
              <a:rPr lang="en-US" dirty="0" smtClean="0"/>
              <a:t>	- HFT/MTD results come soon</a:t>
            </a:r>
          </a:p>
          <a:p>
            <a:r>
              <a:rPr lang="en-US" dirty="0" smtClean="0"/>
              <a:t> </a:t>
            </a:r>
          </a:p>
          <a:p>
            <a:r>
              <a:rPr lang="zh-CN" altLang="en-US" sz="2000" b="1" dirty="0" smtClean="0"/>
              <a:t>二、</a:t>
            </a:r>
            <a:r>
              <a:rPr lang="en-US" altLang="zh-CN" sz="2000" b="1" dirty="0" smtClean="0"/>
              <a:t>RHIC Beam Energy Scan Program I </a:t>
            </a:r>
            <a:r>
              <a:rPr lang="en-US" altLang="zh-CN" sz="2000" dirty="0" smtClean="0"/>
              <a:t>(</a:t>
            </a:r>
            <a:r>
              <a:rPr lang="en-US" altLang="zh-CN" sz="2000" dirty="0" smtClean="0">
                <a:solidFill>
                  <a:srgbClr val="800000"/>
                </a:solidFill>
              </a:rPr>
              <a:t>7.7, 11.5, 14.5, 19.6, 27, 39</a:t>
            </a:r>
            <a:r>
              <a:rPr lang="en-US" altLang="zh-CN" sz="2000" dirty="0" smtClean="0"/>
              <a:t>)</a:t>
            </a:r>
            <a:r>
              <a:rPr lang="en-US" altLang="zh-CN" sz="2000" b="1" dirty="0" smtClean="0"/>
              <a:t>:</a:t>
            </a:r>
            <a:endParaRPr lang="en-US" sz="2000" b="1" dirty="0" smtClean="0"/>
          </a:p>
          <a:p>
            <a:r>
              <a:rPr lang="en-US" b="1" dirty="0" smtClean="0"/>
              <a:t>	 </a:t>
            </a:r>
            <a:r>
              <a:rPr lang="en-US" dirty="0" smtClean="0"/>
              <a:t>-</a:t>
            </a:r>
            <a:r>
              <a:rPr lang="en-US" b="1" dirty="0" smtClean="0"/>
              <a:t> [</a:t>
            </a:r>
            <a:r>
              <a:rPr lang="en-US" b="1" dirty="0" smtClean="0">
                <a:solidFill>
                  <a:srgbClr val="800000"/>
                </a:solidFill>
              </a:rPr>
              <a:t>partonic</a:t>
            </a:r>
            <a:r>
              <a:rPr lang="en-US" b="1" dirty="0" smtClean="0"/>
              <a:t>]</a:t>
            </a:r>
            <a:r>
              <a:rPr lang="en-US" b="1" i="1" dirty="0" smtClean="0"/>
              <a:t> &lt; μ</a:t>
            </a:r>
            <a:r>
              <a:rPr lang="en-US" b="1" i="1" baseline="-25000" dirty="0" smtClean="0"/>
              <a:t>B</a:t>
            </a:r>
            <a:r>
              <a:rPr lang="en-US" b="1" i="1" dirty="0" smtClean="0"/>
              <a:t> ~ 110 </a:t>
            </a:r>
            <a:r>
              <a:rPr lang="en-US" b="1" dirty="0" smtClean="0"/>
              <a:t>(MeV)</a:t>
            </a:r>
            <a:r>
              <a:rPr lang="en-US" dirty="0" smtClean="0"/>
              <a:t> ( √</a:t>
            </a:r>
            <a:r>
              <a:rPr lang="en-US" b="1" i="1" dirty="0" err="1" smtClean="0"/>
              <a:t>s</a:t>
            </a:r>
            <a:r>
              <a:rPr lang="en-US" b="1" i="1" baseline="-25000" dirty="0" err="1" smtClean="0"/>
              <a:t>NN</a:t>
            </a:r>
            <a:r>
              <a:rPr lang="en-US" b="1" i="1" dirty="0" smtClean="0"/>
              <a:t> ≥ 39 </a:t>
            </a:r>
            <a:r>
              <a:rPr lang="en-US" dirty="0" smtClean="0"/>
              <a:t>GeV )</a:t>
            </a:r>
            <a:endParaRPr lang="en-US" b="1" dirty="0" smtClean="0"/>
          </a:p>
          <a:p>
            <a:r>
              <a:rPr lang="en-US" b="1" i="1" dirty="0" smtClean="0"/>
              <a:t>	 </a:t>
            </a:r>
            <a:r>
              <a:rPr lang="en-US" i="1" dirty="0" smtClean="0"/>
              <a:t>-</a:t>
            </a:r>
            <a:r>
              <a:rPr lang="en-US" b="1" i="1" dirty="0" smtClean="0"/>
              <a:t> </a:t>
            </a:r>
            <a:r>
              <a:rPr lang="en-US" b="1" dirty="0" smtClean="0"/>
              <a:t>[</a:t>
            </a:r>
            <a:r>
              <a:rPr lang="en-US" b="1" dirty="0" smtClean="0">
                <a:solidFill>
                  <a:srgbClr val="000090"/>
                </a:solidFill>
              </a:rPr>
              <a:t>hadronic</a:t>
            </a:r>
            <a:r>
              <a:rPr lang="en-US" b="1" dirty="0" smtClean="0"/>
              <a:t>] &gt; </a:t>
            </a:r>
            <a:r>
              <a:rPr lang="en-US" b="1" i="1" dirty="0" smtClean="0"/>
              <a:t>μ</a:t>
            </a:r>
            <a:r>
              <a:rPr lang="en-US" b="1" i="1" baseline="-25000" dirty="0" smtClean="0"/>
              <a:t>B</a:t>
            </a:r>
            <a:r>
              <a:rPr lang="en-US" b="1" i="1" dirty="0" smtClean="0"/>
              <a:t> ~ 320 </a:t>
            </a:r>
            <a:r>
              <a:rPr lang="en-US" b="1" dirty="0" smtClean="0"/>
              <a:t>(MeV) </a:t>
            </a:r>
            <a:r>
              <a:rPr lang="en-US" dirty="0" smtClean="0"/>
              <a:t>( √</a:t>
            </a:r>
            <a:r>
              <a:rPr lang="en-US" b="1" i="1" dirty="0" err="1" smtClean="0"/>
              <a:t>s</a:t>
            </a:r>
            <a:r>
              <a:rPr lang="en-US" b="1" i="1" baseline="-25000" dirty="0" err="1" smtClean="0"/>
              <a:t>NN</a:t>
            </a:r>
            <a:r>
              <a:rPr lang="en-US" b="1" i="1" dirty="0" smtClean="0"/>
              <a:t> ≤ 11.5 </a:t>
            </a:r>
            <a:r>
              <a:rPr lang="en-US" dirty="0" smtClean="0"/>
              <a:t>GeV )</a:t>
            </a:r>
          </a:p>
          <a:p>
            <a:r>
              <a:rPr lang="en-US" b="1" dirty="0" smtClean="0"/>
              <a:t>	</a:t>
            </a:r>
            <a:r>
              <a:rPr lang="en-US" dirty="0" smtClean="0"/>
              <a:t>   (Maximum baryon density at √</a:t>
            </a:r>
            <a:r>
              <a:rPr lang="en-US" i="1" dirty="0" err="1" smtClean="0"/>
              <a:t>s</a:t>
            </a:r>
            <a:r>
              <a:rPr lang="en-US" i="1" baseline="-25000" dirty="0" err="1" smtClean="0"/>
              <a:t>NN</a:t>
            </a:r>
            <a:r>
              <a:rPr lang="en-US" i="1" dirty="0" smtClean="0"/>
              <a:t> ~ 8 </a:t>
            </a:r>
            <a:r>
              <a:rPr lang="en-US" dirty="0" smtClean="0"/>
              <a:t>GeV) 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zh-CN" altLang="en-US" sz="2000" b="1" dirty="0" smtClean="0"/>
              <a:t>三、</a:t>
            </a:r>
            <a:r>
              <a:rPr lang="en-US" sz="2000" b="1" dirty="0" smtClean="0"/>
              <a:t>RHIC BES-II: focus at √</a:t>
            </a:r>
            <a:r>
              <a:rPr lang="en-US" sz="2000" b="1" i="1" dirty="0" err="1" smtClean="0"/>
              <a:t>s</a:t>
            </a:r>
            <a:r>
              <a:rPr lang="en-US" sz="2000" b="1" i="1" baseline="-25000" dirty="0" err="1" smtClean="0"/>
              <a:t>NN</a:t>
            </a:r>
            <a:r>
              <a:rPr lang="en-US" sz="2000" b="1" i="1" dirty="0" smtClean="0"/>
              <a:t> ≤ 20 </a:t>
            </a:r>
            <a:r>
              <a:rPr lang="en-US" sz="2000" b="1" dirty="0" smtClean="0"/>
              <a:t>GeV region</a:t>
            </a:r>
          </a:p>
          <a:p>
            <a:r>
              <a:rPr lang="en-US" sz="2000" dirty="0" smtClean="0"/>
              <a:t>	 run18 and 19: 	RHIC </a:t>
            </a:r>
            <a:r>
              <a:rPr lang="en-US" sz="2000" dirty="0" err="1" smtClean="0"/>
              <a:t>e</a:t>
            </a:r>
            <a:r>
              <a:rPr lang="en-US" sz="2000" dirty="0" smtClean="0"/>
              <a:t>-cooling upgrade, luminosity increase ~10 </a:t>
            </a:r>
          </a:p>
          <a:p>
            <a:r>
              <a:rPr lang="en-US" sz="2000" dirty="0" smtClean="0"/>
              <a:t>	 				STAR detector upgrade </a:t>
            </a:r>
            <a:r>
              <a:rPr lang="en-US" sz="2000" dirty="0" err="1" smtClean="0"/>
              <a:t>iTPC+RPD</a:t>
            </a:r>
            <a:r>
              <a:rPr lang="en-US" sz="2000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585936"/>
            <a:ext cx="8763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800000"/>
                </a:solidFill>
              </a:rPr>
              <a:t>It is time to discover the QCD critical point!</a:t>
            </a:r>
            <a:r>
              <a:rPr lang="en-US" dirty="0" smtClean="0"/>
              <a:t> </a:t>
            </a:r>
            <a:endParaRPr lang="en-US" sz="1000" dirty="0" smtClean="0"/>
          </a:p>
          <a:p>
            <a:r>
              <a:rPr lang="en-US" dirty="0" smtClean="0"/>
              <a:t>                                “The landmark in the QCD phase diagram.”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38798" y="2197100"/>
            <a:ext cx="8916302" cy="4203699"/>
          </a:xfrm>
          <a:prstGeom prst="roundRect">
            <a:avLst>
              <a:gd name="adj" fmla="val 2229"/>
            </a:avLst>
          </a:prstGeom>
          <a:noFill/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78488" y="2336800"/>
          <a:ext cx="864871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765"/>
                <a:gridCol w="617765"/>
                <a:gridCol w="617765"/>
                <a:gridCol w="617765"/>
                <a:gridCol w="617765"/>
                <a:gridCol w="617765"/>
                <a:gridCol w="617765"/>
                <a:gridCol w="617765"/>
                <a:gridCol w="617765"/>
                <a:gridCol w="617765"/>
                <a:gridCol w="617765"/>
                <a:gridCol w="617765"/>
                <a:gridCol w="617765"/>
                <a:gridCol w="6177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2013</a:t>
                      </a:r>
                      <a:endParaRPr lang="en-US" sz="12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2014</a:t>
                      </a:r>
                      <a:endParaRPr lang="en-US" sz="12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2015</a:t>
                      </a:r>
                      <a:endParaRPr lang="en-US" sz="12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2016</a:t>
                      </a:r>
                      <a:endParaRPr lang="en-US" sz="12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2017</a:t>
                      </a:r>
                      <a:endParaRPr lang="en-US" sz="12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2018</a:t>
                      </a:r>
                      <a:endParaRPr lang="en-US" sz="12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800000"/>
                          </a:solidFill>
                        </a:rPr>
                        <a:t>2019</a:t>
                      </a:r>
                      <a:endParaRPr lang="en-US" sz="1200" dirty="0">
                        <a:solidFill>
                          <a:srgbClr val="8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2020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2021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2022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2023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2024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2025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2026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0"/>
            <a:ext cx="7061200" cy="488950"/>
          </a:xfrm>
        </p:spPr>
        <p:txBody>
          <a:bodyPr/>
          <a:lstStyle/>
          <a:p>
            <a:r>
              <a:rPr lang="en-US" dirty="0" smtClean="0"/>
              <a:t>STAR: Near Future Plans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0298" y="2895600"/>
            <a:ext cx="1905000" cy="457200"/>
          </a:xfrm>
          <a:prstGeom prst="rect">
            <a:avLst/>
          </a:prstGeom>
          <a:solidFill>
            <a:srgbClr val="FFFF00"/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HF-I, (</a:t>
            </a:r>
            <a:r>
              <a:rPr lang="en-US" sz="1700" b="1" dirty="0" err="1" smtClean="0">
                <a:solidFill>
                  <a:srgbClr val="FF0000"/>
                </a:solidFill>
              </a:rPr>
              <a:t>e,μ</a:t>
            </a:r>
            <a:r>
              <a:rPr lang="en-US" sz="1700" b="1" dirty="0" smtClean="0">
                <a:solidFill>
                  <a:srgbClr val="FF0000"/>
                </a:solidFill>
              </a:rPr>
              <a:t>)</a:t>
            </a:r>
            <a:endParaRPr lang="en-US" sz="1700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46098" y="3829050"/>
            <a:ext cx="11303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err="1" smtClean="0">
                <a:solidFill>
                  <a:srgbClr val="800000"/>
                </a:solidFill>
              </a:rPr>
              <a:t>eSTAR</a:t>
            </a:r>
            <a:r>
              <a:rPr lang="en-US" sz="1700" b="1" dirty="0" smtClean="0">
                <a:solidFill>
                  <a:srgbClr val="800000"/>
                </a:solidFill>
              </a:rPr>
              <a:t> </a:t>
            </a:r>
            <a:endParaRPr lang="en-US" sz="1700" b="1" dirty="0">
              <a:solidFill>
                <a:srgbClr val="8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31498" y="3657600"/>
            <a:ext cx="1219200" cy="457200"/>
          </a:xfrm>
          <a:prstGeom prst="rect">
            <a:avLst/>
          </a:prstGeom>
          <a:solidFill>
            <a:srgbClr val="FFFF00"/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FF0000"/>
                </a:solidFill>
              </a:rPr>
              <a:t>HF-II</a:t>
            </a:r>
            <a:r>
              <a:rPr lang="en-US" sz="1700" dirty="0" smtClean="0">
                <a:solidFill>
                  <a:srgbClr val="800000"/>
                </a:solidFill>
              </a:rPr>
              <a:t>, </a:t>
            </a:r>
            <a:r>
              <a:rPr lang="en-US" sz="1700" dirty="0" err="1" smtClean="0">
                <a:solidFill>
                  <a:srgbClr val="000090"/>
                </a:solidFill>
              </a:rPr>
              <a:t>p</a:t>
            </a:r>
            <a:r>
              <a:rPr lang="en-US" sz="1600" baseline="-25000" dirty="0" err="1" smtClean="0">
                <a:solidFill>
                  <a:srgbClr val="000090"/>
                </a:solidFill>
                <a:latin typeface="Times New Roman"/>
                <a:ea typeface="ＭＳ Ｐゴシック" pitchFamily="-108" charset="-128"/>
                <a:cs typeface="Times New Roman"/>
                <a:sym typeface="Symbol" pitchFamily="-108" charset="2"/>
              </a:rPr>
              <a:t></a:t>
            </a:r>
            <a:r>
              <a:rPr lang="en-US" sz="1700" dirty="0" err="1" smtClean="0">
                <a:solidFill>
                  <a:srgbClr val="000090"/>
                </a:solidFill>
              </a:rPr>
              <a:t>A</a:t>
            </a:r>
            <a:r>
              <a:rPr lang="en-US" sz="1700" dirty="0" smtClean="0">
                <a:solidFill>
                  <a:srgbClr val="000090"/>
                </a:solidFill>
              </a:rPr>
              <a:t> </a:t>
            </a:r>
            <a:endParaRPr lang="en-US" sz="1700" dirty="0">
              <a:solidFill>
                <a:srgbClr val="00009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02698" y="3295650"/>
            <a:ext cx="1143000" cy="457200"/>
          </a:xfrm>
          <a:prstGeom prst="rect">
            <a:avLst/>
          </a:prstGeom>
          <a:solidFill>
            <a:srgbClr val="FFFF00"/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rgbClr val="1B4008"/>
                </a:solidFill>
              </a:rPr>
              <a:t>BESII</a:t>
            </a:r>
            <a:r>
              <a:rPr lang="en-US" sz="1700" dirty="0" smtClean="0">
                <a:solidFill>
                  <a:srgbClr val="000090"/>
                </a:solidFill>
              </a:rPr>
              <a:t> </a:t>
            </a:r>
            <a:endParaRPr lang="en-US" sz="1700" dirty="0">
              <a:solidFill>
                <a:srgbClr val="000090"/>
              </a:solidFill>
            </a:endParaRPr>
          </a:p>
        </p:txBody>
      </p:sp>
      <p:cxnSp>
        <p:nvCxnSpPr>
          <p:cNvPr id="25" name="Elbow Connector 24"/>
          <p:cNvCxnSpPr/>
          <p:nvPr/>
        </p:nvCxnSpPr>
        <p:spPr>
          <a:xfrm flipV="1">
            <a:off x="278488" y="3352801"/>
            <a:ext cx="508010" cy="314522"/>
          </a:xfrm>
          <a:prstGeom prst="bentConnector3">
            <a:avLst>
              <a:gd name="adj1" fmla="val 99166"/>
            </a:avLst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24"/>
          <p:cNvCxnSpPr/>
          <p:nvPr/>
        </p:nvCxnSpPr>
        <p:spPr>
          <a:xfrm flipV="1">
            <a:off x="1345298" y="3752852"/>
            <a:ext cx="2108200" cy="460175"/>
          </a:xfrm>
          <a:prstGeom prst="bentConnector3">
            <a:avLst>
              <a:gd name="adj1" fmla="val 99800"/>
            </a:avLst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24"/>
          <p:cNvCxnSpPr/>
          <p:nvPr/>
        </p:nvCxnSpPr>
        <p:spPr>
          <a:xfrm flipV="1">
            <a:off x="1954898" y="4114800"/>
            <a:ext cx="3276600" cy="685800"/>
          </a:xfrm>
          <a:prstGeom prst="bentConnector3">
            <a:avLst>
              <a:gd name="adj1" fmla="val 100000"/>
            </a:avLst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24"/>
          <p:cNvCxnSpPr/>
          <p:nvPr/>
        </p:nvCxnSpPr>
        <p:spPr>
          <a:xfrm flipV="1">
            <a:off x="2551798" y="4286250"/>
            <a:ext cx="5194300" cy="819150"/>
          </a:xfrm>
          <a:prstGeom prst="bentConnector3">
            <a:avLst>
              <a:gd name="adj1" fmla="val 99878"/>
            </a:avLst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28600" y="3730823"/>
            <a:ext cx="972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HFT/MTD</a:t>
            </a:r>
            <a:endParaRPr lang="en-US" sz="1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510398" y="3873500"/>
            <a:ext cx="152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e</a:t>
            </a:r>
            <a:r>
              <a:rPr lang="en-US" sz="1400" b="1" dirty="0" smtClean="0"/>
              <a:t>-Cooling, </a:t>
            </a:r>
            <a:r>
              <a:rPr lang="en-US" sz="1400" b="1" dirty="0" err="1" smtClean="0"/>
              <a:t>iTPC</a:t>
            </a:r>
            <a:endParaRPr lang="en-US" sz="1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957528" y="4457700"/>
            <a:ext cx="3290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HFT’, Tracking, EM/HCAL </a:t>
            </a:r>
            <a:r>
              <a:rPr lang="en-US" sz="1400" dirty="0" smtClean="0"/>
              <a:t>(West side)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5421998" y="4772223"/>
            <a:ext cx="1976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EMCAL </a:t>
            </a:r>
            <a:r>
              <a:rPr lang="en-US" sz="1400" dirty="0" smtClean="0"/>
              <a:t>(East side)</a:t>
            </a:r>
            <a:endParaRPr lang="en-US" sz="1400" dirty="0"/>
          </a:p>
        </p:txBody>
      </p:sp>
      <p:sp>
        <p:nvSpPr>
          <p:cNvPr id="67" name="Rectangle 66"/>
          <p:cNvSpPr/>
          <p:nvPr/>
        </p:nvSpPr>
        <p:spPr>
          <a:xfrm>
            <a:off x="392798" y="5562600"/>
            <a:ext cx="1143000" cy="457200"/>
          </a:xfrm>
          <a:prstGeom prst="rect">
            <a:avLst/>
          </a:prstGeom>
          <a:solidFill>
            <a:srgbClr val="FFFF00"/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 smtClean="0">
                <a:solidFill>
                  <a:schemeClr val="tx1"/>
                </a:solidFill>
              </a:rPr>
              <a:t>physics</a:t>
            </a:r>
            <a:endParaRPr lang="en-US" sz="1700" dirty="0">
              <a:solidFill>
                <a:schemeClr val="tx1"/>
              </a:solidFill>
            </a:endParaRPr>
          </a:p>
        </p:txBody>
      </p:sp>
      <p:cxnSp>
        <p:nvCxnSpPr>
          <p:cNvPr id="68" name="Elbow Connector 24"/>
          <p:cNvCxnSpPr/>
          <p:nvPr/>
        </p:nvCxnSpPr>
        <p:spPr>
          <a:xfrm flipV="1">
            <a:off x="1849065" y="5638800"/>
            <a:ext cx="1045305" cy="304800"/>
          </a:xfrm>
          <a:prstGeom prst="bentConnector3">
            <a:avLst>
              <a:gd name="adj1" fmla="val 100218"/>
            </a:avLst>
          </a:prstGeom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840598" y="5562600"/>
            <a:ext cx="892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upgrade</a:t>
            </a:r>
            <a:endParaRPr lang="en-US" sz="1400" b="1" dirty="0"/>
          </a:p>
        </p:txBody>
      </p:sp>
      <p:sp>
        <p:nvSpPr>
          <p:cNvPr id="88" name="Rounded Rectangular Callout 87"/>
          <p:cNvSpPr/>
          <p:nvPr/>
        </p:nvSpPr>
        <p:spPr>
          <a:xfrm>
            <a:off x="228600" y="762000"/>
            <a:ext cx="2121802" cy="993648"/>
          </a:xfrm>
          <a:prstGeom prst="wedgeRoundRectCallout">
            <a:avLst>
              <a:gd name="adj1" fmla="val 4654"/>
              <a:gd name="adj2" fmla="val 167020"/>
              <a:gd name="adj3" fmla="val 16667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 HFT: Charm</a:t>
            </a:r>
          </a:p>
          <a:p>
            <a:pPr algn="ctr">
              <a:buFontTx/>
              <a:buChar char="-"/>
            </a:pPr>
            <a:r>
              <a:rPr lang="en-US" dirty="0" smtClean="0">
                <a:solidFill>
                  <a:srgbClr val="800000"/>
                </a:solidFill>
              </a:rPr>
              <a:t> Di-lepton </a:t>
            </a:r>
          </a:p>
          <a:p>
            <a:pPr algn="ctr"/>
            <a:r>
              <a:rPr lang="en-US" b="1" i="1" dirty="0" err="1" smtClean="0">
                <a:solidFill>
                  <a:srgbClr val="800000"/>
                </a:solidFill>
              </a:rPr>
              <a:t>sQGP</a:t>
            </a:r>
            <a:r>
              <a:rPr lang="en-US" b="1" i="1" dirty="0" smtClean="0">
                <a:solidFill>
                  <a:srgbClr val="800000"/>
                </a:solidFill>
              </a:rPr>
              <a:t> properties</a:t>
            </a:r>
          </a:p>
        </p:txBody>
      </p:sp>
      <p:sp>
        <p:nvSpPr>
          <p:cNvPr id="89" name="Rounded Rectangular Callout 88"/>
          <p:cNvSpPr/>
          <p:nvPr/>
        </p:nvSpPr>
        <p:spPr>
          <a:xfrm>
            <a:off x="2438400" y="762000"/>
            <a:ext cx="2121802" cy="993648"/>
          </a:xfrm>
          <a:prstGeom prst="wedgeRoundRectCallout">
            <a:avLst>
              <a:gd name="adj1" fmla="val 20815"/>
              <a:gd name="adj2" fmla="val 200251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- QCD phase structure 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- Critical Point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90" name="Rounded Rectangular Callout 89"/>
          <p:cNvSpPr/>
          <p:nvPr/>
        </p:nvSpPr>
        <p:spPr>
          <a:xfrm>
            <a:off x="4648200" y="758952"/>
            <a:ext cx="2121802" cy="993648"/>
          </a:xfrm>
          <a:prstGeom prst="wedgeRoundRectCallout">
            <a:avLst>
              <a:gd name="adj1" fmla="val -12704"/>
              <a:gd name="adj2" fmla="val 233483"/>
              <a:gd name="adj3" fmla="val 16667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AA:</a:t>
            </a:r>
            <a:r>
              <a:rPr lang="en-US" dirty="0" smtClean="0">
                <a:solidFill>
                  <a:srgbClr val="800000"/>
                </a:solidFill>
              </a:rPr>
              <a:t>  HFT’: B</a:t>
            </a:r>
            <a:r>
              <a:rPr lang="en-US" b="1" dirty="0" smtClean="0">
                <a:solidFill>
                  <a:srgbClr val="800000"/>
                </a:solidFill>
              </a:rPr>
              <a:t>, Λ</a:t>
            </a:r>
            <a:r>
              <a:rPr lang="en-US" b="1" baseline="-25000" dirty="0" smtClean="0">
                <a:solidFill>
                  <a:srgbClr val="800000"/>
                </a:solidFill>
              </a:rPr>
              <a:t>C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</a:rPr>
              <a:t>   Jet, </a:t>
            </a:r>
            <a:r>
              <a:rPr lang="en-US" dirty="0" err="1" smtClean="0">
                <a:solidFill>
                  <a:srgbClr val="800000"/>
                </a:solidFill>
              </a:rPr>
              <a:t>γ</a:t>
            </a:r>
            <a:r>
              <a:rPr lang="en-US" dirty="0" smtClean="0">
                <a:solidFill>
                  <a:srgbClr val="800000"/>
                </a:solidFill>
              </a:rPr>
              <a:t>-jet</a:t>
            </a:r>
          </a:p>
          <a:p>
            <a:pPr algn="ctr"/>
            <a:r>
              <a:rPr lang="en-US" b="1" i="1" dirty="0" err="1" smtClean="0">
                <a:solidFill>
                  <a:srgbClr val="800000"/>
                </a:solidFill>
              </a:rPr>
              <a:t>pA</a:t>
            </a:r>
            <a:r>
              <a:rPr lang="en-US" b="1" i="1" dirty="0" smtClean="0">
                <a:solidFill>
                  <a:srgbClr val="800000"/>
                </a:solidFill>
              </a:rPr>
              <a:t>: </a:t>
            </a:r>
            <a:r>
              <a:rPr lang="en-US" i="1" dirty="0" smtClean="0">
                <a:solidFill>
                  <a:srgbClr val="800000"/>
                </a:solidFill>
              </a:rPr>
              <a:t>CNM, </a:t>
            </a:r>
            <a:r>
              <a:rPr lang="en-US" i="1" dirty="0" err="1" smtClean="0">
                <a:solidFill>
                  <a:srgbClr val="800000"/>
                </a:solidFill>
              </a:rPr>
              <a:t>p</a:t>
            </a:r>
            <a:r>
              <a:rPr lang="en-US" i="1" dirty="0" smtClean="0">
                <a:solidFill>
                  <a:srgbClr val="800000"/>
                </a:solidFill>
              </a:rPr>
              <a:t>-spin</a:t>
            </a:r>
          </a:p>
        </p:txBody>
      </p:sp>
      <p:sp>
        <p:nvSpPr>
          <p:cNvPr id="91" name="Rounded Rectangular Callout 90"/>
          <p:cNvSpPr/>
          <p:nvPr/>
        </p:nvSpPr>
        <p:spPr>
          <a:xfrm>
            <a:off x="6869798" y="762000"/>
            <a:ext cx="2121802" cy="993648"/>
          </a:xfrm>
          <a:prstGeom prst="wedgeRoundRectCallout">
            <a:avLst>
              <a:gd name="adj1" fmla="val 10041"/>
              <a:gd name="adj2" fmla="val 24882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Phase structure with dense gluon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69605" y="5667276"/>
            <a:ext cx="5895693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eSTAR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LOI</a:t>
            </a:r>
            <a:r>
              <a:rPr lang="en-US" sz="1400" dirty="0" smtClean="0">
                <a:solidFill>
                  <a:schemeClr val="bg1"/>
                </a:solidFill>
              </a:rPr>
              <a:t>: drupal.star.bnl.gov/STAR/starnotes/public/sn0592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 BES-II whitepaper</a:t>
            </a:r>
            <a:r>
              <a:rPr lang="en-US" sz="1400" dirty="0" smtClean="0">
                <a:solidFill>
                  <a:schemeClr val="bg1"/>
                </a:solidFill>
              </a:rPr>
              <a:t>: drupal.star.bnl.gov/STAR/starnotes/public/sn0598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969152727"/>
      </p:ext>
    </p:extLst>
  </p:cSld>
  <p:clrMapOvr>
    <a:masterClrMapping/>
  </p:clrMapOvr>
  <mc:AlternateContent>
    <mc:Choice xmlns:mv="urn:schemas-microsoft-com:mac:vml" xmlns:mc="http://schemas.openxmlformats.org/markup-compatibility/2006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63500"/>
            <a:ext cx="7239000" cy="45720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3012" name="Rectangle 56"/>
          <p:cNvSpPr>
            <a:spLocks noChangeArrowheads="1"/>
          </p:cNvSpPr>
          <p:nvPr/>
        </p:nvSpPr>
        <p:spPr bwMode="auto">
          <a:xfrm>
            <a:off x="533400" y="816176"/>
            <a:ext cx="4267200" cy="50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1) Argonne </a:t>
            </a:r>
            <a:r>
              <a:rPr lang="en-US" sz="1200" dirty="0">
                <a:latin typeface="Times New Roman"/>
                <a:cs typeface="Times New Roman"/>
              </a:rPr>
              <a:t>National </a:t>
            </a:r>
            <a:r>
              <a:rPr lang="en-US" sz="1200" dirty="0" smtClean="0">
                <a:latin typeface="Times New Roman"/>
                <a:cs typeface="Times New Roman"/>
              </a:rPr>
              <a:t>Lab., </a:t>
            </a:r>
            <a:r>
              <a:rPr lang="en-US" sz="1200" dirty="0">
                <a:latin typeface="Times New Roman"/>
                <a:cs typeface="Times New Roman"/>
              </a:rPr>
              <a:t>Argonne, Illinois 60439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2) Brookhaven </a:t>
            </a:r>
            <a:r>
              <a:rPr lang="en-US" sz="1200" dirty="0">
                <a:latin typeface="Times New Roman"/>
                <a:cs typeface="Times New Roman"/>
              </a:rPr>
              <a:t>National </a:t>
            </a:r>
            <a:r>
              <a:rPr lang="en-US" sz="1200" dirty="0" smtClean="0">
                <a:latin typeface="Times New Roman"/>
                <a:cs typeface="Times New Roman"/>
              </a:rPr>
              <a:t>Lab., </a:t>
            </a:r>
            <a:r>
              <a:rPr lang="en-US" sz="1200" dirty="0">
                <a:latin typeface="Times New Roman"/>
                <a:cs typeface="Times New Roman"/>
              </a:rPr>
              <a:t>Upton, New York 11973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3) Univ. </a:t>
            </a:r>
            <a:r>
              <a:rPr lang="en-US" sz="1200" dirty="0">
                <a:latin typeface="Times New Roman"/>
                <a:cs typeface="Times New Roman"/>
              </a:rPr>
              <a:t>of California, Berkeley, California 94720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4) Univ. </a:t>
            </a:r>
            <a:r>
              <a:rPr lang="en-US" sz="1200" dirty="0">
                <a:latin typeface="Times New Roman"/>
                <a:cs typeface="Times New Roman"/>
              </a:rPr>
              <a:t>of California, Davis, California 95616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5) Univ. </a:t>
            </a:r>
            <a:r>
              <a:rPr lang="en-US" sz="1200" dirty="0">
                <a:latin typeface="Times New Roman"/>
                <a:cs typeface="Times New Roman"/>
              </a:rPr>
              <a:t>of California, Los Angeles, California 90095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6) Univ. </a:t>
            </a:r>
            <a:r>
              <a:rPr lang="en-US" sz="1200" dirty="0" err="1">
                <a:latin typeface="Times New Roman"/>
                <a:cs typeface="Times New Roman"/>
              </a:rPr>
              <a:t>Estadual</a:t>
            </a:r>
            <a:r>
              <a:rPr lang="en-US" sz="1200" dirty="0">
                <a:latin typeface="Times New Roman"/>
                <a:cs typeface="Times New Roman"/>
              </a:rPr>
              <a:t> de Campinas, Sao Paulo, Brazil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7) Univ. </a:t>
            </a:r>
            <a:r>
              <a:rPr lang="en-US" sz="1200" dirty="0">
                <a:latin typeface="Times New Roman"/>
                <a:cs typeface="Times New Roman"/>
              </a:rPr>
              <a:t>of Illinois at Chicago, Chicago, Illinois 60607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8) Creighton Univ., </a:t>
            </a:r>
            <a:r>
              <a:rPr lang="en-US" sz="1200" dirty="0">
                <a:latin typeface="Times New Roman"/>
                <a:cs typeface="Times New Roman"/>
              </a:rPr>
              <a:t>Omaha, Nebraska 68178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9) Czech </a:t>
            </a:r>
            <a:r>
              <a:rPr lang="en-US" sz="1200" dirty="0">
                <a:latin typeface="Times New Roman"/>
                <a:cs typeface="Times New Roman"/>
              </a:rPr>
              <a:t>Technical </a:t>
            </a:r>
            <a:r>
              <a:rPr lang="en-US" sz="1200" dirty="0" smtClean="0">
                <a:latin typeface="Times New Roman"/>
                <a:cs typeface="Times New Roman"/>
              </a:rPr>
              <a:t>Univ., </a:t>
            </a:r>
            <a:r>
              <a:rPr lang="en-US" sz="1200" dirty="0">
                <a:latin typeface="Times New Roman"/>
                <a:cs typeface="Times New Roman"/>
              </a:rPr>
              <a:t>Prague, 115 19, Czech Republic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10) Nuclear </a:t>
            </a:r>
            <a:r>
              <a:rPr lang="en-US" sz="1200" dirty="0">
                <a:latin typeface="Times New Roman"/>
                <a:cs typeface="Times New Roman"/>
              </a:rPr>
              <a:t>Physics </a:t>
            </a:r>
            <a:r>
              <a:rPr lang="en-US" sz="1200" dirty="0" smtClean="0">
                <a:latin typeface="Times New Roman"/>
                <a:cs typeface="Times New Roman"/>
              </a:rPr>
              <a:t>Inst. ASCR</a:t>
            </a:r>
            <a:r>
              <a:rPr lang="en-US" sz="1200" dirty="0">
                <a:latin typeface="Times New Roman"/>
                <a:cs typeface="Times New Roman"/>
              </a:rPr>
              <a:t>, 250 </a:t>
            </a:r>
            <a:r>
              <a:rPr lang="en-US" sz="1200" dirty="0" smtClean="0">
                <a:latin typeface="Times New Roman"/>
                <a:cs typeface="Times New Roman"/>
              </a:rPr>
              <a:t>68,Prague</a:t>
            </a:r>
            <a:r>
              <a:rPr lang="en-US" sz="1200" dirty="0">
                <a:latin typeface="Times New Roman"/>
                <a:cs typeface="Times New Roman"/>
              </a:rPr>
              <a:t>, Czech Republic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11) Univ. </a:t>
            </a:r>
            <a:r>
              <a:rPr lang="en-US" sz="1200" dirty="0">
                <a:latin typeface="Times New Roman"/>
                <a:cs typeface="Times New Roman"/>
              </a:rPr>
              <a:t>of Frankfurt, Frankfurt, Germany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12) Inst. </a:t>
            </a:r>
            <a:r>
              <a:rPr lang="en-US" sz="1200" dirty="0">
                <a:latin typeface="Times New Roman"/>
                <a:cs typeface="Times New Roman"/>
              </a:rPr>
              <a:t>of Physics, Bhubaneswar 751005, India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13) Indian Inst. </a:t>
            </a:r>
            <a:r>
              <a:rPr lang="en-US" sz="1200" dirty="0">
                <a:latin typeface="Times New Roman"/>
                <a:cs typeface="Times New Roman"/>
              </a:rPr>
              <a:t>of Technology, Mumbai, India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14) Indiana Univ., </a:t>
            </a:r>
            <a:r>
              <a:rPr lang="en-US" sz="1200" dirty="0">
                <a:latin typeface="Times New Roman"/>
                <a:cs typeface="Times New Roman"/>
              </a:rPr>
              <a:t>Bloomington, Indiana 47408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15) </a:t>
            </a:r>
            <a:r>
              <a:rPr lang="en-US" sz="1200" dirty="0" err="1" smtClean="0">
                <a:latin typeface="Times New Roman"/>
                <a:cs typeface="Times New Roman"/>
              </a:rPr>
              <a:t>Alikhanov</a:t>
            </a:r>
            <a:r>
              <a:rPr lang="en-US" sz="1200" dirty="0" smtClean="0">
                <a:latin typeface="Times New Roman"/>
                <a:cs typeface="Times New Roman"/>
              </a:rPr>
              <a:t> Inst. </a:t>
            </a:r>
            <a:r>
              <a:rPr lang="en-US" sz="1200" dirty="0">
                <a:latin typeface="Times New Roman"/>
                <a:cs typeface="Times New Roman"/>
              </a:rPr>
              <a:t>for Theoretical and Experimental Physics,</a:t>
            </a:r>
            <a:r>
              <a:rPr lang="en-US" sz="12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Moscow</a:t>
            </a:r>
            <a:r>
              <a:rPr lang="en-US" sz="1200" dirty="0">
                <a:latin typeface="Times New Roman"/>
                <a:cs typeface="Times New Roman"/>
              </a:rPr>
              <a:t>, Russia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16) Univ. </a:t>
            </a:r>
            <a:r>
              <a:rPr lang="en-US" sz="1200" dirty="0">
                <a:latin typeface="Times New Roman"/>
                <a:cs typeface="Times New Roman"/>
              </a:rPr>
              <a:t>of Jammu, Jammu 180001, India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17) Joint Inst. </a:t>
            </a:r>
            <a:r>
              <a:rPr lang="en-US" sz="1200" dirty="0">
                <a:latin typeface="Times New Roman"/>
                <a:cs typeface="Times New Roman"/>
              </a:rPr>
              <a:t>for Nuclear Research, Dubna, 141 980, Russia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18) Kent </a:t>
            </a:r>
            <a:r>
              <a:rPr lang="en-US" sz="1200" dirty="0">
                <a:latin typeface="Times New Roman"/>
                <a:cs typeface="Times New Roman"/>
              </a:rPr>
              <a:t>State </a:t>
            </a:r>
            <a:r>
              <a:rPr lang="en-US" sz="1200" dirty="0" smtClean="0">
                <a:latin typeface="Times New Roman"/>
                <a:cs typeface="Times New Roman"/>
              </a:rPr>
              <a:t>Univ., </a:t>
            </a:r>
            <a:r>
              <a:rPr lang="en-US" sz="1200" dirty="0">
                <a:latin typeface="Times New Roman"/>
                <a:cs typeface="Times New Roman"/>
              </a:rPr>
              <a:t>Kent, Ohio 44242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19) Univ. </a:t>
            </a:r>
            <a:r>
              <a:rPr lang="en-US" sz="1200" dirty="0">
                <a:latin typeface="Times New Roman"/>
                <a:cs typeface="Times New Roman"/>
              </a:rPr>
              <a:t>of Kentucky, Lexington, Kentucky, 40506-0055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20) Inst. </a:t>
            </a:r>
            <a:r>
              <a:rPr lang="en-US" sz="1200" dirty="0">
                <a:latin typeface="Times New Roman"/>
                <a:cs typeface="Times New Roman"/>
              </a:rPr>
              <a:t>of Modern Physics, Lanzhou, China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21) Lawrence </a:t>
            </a:r>
            <a:r>
              <a:rPr lang="en-US" sz="1200" dirty="0">
                <a:latin typeface="Times New Roman"/>
                <a:cs typeface="Times New Roman"/>
              </a:rPr>
              <a:t>Berkeley National </a:t>
            </a:r>
            <a:r>
              <a:rPr lang="en-US" sz="1200" dirty="0" smtClean="0">
                <a:latin typeface="Times New Roman"/>
                <a:cs typeface="Times New Roman"/>
              </a:rPr>
              <a:t>Lab., </a:t>
            </a:r>
            <a:r>
              <a:rPr lang="en-US" sz="1200" dirty="0">
                <a:latin typeface="Times New Roman"/>
                <a:cs typeface="Times New Roman"/>
              </a:rPr>
              <a:t>Berkeley, </a:t>
            </a:r>
            <a:r>
              <a:rPr lang="en-US" sz="1200" dirty="0" smtClean="0">
                <a:latin typeface="Times New Roman"/>
                <a:cs typeface="Times New Roman"/>
              </a:rPr>
              <a:t>CA 94720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22) Massachusetts Inst. </a:t>
            </a:r>
            <a:r>
              <a:rPr lang="en-US" sz="1200" dirty="0">
                <a:latin typeface="Times New Roman"/>
                <a:cs typeface="Times New Roman"/>
              </a:rPr>
              <a:t>of Technology, Cambridge, MA 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23) Max</a:t>
            </a:r>
            <a:r>
              <a:rPr lang="en-US" sz="1200" dirty="0">
                <a:latin typeface="Times New Roman"/>
                <a:cs typeface="Times New Roman"/>
              </a:rPr>
              <a:t>-Planck-</a:t>
            </a:r>
            <a:r>
              <a:rPr lang="en-US" sz="1200" dirty="0" smtClean="0">
                <a:latin typeface="Times New Roman"/>
                <a:cs typeface="Times New Roman"/>
              </a:rPr>
              <a:t>Inst. for Physics, </a:t>
            </a:r>
            <a:r>
              <a:rPr lang="en-US" sz="1200" dirty="0">
                <a:latin typeface="Times New Roman"/>
                <a:cs typeface="Times New Roman"/>
              </a:rPr>
              <a:t>Munich, Germany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24) Michigan </a:t>
            </a:r>
            <a:r>
              <a:rPr lang="en-US" sz="1200" dirty="0">
                <a:latin typeface="Times New Roman"/>
                <a:cs typeface="Times New Roman"/>
              </a:rPr>
              <a:t>State </a:t>
            </a:r>
            <a:r>
              <a:rPr lang="en-US" sz="1200" dirty="0" smtClean="0">
                <a:latin typeface="Times New Roman"/>
                <a:cs typeface="Times New Roman"/>
              </a:rPr>
              <a:t>Univ., </a:t>
            </a:r>
            <a:r>
              <a:rPr lang="en-US" sz="1200" dirty="0">
                <a:latin typeface="Times New Roman"/>
                <a:cs typeface="Times New Roman"/>
              </a:rPr>
              <a:t>East Lansing, Michigan 48824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25) Moscow </a:t>
            </a:r>
            <a:r>
              <a:rPr lang="en-US" sz="1200" dirty="0">
                <a:latin typeface="Times New Roman"/>
                <a:cs typeface="Times New Roman"/>
              </a:rPr>
              <a:t>Engineering Physics </a:t>
            </a:r>
            <a:r>
              <a:rPr lang="en-US" sz="1200" dirty="0" smtClean="0">
                <a:latin typeface="Times New Roman"/>
                <a:cs typeface="Times New Roman"/>
              </a:rPr>
              <a:t>Inst., </a:t>
            </a:r>
            <a:r>
              <a:rPr lang="en-US" sz="1200" dirty="0">
                <a:latin typeface="Times New Roman"/>
                <a:cs typeface="Times New Roman"/>
              </a:rPr>
              <a:t>Moscow </a:t>
            </a:r>
            <a:r>
              <a:rPr lang="en-US" sz="1200" dirty="0" smtClean="0">
                <a:latin typeface="Times New Roman"/>
                <a:cs typeface="Times New Roman"/>
              </a:rPr>
              <a:t>Russia</a:t>
            </a:r>
          </a:p>
        </p:txBody>
      </p:sp>
      <p:sp>
        <p:nvSpPr>
          <p:cNvPr id="43013" name="Rectangle 57"/>
          <p:cNvSpPr>
            <a:spLocks noChangeArrowheads="1"/>
          </p:cNvSpPr>
          <p:nvPr/>
        </p:nvSpPr>
        <p:spPr bwMode="auto">
          <a:xfrm>
            <a:off x="4572000" y="756822"/>
            <a:ext cx="4343400" cy="52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26) National Inst. of Science Education and Research, 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Bhubaneswar, 751005 India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27) Ohio </a:t>
            </a:r>
            <a:r>
              <a:rPr lang="en-US" sz="1200" dirty="0">
                <a:latin typeface="Times New Roman"/>
                <a:cs typeface="Times New Roman"/>
              </a:rPr>
              <a:t>State </a:t>
            </a:r>
            <a:r>
              <a:rPr lang="en-US" sz="1200" dirty="0" smtClean="0">
                <a:latin typeface="Times New Roman"/>
                <a:cs typeface="Times New Roman"/>
              </a:rPr>
              <a:t>Univ., </a:t>
            </a:r>
            <a:r>
              <a:rPr lang="en-US" sz="1200" dirty="0">
                <a:latin typeface="Times New Roman"/>
                <a:cs typeface="Times New Roman"/>
              </a:rPr>
              <a:t>Columbus, Ohio 43210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28) </a:t>
            </a:r>
            <a:r>
              <a:rPr lang="en-US" sz="1200" dirty="0" err="1" smtClean="0">
                <a:latin typeface="Times New Roman"/>
                <a:cs typeface="Times New Roman"/>
              </a:rPr>
              <a:t>Panjab</a:t>
            </a:r>
            <a:r>
              <a:rPr lang="en-US" sz="1200" dirty="0" smtClean="0">
                <a:latin typeface="Times New Roman"/>
                <a:cs typeface="Times New Roman"/>
              </a:rPr>
              <a:t> Univ., </a:t>
            </a:r>
            <a:r>
              <a:rPr lang="en-US" sz="1200" dirty="0">
                <a:latin typeface="Times New Roman"/>
                <a:cs typeface="Times New Roman"/>
              </a:rPr>
              <a:t>Chandigarh 160014, India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29) Pennsylvania </a:t>
            </a:r>
            <a:r>
              <a:rPr lang="en-US" sz="1200" dirty="0">
                <a:latin typeface="Times New Roman"/>
                <a:cs typeface="Times New Roman"/>
              </a:rPr>
              <a:t>State </a:t>
            </a:r>
            <a:r>
              <a:rPr lang="en-US" sz="1200" dirty="0" smtClean="0">
                <a:latin typeface="Times New Roman"/>
                <a:cs typeface="Times New Roman"/>
              </a:rPr>
              <a:t>Univ., Univ. </a:t>
            </a:r>
            <a:r>
              <a:rPr lang="en-US" sz="1200" dirty="0">
                <a:latin typeface="Times New Roman"/>
                <a:cs typeface="Times New Roman"/>
              </a:rPr>
              <a:t>Park, </a:t>
            </a:r>
            <a:r>
              <a:rPr lang="en-US" sz="1200" dirty="0" smtClean="0">
                <a:latin typeface="Times New Roman"/>
                <a:cs typeface="Times New Roman"/>
              </a:rPr>
              <a:t>PA </a:t>
            </a:r>
            <a:r>
              <a:rPr lang="en-US" sz="1200" dirty="0">
                <a:latin typeface="Times New Roman"/>
                <a:cs typeface="Times New Roman"/>
              </a:rPr>
              <a:t>16802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30) Institute </a:t>
            </a:r>
            <a:r>
              <a:rPr lang="en-US" sz="1200" dirty="0">
                <a:latin typeface="Times New Roman"/>
                <a:cs typeface="Times New Roman"/>
              </a:rPr>
              <a:t>of High Energy Physics, </a:t>
            </a:r>
            <a:r>
              <a:rPr lang="en-US" sz="1200" dirty="0" err="1">
                <a:latin typeface="Times New Roman"/>
                <a:cs typeface="Times New Roman"/>
              </a:rPr>
              <a:t>Protvino</a:t>
            </a:r>
            <a:r>
              <a:rPr lang="en-US" sz="1200" dirty="0">
                <a:latin typeface="Times New Roman"/>
                <a:cs typeface="Times New Roman"/>
              </a:rPr>
              <a:t>, Russia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31) Purdue Univ., </a:t>
            </a:r>
            <a:r>
              <a:rPr lang="en-US" sz="1200" dirty="0">
                <a:latin typeface="Times New Roman"/>
                <a:cs typeface="Times New Roman"/>
              </a:rPr>
              <a:t>West Lafayette, Indiana 47907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32) Pusan </a:t>
            </a:r>
            <a:r>
              <a:rPr lang="en-US" sz="1200" dirty="0">
                <a:latin typeface="Times New Roman"/>
                <a:cs typeface="Times New Roman"/>
              </a:rPr>
              <a:t>National </a:t>
            </a:r>
            <a:r>
              <a:rPr lang="en-US" sz="1200" dirty="0" smtClean="0">
                <a:latin typeface="Times New Roman"/>
                <a:cs typeface="Times New Roman"/>
              </a:rPr>
              <a:t>Univ., </a:t>
            </a:r>
            <a:r>
              <a:rPr lang="en-US" sz="1200" dirty="0">
                <a:latin typeface="Times New Roman"/>
                <a:cs typeface="Times New Roman"/>
              </a:rPr>
              <a:t>Pusan, Republic of Korea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33) Univ. of </a:t>
            </a:r>
            <a:r>
              <a:rPr lang="en-US" sz="1200" dirty="0">
                <a:latin typeface="Times New Roman"/>
                <a:cs typeface="Times New Roman"/>
              </a:rPr>
              <a:t>Rajasthan, </a:t>
            </a:r>
            <a:r>
              <a:rPr lang="en-US" sz="1200" dirty="0" err="1">
                <a:latin typeface="Times New Roman"/>
                <a:cs typeface="Times New Roman"/>
              </a:rPr>
              <a:t>Jaipur</a:t>
            </a:r>
            <a:r>
              <a:rPr lang="en-US" sz="1200" dirty="0">
                <a:latin typeface="Times New Roman"/>
                <a:cs typeface="Times New Roman"/>
              </a:rPr>
              <a:t> 302004, India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34) Rice Univ., </a:t>
            </a:r>
            <a:r>
              <a:rPr lang="en-US" sz="1200" dirty="0">
                <a:latin typeface="Times New Roman"/>
                <a:cs typeface="Times New Roman"/>
              </a:rPr>
              <a:t>Houston, Texas </a:t>
            </a:r>
            <a:r>
              <a:rPr lang="en-US" sz="1200" dirty="0" smtClean="0">
                <a:latin typeface="Times New Roman"/>
                <a:cs typeface="Times New Roman"/>
              </a:rPr>
              <a:t>77005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35) Univ. </a:t>
            </a:r>
            <a:r>
              <a:rPr lang="en-US" sz="1200" dirty="0">
                <a:latin typeface="Times New Roman"/>
                <a:cs typeface="Times New Roman"/>
              </a:rPr>
              <a:t>de Sao Paulo, Sao Paulo, Brazil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36) Univ. </a:t>
            </a:r>
            <a:r>
              <a:rPr lang="en-US" sz="1200" dirty="0">
                <a:latin typeface="Times New Roman"/>
                <a:cs typeface="Times New Roman"/>
              </a:rPr>
              <a:t>of Science</a:t>
            </a:r>
            <a:r>
              <a:rPr lang="en-US" sz="1200" dirty="0" smtClean="0">
                <a:latin typeface="Times New Roman"/>
                <a:cs typeface="Times New Roman"/>
              </a:rPr>
              <a:t> &amp; </a:t>
            </a:r>
            <a:r>
              <a:rPr lang="en-US" sz="1200" dirty="0">
                <a:latin typeface="Times New Roman"/>
                <a:cs typeface="Times New Roman"/>
              </a:rPr>
              <a:t>Technology of China, Hefei 230026, China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37) Shandong Univ., </a:t>
            </a:r>
            <a:r>
              <a:rPr lang="en-US" sz="1200" dirty="0">
                <a:latin typeface="Times New Roman"/>
                <a:cs typeface="Times New Roman"/>
              </a:rPr>
              <a:t>Jinan, Shandong 250100, China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38) Shanghai Inst. </a:t>
            </a:r>
            <a:r>
              <a:rPr lang="en-US" sz="1200" dirty="0">
                <a:latin typeface="Times New Roman"/>
                <a:cs typeface="Times New Roman"/>
              </a:rPr>
              <a:t>of Applied Physics, Shanghai 201800, </a:t>
            </a:r>
            <a:r>
              <a:rPr lang="en-US" sz="1200" dirty="0" smtClean="0">
                <a:latin typeface="Times New Roman"/>
                <a:cs typeface="Times New Roman"/>
              </a:rPr>
              <a:t>China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39) Texas A&amp;</a:t>
            </a:r>
            <a:r>
              <a:rPr lang="en-US" sz="1200" dirty="0">
                <a:latin typeface="Times New Roman"/>
                <a:cs typeface="Times New Roman"/>
              </a:rPr>
              <a:t>M </a:t>
            </a:r>
            <a:r>
              <a:rPr lang="en-US" sz="1200" dirty="0" smtClean="0">
                <a:latin typeface="Times New Roman"/>
                <a:cs typeface="Times New Roman"/>
              </a:rPr>
              <a:t>Univ., </a:t>
            </a:r>
            <a:r>
              <a:rPr lang="en-US" sz="1200" dirty="0">
                <a:latin typeface="Times New Roman"/>
                <a:cs typeface="Times New Roman"/>
              </a:rPr>
              <a:t>College Station, Texas 77843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40) Univ. </a:t>
            </a:r>
            <a:r>
              <a:rPr lang="en-US" sz="1200" dirty="0">
                <a:latin typeface="Times New Roman"/>
                <a:cs typeface="Times New Roman"/>
              </a:rPr>
              <a:t>of Texas, Austin, Texas 78712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41) Univ. </a:t>
            </a:r>
            <a:r>
              <a:rPr lang="en-US" sz="1200" dirty="0">
                <a:latin typeface="Times New Roman"/>
                <a:cs typeface="Times New Roman"/>
              </a:rPr>
              <a:t>of Houston, Houston, TX, 77204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42) Tsinghua Univ., </a:t>
            </a:r>
            <a:r>
              <a:rPr lang="en-US" sz="1200" dirty="0">
                <a:latin typeface="Times New Roman"/>
                <a:cs typeface="Times New Roman"/>
              </a:rPr>
              <a:t>Beijing 100084, China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43) United </a:t>
            </a:r>
            <a:r>
              <a:rPr lang="en-US" sz="1200" dirty="0">
                <a:latin typeface="Times New Roman"/>
                <a:cs typeface="Times New Roman"/>
              </a:rPr>
              <a:t>States Naval Academy, Annapolis, MD 21402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44) Valparaiso Univ., </a:t>
            </a:r>
            <a:r>
              <a:rPr lang="en-US" sz="1200" dirty="0">
                <a:latin typeface="Times New Roman"/>
                <a:cs typeface="Times New Roman"/>
              </a:rPr>
              <a:t>Valparaiso, Indiana 46383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45) Variable </a:t>
            </a:r>
            <a:r>
              <a:rPr lang="en-US" sz="1200" dirty="0">
                <a:latin typeface="Times New Roman"/>
                <a:cs typeface="Times New Roman"/>
              </a:rPr>
              <a:t>Energy Cyclotron Centre, Kolkata 700064, India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46) Warsaw Univ. </a:t>
            </a:r>
            <a:r>
              <a:rPr lang="en-US" sz="1200" dirty="0">
                <a:latin typeface="Times New Roman"/>
                <a:cs typeface="Times New Roman"/>
              </a:rPr>
              <a:t>of Technology, Warsaw, Poland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47) Univ. </a:t>
            </a:r>
            <a:r>
              <a:rPr lang="en-US" sz="1200" dirty="0">
                <a:latin typeface="Times New Roman"/>
                <a:cs typeface="Times New Roman"/>
              </a:rPr>
              <a:t>of Washington, Seattle, Washington 98195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48) Wayne </a:t>
            </a:r>
            <a:r>
              <a:rPr lang="en-US" sz="1200" dirty="0">
                <a:latin typeface="Times New Roman"/>
                <a:cs typeface="Times New Roman"/>
              </a:rPr>
              <a:t>State </a:t>
            </a:r>
            <a:r>
              <a:rPr lang="en-US" sz="1200" dirty="0" smtClean="0">
                <a:latin typeface="Times New Roman"/>
                <a:cs typeface="Times New Roman"/>
              </a:rPr>
              <a:t>Univ., </a:t>
            </a:r>
            <a:r>
              <a:rPr lang="en-US" sz="1200" dirty="0">
                <a:latin typeface="Times New Roman"/>
                <a:cs typeface="Times New Roman"/>
              </a:rPr>
              <a:t>Detroit, Michigan 48201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49) Inst. </a:t>
            </a:r>
            <a:r>
              <a:rPr lang="en-US" sz="1200" dirty="0">
                <a:latin typeface="Times New Roman"/>
                <a:cs typeface="Times New Roman"/>
              </a:rPr>
              <a:t>of Particle Physics, </a:t>
            </a:r>
            <a:r>
              <a:rPr lang="en-US" sz="1200" dirty="0" smtClean="0">
                <a:latin typeface="Times New Roman"/>
                <a:cs typeface="Times New Roman"/>
              </a:rPr>
              <a:t>CCNU, </a:t>
            </a:r>
            <a:r>
              <a:rPr lang="en-US" sz="1200" dirty="0">
                <a:latin typeface="Times New Roman"/>
                <a:cs typeface="Times New Roman"/>
              </a:rPr>
              <a:t>Wuhan 430079, China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50) Yale Univ., </a:t>
            </a:r>
            <a:r>
              <a:rPr lang="en-US" sz="1200" dirty="0">
                <a:latin typeface="Times New Roman"/>
                <a:cs typeface="Times New Roman"/>
              </a:rPr>
              <a:t>New Haven, Connecticut 06520</a:t>
            </a:r>
            <a:endParaRPr lang="en-US" sz="1200" dirty="0" smtClean="0">
              <a:latin typeface="Times New Roman"/>
              <a:cs typeface="Times New Roman"/>
            </a:endParaRPr>
          </a:p>
          <a:p>
            <a:r>
              <a:rPr lang="en-US" sz="1200" dirty="0" smtClean="0">
                <a:latin typeface="Times New Roman"/>
                <a:cs typeface="Times New Roman"/>
              </a:rPr>
              <a:t>51) Univ. </a:t>
            </a:r>
            <a:r>
              <a:rPr lang="en-US" sz="1200" dirty="0">
                <a:latin typeface="Times New Roman"/>
                <a:cs typeface="Times New Roman"/>
              </a:rPr>
              <a:t>of Zagreb, Zagreb, HR-10002, </a:t>
            </a:r>
            <a:r>
              <a:rPr lang="en-US" sz="1200" dirty="0" smtClean="0">
                <a:latin typeface="Times New Roman"/>
                <a:cs typeface="Times New Roman"/>
              </a:rPr>
              <a:t>Croatia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9906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>
                <a:ea typeface="Arial" pitchFamily="-108" charset="0"/>
                <a:cs typeface="Arial" pitchFamily="-108" charset="0"/>
              </a:rPr>
              <a:t>STAR Detector System 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pic>
        <p:nvPicPr>
          <p:cNvPr id="109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406401" y="660518"/>
            <a:ext cx="8318499" cy="57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ounded Rectangle 100"/>
          <p:cNvSpPr/>
          <p:nvPr/>
        </p:nvSpPr>
        <p:spPr>
          <a:xfrm>
            <a:off x="5156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TPC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8702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B400F"/>
                </a:solidFill>
              </a:rPr>
              <a:t>MTD</a:t>
            </a:r>
            <a:endParaRPr lang="en-US" b="1" dirty="0">
              <a:solidFill>
                <a:srgbClr val="1B400F"/>
              </a:solidFill>
            </a:endParaRPr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 rot="5400000">
            <a:off x="3028950" y="1530350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1727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Magnet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06" name="Straight Connector 105"/>
          <p:cNvCxnSpPr>
            <a:stCxn id="105" idx="2"/>
          </p:cNvCxnSpPr>
          <p:nvPr/>
        </p:nvCxnSpPr>
        <p:spPr>
          <a:xfrm rot="16200000" flipH="1">
            <a:off x="1682750" y="1733550"/>
            <a:ext cx="1879600" cy="7239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>
          <a:xfrm>
            <a:off x="4013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BEMC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18" name="Straight Connector 117"/>
          <p:cNvCxnSpPr>
            <a:stCxn id="117" idx="2"/>
          </p:cNvCxnSpPr>
          <p:nvPr/>
        </p:nvCxnSpPr>
        <p:spPr>
          <a:xfrm rot="5400000">
            <a:off x="3771899" y="1536701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01" idx="2"/>
          </p:cNvCxnSpPr>
          <p:nvPr/>
        </p:nvCxnSpPr>
        <p:spPr>
          <a:xfrm rot="5400000">
            <a:off x="4375150" y="1543050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442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BBC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84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EEMC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26" name="Straight Connector 125"/>
          <p:cNvCxnSpPr>
            <a:stCxn id="124" idx="2"/>
          </p:cNvCxnSpPr>
          <p:nvPr/>
        </p:nvCxnSpPr>
        <p:spPr>
          <a:xfrm rot="5400000">
            <a:off x="6223000" y="1790700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5" idx="2"/>
          </p:cNvCxnSpPr>
          <p:nvPr/>
        </p:nvCxnSpPr>
        <p:spPr>
          <a:xfrm rot="16200000" flipH="1">
            <a:off x="565150" y="1708150"/>
            <a:ext cx="1511300" cy="406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6299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TOF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43" name="Straight Connector 142"/>
          <p:cNvCxnSpPr>
            <a:stCxn id="136" idx="2"/>
          </p:cNvCxnSpPr>
          <p:nvPr/>
        </p:nvCxnSpPr>
        <p:spPr>
          <a:xfrm rot="5400000">
            <a:off x="5251450" y="1187450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Line 5"/>
          <p:cNvSpPr>
            <a:spLocks noChangeShapeType="1"/>
          </p:cNvSpPr>
          <p:nvPr/>
        </p:nvSpPr>
        <p:spPr bwMode="auto">
          <a:xfrm flipH="1">
            <a:off x="1079500" y="3276600"/>
            <a:ext cx="265430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6"/>
          <p:cNvSpPr>
            <a:spLocks noChangeShapeType="1"/>
          </p:cNvSpPr>
          <p:nvPr/>
        </p:nvSpPr>
        <p:spPr bwMode="auto">
          <a:xfrm flipH="1">
            <a:off x="3086100" y="3416301"/>
            <a:ext cx="1016000" cy="2120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02076" y="441960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733800" y="320040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2667000" y="59309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B400F"/>
                </a:solidFill>
              </a:rPr>
              <a:t>HFT</a:t>
            </a:r>
            <a:endParaRPr lang="en-US" b="1" dirty="0">
              <a:solidFill>
                <a:srgbClr val="1B400F"/>
              </a:solidFill>
            </a:endParaRPr>
          </a:p>
        </p:txBody>
      </p:sp>
      <p:cxnSp>
        <p:nvCxnSpPr>
          <p:cNvPr id="154" name="Straight Connector 153"/>
          <p:cNvCxnSpPr>
            <a:stCxn id="153" idx="1"/>
          </p:cNvCxnSpPr>
          <p:nvPr/>
        </p:nvCxnSpPr>
        <p:spPr>
          <a:xfrm rot="10800000">
            <a:off x="1752600" y="5441950"/>
            <a:ext cx="914400" cy="6858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TAR_even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540" t="21963" r="1770" b="21111"/>
              <a:stretch>
                <a:fillRect/>
              </a:stretch>
            </p:blipFill>
          </mc:Choice>
          <mc:Fallback>
            <p:blipFill>
              <a:blip r:embed="rId3"/>
              <a:srcRect l="2540" t="21963" r="1770" b="21111"/>
              <a:stretch>
                <a:fillRect/>
              </a:stretch>
            </p:blipFill>
          </mc:Fallback>
        </mc:AlternateContent>
        <p:spPr>
          <a:xfrm>
            <a:off x="-114300" y="-149591"/>
            <a:ext cx="9321800" cy="7176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978" y="2133600"/>
            <a:ext cx="842790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Stay tuned 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for more exciting news from 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the STAR Experiment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-63500"/>
            <a:ext cx="7061200" cy="48895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STAR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 HIGHTLIGHTS at QM2014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9700" y="3726794"/>
            <a:ext cx="8915400" cy="3055006"/>
          </a:xfrm>
          <a:prstGeom prst="roundRect">
            <a:avLst>
              <a:gd name="adj" fmla="val 4156"/>
            </a:avLst>
          </a:prstGeom>
          <a:noFill/>
          <a:ln w="38100" cap="flat" cmpd="dbl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2073" tIns="42012" rIns="84024" bIns="42012" rtlCol="0" anchor="t"/>
          <a:lstStyle/>
          <a:p>
            <a:pPr algn="ctr"/>
            <a:r>
              <a:rPr lang="en-US" sz="1400" b="1" i="1" dirty="0" smtClean="0">
                <a:solidFill>
                  <a:srgbClr val="800000"/>
                </a:solidFill>
                <a:latin typeface="Arial"/>
                <a:cs typeface="Arial"/>
              </a:rPr>
              <a:t>QCD </a:t>
            </a:r>
            <a:r>
              <a:rPr lang="en-US" sz="1400" b="1" i="1" dirty="0">
                <a:solidFill>
                  <a:srgbClr val="800000"/>
                </a:solidFill>
                <a:latin typeface="Arial"/>
                <a:cs typeface="Arial"/>
              </a:rPr>
              <a:t>Phase Structure and Beam Energy Scan at RHIC</a:t>
            </a:r>
          </a:p>
          <a:p>
            <a:pPr marL="228600" indent="-228600"/>
            <a:endParaRPr lang="en-US" sz="800" dirty="0" smtClean="0">
              <a:solidFill>
                <a:schemeClr val="tx1"/>
              </a:solidFill>
            </a:endParaRPr>
          </a:p>
          <a:p>
            <a:pPr marL="228600" indent="-228600">
              <a:buFontTx/>
              <a:buAutoNum type="arabicParenBoth"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May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19, 15:00-15:20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Europium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[Collective dynamics] Md.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Rihan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Haque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“Elliptic flow of light nuclei and identified hadrons, their centrality and energy dependence in STAR”</a:t>
            </a: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May 21, 10:20-10:40,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Helium 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[Thermodynamics and hadron chemistry]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Lokesh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Kumar </a:t>
            </a:r>
            <a:r>
              <a:rPr lang="en-US" sz="1200" i="1" dirty="0">
                <a:solidFill>
                  <a:schemeClr val="tx1"/>
                </a:solidFill>
                <a:latin typeface="Arial"/>
                <a:cs typeface="Arial"/>
              </a:rPr>
              <a:t>“Systematics of the kinetic freeze-out properties in high-energy nuclear collisions from STAR”</a:t>
            </a: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May 21, 11:10-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11: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30,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Helium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[QCD phase diagram]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Amal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/>
                <a:cs typeface="Arial"/>
              </a:rPr>
              <a:t>Sarkar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chemeClr val="tx1"/>
                </a:solidFill>
                <a:latin typeface="Arial"/>
                <a:cs typeface="Arial"/>
              </a:rPr>
              <a:t>“Energy dependence of higher moments of net-kaon, net-proton and net-charge multiplicity distribution at STAR</a:t>
            </a:r>
            <a:r>
              <a:rPr lang="en-US" sz="1200" i="1" dirty="0" smtClean="0">
                <a:solidFill>
                  <a:schemeClr val="tx1"/>
                </a:solidFill>
                <a:latin typeface="Arial"/>
                <a:cs typeface="Arial"/>
              </a:rPr>
              <a:t>”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228600" indent="-228600">
              <a:buAutoNum type="arabicParenBoth"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May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19, 11:00-11:20,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Helium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[Electromagnetic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probes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] Patrick 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Huck </a:t>
            </a:r>
            <a:r>
              <a:rPr lang="en-US" sz="1200" i="1" dirty="0">
                <a:solidFill>
                  <a:schemeClr val="tx1"/>
                </a:solidFill>
                <a:latin typeface="Arial"/>
                <a:cs typeface="Arial"/>
              </a:rPr>
              <a:t>“Beam energy dependence of </a:t>
            </a:r>
            <a:r>
              <a:rPr lang="en-US" sz="1200" i="1" dirty="0" err="1">
                <a:solidFill>
                  <a:schemeClr val="tx1"/>
                </a:solidFill>
                <a:latin typeface="Arial"/>
                <a:cs typeface="Arial"/>
              </a:rPr>
              <a:t>dielectron</a:t>
            </a:r>
            <a:r>
              <a:rPr lang="en-US" sz="1200" i="1" dirty="0">
                <a:solidFill>
                  <a:schemeClr val="tx1"/>
                </a:solidFill>
                <a:latin typeface="Arial"/>
                <a:cs typeface="Arial"/>
              </a:rPr>
              <a:t> production in Au+Au collisions from STAR at RHIC”</a:t>
            </a: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 20, 9: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0-9:</a:t>
            </a:r>
            <a:r>
              <a:rPr lang="en-US" sz="1200" dirty="0">
                <a:solidFill>
                  <a:schemeClr val="tx1"/>
                </a:solidFill>
                <a:latin typeface="Arial"/>
                <a:cs typeface="Arial"/>
              </a:rPr>
              <a:t>4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0</a:t>
            </a:r>
            <a:r>
              <a:rPr lang="en-US" sz="1200" i="1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lang="en-US" sz="1200" i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FF6600"/>
                </a:solidFill>
                <a:latin typeface="Arial"/>
                <a:cs typeface="Arial"/>
              </a:rPr>
              <a:t>Helium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[QCD phase diagram]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Feng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Zhao</a:t>
            </a:r>
            <a:r>
              <a:rPr lang="en-US" sz="12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200" i="1" dirty="0" smtClean="0">
                <a:solidFill>
                  <a:schemeClr val="tx1"/>
                </a:solidFill>
                <a:latin typeface="Arial"/>
                <a:cs typeface="Arial"/>
              </a:rPr>
              <a:t>“</a:t>
            </a:r>
            <a:r>
              <a:rPr lang="en-US" sz="1200" i="1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L</a:t>
            </a:r>
            <a:r>
              <a:rPr lang="en-US" sz="1200" i="1" dirty="0" smtClean="0">
                <a:solidFill>
                  <a:schemeClr val="tx1"/>
                </a:solidFill>
                <a:latin typeface="Arial"/>
                <a:cs typeface="Arial"/>
              </a:rPr>
              <a:t>(K</a:t>
            </a:r>
            <a:r>
              <a:rPr lang="en-US" sz="1200" i="1" baseline="-25000" dirty="0" smtClean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lang="en-US" sz="1200" i="1" baseline="30000" dirty="0" smtClean="0">
                <a:solidFill>
                  <a:schemeClr val="tx1"/>
                </a:solidFill>
                <a:latin typeface="Arial"/>
                <a:cs typeface="Arial"/>
              </a:rPr>
              <a:t>0</a:t>
            </a:r>
            <a:r>
              <a:rPr lang="en-US" sz="1200" i="1" dirty="0" smtClean="0">
                <a:solidFill>
                  <a:schemeClr val="tx1"/>
                </a:solidFill>
                <a:latin typeface="Arial"/>
                <a:cs typeface="Arial"/>
              </a:rPr>
              <a:t>)-h</a:t>
            </a:r>
            <a:r>
              <a:rPr lang="en-US" sz="1200" i="1" baseline="30000" dirty="0" smtClean="0">
                <a:solidFill>
                  <a:schemeClr val="tx1"/>
                </a:solidFill>
                <a:latin typeface="Arial"/>
                <a:cs typeface="Arial"/>
              </a:rPr>
              <a:t>±</a:t>
            </a:r>
            <a:r>
              <a:rPr lang="en-US" sz="1200" i="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200" i="1" dirty="0" err="1" smtClean="0">
                <a:solidFill>
                  <a:schemeClr val="tx1"/>
                </a:solidFill>
                <a:latin typeface="Arial"/>
                <a:cs typeface="Arial"/>
              </a:rPr>
              <a:t>azimuthal</a:t>
            </a:r>
            <a:r>
              <a:rPr lang="en-US" sz="1200" i="1" dirty="0" smtClean="0">
                <a:solidFill>
                  <a:schemeClr val="tx1"/>
                </a:solidFill>
                <a:latin typeface="Arial"/>
                <a:cs typeface="Arial"/>
              </a:rPr>
              <a:t> correlations with respect to event plane and searches for </a:t>
            </a:r>
            <a:r>
              <a:rPr lang="en-US" sz="1200" i="1" dirty="0" err="1" smtClean="0">
                <a:solidFill>
                  <a:schemeClr val="tx1"/>
                </a:solidFill>
                <a:latin typeface="Arial"/>
                <a:cs typeface="Arial"/>
              </a:rPr>
              <a:t>chiral</a:t>
            </a:r>
            <a:r>
              <a:rPr lang="en-US" sz="1200" i="1" dirty="0" smtClean="0">
                <a:solidFill>
                  <a:schemeClr val="tx1"/>
                </a:solidFill>
                <a:latin typeface="Arial"/>
                <a:cs typeface="Arial"/>
              </a:rPr>
              <a:t> magnetic and </a:t>
            </a:r>
            <a:r>
              <a:rPr lang="en-US" sz="1200" i="1" dirty="0" err="1" smtClean="0">
                <a:solidFill>
                  <a:schemeClr val="tx1"/>
                </a:solidFill>
                <a:latin typeface="Arial"/>
                <a:cs typeface="Arial"/>
              </a:rPr>
              <a:t>vortical</a:t>
            </a:r>
            <a:r>
              <a:rPr lang="en-US" sz="1200" i="1" dirty="0" smtClean="0">
                <a:solidFill>
                  <a:schemeClr val="tx1"/>
                </a:solidFill>
                <a:latin typeface="Arial"/>
                <a:cs typeface="Arial"/>
              </a:rPr>
              <a:t> effects at STAR”</a:t>
            </a:r>
          </a:p>
          <a:p>
            <a:pPr marL="228600" indent="-228600">
              <a:buFontTx/>
              <a:buAutoNum type="arabicParenBoth"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May 20, 10:00-10:20, </a:t>
            </a:r>
            <a:r>
              <a:rPr lang="en-US" sz="1200" dirty="0" smtClean="0">
                <a:solidFill>
                  <a:srgbClr val="FF6600"/>
                </a:solidFill>
                <a:latin typeface="Arial"/>
                <a:cs typeface="Arial"/>
              </a:rPr>
              <a:t>Helium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[QCD phase diagram]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Qi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-Ye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Shou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“Charge asymmetry dependency of </a:t>
            </a:r>
            <a:r>
              <a:rPr lang="en-US" sz="1200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/K anisotropic flow in U+U and </a:t>
            </a:r>
            <a:r>
              <a:rPr lang="en-US" sz="1200" i="1" dirty="0" err="1" smtClean="0">
                <a:solidFill>
                  <a:srgbClr val="000000"/>
                </a:solidFill>
                <a:latin typeface="Arial"/>
                <a:cs typeface="Arial"/>
              </a:rPr>
              <a:t>Au+Au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 collisions at STAR”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200" i="1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May 21, 9:20-9:40,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Helium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[Thermodynamics and hadron chemistry]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Xianglei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Zhu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lang="en-US" sz="1200" i="1" dirty="0" err="1">
                <a:solidFill>
                  <a:srgbClr val="000000"/>
                </a:solidFill>
                <a:latin typeface="Arial"/>
                <a:cs typeface="Arial"/>
              </a:rPr>
              <a:t>Ω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 and </a:t>
            </a:r>
            <a:r>
              <a:rPr lang="en-US" sz="1200" i="1" dirty="0" err="1">
                <a:solidFill>
                  <a:srgbClr val="000000"/>
                </a:solidFill>
                <a:latin typeface="Arial"/>
                <a:cs typeface="Arial"/>
              </a:rPr>
              <a:t>ϕ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 production in p+p, Au+Au and U+U collisions at STAR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”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7070" y="457200"/>
            <a:ext cx="8928030" cy="3200400"/>
          </a:xfrm>
          <a:prstGeom prst="roundRect">
            <a:avLst>
              <a:gd name="adj" fmla="val 4156"/>
            </a:avLst>
          </a:prstGeom>
          <a:noFill/>
          <a:ln w="38100" cap="flat" cmpd="dbl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2073" tIns="42012" rIns="84024" bIns="42012" rtlCol="0" anchor="t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algn="ctr"/>
            <a:r>
              <a:rPr lang="en-US" sz="1400" b="1" i="1" dirty="0" smtClean="0">
                <a:solidFill>
                  <a:srgbClr val="800000"/>
                </a:solidFill>
                <a:latin typeface="Arial"/>
                <a:cs typeface="Arial"/>
              </a:rPr>
              <a:t>  Initial </a:t>
            </a:r>
            <a:r>
              <a:rPr lang="en-US" sz="1400" b="1" i="1" dirty="0">
                <a:solidFill>
                  <a:srgbClr val="800000"/>
                </a:solidFill>
                <a:latin typeface="Arial"/>
                <a:cs typeface="Arial"/>
              </a:rPr>
              <a:t>State Physics, Penetrating Probes, </a:t>
            </a:r>
            <a:r>
              <a:rPr lang="en-US" sz="1400" b="1" i="1" dirty="0" err="1">
                <a:solidFill>
                  <a:srgbClr val="800000"/>
                </a:solidFill>
                <a:latin typeface="Arial"/>
                <a:cs typeface="Arial"/>
              </a:rPr>
              <a:t>sQGP</a:t>
            </a:r>
            <a:r>
              <a:rPr lang="en-US" sz="1400" b="1" i="1" dirty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1400" b="1" i="1" dirty="0" smtClean="0">
                <a:solidFill>
                  <a:srgbClr val="800000"/>
                </a:solidFill>
                <a:latin typeface="Arial"/>
                <a:cs typeface="Arial"/>
              </a:rPr>
              <a:t>Properties</a:t>
            </a:r>
          </a:p>
          <a:p>
            <a:pPr marL="177800" indent="-177800"/>
            <a:endParaRPr lang="en-US" sz="8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May 19, 12:00-12:20,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Titanium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[Initial state physics]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Hui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Wang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“Flow measurements and selection of body-body and tip-tip enhanced samples in U+U collisions at STAR”</a:t>
            </a: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May 19, 12:00-12:20,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Platinum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[Heavy flavor]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Zhenyu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Ye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“Open charmed hadron production in p+p, Au+Au and U+U collisions at STAR”</a:t>
            </a: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May 20, 9:40-10:00,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Platinum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[Heavy flavor]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Wangmei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Zha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“Recent STAR measurements of J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/</a:t>
            </a:r>
            <a:r>
              <a:rPr lang="en-US" sz="1200" i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y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production from Beam Energy Scan and U+U 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collisions”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228600" indent="-228600">
              <a:buFontTx/>
              <a:buAutoNum type="arabicParenBoth"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May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19, 14:40-15:00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Helium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[Electromagnetic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probes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] Chi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Yang 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Direct virtual photon and </a:t>
            </a:r>
            <a:r>
              <a:rPr lang="en-US" sz="1200" i="1" dirty="0" err="1">
                <a:solidFill>
                  <a:srgbClr val="000000"/>
                </a:solidFill>
                <a:latin typeface="Arial"/>
                <a:cs typeface="Arial"/>
              </a:rPr>
              <a:t>dielectron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 production in Au+Au collisions at 200 GeV at STAR”</a:t>
            </a: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May 19, 16:30-16:50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Helium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[Electromagnetic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probes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] Ahmed M.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Hamed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“Measurements of direct-photon-hadron correlations and direct-photon </a:t>
            </a:r>
            <a:r>
              <a:rPr lang="en-US" sz="1200" i="1" dirty="0" err="1">
                <a:solidFill>
                  <a:srgbClr val="000000"/>
                </a:solidFill>
                <a:latin typeface="Arial"/>
                <a:cs typeface="Arial"/>
              </a:rPr>
              <a:t>azimuthal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 anisotropy by STAR”</a:t>
            </a: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May 19,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17: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17: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 Titanium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[Initial state physics] Li Yi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“Searching for the "Ridge" in d+Au collisions at RHIC by STAR”</a:t>
            </a: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May 21, 9:40-10:00,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FF6600"/>
                </a:solidFill>
                <a:latin typeface="Arial"/>
                <a:cs typeface="Arial"/>
              </a:rPr>
              <a:t>Titanium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[Jets]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Joern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Putschke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“Semi-inclusive recoil jet distribution and </a:t>
            </a:r>
            <a:r>
              <a:rPr lang="en-US" sz="1200" i="1" dirty="0" err="1">
                <a:solidFill>
                  <a:srgbClr val="000000"/>
                </a:solidFill>
                <a:latin typeface="Arial"/>
                <a:cs typeface="Arial"/>
              </a:rPr>
              <a:t>di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-jets imbalance measurements in central Au+Au collisions in STAR”</a:t>
            </a:r>
          </a:p>
          <a:p>
            <a:pPr marL="228600" indent="-228600">
              <a:buFontTx/>
              <a:buAutoNum type="arabicParenBoth"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May 21, 11:50-12:10, </a:t>
            </a:r>
            <a:r>
              <a:rPr lang="en-US" sz="1200" dirty="0">
                <a:solidFill>
                  <a:srgbClr val="FF6600"/>
                </a:solidFill>
                <a:latin typeface="Arial"/>
                <a:cs typeface="Arial"/>
              </a:rPr>
              <a:t>Platinum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[Future experimental facilities, upgrades, and instrumentation]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Hao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/>
                <a:cs typeface="Arial"/>
              </a:rPr>
              <a:t>Qiu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Arial"/>
                <a:cs typeface="Arial"/>
              </a:rPr>
              <a:t>“STAR Heavy Flavor Tracker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”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680484" indent="-210061">
              <a:buFontTx/>
              <a:buAutoNum type="arabicParenBoth"/>
            </a:pPr>
            <a:endParaRPr lang="en-US" sz="900" b="1" i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680484" indent="-210061">
              <a:buFontTx/>
              <a:buAutoNum type="arabicParenBoth"/>
            </a:pPr>
            <a:endParaRPr lang="en-US" sz="900" b="1" i="1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64034" indent="-210061">
              <a:buFontTx/>
              <a:buAutoNum type="arabicParenBoth"/>
            </a:pPr>
            <a:endParaRPr lang="en-US" sz="900" b="1" i="1" dirty="0">
              <a:latin typeface="Times New Roman"/>
              <a:cs typeface="Times New Roman"/>
            </a:endParaRPr>
          </a:p>
          <a:p>
            <a:pPr marL="264034" indent="-210061">
              <a:buAutoNum type="arabicParenBoth"/>
            </a:pPr>
            <a:endParaRPr lang="en-US" sz="900" b="1" i="1" dirty="0">
              <a:latin typeface="Times New Roman"/>
              <a:cs typeface="Times New Roman"/>
            </a:endParaRPr>
          </a:p>
          <a:p>
            <a:pPr marL="264034" indent="-210061">
              <a:buAutoNum type="arabicParenBoth"/>
            </a:pPr>
            <a:endParaRPr lang="en-US" sz="900" b="1" i="1" dirty="0">
              <a:latin typeface="Times New Roman"/>
              <a:cs typeface="Times New Roman"/>
            </a:endParaRPr>
          </a:p>
          <a:p>
            <a:pPr marL="210061" indent="-156087"/>
            <a:endParaRPr lang="en-US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lum bright="28000" contrast="42000"/>
          </a:blip>
          <a:srcRect l="6766" t="7194" r="23728" b="10070"/>
          <a:stretch>
            <a:fillRect/>
          </a:stretch>
        </p:blipFill>
        <p:spPr bwMode="auto">
          <a:xfrm>
            <a:off x="6477000" y="3267269"/>
            <a:ext cx="2187073" cy="1533331"/>
          </a:xfrm>
          <a:prstGeom prst="rect">
            <a:avLst/>
          </a:prstGeom>
          <a:noFill/>
          <a:ln w="38100" cap="flat" cmpd="dbl" algn="ctr">
            <a:solidFill>
              <a:srgbClr val="1B400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312323" name="Text Box 3"/>
          <p:cNvSpPr txBox="1">
            <a:spLocks noGrp="1" noChangeArrowheads="1"/>
          </p:cNvSpPr>
          <p:nvPr>
            <p:ph type="title"/>
          </p:nvPr>
        </p:nvSpPr>
        <p:spPr>
          <a:xfrm>
            <a:off x="1371600" y="-228600"/>
            <a:ext cx="6477000" cy="990600"/>
          </a:xfrm>
          <a:noFill/>
          <a:ln/>
        </p:spPr>
        <p:txBody>
          <a:bodyPr/>
          <a:lstStyle/>
          <a:p>
            <a:r>
              <a:rPr lang="en-US" b="0" dirty="0" smtClean="0"/>
              <a:t>Particle Identification at STAR</a:t>
            </a:r>
            <a:endParaRPr lang="en-US" sz="2800" b="0" dirty="0"/>
          </a:p>
        </p:txBody>
      </p:sp>
      <p:grpSp>
        <p:nvGrpSpPr>
          <p:cNvPr id="2" name="Group 22"/>
          <p:cNvGrpSpPr/>
          <p:nvPr/>
        </p:nvGrpSpPr>
        <p:grpSpPr>
          <a:xfrm>
            <a:off x="457199" y="1219200"/>
            <a:ext cx="2184957" cy="1473643"/>
            <a:chOff x="290281" y="1076326"/>
            <a:chExt cx="3270482" cy="2292166"/>
          </a:xfrm>
        </p:grpSpPr>
        <p:pic>
          <p:nvPicPr>
            <p:cNvPr id="312325" name="Picture 5" descr="dedxplotlogxcolor"/>
            <p:cNvPicPr preferRelativeResize="0">
              <a:picLocks noChangeAspect="1" noChangeArrowheads="1"/>
            </p:cNvPicPr>
            <p:nvPr/>
          </p:nvPicPr>
          <p:blipFill>
            <a:blip r:embed="rId4"/>
            <a:srcRect l="4495" t="12254" r="17039" b="5719"/>
            <a:stretch>
              <a:fillRect/>
            </a:stretch>
          </p:blipFill>
          <p:spPr bwMode="auto">
            <a:xfrm>
              <a:off x="290281" y="1076326"/>
              <a:ext cx="3270482" cy="229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2327" name="Text Box 7"/>
            <p:cNvSpPr txBox="1">
              <a:spLocks noChangeArrowheads="1"/>
            </p:cNvSpPr>
            <p:nvPr/>
          </p:nvSpPr>
          <p:spPr bwMode="auto">
            <a:xfrm>
              <a:off x="685800" y="1136144"/>
              <a:ext cx="906281" cy="43085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TPC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312336" name="Picture 16" descr="http://www.star.bnl.gov/protected/spectra/ruanlj/TOFrpaper/tofr_beta_p_prplot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2157" y="1219200"/>
            <a:ext cx="1853643" cy="147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4755944" y="1261647"/>
          <a:ext cx="1512594" cy="1464620"/>
        </p:xfrm>
        <a:graphic>
          <a:graphicData uri="http://schemas.openxmlformats.org/presentationml/2006/ole">
            <p:oleObj spid="_x0000_s1191938" name="Photo Editor Photo" r:id="rId7" imgW="4761905" imgH="4610744" progId="">
              <p:embed/>
            </p:oleObj>
          </a:graphicData>
        </a:graphic>
      </p:graphicFrame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3886200" y="2237601"/>
            <a:ext cx="489587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TOF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7" name="Picture 3" descr="JpsiTriggerTowersRun6147020Evt17735-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6561" y="3171591"/>
            <a:ext cx="1748039" cy="170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762000" y="4569023"/>
            <a:ext cx="5266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EMC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9" name="Picture 12" descr="?dir=&amp;file=up2253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9"/>
          <a:srcRect/>
          <a:stretch>
            <a:fillRect/>
          </a:stretch>
        </p:blipFill>
        <p:spPr>
          <a:xfrm>
            <a:off x="2590800" y="3178425"/>
            <a:ext cx="1930400" cy="1670049"/>
          </a:xfrm>
          <a:prstGeom prst="rect">
            <a:avLst/>
          </a:prstGeom>
          <a:noFill/>
          <a:ln/>
        </p:spPr>
      </p:pic>
      <p:sp>
        <p:nvSpPr>
          <p:cNvPr id="31" name="TextBox 30"/>
          <p:cNvSpPr txBox="1"/>
          <p:nvPr/>
        </p:nvSpPr>
        <p:spPr>
          <a:xfrm>
            <a:off x="7974399" y="3380601"/>
            <a:ext cx="48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HFT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33517" y="4876800"/>
            <a:ext cx="142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Neutral particles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279" y="1978223"/>
            <a:ext cx="487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e, </a:t>
            </a:r>
            <a:r>
              <a:rPr lang="en-US" sz="1400" dirty="0" err="1" smtClean="0">
                <a:latin typeface="Arial"/>
                <a:cs typeface="Arial"/>
              </a:rPr>
              <a:t>μ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6800" y="1618033"/>
            <a:ext cx="283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π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449132" y="1447800"/>
            <a:ext cx="913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     </a:t>
            </a:r>
            <a:r>
              <a:rPr lang="en-US" sz="1400" dirty="0" err="1" smtClean="0"/>
              <a:t>p</a:t>
            </a:r>
            <a:r>
              <a:rPr lang="en-US" sz="1400" dirty="0" smtClean="0"/>
              <a:t>      </a:t>
            </a:r>
            <a:r>
              <a:rPr lang="en-US" sz="1400" dirty="0" err="1" smtClean="0"/>
              <a:t>d</a:t>
            </a:r>
            <a:endParaRPr lang="en-US" sz="1400" dirty="0"/>
          </a:p>
        </p:txBody>
      </p:sp>
      <p:pic>
        <p:nvPicPr>
          <p:cNvPr id="26" name="Picture 5" descr="tpcdedx_1SigmaPlot_722_EnLarged"/>
          <p:cNvPicPr>
            <a:picLocks noGrp="1" noChangeAspect="1" noChangeArrowheads="1"/>
          </p:cNvPicPr>
          <p:nvPr>
            <p:ph idx="1"/>
          </p:nvPr>
        </p:nvPicPr>
        <p:blipFill>
          <a:blip r:embed="rId10"/>
          <a:srcRect t="9581" r="7979" b="5084"/>
          <a:stretch>
            <a:fillRect/>
          </a:stretch>
        </p:blipFill>
        <p:spPr bwMode="auto">
          <a:xfrm>
            <a:off x="6477000" y="1275721"/>
            <a:ext cx="2154237" cy="1391279"/>
          </a:xfrm>
          <a:noFill/>
          <a:ln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6763799" y="1066800"/>
            <a:ext cx="1618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TPC      TOF     TPC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7340601" y="1303866"/>
            <a:ext cx="499533" cy="1270000"/>
          </a:xfrm>
          <a:prstGeom prst="rect">
            <a:avLst/>
          </a:prstGeom>
          <a:solidFill>
            <a:srgbClr val="FFFD10">
              <a:alpha val="5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306794" y="2573980"/>
            <a:ext cx="777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Log</a:t>
            </a:r>
            <a:r>
              <a:rPr lang="en-US" sz="1200" b="1" baseline="-25000" dirty="0" smtClean="0"/>
              <a:t>10</a:t>
            </a:r>
            <a:r>
              <a:rPr lang="en-US" sz="1200" b="1" dirty="0" smtClean="0"/>
              <a:t>(p)</a:t>
            </a:r>
            <a:endParaRPr lang="en-US" sz="1200" b="1" dirty="0"/>
          </a:p>
        </p:txBody>
      </p:sp>
      <p:sp>
        <p:nvSpPr>
          <p:cNvPr id="38" name="Rounded Rectangle 37"/>
          <p:cNvSpPr/>
          <p:nvPr/>
        </p:nvSpPr>
        <p:spPr>
          <a:xfrm>
            <a:off x="177800" y="762000"/>
            <a:ext cx="8763000" cy="5486400"/>
          </a:xfrm>
          <a:prstGeom prst="roundRect">
            <a:avLst>
              <a:gd name="adj" fmla="val 4834"/>
            </a:avLst>
          </a:prstGeom>
          <a:noFill/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59321" y="5294293"/>
            <a:ext cx="7389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Wide acceptance plus excellent particle identification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Multi-fold correlations for identified particles!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95800" y="2743200"/>
            <a:ext cx="2057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Hyperons &amp; Hyper-nuclei</a:t>
            </a:r>
            <a:endParaRPr lang="en-US" sz="1200" b="1" i="1" dirty="0" smtClean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31532" y="4523601"/>
            <a:ext cx="49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Jets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29400" y="4876800"/>
            <a:ext cx="20780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1B400F"/>
                </a:solidFill>
                <a:latin typeface="Arial"/>
                <a:cs typeface="Arial"/>
              </a:rPr>
              <a:t>Heavy-flavor hadrons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rcRect l="-5006"/>
          <a:stretch>
            <a:fillRect/>
          </a:stretch>
        </p:blipFill>
        <p:spPr>
          <a:xfrm>
            <a:off x="4572002" y="3217334"/>
            <a:ext cx="1761067" cy="1605532"/>
          </a:xfrm>
          <a:prstGeom prst="rect">
            <a:avLst/>
          </a:prstGeom>
          <a:ln w="28575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572000" y="3228201"/>
            <a:ext cx="5179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  <a:cs typeface="Arial"/>
              </a:rPr>
              <a:t>MTD</a:t>
            </a: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9394078">
            <a:off x="5220088" y="3920314"/>
            <a:ext cx="442285" cy="32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4648200" y="48768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1B400F"/>
                </a:solidFill>
                <a:latin typeface="Arial"/>
                <a:cs typeface="Arial"/>
              </a:rPr>
              <a:t>High p</a:t>
            </a:r>
            <a:r>
              <a:rPr lang="en-US" sz="1200" b="1" i="1" baseline="-25000" dirty="0" smtClean="0">
                <a:solidFill>
                  <a:srgbClr val="1B400F"/>
                </a:solidFill>
                <a:latin typeface="Arial"/>
                <a:cs typeface="Arial"/>
              </a:rPr>
              <a:t>T</a:t>
            </a:r>
            <a:r>
              <a:rPr lang="en-US" sz="1200" b="1" i="1" dirty="0" smtClean="0">
                <a:solidFill>
                  <a:srgbClr val="1B400F"/>
                </a:solidFill>
                <a:latin typeface="Arial"/>
                <a:cs typeface="Arial"/>
              </a:rPr>
              <a:t> </a:t>
            </a:r>
            <a:r>
              <a:rPr lang="en-US" sz="1200" b="1" i="1" dirty="0" err="1" smtClean="0">
                <a:solidFill>
                  <a:srgbClr val="1B400F"/>
                </a:solidFill>
                <a:latin typeface="Arial"/>
                <a:cs typeface="Arial"/>
              </a:rPr>
              <a:t>muons</a:t>
            </a:r>
            <a:endParaRPr lang="en-US" sz="1200" b="1" i="1" dirty="0" smtClean="0">
              <a:solidFill>
                <a:srgbClr val="1B400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90800" y="4876800"/>
            <a:ext cx="1879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Jets &amp; Correlations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600200" y="274022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>
                <a:solidFill>
                  <a:srgbClr val="000077"/>
                </a:solidFill>
                <a:latin typeface="Arial"/>
                <a:cs typeface="Arial"/>
              </a:rPr>
              <a:t>Charged hadrons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50800"/>
            <a:ext cx="8353946" cy="488950"/>
          </a:xfrm>
        </p:spPr>
        <p:txBody>
          <a:bodyPr/>
          <a:lstStyle/>
          <a:p>
            <a:r>
              <a:rPr lang="en-US" b="1" i="1" dirty="0" smtClean="0">
                <a:solidFill>
                  <a:srgbClr val="800000"/>
                </a:solidFill>
              </a:rPr>
              <a:t>STAR PID </a:t>
            </a:r>
            <a:r>
              <a:rPr lang="en-US" dirty="0" smtClean="0"/>
              <a:t>for (</a:t>
            </a:r>
            <a:r>
              <a:rPr lang="en-US" i="1" dirty="0" err="1" smtClean="0"/>
              <a:t>π</a:t>
            </a:r>
            <a:r>
              <a:rPr lang="en-US" i="1" dirty="0" smtClean="0"/>
              <a:t>, K, </a:t>
            </a:r>
            <a:r>
              <a:rPr lang="en-US" i="1" dirty="0" err="1" smtClean="0"/>
              <a:t>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33400" y="609600"/>
            <a:ext cx="8112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Au+Au at </a:t>
            </a:r>
            <a:r>
              <a:rPr lang="en-US" sz="1200" b="1" i="1" dirty="0" smtClean="0"/>
              <a:t>7.7 </a:t>
            </a:r>
            <a:r>
              <a:rPr lang="en-US" sz="1200" b="1" dirty="0" smtClean="0"/>
              <a:t>GeV                                    Au+Au at </a:t>
            </a:r>
            <a:r>
              <a:rPr lang="en-US" sz="1200" b="1" i="1" dirty="0" smtClean="0"/>
              <a:t>39 </a:t>
            </a:r>
            <a:r>
              <a:rPr lang="en-US" sz="1200" b="1" dirty="0" smtClean="0"/>
              <a:t>GeV                                         Au+Au at </a:t>
            </a:r>
            <a:r>
              <a:rPr lang="en-US" sz="1200" b="1" i="1" dirty="0" smtClean="0"/>
              <a:t>200 </a:t>
            </a:r>
            <a:r>
              <a:rPr lang="en-US" sz="1200" b="1" dirty="0" smtClean="0"/>
              <a:t>GeV</a:t>
            </a:r>
          </a:p>
        </p:txBody>
      </p:sp>
      <p:grpSp>
        <p:nvGrpSpPr>
          <p:cNvPr id="3" name="Group 31"/>
          <p:cNvGrpSpPr/>
          <p:nvPr/>
        </p:nvGrpSpPr>
        <p:grpSpPr>
          <a:xfrm>
            <a:off x="406400" y="861558"/>
            <a:ext cx="2717799" cy="5526541"/>
            <a:chOff x="406400" y="861558"/>
            <a:chExt cx="2717799" cy="5526541"/>
          </a:xfrm>
        </p:grpSpPr>
        <p:sp>
          <p:nvSpPr>
            <p:cNvPr id="10" name="Rectangle 9"/>
            <p:cNvSpPr/>
            <p:nvPr/>
          </p:nvSpPr>
          <p:spPr>
            <a:xfrm>
              <a:off x="406400" y="861558"/>
              <a:ext cx="2717799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pirap_7_tpc_logz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t="7725" r="7937"/>
                <a:stretch>
                  <a:fillRect/>
                </a:stretch>
              </p:blipFill>
            </mc:Choice>
            <mc:Fallback>
              <p:blipFill>
                <a:blip r:embed="rId3"/>
                <a:srcRect t="7725" r="7937"/>
                <a:stretch>
                  <a:fillRect/>
                </a:stretch>
              </p:blipFill>
            </mc:Fallback>
          </mc:AlternateContent>
          <p:spPr>
            <a:xfrm>
              <a:off x="642390" y="886600"/>
              <a:ext cx="2456409" cy="2023479"/>
            </a:xfrm>
            <a:prstGeom prst="rect">
              <a:avLst/>
            </a:prstGeom>
          </p:spPr>
        </p:pic>
        <p:pic>
          <p:nvPicPr>
            <p:cNvPr id="21" name="Picture 20" descr="karap_7_tpc_logz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t="9013" r="8995"/>
                <a:stretch>
                  <a:fillRect/>
                </a:stretch>
              </p:blipFill>
            </mc:Choice>
            <mc:Fallback>
              <p:blipFill>
                <a:blip r:embed="rId5"/>
                <a:srcRect t="9013" r="8995"/>
                <a:stretch>
                  <a:fillRect/>
                </a:stretch>
              </p:blipFill>
            </mc:Fallback>
          </mc:AlternateContent>
          <p:spPr>
            <a:xfrm>
              <a:off x="635000" y="2641600"/>
              <a:ext cx="2426538" cy="1993900"/>
            </a:xfrm>
            <a:prstGeom prst="rect">
              <a:avLst/>
            </a:prstGeom>
          </p:spPr>
        </p:pic>
        <p:pic>
          <p:nvPicPr>
            <p:cNvPr id="27" name="Picture 26" descr="prrap_7_tpc_logz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 t="8141" r="8995"/>
                <a:stretch>
                  <a:fillRect/>
                </a:stretch>
              </p:blipFill>
            </mc:Choice>
            <mc:Fallback>
              <p:blipFill>
                <a:blip r:embed="rId7"/>
                <a:srcRect t="8141" r="8995"/>
                <a:stretch>
                  <a:fillRect/>
                </a:stretch>
              </p:blipFill>
            </mc:Fallback>
          </mc:AlternateContent>
          <p:spPr>
            <a:xfrm>
              <a:off x="632734" y="4343399"/>
              <a:ext cx="2418812" cy="2006601"/>
            </a:xfrm>
            <a:prstGeom prst="rect">
              <a:avLst/>
            </a:prstGeom>
          </p:spPr>
        </p:pic>
      </p:grpSp>
      <p:grpSp>
        <p:nvGrpSpPr>
          <p:cNvPr id="4" name="Group 30"/>
          <p:cNvGrpSpPr/>
          <p:nvPr/>
        </p:nvGrpSpPr>
        <p:grpSpPr>
          <a:xfrm>
            <a:off x="3225800" y="861558"/>
            <a:ext cx="2717799" cy="5546157"/>
            <a:chOff x="3225800" y="861558"/>
            <a:chExt cx="2717799" cy="5546157"/>
          </a:xfrm>
        </p:grpSpPr>
        <p:sp>
          <p:nvSpPr>
            <p:cNvPr id="13" name="Rectangle 12"/>
            <p:cNvSpPr/>
            <p:nvPr/>
          </p:nvSpPr>
          <p:spPr>
            <a:xfrm>
              <a:off x="3225800" y="861558"/>
              <a:ext cx="2717799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pirap_39_tpc_logz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rcRect t="8200" r="8466"/>
                <a:stretch>
                  <a:fillRect/>
                </a:stretch>
              </p:blipFill>
            </mc:Choice>
            <mc:Fallback>
              <p:blipFill>
                <a:blip r:embed="rId9"/>
                <a:srcRect t="8200" r="8466"/>
                <a:stretch>
                  <a:fillRect/>
                </a:stretch>
              </p:blipFill>
            </mc:Fallback>
          </mc:AlternateContent>
          <p:spPr>
            <a:xfrm>
              <a:off x="3340101" y="901700"/>
              <a:ext cx="2540000" cy="1972293"/>
            </a:xfrm>
            <a:prstGeom prst="rect">
              <a:avLst/>
            </a:prstGeom>
          </p:spPr>
        </p:pic>
        <p:pic>
          <p:nvPicPr>
            <p:cNvPr id="29" name="Picture 28" descr="karap_39_tpc_logz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rcRect t="6652" r="8289"/>
                <a:stretch>
                  <a:fillRect/>
                </a:stretch>
              </p:blipFill>
            </mc:Choice>
            <mc:Fallback>
              <p:blipFill>
                <a:blip r:embed="rId11"/>
                <a:srcRect t="6652" r="8289"/>
                <a:stretch>
                  <a:fillRect/>
                </a:stretch>
              </p:blipFill>
            </mc:Fallback>
          </mc:AlternateContent>
          <p:spPr>
            <a:xfrm>
              <a:off x="3340101" y="2565401"/>
              <a:ext cx="2539999" cy="2046741"/>
            </a:xfrm>
            <a:prstGeom prst="rect">
              <a:avLst/>
            </a:prstGeom>
          </p:spPr>
        </p:pic>
        <p:pic>
          <p:nvPicPr>
            <p:cNvPr id="30" name="Picture 29" descr="prrap_39_tpc_logz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rcRect t="7511" r="8995"/>
                <a:stretch>
                  <a:fillRect/>
                </a:stretch>
              </p:blipFill>
            </mc:Choice>
            <mc:Fallback>
              <p:blipFill>
                <a:blip r:embed="rId13"/>
                <a:srcRect t="7511" r="8995"/>
                <a:stretch>
                  <a:fillRect/>
                </a:stretch>
              </p:blipFill>
            </mc:Fallback>
          </mc:AlternateContent>
          <p:spPr>
            <a:xfrm>
              <a:off x="3340101" y="4307342"/>
              <a:ext cx="2514600" cy="2100373"/>
            </a:xfrm>
            <a:prstGeom prst="rect">
              <a:avLst/>
            </a:prstGeom>
          </p:spPr>
        </p:pic>
      </p:grpSp>
      <p:grpSp>
        <p:nvGrpSpPr>
          <p:cNvPr id="5" name="Group 34"/>
          <p:cNvGrpSpPr/>
          <p:nvPr/>
        </p:nvGrpSpPr>
        <p:grpSpPr>
          <a:xfrm>
            <a:off x="6042547" y="850900"/>
            <a:ext cx="2717799" cy="5526541"/>
            <a:chOff x="6042547" y="850900"/>
            <a:chExt cx="2717799" cy="5526541"/>
          </a:xfrm>
        </p:grpSpPr>
        <p:sp>
          <p:nvSpPr>
            <p:cNvPr id="22" name="Rectangle 21"/>
            <p:cNvSpPr/>
            <p:nvPr/>
          </p:nvSpPr>
          <p:spPr>
            <a:xfrm>
              <a:off x="6042547" y="850900"/>
              <a:ext cx="2717799" cy="5526541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pirap_200_tpc_logz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4"/>
                <a:srcRect t="8810" r="8907"/>
                <a:stretch>
                  <a:fillRect/>
                </a:stretch>
              </p:blipFill>
            </mc:Choice>
            <mc:Fallback>
              <p:blipFill>
                <a:blip r:embed="rId15"/>
                <a:srcRect t="8810" r="8907"/>
                <a:stretch>
                  <a:fillRect/>
                </a:stretch>
              </p:blipFill>
            </mc:Fallback>
          </mc:AlternateContent>
          <p:spPr>
            <a:xfrm>
              <a:off x="6086025" y="914400"/>
              <a:ext cx="2600776" cy="2006600"/>
            </a:xfrm>
            <a:prstGeom prst="rect">
              <a:avLst/>
            </a:prstGeom>
          </p:spPr>
        </p:pic>
        <p:pic>
          <p:nvPicPr>
            <p:cNvPr id="33" name="Picture 32" descr="karap_200_tpc_logz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6"/>
                <a:srcRect t="6064" r="8995"/>
                <a:stretch>
                  <a:fillRect/>
                </a:stretch>
              </p:blipFill>
            </mc:Choice>
            <mc:Fallback>
              <p:blipFill>
                <a:blip r:embed="rId17"/>
                <a:srcRect t="6064" r="8995"/>
                <a:stretch>
                  <a:fillRect/>
                </a:stretch>
              </p:blipFill>
            </mc:Fallback>
          </mc:AlternateContent>
          <p:spPr>
            <a:xfrm>
              <a:off x="6108700" y="2602325"/>
              <a:ext cx="2578099" cy="2050987"/>
            </a:xfrm>
            <a:prstGeom prst="rect">
              <a:avLst/>
            </a:prstGeom>
          </p:spPr>
        </p:pic>
        <p:pic>
          <p:nvPicPr>
            <p:cNvPr id="34" name="Picture 33" descr="prrap_200_tpc_logz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8"/>
                <a:srcRect t="8238" r="8995"/>
                <a:stretch>
                  <a:fillRect/>
                </a:stretch>
              </p:blipFill>
            </mc:Choice>
            <mc:Fallback>
              <p:blipFill>
                <a:blip r:embed="rId19"/>
                <a:srcRect t="8238" r="8995"/>
                <a:stretch>
                  <a:fillRect/>
                </a:stretch>
              </p:blipFill>
            </mc:Fallback>
          </mc:AlternateContent>
          <p:spPr>
            <a:xfrm>
              <a:off x="6104742" y="4368800"/>
              <a:ext cx="2582058" cy="20066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31800" y="926068"/>
            <a:ext cx="4457700" cy="5428290"/>
          </a:xfrm>
          <a:prstGeom prst="roundRect">
            <a:avLst>
              <a:gd name="adj" fmla="val 1862"/>
            </a:avLst>
          </a:prstGeom>
          <a:noFill/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Status: </a:t>
            </a:r>
            <a:r>
              <a:rPr lang="en-US" b="1" dirty="0" smtClean="0">
                <a:solidFill>
                  <a:srgbClr val="800000"/>
                </a:solidFill>
              </a:rPr>
              <a:t>Heavy Flavor Tracker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3" name="Picture 2" descr="DCA_PID_Summary.png"/>
          <p:cNvPicPr>
            <a:picLocks noChangeAspect="1"/>
          </p:cNvPicPr>
          <p:nvPr/>
        </p:nvPicPr>
        <p:blipFill>
          <a:blip r:embed="rId2"/>
          <a:srcRect t="9190"/>
          <a:stretch>
            <a:fillRect/>
          </a:stretch>
        </p:blipFill>
        <p:spPr>
          <a:xfrm>
            <a:off x="571500" y="3543299"/>
            <a:ext cx="4191000" cy="2734859"/>
          </a:xfrm>
          <a:prstGeom prst="rect">
            <a:avLst/>
          </a:prstGeom>
        </p:spPr>
      </p:pic>
      <p:pic>
        <p:nvPicPr>
          <p:cNvPr id="4" name="Picture 3" descr="md_XBD201401-00052-01.TI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099538"/>
            <a:ext cx="2057400" cy="1952660"/>
          </a:xfrm>
          <a:prstGeom prst="rect">
            <a:avLst/>
          </a:prstGeom>
        </p:spPr>
      </p:pic>
      <p:pic>
        <p:nvPicPr>
          <p:cNvPr id="5" name="Picture 4" descr="HFT-image-for-Web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099538"/>
            <a:ext cx="2083193" cy="1956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2347" y="3166646"/>
            <a:ext cx="3217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√</a:t>
            </a:r>
            <a:r>
              <a:rPr lang="en-US" sz="1600" b="1" i="1" dirty="0" err="1" smtClean="0"/>
              <a:t>s</a:t>
            </a:r>
            <a:r>
              <a:rPr lang="en-US" sz="1600" b="1" i="1" baseline="-25000" dirty="0" err="1" smtClean="0"/>
              <a:t>NN</a:t>
            </a:r>
            <a:r>
              <a:rPr lang="en-US" sz="1600" b="1" i="1" dirty="0" smtClean="0"/>
              <a:t> = </a:t>
            </a:r>
            <a:r>
              <a:rPr lang="en-US" sz="1600" dirty="0" smtClean="0"/>
              <a:t>200GeV Au+Au Collisions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849868"/>
            <a:ext cx="313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Heavy Flavor Tracker (HFT)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3800" y="1371600"/>
            <a:ext cx="3911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Physics goal:  </a:t>
            </a:r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Precision measurement of heavy quark hadron production in heavy ion collisions</a:t>
            </a:r>
          </a:p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All 3 sub-detectors (PXL, IST, SSD) were completed, installed prior to Run14</a:t>
            </a:r>
          </a:p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PXL – heart of the HFT:  state-of-art detector, MAPS technology, first time used at a collider experiment. </a:t>
            </a:r>
            <a:r>
              <a:rPr lang="en-US" sz="1600" b="1" dirty="0" smtClean="0">
                <a:latin typeface="Arial"/>
                <a:cs typeface="Arial"/>
              </a:rPr>
              <a:t>Integration time ~ 160μs</a:t>
            </a:r>
          </a:p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Taking data with STAR detector system, on track towards the physics goal</a:t>
            </a:r>
          </a:p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With survey and preliminary alignment, </a:t>
            </a:r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US" sz="1600" b="1" dirty="0" err="1" smtClean="0">
                <a:solidFill>
                  <a:srgbClr val="800000"/>
                </a:solidFill>
                <a:latin typeface="Arial"/>
                <a:cs typeface="Arial"/>
              </a:rPr>
              <a:t>Kaons</a:t>
            </a:r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 at 750 MeV/</a:t>
            </a:r>
            <a:r>
              <a:rPr lang="en-US" sz="1600" b="1" dirty="0" err="1" smtClean="0">
                <a:solidFill>
                  <a:srgbClr val="800000"/>
                </a:solidFill>
                <a:latin typeface="Arial"/>
                <a:cs typeface="Arial"/>
              </a:rPr>
              <a:t>c</a:t>
            </a:r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: DCA &lt; 60μm</a:t>
            </a: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5943600"/>
            <a:ext cx="2362200" cy="914400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Hao</a:t>
            </a:r>
            <a:r>
              <a:rPr lang="en-US" b="1" dirty="0" smtClean="0">
                <a:solidFill>
                  <a:schemeClr val="bg1"/>
                </a:solidFill>
              </a:rPr>
              <a:t> QIU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21, [Future experimental facilities, upgrades, and instrumentation]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2"/>
          <a:srcRect l="7929" t="2778" r="2751" b="5556"/>
          <a:stretch>
            <a:fillRect/>
          </a:stretch>
        </p:blipFill>
        <p:spPr bwMode="auto">
          <a:xfrm>
            <a:off x="4419600" y="4800600"/>
            <a:ext cx="2603500" cy="186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467600" cy="488950"/>
          </a:xfrm>
        </p:spPr>
        <p:txBody>
          <a:bodyPr/>
          <a:lstStyle/>
          <a:p>
            <a:r>
              <a:rPr lang="en-US" dirty="0" smtClean="0"/>
              <a:t>Status: </a:t>
            </a:r>
            <a:r>
              <a:rPr lang="en-US" b="1" dirty="0" err="1" smtClean="0">
                <a:solidFill>
                  <a:srgbClr val="800000"/>
                </a:solidFill>
              </a:rPr>
              <a:t>Muon</a:t>
            </a:r>
            <a:r>
              <a:rPr lang="en-US" b="1" dirty="0" smtClean="0">
                <a:solidFill>
                  <a:srgbClr val="800000"/>
                </a:solidFill>
              </a:rPr>
              <a:t> Telescope Detector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1000" y="571500"/>
            <a:ext cx="8382000" cy="3200400"/>
          </a:xfrm>
          <a:prstGeom prst="roundRect">
            <a:avLst>
              <a:gd name="adj" fmla="val 5682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" descr="mtd_star1"/>
          <p:cNvPicPr>
            <a:picLocks noChangeAspect="1" noChangeArrowheads="1"/>
          </p:cNvPicPr>
          <p:nvPr/>
        </p:nvPicPr>
        <p:blipFill>
          <a:blip r:embed="rId3"/>
          <a:srcRect l="1450" t="6314" r="14492"/>
          <a:stretch>
            <a:fillRect/>
          </a:stretch>
        </p:blipFill>
        <p:spPr bwMode="auto">
          <a:xfrm>
            <a:off x="673100" y="1079500"/>
            <a:ext cx="4419600" cy="255942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378200" y="723900"/>
            <a:ext cx="591228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TOF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19800" y="723900"/>
            <a:ext cx="629098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MTD</a:t>
            </a:r>
            <a:endParaRPr lang="en-US" sz="1600" b="1" dirty="0">
              <a:solidFill>
                <a:srgbClr val="8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6200000" flipH="1">
            <a:off x="86729" y="1737726"/>
            <a:ext cx="1629946" cy="279402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943101" y="1143000"/>
            <a:ext cx="1066799" cy="838200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2743200" y="1062454"/>
            <a:ext cx="914400" cy="8806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V="1">
            <a:off x="3185836" y="910054"/>
            <a:ext cx="1205071" cy="11854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7" idx="2"/>
          </p:cNvCxnSpPr>
          <p:nvPr/>
        </p:nvCxnSpPr>
        <p:spPr>
          <a:xfrm rot="5400000">
            <a:off x="5144050" y="490449"/>
            <a:ext cx="618294" cy="1762304"/>
          </a:xfrm>
          <a:prstGeom prst="line">
            <a:avLst/>
          </a:prstGeom>
          <a:ln>
            <a:solidFill>
              <a:srgbClr val="1B4008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 flipV="1">
            <a:off x="3944028" y="1028700"/>
            <a:ext cx="1148672" cy="6520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882650" y="1276350"/>
            <a:ext cx="1727200" cy="1079500"/>
          </a:xfrm>
          <a:prstGeom prst="line">
            <a:avLst/>
          </a:prstGeom>
          <a:ln>
            <a:solidFill>
              <a:srgbClr val="1B4008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05000" y="723900"/>
            <a:ext cx="583513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HFT</a:t>
            </a:r>
            <a:endParaRPr lang="en-US" sz="1600" b="1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723900"/>
            <a:ext cx="1222310" cy="33855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Beam pipe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41600" y="723900"/>
            <a:ext cx="595035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TPC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147280" y="723900"/>
            <a:ext cx="640620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EMC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953000" y="723900"/>
            <a:ext cx="902811" cy="338554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Magnet</a:t>
            </a:r>
            <a:endParaRPr lang="en-US" sz="1600" b="1" dirty="0"/>
          </a:p>
        </p:txBody>
      </p:sp>
      <p:pic>
        <p:nvPicPr>
          <p:cNvPr id="46" name="Picture 2" descr="Upsilon_RAA_MTD_separate_y201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054692"/>
            <a:ext cx="2717800" cy="195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381000" y="4031201"/>
            <a:ext cx="8356600" cy="2739212"/>
          </a:xfrm>
          <a:prstGeom prst="rect">
            <a:avLst/>
          </a:prstGeom>
          <a:noFill/>
          <a:ln w="57150" cap="flat" cmpd="thickThin" algn="ctr">
            <a:solidFill>
              <a:srgbClr val="8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  </a:t>
            </a:r>
            <a:r>
              <a:rPr lang="en-US" altLang="zh-CN" b="1" dirty="0" err="1" smtClean="0">
                <a:ea typeface="SimSun" pitchFamily="2" charset="-122"/>
                <a:cs typeface="SimSun" pitchFamily="2" charset="-122"/>
              </a:rPr>
              <a:t>Muon</a:t>
            </a:r>
            <a:r>
              <a:rPr lang="en-US" altLang="zh-CN" b="1" dirty="0" smtClean="0">
                <a:ea typeface="SimSun" pitchFamily="2" charset="-122"/>
                <a:cs typeface="SimSun" pitchFamily="2" charset="-122"/>
              </a:rPr>
              <a:t> Telescope Detector (MTD):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Physics goal: </a:t>
            </a:r>
            <a:r>
              <a:rPr lang="en-US" altLang="zh-CN" b="1" dirty="0" smtClean="0">
                <a:solidFill>
                  <a:srgbClr val="800000"/>
                </a:solidFill>
                <a:ea typeface="SimSun" pitchFamily="2" charset="-122"/>
                <a:cs typeface="SimSun" pitchFamily="2" charset="-122"/>
              </a:rPr>
              <a:t>Heavy Quarkonia </a:t>
            </a:r>
          </a:p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MRPC technology; covers ~45% </a:t>
            </a:r>
          </a:p>
          <a:p>
            <a:pPr marL="342900" indent="-342900">
              <a:spcAft>
                <a:spcPts val="600"/>
              </a:spcAft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     azimuthally and |</a:t>
            </a:r>
            <a:r>
              <a:rPr lang="en-US" altLang="zh-CN" dirty="0" err="1" smtClean="0">
                <a:ea typeface="SimSun" pitchFamily="2" charset="-122"/>
                <a:cs typeface="SimSun" pitchFamily="2" charset="-122"/>
              </a:rPr>
              <a:t>y</a:t>
            </a: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| &lt; 0.5</a:t>
            </a:r>
          </a:p>
          <a:p>
            <a:pPr>
              <a:defRPr/>
            </a:pPr>
            <a:r>
              <a:rPr lang="en-US" altLang="zh-CN" dirty="0" smtClean="0">
                <a:ea typeface="SimSun" pitchFamily="2" charset="-122"/>
                <a:cs typeface="SimSun" pitchFamily="2" charset="-122"/>
              </a:rPr>
              <a:t>3) </a:t>
            </a:r>
            <a:r>
              <a:rPr lang="en-US" altLang="zh-CN" dirty="0" smtClean="0">
                <a:ea typeface="宋体" charset="0"/>
                <a:cs typeface="宋体" charset="0"/>
              </a:rPr>
              <a:t>Fully installed in Run14: on track for </a:t>
            </a:r>
          </a:p>
          <a:p>
            <a:pPr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    sampling 10nb</a:t>
            </a:r>
            <a:r>
              <a:rPr lang="en-US" altLang="zh-CN" baseline="30000" dirty="0" smtClean="0">
                <a:ea typeface="宋体" charset="0"/>
                <a:cs typeface="宋体" charset="0"/>
              </a:rPr>
              <a:t>-1 </a:t>
            </a:r>
            <a:r>
              <a:rPr lang="en-US" altLang="zh-CN" dirty="0" smtClean="0">
                <a:ea typeface="宋体" charset="0"/>
                <a:cs typeface="宋体" charset="0"/>
              </a:rPr>
              <a:t>in 200GeV Au+Au </a:t>
            </a:r>
          </a:p>
          <a:p>
            <a:pPr>
              <a:defRPr/>
            </a:pPr>
            <a:r>
              <a:rPr lang="en-US" altLang="zh-CN" dirty="0" smtClean="0">
                <a:ea typeface="宋体" charset="0"/>
                <a:cs typeface="宋体" charset="0"/>
              </a:rPr>
              <a:t>    for </a:t>
            </a:r>
            <a:r>
              <a:rPr lang="en-US" altLang="zh-CN" dirty="0" err="1" smtClean="0">
                <a:ea typeface="宋体" charset="0"/>
                <a:cs typeface="宋体" charset="0"/>
              </a:rPr>
              <a:t>quarkonium</a:t>
            </a:r>
            <a:r>
              <a:rPr lang="en-US" altLang="zh-CN" dirty="0" smtClean="0">
                <a:ea typeface="宋体" charset="0"/>
                <a:cs typeface="宋体" charset="0"/>
              </a:rPr>
              <a:t> physics</a:t>
            </a:r>
          </a:p>
          <a:p>
            <a:pPr>
              <a:defRPr/>
            </a:pPr>
            <a:endParaRPr lang="en-US" altLang="zh-CN" sz="800" dirty="0" smtClean="0">
              <a:ea typeface="宋体" charset="0"/>
              <a:cs typeface="宋体" charset="0"/>
            </a:endParaRPr>
          </a:p>
          <a:p>
            <a:pPr>
              <a:defRPr/>
            </a:pPr>
            <a:endParaRPr lang="en-US" altLang="zh-CN" dirty="0" smtClean="0">
              <a:ea typeface="宋体" charset="0"/>
              <a:cs typeface="宋体" charset="0"/>
            </a:endParaRPr>
          </a:p>
        </p:txBody>
      </p:sp>
      <p:pic>
        <p:nvPicPr>
          <p:cNvPr id="27" name="Picture 4" descr="http://drupal.star.bnl.gov/STAR/files/userfiles/247/platform_oct23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334000" y="1323975"/>
            <a:ext cx="3280851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914400" y="0"/>
            <a:ext cx="7315200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>
                <a:ea typeface="Arial" pitchFamily="-108" charset="0"/>
                <a:cs typeface="Arial" pitchFamily="-108" charset="0"/>
              </a:rPr>
              <a:t>STAR</a:t>
            </a:r>
            <a:r>
              <a:rPr lang="en-US" sz="3600" dirty="0" smtClean="0">
                <a:ea typeface="Arial" pitchFamily="-108" charset="0"/>
                <a:cs typeface="Arial" pitchFamily="-108" charset="0"/>
              </a:rPr>
              <a:t> Detector Configurations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3752" y="2817435"/>
            <a:ext cx="7648248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endParaRPr lang="en-US" sz="2400" dirty="0" smtClean="0"/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</a:rPr>
              <a:t>  </a:t>
            </a: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STAR: </a:t>
            </a:r>
            <a:r>
              <a:rPr lang="en-US" sz="2400" b="1" dirty="0" smtClean="0">
                <a:solidFill>
                  <a:srgbClr val="800000"/>
                </a:solidFill>
              </a:rPr>
              <a:t>Large coverage, excellent PID, fast DAQ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</a:t>
            </a:r>
            <a:r>
              <a:rPr lang="en-US" b="1" dirty="0" smtClean="0">
                <a:solidFill>
                  <a:srgbClr val="800000"/>
                </a:solidFill>
              </a:rPr>
              <a:t>	 </a:t>
            </a:r>
            <a:r>
              <a:rPr lang="en-US" b="1" dirty="0" smtClean="0">
                <a:solidFill>
                  <a:srgbClr val="000000"/>
                </a:solidFill>
              </a:rPr>
              <a:t>- </a:t>
            </a:r>
            <a:r>
              <a:rPr lang="en-US" dirty="0" smtClean="0">
                <a:solidFill>
                  <a:srgbClr val="000000"/>
                </a:solidFill>
              </a:rPr>
              <a:t>detects nearly </a:t>
            </a:r>
            <a:r>
              <a:rPr lang="en-US" dirty="0" smtClean="0"/>
              <a:t>all particles produced at RHIC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  </a:t>
            </a:r>
            <a:r>
              <a:rPr lang="en-US" b="1" dirty="0" smtClean="0">
                <a:solidFill>
                  <a:srgbClr val="000000"/>
                </a:solidFill>
              </a:rPr>
              <a:t>- </a:t>
            </a:r>
            <a:r>
              <a:rPr lang="en-US" dirty="0" smtClean="0">
                <a:solidFill>
                  <a:srgbClr val="000000"/>
                </a:solidFill>
              </a:rPr>
              <a:t>multi-fold correlation measurements</a:t>
            </a:r>
          </a:p>
          <a:p>
            <a:pPr marL="342900" indent="-342900"/>
            <a:r>
              <a:rPr lang="en-US" sz="2400" b="1" dirty="0" smtClean="0">
                <a:solidFill>
                  <a:srgbClr val="800000"/>
                </a:solidFill>
              </a:rPr>
              <a:t>	  </a:t>
            </a:r>
            <a:r>
              <a:rPr lang="en-US" b="1" dirty="0" smtClean="0">
                <a:solidFill>
                  <a:srgbClr val="000000"/>
                </a:solidFill>
              </a:rPr>
              <a:t>- Probes: </a:t>
            </a:r>
            <a:r>
              <a:rPr lang="en-US" b="1" dirty="0" smtClean="0">
                <a:solidFill>
                  <a:srgbClr val="800000"/>
                </a:solidFill>
              </a:rPr>
              <a:t>bulk, penetrating, and </a:t>
            </a:r>
            <a:r>
              <a:rPr lang="en-US" b="1" i="1" dirty="0" smtClean="0">
                <a:solidFill>
                  <a:srgbClr val="800000"/>
                </a:solidFill>
              </a:rPr>
              <a:t>bulk-penetrating 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/>
            <a:endParaRPr lang="en-US" b="1" dirty="0" smtClean="0">
              <a:solidFill>
                <a:srgbClr val="800000"/>
              </a:solidFill>
            </a:endParaRPr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 STAR: </a:t>
            </a:r>
            <a:r>
              <a:rPr lang="en-US" sz="2400" b="1" dirty="0" smtClean="0">
                <a:solidFill>
                  <a:srgbClr val="800000"/>
                </a:solidFill>
              </a:rPr>
              <a:t>Excellent mid-</a:t>
            </a:r>
            <a:r>
              <a:rPr lang="en-US" sz="2400" b="1" dirty="0" err="1" smtClean="0">
                <a:solidFill>
                  <a:srgbClr val="800000"/>
                </a:solidFill>
              </a:rPr>
              <a:t>y</a:t>
            </a:r>
            <a:r>
              <a:rPr lang="en-US" sz="2400" b="1" dirty="0" smtClean="0">
                <a:solidFill>
                  <a:srgbClr val="800000"/>
                </a:solidFill>
              </a:rPr>
              <a:t> collider experiment </a:t>
            </a:r>
          </a:p>
          <a:p>
            <a:pPr marL="342900" indent="-342900"/>
            <a:r>
              <a:rPr lang="en-US" b="1" dirty="0" smtClean="0">
                <a:solidFill>
                  <a:srgbClr val="800000"/>
                </a:solidFill>
              </a:rPr>
              <a:t>  	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800" b="1" dirty="0" smtClean="0">
              <a:solidFill>
                <a:srgbClr val="800000"/>
              </a:solidFill>
            </a:endParaRPr>
          </a:p>
          <a:p>
            <a:pPr marL="342900" indent="-342900">
              <a:buFont typeface="Wingdings" charset="2"/>
              <a:buChar char="è"/>
            </a:pPr>
            <a:r>
              <a:rPr lang="en-US" sz="2400" b="1" dirty="0" smtClean="0">
                <a:solidFill>
                  <a:srgbClr val="800000"/>
                </a:solidFill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latin typeface="Arial Black"/>
                <a:ea typeface="Wingdings"/>
                <a:cs typeface="Arial Black"/>
              </a:rPr>
              <a:t>STAR: </a:t>
            </a:r>
            <a:r>
              <a:rPr lang="en-US" sz="2400" b="1" dirty="0" smtClean="0">
                <a:solidFill>
                  <a:srgbClr val="008000"/>
                </a:solidFill>
              </a:rPr>
              <a:t>Expanding into forward rapidity regions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03300" y="762000"/>
          <a:ext cx="71628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05"/>
                <a:gridCol w="1790700"/>
                <a:gridCol w="2954655"/>
                <a:gridCol w="2148840"/>
              </a:tblGrid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2001-2010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TPC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/>
                        <a:t>u,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endParaRPr lang="en-US" b="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/>
                        <a:t>TPC + BEMC</a:t>
                      </a:r>
                      <a:endParaRPr lang="en-US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smtClean="0">
                          <a:solidFill>
                            <a:srgbClr val="1B400F"/>
                          </a:solidFill>
                        </a:rPr>
                        <a:t>photon</a:t>
                      </a:r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TPC + TOF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i="1" dirty="0" err="1" smtClean="0"/>
                        <a:t>u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d</a:t>
                      </a:r>
                      <a:r>
                        <a:rPr lang="en-US" b="0" i="1" dirty="0" smtClean="0"/>
                        <a:t>, </a:t>
                      </a:r>
                      <a:r>
                        <a:rPr lang="en-US" b="0" i="1" dirty="0" err="1" smtClean="0"/>
                        <a:t>s</a:t>
                      </a:r>
                      <a:r>
                        <a:rPr lang="en-US" b="0" i="1" baseline="0" dirty="0" smtClean="0"/>
                        <a:t> + </a:t>
                      </a:r>
                      <a:r>
                        <a:rPr lang="en-US" b="0" i="1" baseline="0" dirty="0" err="1" smtClean="0"/>
                        <a:t>dilepton</a:t>
                      </a:r>
                      <a:endParaRPr lang="en-US" b="0" i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TPC + TOF </a:t>
                      </a:r>
                      <a:r>
                        <a:rPr lang="en-US" b="0" dirty="0" smtClean="0"/>
                        <a:t>+ MTD</a:t>
                      </a:r>
                      <a:endParaRPr lang="en-US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err="1" smtClean="0">
                          <a:solidFill>
                            <a:srgbClr val="1B400F"/>
                          </a:solidFill>
                        </a:rPr>
                        <a:t>u</a:t>
                      </a:r>
                      <a:r>
                        <a:rPr lang="en-US" b="1" i="1" dirty="0" smtClean="0">
                          <a:solidFill>
                            <a:srgbClr val="1B400F"/>
                          </a:solidFill>
                        </a:rPr>
                        <a:t>, </a:t>
                      </a:r>
                      <a:r>
                        <a:rPr lang="en-US" b="1" i="1" dirty="0" err="1" smtClean="0">
                          <a:solidFill>
                            <a:srgbClr val="1B400F"/>
                          </a:solidFill>
                        </a:rPr>
                        <a:t>d</a:t>
                      </a:r>
                      <a:r>
                        <a:rPr lang="en-US" b="1" i="1" dirty="0" smtClean="0">
                          <a:solidFill>
                            <a:srgbClr val="1B400F"/>
                          </a:solidFill>
                        </a:rPr>
                        <a:t>, </a:t>
                      </a:r>
                      <a:r>
                        <a:rPr lang="en-US" b="1" i="1" dirty="0" err="1" smtClean="0">
                          <a:solidFill>
                            <a:srgbClr val="1B400F"/>
                          </a:solidFill>
                        </a:rPr>
                        <a:t>s</a:t>
                      </a:r>
                      <a:r>
                        <a:rPr lang="en-US" b="1" i="1" dirty="0" smtClean="0">
                          <a:solidFill>
                            <a:srgbClr val="1B400F"/>
                          </a:solidFill>
                        </a:rPr>
                        <a:t>, </a:t>
                      </a:r>
                      <a:r>
                        <a:rPr lang="en-US" b="1" i="1" dirty="0" err="1" smtClean="0">
                          <a:solidFill>
                            <a:srgbClr val="1B400F"/>
                          </a:solidFill>
                        </a:rPr>
                        <a:t>c</a:t>
                      </a:r>
                      <a:r>
                        <a:rPr lang="en-US" b="1" i="1" dirty="0" smtClean="0">
                          <a:solidFill>
                            <a:srgbClr val="1B400F"/>
                          </a:solidFill>
                        </a:rPr>
                        <a:t>, </a:t>
                      </a:r>
                      <a:r>
                        <a:rPr lang="en-US" b="1" i="1" dirty="0" err="1" smtClean="0">
                          <a:solidFill>
                            <a:srgbClr val="1B400F"/>
                          </a:solidFill>
                        </a:rPr>
                        <a:t>b</a:t>
                      </a:r>
                      <a:r>
                        <a:rPr lang="en-US" b="1" i="1" baseline="0" dirty="0" smtClean="0">
                          <a:solidFill>
                            <a:srgbClr val="1B400F"/>
                          </a:solidFill>
                        </a:rPr>
                        <a:t> + </a:t>
                      </a:r>
                      <a:r>
                        <a:rPr lang="en-US" b="1" i="1" baseline="0" dirty="0" err="1" smtClean="0">
                          <a:solidFill>
                            <a:srgbClr val="1B400F"/>
                          </a:solidFill>
                        </a:rPr>
                        <a:t>dilepton</a:t>
                      </a:r>
                      <a:endParaRPr lang="en-US" b="1" i="1" dirty="0" smtClean="0">
                        <a:solidFill>
                          <a:srgbClr val="1B400F"/>
                        </a:solidFill>
                      </a:endParaRPr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TPC + TOF +</a:t>
                      </a:r>
                      <a:r>
                        <a:rPr lang="en-US" b="0" dirty="0" smtClean="0"/>
                        <a:t> MTD </a:t>
                      </a:r>
                      <a:r>
                        <a:rPr lang="en-US" b="1" dirty="0" smtClean="0"/>
                        <a:t>+ HFT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304" r="9143"/>
          <a:stretch>
            <a:fillRect/>
          </a:stretch>
        </p:blipFill>
        <p:spPr>
          <a:xfrm>
            <a:off x="4800600" y="736600"/>
            <a:ext cx="3886200" cy="2862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3900" y="12700"/>
            <a:ext cx="5175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193 GeV U+U Collisions  </a:t>
            </a:r>
            <a:endParaRPr lang="en-US" sz="3600" dirty="0">
              <a:solidFill>
                <a:srgbClr val="800000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457200" y="4343400"/>
            <a:ext cx="8305800" cy="18466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RHIC delivered the </a:t>
            </a:r>
            <a:r>
              <a:rPr lang="en-US" dirty="0" smtClean="0"/>
              <a:t>U+U </a:t>
            </a:r>
            <a:r>
              <a:rPr lang="en-US" dirty="0" smtClean="0"/>
              <a:t>collisions in order to study geometry effects. Model expectation: 20% increase in energy density in very central collisions</a:t>
            </a:r>
          </a:p>
          <a:p>
            <a:pPr marL="342900" indent="-342900">
              <a:buAutoNum type="arabicParenR"/>
            </a:pPr>
            <a:r>
              <a:rPr lang="en-US" dirty="0" smtClean="0"/>
              <a:t>Tip-tip</a:t>
            </a:r>
            <a:r>
              <a:rPr lang="en-US" dirty="0" smtClean="0"/>
              <a:t> </a:t>
            </a:r>
            <a:r>
              <a:rPr lang="en-US" dirty="0" smtClean="0"/>
              <a:t>and</a:t>
            </a:r>
            <a:r>
              <a:rPr lang="en-US" dirty="0" smtClean="0"/>
              <a:t> body-body enhanced </a:t>
            </a:r>
            <a:r>
              <a:rPr lang="en-US" dirty="0" smtClean="0"/>
              <a:t>samples selected via ZDC-</a:t>
            </a:r>
            <a:r>
              <a:rPr lang="en-US" dirty="0" err="1" smtClean="0"/>
              <a:t>mult</a:t>
            </a:r>
            <a:r>
              <a:rPr lang="en-US" dirty="0" smtClean="0"/>
              <a:t> cut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/>
              <a:t>IP-</a:t>
            </a:r>
            <a:r>
              <a:rPr lang="en-US" dirty="0" err="1" smtClean="0"/>
              <a:t>Glasma</a:t>
            </a:r>
            <a:r>
              <a:rPr lang="en-US" dirty="0" smtClean="0"/>
              <a:t> model consistent with the observation: implying CGC type of initial </a:t>
            </a:r>
            <a:r>
              <a:rPr lang="en-US" dirty="0" smtClean="0"/>
              <a:t>condition </a:t>
            </a:r>
            <a:r>
              <a:rPr lang="en-US" dirty="0" smtClean="0"/>
              <a:t>at RHIC</a:t>
            </a:r>
            <a:endParaRPr lang="en-US" sz="1200" dirty="0" smtClean="0"/>
          </a:p>
          <a:p>
            <a:r>
              <a:rPr lang="en-US" sz="1200" i="1" dirty="0" smtClean="0"/>
              <a:t>                                                                                                    - </a:t>
            </a:r>
            <a:r>
              <a:rPr lang="en-US" sz="1200" i="1" dirty="0" err="1" smtClean="0"/>
              <a:t>Bjoern</a:t>
            </a:r>
            <a:r>
              <a:rPr lang="en-US" sz="1200" i="1" dirty="0" smtClean="0"/>
              <a:t> </a:t>
            </a:r>
            <a:r>
              <a:rPr lang="en-US" sz="1200" i="1" dirty="0" err="1"/>
              <a:t>Schenke</a:t>
            </a:r>
            <a:r>
              <a:rPr lang="en-US" sz="1200" i="1" dirty="0"/>
              <a:t>,</a:t>
            </a:r>
            <a:r>
              <a:rPr lang="en-US" sz="1200" i="1" dirty="0" smtClean="0"/>
              <a:t> et al. arXiv</a:t>
            </a:r>
            <a:r>
              <a:rPr lang="en-US" sz="1200" i="1" dirty="0"/>
              <a:t>:</a:t>
            </a:r>
            <a:r>
              <a:rPr lang="en-US" sz="1200" i="1" dirty="0" smtClean="0"/>
              <a:t>1403.2232              </a:t>
            </a:r>
          </a:p>
          <a:p>
            <a:r>
              <a:rPr lang="en-US" sz="1200" i="1" dirty="0" smtClean="0"/>
              <a:t>                                                                                                    - </a:t>
            </a:r>
            <a:r>
              <a:rPr lang="en-US" sz="1200" i="1" dirty="0" err="1" smtClean="0"/>
              <a:t>Maciej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Rybczyński</a:t>
            </a:r>
            <a:r>
              <a:rPr lang="en-US" sz="1200" i="1" dirty="0" smtClean="0"/>
              <a:t>, et. al.  PRC87,044908(13)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 rot="5400000">
            <a:off x="3532118" y="3605281"/>
            <a:ext cx="330201" cy="5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4211770" y="3613433"/>
            <a:ext cx="300784" cy="488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Fig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736600"/>
            <a:ext cx="4340499" cy="294981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781800" y="6226076"/>
            <a:ext cx="2362200" cy="631924"/>
          </a:xfrm>
          <a:prstGeom prst="rect">
            <a:avLst/>
          </a:prstGeom>
          <a:solidFill>
            <a:srgbClr val="1B400F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Hui</a:t>
            </a:r>
            <a:r>
              <a:rPr lang="en-US" b="1" dirty="0" smtClean="0">
                <a:solidFill>
                  <a:schemeClr val="bg1"/>
                </a:solidFill>
              </a:rPr>
              <a:t> WANG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cs typeface="Arial"/>
              </a:rPr>
              <a:t>May 19, [Initial state physics]</a:t>
            </a:r>
            <a:endParaRPr lang="en-US" sz="1200" b="1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941318" y="3631717"/>
            <a:ext cx="330201" cy="5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295400" y="3657600"/>
            <a:ext cx="330201" cy="5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 rot="16200000">
            <a:off x="4235586" y="1855148"/>
            <a:ext cx="103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 </a:t>
            </a:r>
            <a:r>
              <a:rPr lang="en-US" dirty="0" smtClean="0"/>
              <a:t>Slope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4847164" y="1952846"/>
            <a:ext cx="304801" cy="12444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80200" y="3380753"/>
            <a:ext cx="482600" cy="12444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68678" y="3364462"/>
            <a:ext cx="273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Collision centrality (ZDC)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53200" y="838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Preliminary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190105</TotalTime>
  <Words>4327</Words>
  <Application>Microsoft Macintosh PowerPoint</Application>
  <PresentationFormat>On-screen Show (4:3)</PresentationFormat>
  <Paragraphs>566</Paragraphs>
  <Slides>31</Slides>
  <Notes>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Photo Editor Photo</vt:lpstr>
      <vt:lpstr>Equation</vt:lpstr>
      <vt:lpstr>        STAR Overview  Nu Xu(1,2) (for the STAR Collaboration)     Outline:       1) Introduction        2) STAR Detector System        3) Recent Results From STAR    - On initial conditions and penetrating observables    - On QCD phase structure          4) Summary and Outlook                            (1) College of Physical Science &amp; Technology, Central China Normal University, China                                   (2) Nuclear Science Division, Lawrence Berkeley National Laboratory, USA      </vt:lpstr>
      <vt:lpstr>STAR Physics Focus </vt:lpstr>
      <vt:lpstr>Slide 3</vt:lpstr>
      <vt:lpstr>Particle Identification at STAR</vt:lpstr>
      <vt:lpstr>STAR PID for (π, K, p)</vt:lpstr>
      <vt:lpstr>Status: Heavy Flavor Tracker</vt:lpstr>
      <vt:lpstr>Status: Muon Telescope Detector</vt:lpstr>
      <vt:lpstr>Slide 8</vt:lpstr>
      <vt:lpstr>Slide 9</vt:lpstr>
      <vt:lpstr>Slide 10</vt:lpstr>
      <vt:lpstr>Slide 11</vt:lpstr>
      <vt:lpstr>Di-jets Imbalance AJ Result </vt:lpstr>
      <vt:lpstr>Slide 13</vt:lpstr>
      <vt:lpstr>Slide 14</vt:lpstr>
      <vt:lpstr>Beam Energy Scan-I at RHIC</vt:lpstr>
      <vt:lpstr>Bulk Properties at Freeze-out</vt:lpstr>
      <vt:lpstr>Energy Dependence of Di-electrons</vt:lpstr>
      <vt:lpstr>Slide 18</vt:lpstr>
      <vt:lpstr>Collectivity v2 Measurements</vt:lpstr>
      <vt:lpstr>BES v2 and Model Comparison</vt:lpstr>
      <vt:lpstr> Study Chiral Effects at STAR</vt:lpstr>
      <vt:lpstr> Charge Separation wrt Event Plane</vt:lpstr>
      <vt:lpstr>Directed Flow v1: Softest Point</vt:lpstr>
      <vt:lpstr>Higher Moments</vt:lpstr>
      <vt:lpstr>Slide 25</vt:lpstr>
      <vt:lpstr>Slide 26</vt:lpstr>
      <vt:lpstr>Summary</vt:lpstr>
      <vt:lpstr>STAR: Near Future Plans </vt:lpstr>
      <vt:lpstr>ACKNOWLEDGEMENTS</vt:lpstr>
      <vt:lpstr>Slide 30</vt:lpstr>
      <vt:lpstr>STAR HIGHTLIGHTS at QM2014</vt:lpstr>
    </vt:vector>
  </TitlesOfParts>
  <Company>LBNL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Nu/Xu</dc:creator>
  <cp:lastModifiedBy>Nu/Xu</cp:lastModifiedBy>
  <cp:revision>1669</cp:revision>
  <cp:lastPrinted>2014-05-15T07:29:34Z</cp:lastPrinted>
  <dcterms:created xsi:type="dcterms:W3CDTF">2014-05-22T02:15:02Z</dcterms:created>
  <dcterms:modified xsi:type="dcterms:W3CDTF">2014-05-22T05:38:49Z</dcterms:modified>
</cp:coreProperties>
</file>