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F61B-0807-40D7-A3B5-F503D4CA225A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FD31-5F9A-4E4E-801B-D73C5C84F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F61B-0807-40D7-A3B5-F503D4CA225A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FD31-5F9A-4E4E-801B-D73C5C84F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F61B-0807-40D7-A3B5-F503D4CA225A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FD31-5F9A-4E4E-801B-D73C5C84F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F61B-0807-40D7-A3B5-F503D4CA225A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FD31-5F9A-4E4E-801B-D73C5C84F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F61B-0807-40D7-A3B5-F503D4CA225A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FD31-5F9A-4E4E-801B-D73C5C84F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F61B-0807-40D7-A3B5-F503D4CA225A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FD31-5F9A-4E4E-801B-D73C5C84F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F61B-0807-40D7-A3B5-F503D4CA225A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FD31-5F9A-4E4E-801B-D73C5C84F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F61B-0807-40D7-A3B5-F503D4CA225A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FD31-5F9A-4E4E-801B-D73C5C84F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F61B-0807-40D7-A3B5-F503D4CA225A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FD31-5F9A-4E4E-801B-D73C5C84F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F61B-0807-40D7-A3B5-F503D4CA225A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FD31-5F9A-4E4E-801B-D73C5C84F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F61B-0807-40D7-A3B5-F503D4CA225A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FD31-5F9A-4E4E-801B-D73C5C84F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5F61B-0807-40D7-A3B5-F503D4CA225A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9FD31-5F9A-4E4E-801B-D73C5C84F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Local Polarimetry with </a:t>
            </a:r>
            <a:br>
              <a:rPr lang="en-US" dirty="0" smtClean="0"/>
            </a:br>
            <a:r>
              <a:rPr lang="en-US" dirty="0" smtClean="0"/>
              <a:t>Zero Degree Calorimeter at 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en-US" dirty="0" smtClean="0"/>
              <a:t>Oleksandr Grebenyuk, LBNL</a:t>
            </a:r>
            <a:br>
              <a:rPr lang="en-US" dirty="0" smtClean="0"/>
            </a:br>
            <a:r>
              <a:rPr lang="en-US" dirty="0" smtClean="0"/>
              <a:t>STAR Collaboration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077170"/>
            <a:ext cx="1447800" cy="87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075176"/>
            <a:ext cx="1228167" cy="87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Single-spin asymmetry at zero angle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4724400" y="1308677"/>
            <a:ext cx="4190993" cy="4558723"/>
            <a:chOff x="4571995" y="1689677"/>
            <a:chExt cx="4190993" cy="4558723"/>
          </a:xfrm>
        </p:grpSpPr>
        <p:grpSp>
          <p:nvGrpSpPr>
            <p:cNvPr id="17" name="Group 16"/>
            <p:cNvGrpSpPr/>
            <p:nvPr/>
          </p:nvGrpSpPr>
          <p:grpSpPr>
            <a:xfrm>
              <a:off x="4571995" y="1689677"/>
              <a:ext cx="4190993" cy="4558723"/>
              <a:chOff x="4572000" y="1676408"/>
              <a:chExt cx="4190993" cy="4558723"/>
            </a:xfrm>
          </p:grpSpPr>
          <p:grpSp>
            <p:nvGrpSpPr>
              <p:cNvPr id="4" name="Group 3"/>
              <p:cNvGrpSpPr>
                <a:grpSpLocks noChangeAspect="1"/>
              </p:cNvGrpSpPr>
              <p:nvPr/>
            </p:nvGrpSpPr>
            <p:grpSpPr>
              <a:xfrm>
                <a:off x="4572000" y="1676408"/>
                <a:ext cx="4190993" cy="4558723"/>
                <a:chOff x="20497807" y="21496464"/>
                <a:chExt cx="2321858" cy="2525581"/>
              </a:xfrm>
            </p:grpSpPr>
            <p:pic>
              <p:nvPicPr>
                <p:cNvPr id="5" name="Picture 2" descr="C:\Documents and Settings\Oleksandr Grebenyuk\Documents\Documents\Polarimetry\SMDPics4\phi.GI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0497807" y="21711164"/>
                  <a:ext cx="2189182" cy="23108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" name="TextBox 5"/>
                <p:cNvSpPr txBox="1"/>
                <p:nvPr/>
              </p:nvSpPr>
              <p:spPr>
                <a:xfrm>
                  <a:off x="20564138" y="22226195"/>
                  <a:ext cx="597049" cy="56268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</a:t>
                  </a:r>
                </a:p>
                <a:p>
                  <a:endParaRPr lang="en-US" dirty="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22355293" y="21496464"/>
                  <a:ext cx="464372" cy="56268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</a:t>
                  </a:r>
                </a:p>
                <a:p>
                  <a:endParaRPr lang="en-US" dirty="0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5867400" y="4876800"/>
                <a:ext cx="5334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826918" y="4745594"/>
                <a:ext cx="18811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V="1">
                <a:off x="5926931" y="4752975"/>
                <a:ext cx="47625" cy="28575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 rot="17449031">
                <a:off x="5823899" y="4738243"/>
                <a:ext cx="73482" cy="665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V="1">
                <a:off x="5845969" y="4798219"/>
                <a:ext cx="47625" cy="28575"/>
              </a:xfrm>
              <a:prstGeom prst="line">
                <a:avLst/>
              </a:prstGeom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5813357" y="4112452"/>
              <a:ext cx="187392" cy="329318"/>
              <a:chOff x="5813357" y="4100546"/>
              <a:chExt cx="187392" cy="329318"/>
            </a:xfrm>
          </p:grpSpPr>
          <p:sp>
            <p:nvSpPr>
              <p:cNvPr id="18" name="Rectangle 17"/>
              <p:cNvSpPr/>
              <p:nvPr/>
            </p:nvSpPr>
            <p:spPr>
              <a:xfrm rot="1602277">
                <a:off x="5856496" y="4100546"/>
                <a:ext cx="88963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895974" y="4241006"/>
                <a:ext cx="104775" cy="1833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 rot="20710868">
                <a:off x="5813357" y="4345292"/>
                <a:ext cx="104775" cy="84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4876800" cy="3916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sz="2400" dirty="0" smtClean="0"/>
              <a:t>Hadronic calorimeter equipped with Shower Maximum Detector </a:t>
            </a:r>
            <a:br>
              <a:rPr lang="en-US" sz="2400" dirty="0" smtClean="0"/>
            </a:br>
            <a:r>
              <a:rPr lang="en-US" sz="2400" dirty="0" smtClean="0"/>
              <a:t>detects very forward neutral particles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 smtClean="0"/>
              <a:t>p</a:t>
            </a:r>
            <a:r>
              <a:rPr lang="en-US" sz="2400" baseline="30000" dirty="0" smtClean="0"/>
              <a:t>↑</a:t>
            </a:r>
            <a:r>
              <a:rPr lang="en-US" sz="2400" dirty="0" smtClean="0"/>
              <a:t>+</a:t>
            </a:r>
            <a:r>
              <a:rPr lang="en-US" sz="1600" dirty="0" smtClean="0"/>
              <a:t> </a:t>
            </a:r>
            <a:r>
              <a:rPr lang="en-US" sz="2400" dirty="0" smtClean="0"/>
              <a:t>p</a:t>
            </a:r>
            <a:r>
              <a:rPr lang="en-US" sz="1000" dirty="0" smtClean="0"/>
              <a:t> </a:t>
            </a:r>
            <a:r>
              <a:rPr lang="en-US" sz="2400" dirty="0" smtClean="0"/>
              <a:t>→</a:t>
            </a:r>
            <a:r>
              <a:rPr lang="en-US" sz="10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+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X</a:t>
            </a:r>
            <a:endParaRPr lang="en-US" sz="24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 smtClean="0"/>
              <a:t>Large asymmetry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 of neutron production enables its use as a </a:t>
            </a:r>
            <a:br>
              <a:rPr lang="en-US" sz="2400" dirty="0" smtClean="0"/>
            </a:br>
            <a:r>
              <a:rPr lang="en-US" sz="2400" dirty="0" smtClean="0"/>
              <a:t>local polarimeter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8600" y="-7086600"/>
            <a:ext cx="8839200" cy="13944600"/>
            <a:chOff x="-1905000" y="-8077198"/>
            <a:chExt cx="10552758" cy="14935198"/>
          </a:xfrm>
        </p:grpSpPr>
        <p:pic>
          <p:nvPicPr>
            <p:cNvPr id="8" name="Picture 4" descr="groupone_east"/>
            <p:cNvPicPr preferRelativeResize="0"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-1905000" y="-8077198"/>
              <a:ext cx="10552758" cy="14935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-1086252" y="5450110"/>
              <a:ext cx="2383119" cy="428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</a:rPr>
                <a:t>STAR Preliminary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Single-spin asymmetry at zero angle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5410200"/>
          </a:xfrm>
        </p:spPr>
        <p:txBody>
          <a:bodyPr>
            <a:normAutofit/>
          </a:bodyPr>
          <a:lstStyle/>
          <a:p>
            <a:pPr marL="0" indent="0" algn="ctr" defTabSz="0">
              <a:lnSpc>
                <a:spcPct val="80000"/>
              </a:lnSpc>
              <a:spcBef>
                <a:spcPts val="1200"/>
              </a:spcBef>
              <a:buNone/>
              <a:tabLst>
                <a:tab pos="0" algn="l"/>
              </a:tabLst>
            </a:pPr>
            <a:r>
              <a:rPr lang="en-US" sz="2400" kern="0" dirty="0" smtClean="0">
                <a:ea typeface="+mn-ea"/>
                <a:cs typeface="Arial" pitchFamily="34" charset="0"/>
              </a:rPr>
              <a:t>	</a:t>
            </a:r>
            <a:r>
              <a:rPr lang="en-US" sz="2400" dirty="0" smtClean="0">
                <a:ea typeface="+mn-ea"/>
                <a:cs typeface="Arial" pitchFamily="34" charset="0"/>
              </a:rPr>
              <a:t>In </a:t>
            </a:r>
            <a:r>
              <a:rPr lang="en-US" sz="2400" dirty="0">
                <a:ea typeface="+mn-ea"/>
                <a:cs typeface="Arial" pitchFamily="34" charset="0"/>
              </a:rPr>
              <a:t>2009 STAR has commissioned </a:t>
            </a:r>
            <a:r>
              <a:rPr lang="en-US" sz="2400" dirty="0" smtClean="0">
                <a:ea typeface="+mn-ea"/>
                <a:cs typeface="Arial" pitchFamily="34" charset="0"/>
              </a:rPr>
              <a:t>Zero Degree Calorimeter</a:t>
            </a:r>
            <a:br>
              <a:rPr lang="en-US" sz="2400" dirty="0" smtClean="0">
                <a:ea typeface="+mn-ea"/>
                <a:cs typeface="Arial" pitchFamily="34" charset="0"/>
              </a:rPr>
            </a:br>
            <a:r>
              <a:rPr lang="en-US" sz="2400" dirty="0" smtClean="0">
                <a:ea typeface="+mn-ea"/>
                <a:cs typeface="Arial" pitchFamily="34" charset="0"/>
              </a:rPr>
              <a:t>as </a:t>
            </a:r>
            <a:r>
              <a:rPr lang="en-US" sz="2400" dirty="0">
                <a:ea typeface="+mn-ea"/>
                <a:cs typeface="Arial" pitchFamily="34" charset="0"/>
              </a:rPr>
              <a:t>a local polarimeter for polarized proton collisions </a:t>
            </a:r>
            <a:r>
              <a:rPr lang="en-US" sz="2400" dirty="0">
                <a:cs typeface="Arial" pitchFamily="34" charset="0"/>
              </a:rPr>
              <a:t/>
            </a:r>
            <a:br>
              <a:rPr lang="en-US" sz="2400" dirty="0">
                <a:cs typeface="Arial" pitchFamily="34" charset="0"/>
              </a:rPr>
            </a:br>
            <a:r>
              <a:rPr lang="en-US" sz="2400" dirty="0" smtClean="0">
                <a:ea typeface="+mn-ea"/>
                <a:cs typeface="Arial" pitchFamily="34" charset="0"/>
              </a:rPr>
              <a:t>at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√</a:t>
            </a:r>
            <a:r>
              <a:rPr lang="en-US" sz="2400" i="1" dirty="0" smtClean="0">
                <a:ea typeface="+mn-ea"/>
                <a:cs typeface="Arial" pitchFamily="34" charset="0"/>
              </a:rPr>
              <a:t>s</a:t>
            </a:r>
            <a:r>
              <a:rPr lang="en-US" sz="2400" dirty="0" smtClean="0">
                <a:ea typeface="+mn-ea"/>
                <a:cs typeface="Arial" pitchFamily="34" charset="0"/>
              </a:rPr>
              <a:t> = 500</a:t>
            </a:r>
            <a:r>
              <a:rPr lang="en-US" sz="1800" dirty="0" smtClean="0">
                <a:ea typeface="+mn-ea"/>
                <a:cs typeface="Arial" pitchFamily="34" charset="0"/>
              </a:rPr>
              <a:t> </a:t>
            </a:r>
            <a:r>
              <a:rPr lang="en-US" sz="2400" dirty="0" smtClean="0">
                <a:ea typeface="+mn-ea"/>
                <a:cs typeface="Arial" pitchFamily="34" charset="0"/>
              </a:rPr>
              <a:t>GeV</a:t>
            </a:r>
            <a:br>
              <a:rPr lang="en-US" sz="2400" dirty="0" smtClean="0">
                <a:ea typeface="+mn-ea"/>
                <a:cs typeface="Arial" pitchFamily="34" charset="0"/>
              </a:rPr>
            </a:br>
            <a:endParaRPr lang="en-US" sz="2400" dirty="0" smtClean="0">
              <a:ea typeface="+mn-ea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400" dirty="0" smtClean="0">
                <a:ea typeface="+mn-ea"/>
                <a:cs typeface="Arial" pitchFamily="34" charset="0"/>
              </a:rPr>
              <a:t>Two </a:t>
            </a:r>
            <a:r>
              <a:rPr lang="en-US" sz="2400" dirty="0">
                <a:ea typeface="+mn-ea"/>
                <a:cs typeface="Arial" pitchFamily="34" charset="0"/>
              </a:rPr>
              <a:t>independent analyses see </a:t>
            </a:r>
            <a:r>
              <a:rPr lang="en-US" sz="2400" dirty="0" smtClean="0">
                <a:ea typeface="+mn-ea"/>
                <a:cs typeface="Arial" pitchFamily="34" charset="0"/>
              </a:rPr>
              <a:t>consistent analyzing </a:t>
            </a:r>
            <a:br>
              <a:rPr lang="en-US" sz="2400" dirty="0" smtClean="0">
                <a:ea typeface="+mn-ea"/>
                <a:cs typeface="Arial" pitchFamily="34" charset="0"/>
              </a:rPr>
            </a:br>
            <a:r>
              <a:rPr lang="en-US" sz="2400" dirty="0" smtClean="0">
                <a:ea typeface="+mn-ea"/>
                <a:cs typeface="Arial" pitchFamily="34" charset="0"/>
              </a:rPr>
              <a:t>powers </a:t>
            </a:r>
            <a:r>
              <a:rPr lang="en-US" sz="2400" i="1" dirty="0" smtClean="0">
                <a:cs typeface="Arial" pitchFamily="34" charset="0"/>
              </a:rPr>
              <a:t>A</a:t>
            </a:r>
            <a:r>
              <a:rPr lang="en-US" sz="2400" i="1" baseline="-25000" dirty="0" smtClean="0">
                <a:cs typeface="Arial" pitchFamily="34" charset="0"/>
              </a:rPr>
              <a:t>N</a:t>
            </a:r>
            <a:r>
              <a:rPr lang="en-US" sz="1200" dirty="0" smtClean="0">
                <a:cs typeface="Arial" pitchFamily="34" charset="0"/>
              </a:rPr>
              <a:t> </a:t>
            </a:r>
            <a:r>
              <a:rPr lang="en-US" sz="2400" dirty="0" smtClean="0">
                <a:ea typeface="+mn-ea"/>
                <a:cs typeface="Arial" pitchFamily="34" charset="0"/>
              </a:rPr>
              <a:t>&gt;</a:t>
            </a:r>
            <a:r>
              <a:rPr lang="en-US" sz="1000" dirty="0" smtClean="0">
                <a:ea typeface="+mn-ea"/>
                <a:cs typeface="Arial" pitchFamily="34" charset="0"/>
              </a:rPr>
              <a:t> </a:t>
            </a:r>
            <a:r>
              <a:rPr lang="en-US" sz="2400" dirty="0" smtClean="0">
                <a:ea typeface="+mn-ea"/>
                <a:cs typeface="Arial" pitchFamily="34" charset="0"/>
              </a:rPr>
              <a:t>8</a:t>
            </a:r>
            <a:r>
              <a:rPr lang="en-US" sz="2400" dirty="0">
                <a:ea typeface="+mn-ea"/>
                <a:cs typeface="Arial" pitchFamily="34" charset="0"/>
              </a:rPr>
              <a:t>% for both </a:t>
            </a:r>
            <a:r>
              <a:rPr lang="en-US" sz="2400" dirty="0" smtClean="0">
                <a:ea typeface="+mn-ea"/>
                <a:cs typeface="Arial" pitchFamily="34" charset="0"/>
              </a:rPr>
              <a:t>beams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400" dirty="0" smtClean="0">
                <a:ea typeface="+mn-ea"/>
                <a:cs typeface="Arial" pitchFamily="34" charset="0"/>
              </a:rPr>
              <a:t>Analyzed </a:t>
            </a:r>
            <a:r>
              <a:rPr lang="en-US" sz="2400" dirty="0">
                <a:ea typeface="+mn-ea"/>
                <a:cs typeface="Arial" pitchFamily="34" charset="0"/>
              </a:rPr>
              <a:t>multiple trigger conditions and fill </a:t>
            </a:r>
            <a:r>
              <a:rPr lang="en-US" sz="2400" dirty="0" smtClean="0">
                <a:ea typeface="+mn-ea"/>
                <a:cs typeface="Arial" pitchFamily="34" charset="0"/>
              </a:rPr>
              <a:t>patterns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400" dirty="0" smtClean="0">
                <a:ea typeface="+mn-ea"/>
                <a:cs typeface="Arial" pitchFamily="34" charset="0"/>
              </a:rPr>
              <a:t>At </a:t>
            </a:r>
            <a:r>
              <a:rPr lang="en-US" sz="2400" dirty="0">
                <a:ea typeface="+mn-ea"/>
                <a:cs typeface="Arial" pitchFamily="34" charset="0"/>
              </a:rPr>
              <a:t>200</a:t>
            </a:r>
            <a:r>
              <a:rPr lang="en-US" sz="1800" dirty="0">
                <a:ea typeface="+mn-ea"/>
                <a:cs typeface="Arial" pitchFamily="34" charset="0"/>
              </a:rPr>
              <a:t> </a:t>
            </a:r>
            <a:r>
              <a:rPr lang="en-US" sz="2400" dirty="0">
                <a:ea typeface="+mn-ea"/>
                <a:cs typeface="Arial" pitchFamily="34" charset="0"/>
              </a:rPr>
              <a:t>GeV analyzing power is about </a:t>
            </a:r>
            <a:r>
              <a:rPr lang="en-US" sz="2400" dirty="0" smtClean="0">
                <a:ea typeface="+mn-ea"/>
                <a:cs typeface="Arial" pitchFamily="34" charset="0"/>
              </a:rPr>
              <a:t>4%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400" dirty="0" smtClean="0">
                <a:ea typeface="+mn-ea"/>
                <a:cs typeface="Arial" pitchFamily="34" charset="0"/>
              </a:rPr>
              <a:t>Launched </a:t>
            </a:r>
            <a:r>
              <a:rPr lang="en-US" sz="2400" dirty="0">
                <a:ea typeface="+mn-ea"/>
                <a:cs typeface="Arial" pitchFamily="34" charset="0"/>
              </a:rPr>
              <a:t>the online monitoring so results are </a:t>
            </a:r>
            <a:r>
              <a:rPr lang="en-US" sz="2400" dirty="0" smtClean="0">
                <a:ea typeface="+mn-ea"/>
                <a:cs typeface="Arial" pitchFamily="34" charset="0"/>
              </a:rPr>
              <a:t/>
            </a:r>
            <a:br>
              <a:rPr lang="en-US" sz="2400" dirty="0" smtClean="0">
                <a:ea typeface="+mn-ea"/>
                <a:cs typeface="Arial" pitchFamily="34" charset="0"/>
              </a:rPr>
            </a:br>
            <a:r>
              <a:rPr lang="en-US" sz="2400" dirty="0" smtClean="0">
                <a:ea typeface="+mn-ea"/>
                <a:cs typeface="Arial" pitchFamily="34" charset="0"/>
              </a:rPr>
              <a:t>available </a:t>
            </a:r>
            <a:r>
              <a:rPr lang="en-US" sz="2400" dirty="0">
                <a:ea typeface="+mn-ea"/>
                <a:cs typeface="Arial" pitchFamily="34" charset="0"/>
              </a:rPr>
              <a:t>very </a:t>
            </a:r>
            <a:r>
              <a:rPr lang="en-US" sz="2400" dirty="0" smtClean="0">
                <a:ea typeface="+mn-ea"/>
                <a:cs typeface="Arial" pitchFamily="34" charset="0"/>
              </a:rPr>
              <a:t>quickly</a:t>
            </a:r>
          </a:p>
          <a:p>
            <a:pPr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1600" dirty="0" smtClean="0">
                <a:cs typeface="Arial" pitchFamily="34" charset="0"/>
              </a:rPr>
              <a:t> </a:t>
            </a:r>
            <a:endParaRPr lang="en-US" sz="1600" dirty="0" smtClean="0"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400" dirty="0" smtClean="0">
                <a:ea typeface="+mn-ea"/>
                <a:cs typeface="Arial" pitchFamily="34" charset="0"/>
              </a:rPr>
              <a:t>We acknowledge an excellent pioneering work </a:t>
            </a:r>
            <a:br>
              <a:rPr lang="en-US" sz="2400" dirty="0" smtClean="0">
                <a:ea typeface="+mn-ea"/>
                <a:cs typeface="Arial" pitchFamily="34" charset="0"/>
              </a:rPr>
            </a:br>
            <a:r>
              <a:rPr lang="en-US" sz="2400" dirty="0" smtClean="0">
                <a:ea typeface="+mn-ea"/>
                <a:cs typeface="Arial" pitchFamily="34" charset="0"/>
              </a:rPr>
              <a:t>by PHENIX Collaboration since 2001</a:t>
            </a:r>
            <a:endParaRPr lang="en-US" sz="1600" dirty="0">
              <a:solidFill>
                <a:schemeClr val="bg1">
                  <a:lumMod val="50000"/>
                </a:schemeClr>
              </a:solidFill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Local Polarimetry with  Zero Degree Calorimeter at STAR</vt:lpstr>
      <vt:lpstr>Single-spin asymmetry at zero angle</vt:lpstr>
      <vt:lpstr>Single-spin asymmetry at zero angle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Polarimetry  with Zero Degree Calorimeter  at STAR</dc:title>
  <dc:creator>Oleksandr Grebenyuk</dc:creator>
  <cp:lastModifiedBy>Oleksandr Grebenyuk</cp:lastModifiedBy>
  <cp:revision>20</cp:revision>
  <dcterms:created xsi:type="dcterms:W3CDTF">2009-06-05T11:53:54Z</dcterms:created>
  <dcterms:modified xsi:type="dcterms:W3CDTF">2009-06-05T15:11:07Z</dcterms:modified>
</cp:coreProperties>
</file>