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30175200" cy="42062400"/>
  <p:notesSz cx="7315200" cy="96012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9600" kern="1200" baseline="-250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9600" kern="1200" baseline="-250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9600" kern="1200" baseline="-250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9600" kern="1200" baseline="-250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9600" kern="1200" baseline="-250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9600" kern="1200" baseline="-250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9600" kern="1200" baseline="-250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9600" kern="1200" baseline="-250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9600" kern="1200" baseline="-250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AE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 autoAdjust="0"/>
    <p:restoredTop sz="94660" autoAdjust="0"/>
  </p:normalViewPr>
  <p:slideViewPr>
    <p:cSldViewPr>
      <p:cViewPr varScale="1">
        <p:scale>
          <a:sx n="17" d="100"/>
          <a:sy n="17" d="100"/>
        </p:scale>
        <p:origin x="-3354" y="-258"/>
      </p:cViewPr>
      <p:guideLst>
        <p:guide orient="horz" pos="13248"/>
        <p:guide pos="95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3775" y="13066713"/>
            <a:ext cx="25647650" cy="90154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25963" y="23834725"/>
            <a:ext cx="21123275" cy="107505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98AF50-E5EA-4EED-834B-351DF889FBF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6B7F75-5734-46F0-8420-586E43796F0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877338" y="1685925"/>
            <a:ext cx="6789737" cy="358870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08125" y="1685925"/>
            <a:ext cx="20216813" cy="358870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454CD6-1F47-4F3D-ABA5-66D2DD02839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CC6FDA-4EE3-4877-9C4A-8B374645DC8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4425" y="27028775"/>
            <a:ext cx="25647650" cy="835501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84425" y="17827625"/>
            <a:ext cx="25647650" cy="92011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76E690-4527-4CDB-8ACE-5A9A677BFA9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8125" y="9813925"/>
            <a:ext cx="13503275" cy="27759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63800" y="9813925"/>
            <a:ext cx="13503275" cy="27759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C10F1A-0832-4E52-8B38-CF1A70763DA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125" y="1684338"/>
            <a:ext cx="27158950" cy="7010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08125" y="9415463"/>
            <a:ext cx="13333413" cy="39243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08125" y="13339763"/>
            <a:ext cx="13333413" cy="242347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8900" y="9415463"/>
            <a:ext cx="13338175" cy="39243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8900" y="13339763"/>
            <a:ext cx="13338175" cy="242347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4193C4-46D2-46CF-892C-DB77F3BC0C7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F01FA3-04D4-461F-B599-0DAEB3E7696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E3418C-E137-4F75-9FB5-4E92E008F32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125" y="1674813"/>
            <a:ext cx="9928225" cy="71278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98300" y="1674813"/>
            <a:ext cx="16868775" cy="358997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08125" y="8802688"/>
            <a:ext cx="9928225" cy="287718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15B366-0595-43D2-8668-17758345E01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5025" y="29443363"/>
            <a:ext cx="18105438" cy="34766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15025" y="3757613"/>
            <a:ext cx="18105438" cy="25238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15025" y="32919988"/>
            <a:ext cx="18105438" cy="49355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D83357-9670-4B0B-B426-1997678D4EA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08125" y="1685925"/>
            <a:ext cx="2715895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12548" tIns="206276" rIns="412548" bIns="20627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08125" y="9813925"/>
            <a:ext cx="27158950" cy="2775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12548" tIns="206276" rIns="412548" bIns="20627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08125" y="38301613"/>
            <a:ext cx="704215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12548" tIns="206276" rIns="412548" bIns="206276" numCol="1" anchor="t" anchorCtr="0" compatLnSpc="1">
            <a:prstTxWarp prst="textNoShape">
              <a:avLst/>
            </a:prstTxWarp>
          </a:bodyPr>
          <a:lstStyle>
            <a:lvl1pPr defTabSz="4124325">
              <a:defRPr sz="6500" baseline="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309225" y="38301613"/>
            <a:ext cx="955675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12548" tIns="206276" rIns="412548" bIns="206276" numCol="1" anchor="t" anchorCtr="0" compatLnSpc="1">
            <a:prstTxWarp prst="textNoShape">
              <a:avLst/>
            </a:prstTxWarp>
          </a:bodyPr>
          <a:lstStyle>
            <a:lvl1pPr algn="ctr" defTabSz="4124325">
              <a:defRPr sz="6500" baseline="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1624925" y="38301613"/>
            <a:ext cx="704215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12548" tIns="206276" rIns="412548" bIns="206276" numCol="1" anchor="t" anchorCtr="0" compatLnSpc="1">
            <a:prstTxWarp prst="textNoShape">
              <a:avLst/>
            </a:prstTxWarp>
          </a:bodyPr>
          <a:lstStyle>
            <a:lvl1pPr algn="r" defTabSz="4124325">
              <a:defRPr sz="6500" baseline="0"/>
            </a:lvl1pPr>
          </a:lstStyle>
          <a:p>
            <a:fld id="{A7467F42-DCB9-4B74-A686-4606070CC496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124325" rtl="0" fontAlgn="base">
        <a:spcBef>
          <a:spcPct val="0"/>
        </a:spcBef>
        <a:spcAft>
          <a:spcPct val="0"/>
        </a:spcAft>
        <a:defRPr sz="198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124325" rtl="0" fontAlgn="base">
        <a:spcBef>
          <a:spcPct val="0"/>
        </a:spcBef>
        <a:spcAft>
          <a:spcPct val="0"/>
        </a:spcAft>
        <a:defRPr sz="19800">
          <a:solidFill>
            <a:schemeClr val="tx2"/>
          </a:solidFill>
          <a:latin typeface="Arial" charset="0"/>
        </a:defRPr>
      </a:lvl2pPr>
      <a:lvl3pPr algn="ctr" defTabSz="4124325" rtl="0" fontAlgn="base">
        <a:spcBef>
          <a:spcPct val="0"/>
        </a:spcBef>
        <a:spcAft>
          <a:spcPct val="0"/>
        </a:spcAft>
        <a:defRPr sz="19800">
          <a:solidFill>
            <a:schemeClr val="tx2"/>
          </a:solidFill>
          <a:latin typeface="Arial" charset="0"/>
        </a:defRPr>
      </a:lvl3pPr>
      <a:lvl4pPr algn="ctr" defTabSz="4124325" rtl="0" fontAlgn="base">
        <a:spcBef>
          <a:spcPct val="0"/>
        </a:spcBef>
        <a:spcAft>
          <a:spcPct val="0"/>
        </a:spcAft>
        <a:defRPr sz="19800">
          <a:solidFill>
            <a:schemeClr val="tx2"/>
          </a:solidFill>
          <a:latin typeface="Arial" charset="0"/>
        </a:defRPr>
      </a:lvl4pPr>
      <a:lvl5pPr algn="ctr" defTabSz="4124325" rtl="0" fontAlgn="base">
        <a:spcBef>
          <a:spcPct val="0"/>
        </a:spcBef>
        <a:spcAft>
          <a:spcPct val="0"/>
        </a:spcAft>
        <a:defRPr sz="19800">
          <a:solidFill>
            <a:schemeClr val="tx2"/>
          </a:solidFill>
          <a:latin typeface="Arial" charset="0"/>
        </a:defRPr>
      </a:lvl5pPr>
      <a:lvl6pPr marL="457200" algn="ctr" defTabSz="4124325" rtl="0" fontAlgn="base">
        <a:spcBef>
          <a:spcPct val="0"/>
        </a:spcBef>
        <a:spcAft>
          <a:spcPct val="0"/>
        </a:spcAft>
        <a:defRPr sz="19800">
          <a:solidFill>
            <a:schemeClr val="tx2"/>
          </a:solidFill>
          <a:latin typeface="Arial" charset="0"/>
        </a:defRPr>
      </a:lvl6pPr>
      <a:lvl7pPr marL="914400" algn="ctr" defTabSz="4124325" rtl="0" fontAlgn="base">
        <a:spcBef>
          <a:spcPct val="0"/>
        </a:spcBef>
        <a:spcAft>
          <a:spcPct val="0"/>
        </a:spcAft>
        <a:defRPr sz="19800">
          <a:solidFill>
            <a:schemeClr val="tx2"/>
          </a:solidFill>
          <a:latin typeface="Arial" charset="0"/>
        </a:defRPr>
      </a:lvl7pPr>
      <a:lvl8pPr marL="1371600" algn="ctr" defTabSz="4124325" rtl="0" fontAlgn="base">
        <a:spcBef>
          <a:spcPct val="0"/>
        </a:spcBef>
        <a:spcAft>
          <a:spcPct val="0"/>
        </a:spcAft>
        <a:defRPr sz="19800">
          <a:solidFill>
            <a:schemeClr val="tx2"/>
          </a:solidFill>
          <a:latin typeface="Arial" charset="0"/>
        </a:defRPr>
      </a:lvl8pPr>
      <a:lvl9pPr marL="1828800" algn="ctr" defTabSz="4124325" rtl="0" fontAlgn="base">
        <a:spcBef>
          <a:spcPct val="0"/>
        </a:spcBef>
        <a:spcAft>
          <a:spcPct val="0"/>
        </a:spcAft>
        <a:defRPr sz="19800">
          <a:solidFill>
            <a:schemeClr val="tx2"/>
          </a:solidFill>
          <a:latin typeface="Arial" charset="0"/>
        </a:defRPr>
      </a:lvl9pPr>
    </p:titleStyle>
    <p:bodyStyle>
      <a:lvl1pPr marL="1546225" indent="-1546225" algn="l" defTabSz="4124325" rtl="0" fontAlgn="base">
        <a:spcBef>
          <a:spcPct val="20000"/>
        </a:spcBef>
        <a:spcAft>
          <a:spcPct val="0"/>
        </a:spcAft>
        <a:buChar char="•"/>
        <a:defRPr sz="14700">
          <a:solidFill>
            <a:schemeClr val="tx1"/>
          </a:solidFill>
          <a:latin typeface="+mn-lt"/>
          <a:ea typeface="+mn-ea"/>
          <a:cs typeface="+mn-cs"/>
        </a:defRPr>
      </a:lvl1pPr>
      <a:lvl2pPr marL="3351213" indent="-1285875" algn="l" defTabSz="4124325" rtl="0" fontAlgn="base">
        <a:spcBef>
          <a:spcPct val="20000"/>
        </a:spcBef>
        <a:spcAft>
          <a:spcPct val="0"/>
        </a:spcAft>
        <a:buChar char="–"/>
        <a:defRPr sz="12500">
          <a:solidFill>
            <a:schemeClr val="tx1"/>
          </a:solidFill>
          <a:latin typeface="+mn-lt"/>
        </a:defRPr>
      </a:lvl2pPr>
      <a:lvl3pPr marL="5157788" indent="-1033463" algn="l" defTabSz="4124325" rtl="0" fontAlgn="base">
        <a:spcBef>
          <a:spcPct val="20000"/>
        </a:spcBef>
        <a:spcAft>
          <a:spcPct val="0"/>
        </a:spcAft>
        <a:buChar char="•"/>
        <a:defRPr sz="10800">
          <a:solidFill>
            <a:schemeClr val="tx1"/>
          </a:solidFill>
          <a:latin typeface="+mn-lt"/>
        </a:defRPr>
      </a:lvl3pPr>
      <a:lvl4pPr marL="7216775" indent="-1025525" algn="l" defTabSz="4124325" rtl="0" fontAlgn="base">
        <a:spcBef>
          <a:spcPct val="20000"/>
        </a:spcBef>
        <a:spcAft>
          <a:spcPct val="0"/>
        </a:spcAft>
        <a:buChar char="–"/>
        <a:defRPr sz="9000">
          <a:solidFill>
            <a:schemeClr val="tx1"/>
          </a:solidFill>
          <a:latin typeface="+mn-lt"/>
        </a:defRPr>
      </a:lvl4pPr>
      <a:lvl5pPr marL="9282113" indent="-1031875" algn="l" defTabSz="4124325" rtl="0" fontAlgn="base">
        <a:spcBef>
          <a:spcPct val="20000"/>
        </a:spcBef>
        <a:spcAft>
          <a:spcPct val="0"/>
        </a:spcAft>
        <a:buChar char="»"/>
        <a:defRPr sz="9000">
          <a:solidFill>
            <a:schemeClr val="tx1"/>
          </a:solidFill>
          <a:latin typeface="+mn-lt"/>
        </a:defRPr>
      </a:lvl5pPr>
      <a:lvl6pPr marL="9739313" indent="-1031875" algn="l" defTabSz="4124325" rtl="0" fontAlgn="base">
        <a:spcBef>
          <a:spcPct val="20000"/>
        </a:spcBef>
        <a:spcAft>
          <a:spcPct val="0"/>
        </a:spcAft>
        <a:buChar char="»"/>
        <a:defRPr sz="9000">
          <a:solidFill>
            <a:schemeClr val="tx1"/>
          </a:solidFill>
          <a:latin typeface="+mn-lt"/>
        </a:defRPr>
      </a:lvl6pPr>
      <a:lvl7pPr marL="10196513" indent="-1031875" algn="l" defTabSz="4124325" rtl="0" fontAlgn="base">
        <a:spcBef>
          <a:spcPct val="20000"/>
        </a:spcBef>
        <a:spcAft>
          <a:spcPct val="0"/>
        </a:spcAft>
        <a:buChar char="»"/>
        <a:defRPr sz="9000">
          <a:solidFill>
            <a:schemeClr val="tx1"/>
          </a:solidFill>
          <a:latin typeface="+mn-lt"/>
        </a:defRPr>
      </a:lvl7pPr>
      <a:lvl8pPr marL="10653713" indent="-1031875" algn="l" defTabSz="4124325" rtl="0" fontAlgn="base">
        <a:spcBef>
          <a:spcPct val="20000"/>
        </a:spcBef>
        <a:spcAft>
          <a:spcPct val="0"/>
        </a:spcAft>
        <a:buChar char="»"/>
        <a:defRPr sz="9000">
          <a:solidFill>
            <a:schemeClr val="tx1"/>
          </a:solidFill>
          <a:latin typeface="+mn-lt"/>
        </a:defRPr>
      </a:lvl8pPr>
      <a:lvl9pPr marL="11110913" indent="-1031875" algn="l" defTabSz="4124325" rtl="0" fontAlgn="base">
        <a:spcBef>
          <a:spcPct val="20000"/>
        </a:spcBef>
        <a:spcAft>
          <a:spcPct val="0"/>
        </a:spcAft>
        <a:buChar char="»"/>
        <a:defRPr sz="9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wmf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1856940" y="19354802"/>
            <a:ext cx="12544859" cy="17754596"/>
            <a:chOff x="1856940" y="19354802"/>
            <a:chExt cx="12544859" cy="17754596"/>
          </a:xfrm>
        </p:grpSpPr>
        <p:pic>
          <p:nvPicPr>
            <p:cNvPr id="50" name="Picture 4" descr="groupone_east"/>
            <p:cNvPicPr preferRelativeResize="0">
              <a:picLocks noChangeAspect="1" noChangeArrowheads="1"/>
            </p:cNvPicPr>
            <p:nvPr/>
          </p:nvPicPr>
          <p:blipFill>
            <a:blip r:embed="rId2"/>
            <a:stretch>
              <a:fillRect/>
            </a:stretch>
          </p:blipFill>
          <p:spPr bwMode="auto">
            <a:xfrm>
              <a:off x="1856940" y="19354802"/>
              <a:ext cx="12544859" cy="17754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" name="TextBox 37"/>
            <p:cNvSpPr txBox="1"/>
            <p:nvPr/>
          </p:nvSpPr>
          <p:spPr>
            <a:xfrm>
              <a:off x="2819400" y="35276135"/>
              <a:ext cx="2874761" cy="5027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/>
                <a:t>STAR Preliminary</a:t>
              </a:r>
              <a:endParaRPr lang="en-US" sz="4000" dirty="0"/>
            </a:p>
          </p:txBody>
        </p:sp>
      </p:grpSp>
      <p:pic>
        <p:nvPicPr>
          <p:cNvPr id="9228" name="Picture 1036"/>
          <p:cNvPicPr preferRelativeResize="0"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6254622" y="19583400"/>
            <a:ext cx="12167978" cy="17221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7" name="Group 36"/>
          <p:cNvGrpSpPr/>
          <p:nvPr/>
        </p:nvGrpSpPr>
        <p:grpSpPr>
          <a:xfrm>
            <a:off x="19812000" y="8763000"/>
            <a:ext cx="6681788" cy="5649218"/>
            <a:chOff x="19812000" y="8763000"/>
            <a:chExt cx="6681788" cy="5649218"/>
          </a:xfrm>
        </p:grpSpPr>
        <p:grpSp>
          <p:nvGrpSpPr>
            <p:cNvPr id="33" name="Group 32"/>
            <p:cNvGrpSpPr/>
            <p:nvPr/>
          </p:nvGrpSpPr>
          <p:grpSpPr>
            <a:xfrm>
              <a:off x="19812000" y="9372600"/>
              <a:ext cx="6681788" cy="5039618"/>
              <a:chOff x="19812000" y="9372600"/>
              <a:chExt cx="6681788" cy="5039618"/>
            </a:xfrm>
          </p:grpSpPr>
          <p:pic>
            <p:nvPicPr>
              <p:cNvPr id="9226" name="Picture 1034" descr="C:\Documents and Settings\Oleksandr Grebenyuk\Documents\Documents\Polarimetry\SMDPics4\smdmap.JP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9812000" y="9372600"/>
                <a:ext cx="6681788" cy="4435475"/>
              </a:xfrm>
              <a:prstGeom prst="rect">
                <a:avLst/>
              </a:prstGeom>
              <a:noFill/>
            </p:spPr>
          </p:pic>
          <p:sp>
            <p:nvSpPr>
              <p:cNvPr id="31" name="TextBox 30"/>
              <p:cNvSpPr txBox="1"/>
              <p:nvPr/>
            </p:nvSpPr>
            <p:spPr>
              <a:xfrm>
                <a:off x="20421600" y="13335000"/>
                <a:ext cx="1778051" cy="107721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       </a:t>
                </a:r>
                <a:endParaRPr lang="en-US" dirty="0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24053749" y="13335000"/>
                <a:ext cx="1778051" cy="107721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       </a:t>
                </a:r>
                <a:endParaRPr lang="en-US" dirty="0"/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24460200" y="8763000"/>
              <a:ext cx="1778051" cy="107721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       </a:t>
              </a:r>
              <a:endParaRPr lang="en-US" dirty="0"/>
            </a:p>
          </p:txBody>
        </p:sp>
      </p:grpSp>
      <p:sp>
        <p:nvSpPr>
          <p:cNvPr id="2066" name="Rectangle 18"/>
          <p:cNvSpPr>
            <a:spLocks noGrp="1" noChangeArrowheads="1"/>
          </p:cNvSpPr>
          <p:nvPr>
            <p:ph type="ctrTitle"/>
          </p:nvPr>
        </p:nvSpPr>
        <p:spPr>
          <a:xfrm>
            <a:off x="0" y="1628775"/>
            <a:ext cx="30175200" cy="3385542"/>
          </a:xfrm>
          <a:noFill/>
        </p:spPr>
        <p:txBody>
          <a:bodyPr lIns="0" tIns="0" rIns="0" bIns="0">
            <a:spAutoFit/>
          </a:bodyPr>
          <a:lstStyle/>
          <a:p>
            <a:r>
              <a:rPr lang="en-US" sz="8000" b="1" dirty="0" smtClean="0"/>
              <a:t>Local Polarimetry with Zero Degree Calorimeter at STAR</a:t>
            </a:r>
            <a:br>
              <a:rPr lang="en-US" sz="8000" b="1" dirty="0" smtClean="0"/>
            </a:br>
            <a:r>
              <a:rPr lang="en-US" sz="4400" b="1" dirty="0"/>
              <a:t/>
            </a:r>
            <a:br>
              <a:rPr lang="en-US" sz="4400" b="1" dirty="0"/>
            </a:br>
            <a:r>
              <a:rPr lang="en-US" sz="4800" dirty="0" smtClean="0">
                <a:latin typeface="Arial" pitchFamily="34" charset="0"/>
                <a:cs typeface="Arial" pitchFamily="34" charset="0"/>
              </a:rPr>
              <a:t>Oleksandr</a:t>
            </a:r>
            <a:r>
              <a:rPr lang="ru-RU" sz="4800" dirty="0" smtClean="0">
                <a:latin typeface="Arial" pitchFamily="34" charset="0"/>
                <a:cs typeface="Arial" pitchFamily="34" charset="0"/>
              </a:rPr>
              <a:t> Grebenyuk</a:t>
            </a:r>
            <a:r>
              <a:rPr lang="en-US" sz="4800" dirty="0" smtClean="0">
                <a:latin typeface="Arial" pitchFamily="34" charset="0"/>
                <a:cs typeface="Arial" pitchFamily="34" charset="0"/>
              </a:rPr>
              <a:t>, LBNL</a:t>
            </a:r>
            <a:br>
              <a:rPr lang="en-US" sz="4800" dirty="0" smtClean="0">
                <a:latin typeface="Arial" pitchFamily="34" charset="0"/>
                <a:cs typeface="Arial" pitchFamily="34" charset="0"/>
              </a:rPr>
            </a:br>
            <a:r>
              <a:rPr lang="en-US" sz="4800" dirty="0" smtClean="0">
                <a:latin typeface="Arial" pitchFamily="34" charset="0"/>
                <a:cs typeface="Arial" pitchFamily="34" charset="0"/>
              </a:rPr>
              <a:t>STAR Collaboration</a:t>
            </a:r>
            <a:endParaRPr lang="ru-RU" sz="4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05800" y="3493910"/>
            <a:ext cx="2286000" cy="1382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7" name="Group 26"/>
          <p:cNvGrpSpPr/>
          <p:nvPr/>
        </p:nvGrpSpPr>
        <p:grpSpPr>
          <a:xfrm>
            <a:off x="685800" y="5410200"/>
            <a:ext cx="12573000" cy="21066919"/>
            <a:chOff x="685800" y="7010400"/>
            <a:chExt cx="12573000" cy="21066919"/>
          </a:xfrm>
        </p:grpSpPr>
        <p:pic>
          <p:nvPicPr>
            <p:cNvPr id="1026" name="Picture 2" descr="C:\Documents and Settings\Oleksandr Grebenyuk\Documents\Documents\Polarimetry\RHICAGS_poster\c_9.png"/>
            <p:cNvPicPr>
              <a:picLocks noChangeAspect="1" noChangeArrowheads="1"/>
            </p:cNvPicPr>
            <p:nvPr/>
          </p:nvPicPr>
          <p:blipFill>
            <a:blip r:embed="rId6"/>
            <a:stretch>
              <a:fillRect/>
            </a:stretch>
          </p:blipFill>
          <p:spPr bwMode="auto">
            <a:xfrm>
              <a:off x="838904" y="7010400"/>
              <a:ext cx="12266792" cy="17361050"/>
            </a:xfrm>
            <a:prstGeom prst="rect">
              <a:avLst/>
            </a:prstGeom>
            <a:noFill/>
          </p:spPr>
        </p:pic>
        <p:sp>
          <p:nvSpPr>
            <p:cNvPr id="66" name="Rectangle 18"/>
            <p:cNvSpPr txBox="1">
              <a:spLocks noChangeArrowheads="1"/>
            </p:cNvSpPr>
            <p:nvPr/>
          </p:nvSpPr>
          <p:spPr bwMode="auto">
            <a:xfrm>
              <a:off x="685800" y="24384000"/>
              <a:ext cx="12573000" cy="36933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4800" kern="0" baseline="0" dirty="0" smtClean="0">
                  <a:solidFill>
                    <a:schemeClr val="tx2"/>
                  </a:solidFill>
                  <a:latin typeface="Arial" pitchFamily="34" charset="0"/>
                  <a:ea typeface="+mj-ea"/>
                  <a:cs typeface="Arial" pitchFamily="34" charset="0"/>
                </a:rPr>
                <a:t>Subtract pedestals and match gains of </a:t>
              </a:r>
              <a:br>
                <a:rPr lang="en-US" sz="4800" kern="0" baseline="0" dirty="0" smtClean="0">
                  <a:solidFill>
                    <a:schemeClr val="tx2"/>
                  </a:solidFill>
                  <a:latin typeface="Arial" pitchFamily="34" charset="0"/>
                  <a:ea typeface="+mj-ea"/>
                  <a:cs typeface="Arial" pitchFamily="34" charset="0"/>
                </a:rPr>
              </a:br>
              <a:r>
                <a:rPr lang="en-US" sz="4800" kern="0" baseline="0" dirty="0" smtClean="0">
                  <a:solidFill>
                    <a:schemeClr val="tx2"/>
                  </a:solidFill>
                  <a:latin typeface="Arial" pitchFamily="34" charset="0"/>
                  <a:ea typeface="+mj-ea"/>
                  <a:cs typeface="Arial" pitchFamily="34" charset="0"/>
                </a:rPr>
                <a:t>vertical and horizontal SMD slats</a:t>
              </a:r>
            </a:p>
            <a:p>
              <a:pPr algn="ctr"/>
              <a:r>
                <a:rPr lang="en-US" sz="4800" kern="0" baseline="0" dirty="0" smtClean="0">
                  <a:solidFill>
                    <a:schemeClr val="tx2"/>
                  </a:solidFill>
                  <a:latin typeface="Arial" pitchFamily="34" charset="0"/>
                  <a:ea typeface="+mj-ea"/>
                  <a:cs typeface="Arial" pitchFamily="34" charset="0"/>
                </a:rPr>
                <a:t>Good hit = combination of highest vertical </a:t>
              </a:r>
              <a:br>
                <a:rPr lang="en-US" sz="4800" kern="0" baseline="0" dirty="0" smtClean="0">
                  <a:solidFill>
                    <a:schemeClr val="tx2"/>
                  </a:solidFill>
                  <a:latin typeface="Arial" pitchFamily="34" charset="0"/>
                  <a:ea typeface="+mj-ea"/>
                  <a:cs typeface="Arial" pitchFamily="34" charset="0"/>
                </a:rPr>
              </a:br>
              <a:r>
                <a:rPr lang="en-US" sz="4800" kern="0" baseline="0" dirty="0" smtClean="0">
                  <a:solidFill>
                    <a:schemeClr val="tx2"/>
                  </a:solidFill>
                  <a:latin typeface="Arial" pitchFamily="34" charset="0"/>
                  <a:ea typeface="+mj-ea"/>
                  <a:cs typeface="Arial" pitchFamily="34" charset="0"/>
                </a:rPr>
                <a:t>and highest horizontal slat in the event </a:t>
              </a:r>
              <a:br>
                <a:rPr lang="en-US" sz="4800" kern="0" baseline="0" dirty="0" smtClean="0">
                  <a:solidFill>
                    <a:schemeClr val="tx2"/>
                  </a:solidFill>
                  <a:latin typeface="Arial" pitchFamily="34" charset="0"/>
                  <a:ea typeface="+mj-ea"/>
                  <a:cs typeface="Arial" pitchFamily="34" charset="0"/>
                </a:rPr>
              </a:br>
              <a:r>
                <a:rPr lang="en-US" sz="4800" kern="0" baseline="0" dirty="0" smtClean="0">
                  <a:solidFill>
                    <a:schemeClr val="tx2"/>
                  </a:solidFill>
                  <a:latin typeface="Arial" pitchFamily="34" charset="0"/>
                  <a:ea typeface="+mj-ea"/>
                  <a:cs typeface="Arial" pitchFamily="34" charset="0"/>
                </a:rPr>
                <a:t>in each of the two ZDCs</a:t>
              </a:r>
            </a:p>
          </p:txBody>
        </p:sp>
      </p:grpSp>
      <p:grpSp>
        <p:nvGrpSpPr>
          <p:cNvPr id="30" name="Group 29"/>
          <p:cNvGrpSpPr>
            <a:grpSpLocks noChangeAspect="1"/>
          </p:cNvGrpSpPr>
          <p:nvPr/>
        </p:nvGrpSpPr>
        <p:grpSpPr>
          <a:xfrm>
            <a:off x="20726400" y="16916400"/>
            <a:ext cx="6477000" cy="7549206"/>
            <a:chOff x="20497800" y="17449800"/>
            <a:chExt cx="5638800" cy="6572250"/>
          </a:xfrm>
        </p:grpSpPr>
        <p:pic>
          <p:nvPicPr>
            <p:cNvPr id="54" name="Picture 2" descr="C:\Documents and Settings\Oleksandr Grebenyuk\Documents\Documents\Polarimetry\SMDPics4\phi.GIF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0497800" y="18897600"/>
              <a:ext cx="4854575" cy="5124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" name="TextBox 27"/>
            <p:cNvSpPr txBox="1"/>
            <p:nvPr/>
          </p:nvSpPr>
          <p:spPr>
            <a:xfrm>
              <a:off x="20574000" y="19197697"/>
              <a:ext cx="1524000" cy="206210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 </a:t>
              </a:r>
            </a:p>
            <a:p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4612600" y="17449800"/>
              <a:ext cx="1524000" cy="206210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 </a:t>
              </a:r>
            </a:p>
            <a:p>
              <a:endParaRPr lang="en-US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4364681" y="14401800"/>
            <a:ext cx="5904519" cy="9677400"/>
            <a:chOff x="13563939" y="16078200"/>
            <a:chExt cx="5904519" cy="9677400"/>
          </a:xfrm>
        </p:grpSpPr>
        <p:pic>
          <p:nvPicPr>
            <p:cNvPr id="1027" name="Picture 3" descr="C:\Documents and Settings\Oleksandr Grebenyuk\Documents\Documents\Polarimetry\RHICAGS_poster\c_26.png"/>
            <p:cNvPicPr>
              <a:picLocks noChangeAspect="1" noChangeArrowheads="1"/>
            </p:cNvPicPr>
            <p:nvPr/>
          </p:nvPicPr>
          <p:blipFill>
            <a:blip r:embed="rId8"/>
            <a:stretch>
              <a:fillRect/>
            </a:stretch>
          </p:blipFill>
          <p:spPr bwMode="auto">
            <a:xfrm>
              <a:off x="13563939" y="16078200"/>
              <a:ext cx="5904519" cy="8356599"/>
            </a:xfrm>
            <a:prstGeom prst="rect">
              <a:avLst/>
            </a:prstGeom>
            <a:noFill/>
          </p:spPr>
        </p:pic>
        <p:sp>
          <p:nvSpPr>
            <p:cNvPr id="25" name="TextBox 24"/>
            <p:cNvSpPr txBox="1"/>
            <p:nvPr/>
          </p:nvSpPr>
          <p:spPr>
            <a:xfrm>
              <a:off x="14134458" y="24432161"/>
              <a:ext cx="508586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kern="0" baseline="0" dirty="0" smtClean="0">
                  <a:solidFill>
                    <a:schemeClr val="tx2"/>
                  </a:solidFill>
                  <a:latin typeface="Arial" pitchFamily="34" charset="0"/>
                  <a:ea typeface="+mj-ea"/>
                  <a:cs typeface="Arial" pitchFamily="34" charset="0"/>
                </a:rPr>
                <a:t>Yellow:	</a:t>
              </a:r>
              <a:r>
                <a:rPr lang="en-US" sz="4000" kern="0" baseline="0" dirty="0" smtClean="0">
                  <a:solidFill>
                    <a:srgbClr val="C00000"/>
                  </a:solidFill>
                  <a:latin typeface="Lucida Console" pitchFamily="49" charset="0"/>
                  <a:ea typeface="+mj-ea"/>
                  <a:cs typeface="Arial" pitchFamily="34" charset="0"/>
                </a:rPr>
                <a:t>++</a:t>
              </a:r>
              <a:r>
                <a:rPr lang="en-US" sz="4000" kern="0" baseline="0" dirty="0" smtClean="0">
                  <a:solidFill>
                    <a:srgbClr val="002060"/>
                  </a:solidFill>
                  <a:latin typeface="Lucida Console" pitchFamily="49" charset="0"/>
                  <a:ea typeface="+mj-ea"/>
                  <a:cs typeface="Arial" pitchFamily="34" charset="0"/>
                </a:rPr>
                <a:t>--</a:t>
              </a:r>
              <a:r>
                <a:rPr lang="en-US" sz="4000" kern="0" baseline="0" dirty="0" smtClean="0">
                  <a:solidFill>
                    <a:srgbClr val="C00000"/>
                  </a:solidFill>
                  <a:latin typeface="Lucida Console" pitchFamily="49" charset="0"/>
                  <a:ea typeface="+mj-ea"/>
                  <a:cs typeface="Arial" pitchFamily="34" charset="0"/>
                </a:rPr>
                <a:t>++</a:t>
              </a:r>
              <a:r>
                <a:rPr lang="en-US" sz="4000" kern="0" baseline="0" dirty="0" smtClean="0">
                  <a:solidFill>
                    <a:srgbClr val="002060"/>
                  </a:solidFill>
                  <a:latin typeface="Lucida Console" pitchFamily="49" charset="0"/>
                  <a:ea typeface="+mj-ea"/>
                  <a:cs typeface="Arial" pitchFamily="34" charset="0"/>
                </a:rPr>
                <a:t>--</a:t>
              </a:r>
              <a:r>
                <a:rPr lang="en-US" sz="4000" kern="0" baseline="0" dirty="0" smtClean="0">
                  <a:solidFill>
                    <a:schemeClr val="tx2"/>
                  </a:solidFill>
                  <a:latin typeface="Arial" pitchFamily="34" charset="0"/>
                  <a:ea typeface="+mj-ea"/>
                  <a:cs typeface="Arial" pitchFamily="34" charset="0"/>
                </a:rPr>
                <a:t>…</a:t>
              </a:r>
            </a:p>
            <a:p>
              <a:r>
                <a:rPr lang="en-US" sz="4000" kern="0" baseline="0" dirty="0" smtClean="0">
                  <a:solidFill>
                    <a:schemeClr val="tx2"/>
                  </a:solidFill>
                  <a:latin typeface="Arial" pitchFamily="34" charset="0"/>
                  <a:ea typeface="+mj-ea"/>
                  <a:cs typeface="Arial" pitchFamily="34" charset="0"/>
                </a:rPr>
                <a:t>Blue:	</a:t>
              </a:r>
              <a:r>
                <a:rPr lang="en-US" sz="4000" kern="0" baseline="0" dirty="0" smtClean="0">
                  <a:solidFill>
                    <a:srgbClr val="C00000"/>
                  </a:solidFill>
                  <a:latin typeface="Lucida Console" pitchFamily="49" charset="0"/>
                  <a:ea typeface="+mj-ea"/>
                  <a:cs typeface="Arial" pitchFamily="34" charset="0"/>
                </a:rPr>
                <a:t>+</a:t>
              </a:r>
              <a:r>
                <a:rPr lang="en-US" sz="4000" kern="0" baseline="0" dirty="0" smtClean="0">
                  <a:solidFill>
                    <a:srgbClr val="002060"/>
                  </a:solidFill>
                  <a:latin typeface="Lucida Console" pitchFamily="49" charset="0"/>
                  <a:ea typeface="+mj-ea"/>
                  <a:cs typeface="Arial" pitchFamily="34" charset="0"/>
                </a:rPr>
                <a:t>-</a:t>
              </a:r>
              <a:r>
                <a:rPr lang="en-US" sz="4000" kern="0" baseline="0" dirty="0" smtClean="0">
                  <a:solidFill>
                    <a:srgbClr val="C00000"/>
                  </a:solidFill>
                  <a:latin typeface="Lucida Console" pitchFamily="49" charset="0"/>
                  <a:ea typeface="+mj-ea"/>
                  <a:cs typeface="Arial" pitchFamily="34" charset="0"/>
                </a:rPr>
                <a:t>+</a:t>
              </a:r>
              <a:r>
                <a:rPr lang="en-US" sz="4000" kern="0" baseline="0" dirty="0" smtClean="0">
                  <a:solidFill>
                    <a:srgbClr val="002060"/>
                  </a:solidFill>
                  <a:latin typeface="Lucida Console" pitchFamily="49" charset="0"/>
                  <a:ea typeface="+mj-ea"/>
                  <a:cs typeface="Arial" pitchFamily="34" charset="0"/>
                </a:rPr>
                <a:t>--</a:t>
              </a:r>
              <a:r>
                <a:rPr lang="en-US" sz="4000" kern="0" baseline="0" dirty="0" smtClean="0">
                  <a:solidFill>
                    <a:srgbClr val="C00000"/>
                  </a:solidFill>
                  <a:latin typeface="Lucida Console" pitchFamily="49" charset="0"/>
                  <a:ea typeface="+mj-ea"/>
                  <a:cs typeface="Arial" pitchFamily="34" charset="0"/>
                </a:rPr>
                <a:t>+</a:t>
              </a:r>
              <a:r>
                <a:rPr lang="en-US" sz="4000" kern="0" baseline="0" dirty="0" smtClean="0">
                  <a:solidFill>
                    <a:srgbClr val="002060"/>
                  </a:solidFill>
                  <a:latin typeface="Lucida Console" pitchFamily="49" charset="0"/>
                  <a:ea typeface="+mj-ea"/>
                  <a:cs typeface="Arial" pitchFamily="34" charset="0"/>
                </a:rPr>
                <a:t>-</a:t>
              </a:r>
              <a:r>
                <a:rPr lang="en-US" sz="4000" kern="0" baseline="0" dirty="0" smtClean="0">
                  <a:solidFill>
                    <a:srgbClr val="C00000"/>
                  </a:solidFill>
                  <a:latin typeface="Lucida Console" pitchFamily="49" charset="0"/>
                  <a:ea typeface="+mj-ea"/>
                  <a:cs typeface="Arial" pitchFamily="34" charset="0"/>
                </a:rPr>
                <a:t>+</a:t>
              </a:r>
              <a:r>
                <a:rPr lang="en-US" sz="4000" kern="0" baseline="0" dirty="0" smtClean="0">
                  <a:solidFill>
                    <a:schemeClr val="tx2"/>
                  </a:solidFill>
                  <a:latin typeface="Arial" pitchFamily="34" charset="0"/>
                  <a:ea typeface="+mj-ea"/>
                  <a:cs typeface="Arial" pitchFamily="34" charset="0"/>
                </a:rPr>
                <a:t>…</a:t>
              </a:r>
            </a:p>
          </p:txBody>
        </p:sp>
      </p:grpSp>
      <p:sp>
        <p:nvSpPr>
          <p:cNvPr id="2077" name="Text Box 29"/>
          <p:cNvSpPr txBox="1">
            <a:spLocks noChangeArrowheads="1"/>
          </p:cNvSpPr>
          <p:nvPr/>
        </p:nvSpPr>
        <p:spPr bwMode="auto">
          <a:xfrm>
            <a:off x="1" y="40690800"/>
            <a:ext cx="30175200" cy="847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412548" tIns="206276" rIns="412548" bIns="206276">
            <a:spAutoFit/>
          </a:bodyPr>
          <a:lstStyle/>
          <a:p>
            <a:pPr algn="ctr" defTabSz="4124325"/>
            <a:r>
              <a:rPr lang="en-US" sz="2800" baseline="0" dirty="0" smtClean="0">
                <a:latin typeface="Arial" pitchFamily="34" charset="0"/>
                <a:cs typeface="Arial" pitchFamily="34" charset="0"/>
              </a:rPr>
              <a:t>2009 </a:t>
            </a:r>
            <a:r>
              <a:rPr lang="en-US" sz="2800" baseline="0" dirty="0">
                <a:latin typeface="Arial" pitchFamily="34" charset="0"/>
                <a:cs typeface="Arial" pitchFamily="34" charset="0"/>
              </a:rPr>
              <a:t>RHIC &amp; AGS Annual Users’ Meeting, BNL</a:t>
            </a:r>
            <a:endParaRPr lang="ru-RU" sz="2800" baseline="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7" name="Picture 8" descr="C:\Documents and Settings\Oleksandr Grebenyuk\Documents\Documents\Polarimetry\SMDPics4\smd04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387204" y="9920546"/>
            <a:ext cx="8128396" cy="2957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2731905" y="9491107"/>
            <a:ext cx="5022695" cy="3615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3" descr="e_phys_def.gif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3700582" y="22631400"/>
            <a:ext cx="4569618" cy="1305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Rectangle 3"/>
          <p:cNvSpPr txBox="1">
            <a:spLocks noChangeArrowheads="1"/>
          </p:cNvSpPr>
          <p:nvPr/>
        </p:nvSpPr>
        <p:spPr bwMode="auto">
          <a:xfrm>
            <a:off x="533400" y="36804600"/>
            <a:ext cx="147828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12548" tIns="206276" rIns="412548" bIns="2062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412432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800" kern="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Two independent analyses see </a:t>
            </a:r>
            <a:r>
              <a:rPr lang="en-US" sz="4800" kern="0" baseline="0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consistent analyzing </a:t>
            </a:r>
            <a:r>
              <a:rPr lang="en-US" sz="4800" kern="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powers of </a:t>
            </a:r>
            <a:r>
              <a:rPr lang="en-US" sz="4800" kern="0" baseline="0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&gt;8% </a:t>
            </a:r>
            <a:r>
              <a:rPr lang="en-US" sz="4800" kern="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for both </a:t>
            </a:r>
            <a:r>
              <a:rPr lang="en-US" sz="4800" kern="0" baseline="0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beams</a:t>
            </a:r>
          </a:p>
          <a:p>
            <a:pPr marL="0" marR="0" lvl="0" indent="0" algn="ctr" defTabSz="412432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800" kern="0" baseline="0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Analyzed multiple trigger conditions and fill patterns</a:t>
            </a:r>
          </a:p>
          <a:p>
            <a:pPr marL="0" marR="0" lvl="0" indent="0" algn="ctr" defTabSz="412432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800" kern="0" baseline="0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At 200 GeV analyzing power is about 4%</a:t>
            </a:r>
          </a:p>
        </p:txBody>
      </p:sp>
      <p:sp>
        <p:nvSpPr>
          <p:cNvPr id="63" name="Rectangle 18"/>
          <p:cNvSpPr txBox="1">
            <a:spLocks noChangeArrowheads="1"/>
          </p:cNvSpPr>
          <p:nvPr/>
        </p:nvSpPr>
        <p:spPr bwMode="auto">
          <a:xfrm>
            <a:off x="0" y="6019800"/>
            <a:ext cx="30175200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1243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Introduction</a:t>
            </a:r>
            <a:endParaRPr kumimoji="0" lang="ru-RU" sz="60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5" name="Rectangle 18"/>
          <p:cNvSpPr txBox="1">
            <a:spLocks noChangeArrowheads="1"/>
          </p:cNvSpPr>
          <p:nvPr/>
        </p:nvSpPr>
        <p:spPr bwMode="auto">
          <a:xfrm>
            <a:off x="0" y="7391400"/>
            <a:ext cx="301752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800" kern="0" baseline="0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In 2009 STAR has </a:t>
            </a:r>
            <a:r>
              <a:rPr lang="en-US" sz="4800" kern="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commissioned Zero Degree Calorimeter (ZDC) </a:t>
            </a:r>
            <a:br>
              <a:rPr lang="en-US" sz="4800" kern="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</a:br>
            <a:r>
              <a:rPr lang="en-US" sz="4800" kern="0" baseline="0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as </a:t>
            </a:r>
            <a:r>
              <a:rPr lang="en-US" sz="4800" kern="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a local </a:t>
            </a:r>
            <a:r>
              <a:rPr lang="en-US" sz="4800" kern="0" baseline="0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polarimeter for polarized proton collisions </a:t>
            </a:r>
            <a:r>
              <a:rPr lang="en-US" sz="4800" kern="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at </a:t>
            </a:r>
            <a:r>
              <a:rPr lang="en-US" sz="4800" kern="0" baseline="0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√s = 500 GeV</a:t>
            </a:r>
            <a:endParaRPr lang="en-US" sz="4800" kern="0" baseline="0" dirty="0">
              <a:solidFill>
                <a:schemeClr val="tx2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7" name="Rectangle 18"/>
          <p:cNvSpPr txBox="1">
            <a:spLocks noChangeArrowheads="1"/>
          </p:cNvSpPr>
          <p:nvPr/>
        </p:nvSpPr>
        <p:spPr bwMode="auto">
          <a:xfrm>
            <a:off x="0" y="17666494"/>
            <a:ext cx="30175200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1243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0" kern="0" baseline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Method</a:t>
            </a:r>
            <a:endParaRPr kumimoji="0" lang="ru-RU" sz="60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8" name="Rectangle 18"/>
          <p:cNvSpPr txBox="1">
            <a:spLocks noChangeArrowheads="1"/>
          </p:cNvSpPr>
          <p:nvPr/>
        </p:nvSpPr>
        <p:spPr bwMode="auto">
          <a:xfrm>
            <a:off x="0" y="28661194"/>
            <a:ext cx="30175200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1243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0" kern="0" baseline="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Results</a:t>
            </a:r>
            <a:endParaRPr kumimoji="0" lang="ru-RU" sz="60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1" name="Rectangle 18"/>
          <p:cNvSpPr txBox="1">
            <a:spLocks noChangeArrowheads="1"/>
          </p:cNvSpPr>
          <p:nvPr/>
        </p:nvSpPr>
        <p:spPr bwMode="auto">
          <a:xfrm>
            <a:off x="0" y="13639800"/>
            <a:ext cx="30175200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800" kern="0" baseline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ZDC is a Cherenkov-light sampling calorimeter that detects forward neutral particles (&lt;2 </a:t>
            </a:r>
            <a:r>
              <a:rPr lang="en-US" sz="4800" kern="0" baseline="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mrad</a:t>
            </a:r>
            <a:r>
              <a:rPr lang="en-US" sz="4800" kern="0" baseline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algn="ctr"/>
            <a:r>
              <a:rPr lang="en-US" sz="4800" kern="0" baseline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Upgraded with Shower Maximum Detector (SMD) to provide transverse position of hadronic showers</a:t>
            </a:r>
          </a:p>
          <a:p>
            <a:pPr algn="ctr"/>
            <a:r>
              <a:rPr lang="en-US" sz="4800" kern="0" baseline="0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STAR also uses Beam-Beam Counters (BBC) for polarimetry at </a:t>
            </a:r>
            <a:r>
              <a:rPr lang="en-US" sz="4800" kern="0" baseline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√</a:t>
            </a:r>
            <a:r>
              <a:rPr lang="en-US" sz="4800" kern="0" baseline="0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s = 200 GeV </a:t>
            </a:r>
            <a:br>
              <a:rPr lang="en-US" sz="4800" kern="0" baseline="0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</a:br>
            <a:r>
              <a:rPr lang="en-US" sz="4800" kern="0" baseline="0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but BBC has insufficient analyzing power at higher energies</a:t>
            </a:r>
          </a:p>
        </p:txBody>
      </p:sp>
      <p:sp>
        <p:nvSpPr>
          <p:cNvPr id="72" name="Rectangle 18"/>
          <p:cNvSpPr txBox="1">
            <a:spLocks noChangeArrowheads="1"/>
          </p:cNvSpPr>
          <p:nvPr/>
        </p:nvSpPr>
        <p:spPr bwMode="auto">
          <a:xfrm>
            <a:off x="14478000" y="24653081"/>
            <a:ext cx="1485900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800" kern="0" baseline="0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Calculate single spin asymmetry ε</a:t>
            </a:r>
            <a:r>
              <a:rPr lang="en-US" sz="4800" kern="0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phys</a:t>
            </a:r>
            <a:r>
              <a:rPr lang="en-US" sz="4800" kern="0" baseline="0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 of good hits</a:t>
            </a:r>
          </a:p>
          <a:p>
            <a:pPr algn="ctr"/>
            <a:r>
              <a:rPr lang="en-US" sz="4800" kern="0" baseline="0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Square-root formula is insensitive to small variations </a:t>
            </a:r>
            <a:br>
              <a:rPr lang="en-US" sz="4800" kern="0" baseline="0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</a:br>
            <a:r>
              <a:rPr lang="en-US" sz="4800" kern="0" baseline="0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in luminosity and acceptance between spin states</a:t>
            </a:r>
          </a:p>
          <a:p>
            <a:pPr algn="ctr"/>
            <a:r>
              <a:rPr lang="en-US" sz="4800" kern="0" baseline="0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Transverse component of the beam polarization leads to azimuthal modulation of asymmetry</a:t>
            </a:r>
          </a:p>
        </p:txBody>
      </p:sp>
      <p:sp>
        <p:nvSpPr>
          <p:cNvPr id="74" name="Rectangle 3"/>
          <p:cNvSpPr txBox="1">
            <a:spLocks noChangeArrowheads="1"/>
          </p:cNvSpPr>
          <p:nvPr/>
        </p:nvSpPr>
        <p:spPr bwMode="auto">
          <a:xfrm>
            <a:off x="15773400" y="36804600"/>
            <a:ext cx="132588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12548" tIns="206276" rIns="412548" bIns="2062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412432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800" kern="0" baseline="0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Launched the </a:t>
            </a:r>
            <a:r>
              <a:rPr lang="en-US" sz="4800" kern="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online monitoring </a:t>
            </a:r>
            <a:r>
              <a:rPr lang="en-US" sz="4800" kern="0" baseline="0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so </a:t>
            </a:r>
            <a:r>
              <a:rPr lang="en-US" sz="4800" kern="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results </a:t>
            </a:r>
            <a:r>
              <a:rPr lang="en-US" sz="4800" kern="0" baseline="0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are </a:t>
            </a:r>
            <a:r>
              <a:rPr lang="en-US" sz="4800" kern="0" baseline="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available very </a:t>
            </a:r>
            <a:r>
              <a:rPr lang="en-US" sz="4800" kern="0" baseline="0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quickly</a:t>
            </a:r>
          </a:p>
          <a:p>
            <a:pPr marL="0" marR="0" lvl="0" indent="0" algn="ctr" defTabSz="412432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800" kern="0" baseline="0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Observe a 10—20% transverse component in longitudinally polarized beams</a:t>
            </a:r>
            <a:endParaRPr lang="en-US" sz="4800" kern="0" baseline="0" dirty="0">
              <a:solidFill>
                <a:schemeClr val="tx2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35" name="Picture 8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9431000" y="3505200"/>
            <a:ext cx="1981200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0" name="Straight Connector 39"/>
          <p:cNvCxnSpPr/>
          <p:nvPr/>
        </p:nvCxnSpPr>
        <p:spPr bwMode="auto">
          <a:xfrm rot="5400000">
            <a:off x="15678547" y="33356153"/>
            <a:ext cx="6515100" cy="79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>
            <a:off x="19050000" y="33375600"/>
            <a:ext cx="8382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45" name="TextBox 44"/>
          <p:cNvSpPr txBox="1"/>
          <p:nvPr/>
        </p:nvSpPr>
        <p:spPr>
          <a:xfrm>
            <a:off x="19888200" y="33025298"/>
            <a:ext cx="3268844" cy="5027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Longitudinal running</a:t>
            </a:r>
            <a:endParaRPr lang="en-US" sz="4000" dirty="0"/>
          </a:p>
        </p:txBody>
      </p:sp>
      <p:sp>
        <p:nvSpPr>
          <p:cNvPr id="46" name="TextBox 45"/>
          <p:cNvSpPr txBox="1"/>
          <p:nvPr/>
        </p:nvSpPr>
        <p:spPr>
          <a:xfrm>
            <a:off x="17068800" y="33025298"/>
            <a:ext cx="1885581" cy="5027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Transverse</a:t>
            </a:r>
            <a:endParaRPr lang="en-US" sz="4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1243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96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1243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96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2296</TotalTime>
  <Words>161</Words>
  <Application>Microsoft Office PowerPoint</Application>
  <PresentationFormat>Custom</PresentationFormat>
  <Paragraphs>29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Оформление по умолчанию</vt:lpstr>
      <vt:lpstr>Local Polarimetry with Zero Degree Calorimeter at STAR  Oleksandr Grebenyuk, LBNL STAR Collaboration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Oleksandr Grebenyuk</dc:creator>
  <cp:lastModifiedBy>Oleksandr Grebenyuk</cp:lastModifiedBy>
  <cp:revision>211</cp:revision>
  <dcterms:created xsi:type="dcterms:W3CDTF">2005-07-17T13:24:01Z</dcterms:created>
  <dcterms:modified xsi:type="dcterms:W3CDTF">2009-06-05T13:42:29Z</dcterms:modified>
</cp:coreProperties>
</file>