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7" r:id="rId3"/>
    <p:sldId id="259" r:id="rId4"/>
    <p:sldId id="260" r:id="rId5"/>
    <p:sldId id="284" r:id="rId6"/>
    <p:sldId id="285" r:id="rId7"/>
    <p:sldId id="273" r:id="rId8"/>
    <p:sldId id="272" r:id="rId9"/>
    <p:sldId id="265" r:id="rId10"/>
    <p:sldId id="266" r:id="rId11"/>
    <p:sldId id="291" r:id="rId12"/>
    <p:sldId id="290" r:id="rId13"/>
    <p:sldId id="268" r:id="rId14"/>
    <p:sldId id="280" r:id="rId15"/>
    <p:sldId id="289" r:id="rId16"/>
    <p:sldId id="288" r:id="rId17"/>
    <p:sldId id="286" r:id="rId18"/>
    <p:sldId id="287" r:id="rId19"/>
    <p:sldId id="292" r:id="rId20"/>
    <p:sldId id="293" r:id="rId21"/>
    <p:sldId id="294" r:id="rId22"/>
    <p:sldId id="295" r:id="rId23"/>
    <p:sldId id="296" r:id="rId24"/>
    <p:sldId id="279" r:id="rId25"/>
    <p:sldId id="281" r:id="rId26"/>
    <p:sldId id="276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00"/>
    <a:srgbClr val="89820B"/>
    <a:srgbClr val="C7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00" autoAdjust="0"/>
    <p:restoredTop sz="98276" autoAdjust="0"/>
  </p:normalViewPr>
  <p:slideViewPr>
    <p:cSldViewPr snapToGrid="0" snapToObjects="1">
      <p:cViewPr>
        <p:scale>
          <a:sx n="100" d="100"/>
          <a:sy n="100" d="100"/>
        </p:scale>
        <p:origin x="-584" y="-512"/>
      </p:cViewPr>
      <p:guideLst>
        <p:guide orient="horz" pos="2160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0A6D-AACA-BD45-87FA-EA66232A031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E01E-4520-6244-8248-4C05D83D6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2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77EC-150A-D842-A663-70DCE5710343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F61E-0E08-674F-A24F-F4D5489E5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9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9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r>
              <a:rPr lang="en-US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Switch colors of the beams</a:t>
            </a:r>
          </a:p>
          <a:p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D5884-B4EA-7541-996B-BF0329DAA4F8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2E96E-A88A-8F4D-8386-B1B412471893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A4F4A-1CB6-C24D-949A-817C2ED90BE8}" type="slidenum">
              <a:rPr lang="en-US"/>
              <a:pPr/>
              <a:t>19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0F61E-0E08-674F-A24F-F4D5489E51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Dunlop DIS2011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066800" cy="304800"/>
          </a:xfrm>
        </p:spPr>
        <p:txBody>
          <a:bodyPr/>
          <a:lstStyle>
            <a:lvl1pPr>
              <a:defRPr smtClean="0"/>
            </a:lvl1pPr>
          </a:lstStyle>
          <a:p>
            <a:fld id="{F8F3FE52-6684-074F-93DF-11FEABECA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4694" y="-20560"/>
            <a:ext cx="7379305" cy="6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-65" charset="-122"/>
                <a:cs typeface="宋体" pitchFamily="-65" charset="-122"/>
              </a:defRPr>
            </a:lvl1pPr>
          </a:lstStyle>
          <a:p>
            <a:r>
              <a:rPr lang="en-US" smtClean="0"/>
              <a:t>Dunlop DIS2011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65" charset="0"/>
                <a:ea typeface="+mn-ea"/>
                <a:cs typeface="+mn-cs"/>
              </a:defRPr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7820" y="100390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27820" y="677935"/>
            <a:ext cx="9116180" cy="9144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49000">
                <a:schemeClr val="accent2">
                  <a:lumMod val="50000"/>
                </a:schemeClr>
              </a:gs>
              <a:gs pos="100000">
                <a:srgbClr val="800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370" y="0"/>
            <a:ext cx="7383630" cy="660857"/>
          </a:xfrm>
        </p:spPr>
        <p:txBody>
          <a:bodyPr/>
          <a:lstStyle/>
          <a:p>
            <a:r>
              <a:rPr lang="en-US" sz="3200" dirty="0" smtClean="0"/>
              <a:t>The next decade of physics with STAR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514248"/>
            <a:ext cx="6400800" cy="485290"/>
          </a:xfrm>
        </p:spPr>
        <p:txBody>
          <a:bodyPr/>
          <a:lstStyle/>
          <a:p>
            <a:r>
              <a:rPr lang="en-US" dirty="0" smtClean="0"/>
              <a:t>James Dunlop for the STAR Collaboration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0976"/>
            <a:ext cx="827332" cy="32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NLlogo_4web.gif                                               0003DE78Macintosh HD                   BA80E31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830" y="6082506"/>
            <a:ext cx="20272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12_fro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0438"/>
            <a:ext cx="6121980" cy="472381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96678" y="2949423"/>
            <a:ext cx="164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Collision</a:t>
            </a:r>
          </a:p>
          <a:p>
            <a:r>
              <a:rPr lang="en-US" dirty="0" smtClean="0"/>
              <a:t>June 12, 2000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362200" y="6591300"/>
            <a:ext cx="4419600" cy="304800"/>
          </a:xfrm>
        </p:spPr>
        <p:txBody>
          <a:bodyPr/>
          <a:lstStyle/>
          <a:p>
            <a:r>
              <a:rPr lang="en-US" dirty="0" smtClean="0"/>
              <a:t>Dunlop DIS2011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r>
              <a:rPr lang="en-US" baseline="0" dirty="0" smtClean="0"/>
              <a:t> Forward Upgrade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42156" y="5106627"/>
            <a:ext cx="2830335" cy="512901"/>
            <a:chOff x="1344697" y="4880865"/>
            <a:chExt cx="2830335" cy="512901"/>
          </a:xfrm>
        </p:grpSpPr>
        <p:sp>
          <p:nvSpPr>
            <p:cNvPr id="99" name="Right Arrow 98"/>
            <p:cNvSpPr/>
            <p:nvPr/>
          </p:nvSpPr>
          <p:spPr bwMode="auto">
            <a:xfrm>
              <a:off x="1344697" y="5214472"/>
              <a:ext cx="1519233" cy="17929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0" name="Left Arrow 99"/>
            <p:cNvSpPr/>
            <p:nvPr/>
          </p:nvSpPr>
          <p:spPr bwMode="auto">
            <a:xfrm>
              <a:off x="3166492" y="5214472"/>
              <a:ext cx="574675" cy="179294"/>
            </a:xfrm>
            <a:prstGeom prst="leftArrow">
              <a:avLst/>
            </a:prstGeom>
            <a:solidFill>
              <a:srgbClr val="C7C7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C7C7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69531" y="4880865"/>
              <a:ext cx="98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nucleus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69153" y="4880865"/>
              <a:ext cx="1005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electron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-672191" y="1191002"/>
            <a:ext cx="6037263" cy="3913188"/>
            <a:chOff x="58737" y="967677"/>
            <a:chExt cx="6037263" cy="3913188"/>
          </a:xfrm>
        </p:grpSpPr>
        <p:grpSp>
          <p:nvGrpSpPr>
            <p:cNvPr id="97" name="Group 96"/>
            <p:cNvGrpSpPr/>
            <p:nvPr/>
          </p:nvGrpSpPr>
          <p:grpSpPr>
            <a:xfrm>
              <a:off x="58737" y="967677"/>
              <a:ext cx="6037263" cy="3913188"/>
              <a:chOff x="1524000" y="1524000"/>
              <a:chExt cx="6037263" cy="3913188"/>
            </a:xfrm>
          </p:grpSpPr>
          <p:pic>
            <p:nvPicPr>
              <p:cNvPr id="23555" name="Picture 3" descr="tpcsymposium copy"/>
              <p:cNvPicPr>
                <a:picLocks noChangeAspect="1" noChangeArrowheads="1"/>
              </p:cNvPicPr>
              <p:nvPr/>
            </p:nvPicPr>
            <p:blipFill>
              <a:blip r:embed="rId3"/>
              <a:srcRect l="1123"/>
              <a:stretch>
                <a:fillRect/>
              </a:stretch>
            </p:blipFill>
            <p:spPr bwMode="auto">
              <a:xfrm>
                <a:off x="1524000" y="1524000"/>
                <a:ext cx="6037263" cy="391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2743200" y="3103563"/>
                <a:ext cx="0" cy="762000"/>
                <a:chOff x="768" y="2064"/>
                <a:chExt cx="0" cy="480"/>
              </a:xfrm>
            </p:grpSpPr>
            <p:sp>
              <p:nvSpPr>
                <p:cNvPr id="23662" name="Line 5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3" name="Line 6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" name="Group 7"/>
              <p:cNvGrpSpPr>
                <a:grpSpLocks/>
              </p:cNvGrpSpPr>
              <p:nvPr/>
            </p:nvGrpSpPr>
            <p:grpSpPr bwMode="auto">
              <a:xfrm>
                <a:off x="6324600" y="3103563"/>
                <a:ext cx="0" cy="762000"/>
                <a:chOff x="768" y="2064"/>
                <a:chExt cx="0" cy="480"/>
              </a:xfrm>
            </p:grpSpPr>
            <p:sp>
              <p:nvSpPr>
                <p:cNvPr id="23660" name="Line 8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1" name="Line 9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330700" y="3375025"/>
                <a:ext cx="533400" cy="214313"/>
                <a:chOff x="1752" y="2235"/>
                <a:chExt cx="336" cy="135"/>
              </a:xfrm>
            </p:grpSpPr>
            <p:sp>
              <p:nvSpPr>
                <p:cNvPr id="23658" name="Line 11"/>
                <p:cNvSpPr>
                  <a:spLocks noChangeShapeType="1"/>
                </p:cNvSpPr>
                <p:nvPr/>
              </p:nvSpPr>
              <p:spPr bwMode="auto">
                <a:xfrm>
                  <a:off x="1752" y="2235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9" name="Line 12"/>
                <p:cNvSpPr>
                  <a:spLocks noChangeShapeType="1"/>
                </p:cNvSpPr>
                <p:nvPr/>
              </p:nvSpPr>
              <p:spPr bwMode="auto">
                <a:xfrm>
                  <a:off x="1752" y="237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559" name="Rectangle 13"/>
              <p:cNvSpPr>
                <a:spLocks noChangeArrowheads="1"/>
              </p:cNvSpPr>
              <p:nvPr/>
            </p:nvSpPr>
            <p:spPr bwMode="auto">
              <a:xfrm>
                <a:off x="3149600" y="3276600"/>
                <a:ext cx="2895600" cy="1762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0" name="Rectangle 14"/>
              <p:cNvSpPr>
                <a:spLocks noChangeArrowheads="1"/>
              </p:cNvSpPr>
              <p:nvPr/>
            </p:nvSpPr>
            <p:spPr bwMode="auto">
              <a:xfrm>
                <a:off x="3149600" y="3513138"/>
                <a:ext cx="2895600" cy="1762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4343400" y="3276600"/>
                <a:ext cx="457200" cy="392113"/>
                <a:chOff x="1776" y="1920"/>
                <a:chExt cx="288" cy="247"/>
              </a:xfrm>
            </p:grpSpPr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1776" y="1920"/>
                  <a:ext cx="288" cy="26"/>
                  <a:chOff x="1776" y="1920"/>
                  <a:chExt cx="288" cy="26"/>
                </a:xfrm>
              </p:grpSpPr>
              <p:sp>
                <p:nvSpPr>
                  <p:cNvPr id="2365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194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1920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54" name="Line 19"/>
                <p:cNvSpPr>
                  <a:spLocks noChangeShapeType="1"/>
                </p:cNvSpPr>
                <p:nvPr/>
              </p:nvSpPr>
              <p:spPr bwMode="auto">
                <a:xfrm>
                  <a:off x="1802" y="2141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5" name="Line 20"/>
                <p:cNvSpPr>
                  <a:spLocks noChangeShapeType="1"/>
                </p:cNvSpPr>
                <p:nvPr/>
              </p:nvSpPr>
              <p:spPr bwMode="auto">
                <a:xfrm>
                  <a:off x="1776" y="2167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4495800" y="3411538"/>
                <a:ext cx="152400" cy="146050"/>
                <a:chOff x="1872" y="2258"/>
                <a:chExt cx="96" cy="92"/>
              </a:xfrm>
            </p:grpSpPr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1872" y="2258"/>
                  <a:ext cx="96" cy="16"/>
                  <a:chOff x="1872" y="2256"/>
                  <a:chExt cx="96" cy="16"/>
                </a:xfrm>
              </p:grpSpPr>
              <p:sp>
                <p:nvSpPr>
                  <p:cNvPr id="2365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256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27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5"/>
                <p:cNvGrpSpPr>
                  <a:grpSpLocks/>
                </p:cNvGrpSpPr>
                <p:nvPr/>
              </p:nvGrpSpPr>
              <p:grpSpPr bwMode="auto">
                <a:xfrm>
                  <a:off x="1872" y="2334"/>
                  <a:ext cx="96" cy="16"/>
                  <a:chOff x="1872" y="2332"/>
                  <a:chExt cx="96" cy="16"/>
                </a:xfrm>
              </p:grpSpPr>
              <p:sp>
                <p:nvSpPr>
                  <p:cNvPr id="2364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3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5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48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63DE8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2743200" y="3103563"/>
                <a:ext cx="0" cy="762000"/>
                <a:chOff x="768" y="2064"/>
                <a:chExt cx="0" cy="480"/>
              </a:xfrm>
            </p:grpSpPr>
            <p:sp>
              <p:nvSpPr>
                <p:cNvPr id="23645" name="Line 31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6" name="Line 32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6324600" y="3103563"/>
                <a:ext cx="0" cy="762000"/>
                <a:chOff x="768" y="2064"/>
                <a:chExt cx="0" cy="480"/>
              </a:xfrm>
            </p:grpSpPr>
            <p:sp>
              <p:nvSpPr>
                <p:cNvPr id="23643" name="Line 34"/>
                <p:cNvSpPr>
                  <a:spLocks noChangeShapeType="1"/>
                </p:cNvSpPr>
                <p:nvPr/>
              </p:nvSpPr>
              <p:spPr bwMode="auto">
                <a:xfrm>
                  <a:off x="768" y="206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4" name="Line 35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567" name="Line 36"/>
              <p:cNvSpPr>
                <a:spLocks noChangeShapeType="1"/>
              </p:cNvSpPr>
              <p:nvPr/>
            </p:nvSpPr>
            <p:spPr bwMode="auto">
              <a:xfrm>
                <a:off x="1790700" y="3398838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9" name="Line 38"/>
              <p:cNvSpPr>
                <a:spLocks noChangeShapeType="1"/>
              </p:cNvSpPr>
              <p:nvPr/>
            </p:nvSpPr>
            <p:spPr bwMode="auto">
              <a:xfrm>
                <a:off x="7353300" y="3408363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0" name="Rectangle 39"/>
              <p:cNvSpPr>
                <a:spLocks noChangeArrowheads="1"/>
              </p:cNvSpPr>
              <p:nvPr/>
            </p:nvSpPr>
            <p:spPr bwMode="auto">
              <a:xfrm>
                <a:off x="3238500" y="3290888"/>
                <a:ext cx="609600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1" name="Rectangle 40"/>
              <p:cNvSpPr>
                <a:spLocks noChangeArrowheads="1"/>
              </p:cNvSpPr>
              <p:nvPr/>
            </p:nvSpPr>
            <p:spPr bwMode="auto">
              <a:xfrm>
                <a:off x="5284788" y="3516313"/>
                <a:ext cx="620712" cy="1555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2" name="Rectangle 41"/>
              <p:cNvSpPr>
                <a:spLocks noChangeArrowheads="1"/>
              </p:cNvSpPr>
              <p:nvPr/>
            </p:nvSpPr>
            <p:spPr bwMode="auto">
              <a:xfrm>
                <a:off x="5292725" y="3289300"/>
                <a:ext cx="615950" cy="1635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4" name="Rectangle 55"/>
              <p:cNvSpPr>
                <a:spLocks noChangeArrowheads="1"/>
              </p:cNvSpPr>
              <p:nvPr/>
            </p:nvSpPr>
            <p:spPr bwMode="auto">
              <a:xfrm>
                <a:off x="6858000" y="3581400"/>
                <a:ext cx="304800" cy="609600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5" name="Rectangle 56"/>
              <p:cNvSpPr>
                <a:spLocks noChangeArrowheads="1"/>
              </p:cNvSpPr>
              <p:nvPr/>
            </p:nvSpPr>
            <p:spPr bwMode="auto">
              <a:xfrm>
                <a:off x="6858000" y="2819400"/>
                <a:ext cx="304800" cy="609600"/>
              </a:xfrm>
              <a:prstGeom prst="rect">
                <a:avLst/>
              </a:prstGeom>
              <a:solidFill>
                <a:srgbClr val="081D58">
                  <a:alpha val="7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6" name="Line 67"/>
              <p:cNvSpPr>
                <a:spLocks noChangeShapeType="1"/>
              </p:cNvSpPr>
              <p:nvPr/>
            </p:nvSpPr>
            <p:spPr bwMode="auto">
              <a:xfrm>
                <a:off x="49530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7" name="Line 68"/>
              <p:cNvSpPr>
                <a:spLocks noChangeShapeType="1"/>
              </p:cNvSpPr>
              <p:nvPr/>
            </p:nvSpPr>
            <p:spPr bwMode="auto">
              <a:xfrm>
                <a:off x="48768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8" name="Line 69"/>
              <p:cNvSpPr>
                <a:spLocks noChangeShapeType="1"/>
              </p:cNvSpPr>
              <p:nvPr/>
            </p:nvSpPr>
            <p:spPr bwMode="auto">
              <a:xfrm>
                <a:off x="50292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9" name="Line 70"/>
              <p:cNvSpPr>
                <a:spLocks noChangeShapeType="1"/>
              </p:cNvSpPr>
              <p:nvPr/>
            </p:nvSpPr>
            <p:spPr bwMode="auto">
              <a:xfrm>
                <a:off x="51054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0" name="Line 71"/>
              <p:cNvSpPr>
                <a:spLocks noChangeShapeType="1"/>
              </p:cNvSpPr>
              <p:nvPr/>
            </p:nvSpPr>
            <p:spPr bwMode="auto">
              <a:xfrm>
                <a:off x="51816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1" name="Line 72"/>
              <p:cNvSpPr>
                <a:spLocks noChangeShapeType="1"/>
              </p:cNvSpPr>
              <p:nvPr/>
            </p:nvSpPr>
            <p:spPr bwMode="auto">
              <a:xfrm>
                <a:off x="5257800" y="32766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2" name="Line 73"/>
              <p:cNvSpPr>
                <a:spLocks noChangeShapeType="1"/>
              </p:cNvSpPr>
              <p:nvPr/>
            </p:nvSpPr>
            <p:spPr bwMode="auto">
              <a:xfrm>
                <a:off x="49530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3" name="Line 74"/>
              <p:cNvSpPr>
                <a:spLocks noChangeShapeType="1"/>
              </p:cNvSpPr>
              <p:nvPr/>
            </p:nvSpPr>
            <p:spPr bwMode="auto">
              <a:xfrm>
                <a:off x="48768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4" name="Line 75"/>
              <p:cNvSpPr>
                <a:spLocks noChangeShapeType="1"/>
              </p:cNvSpPr>
              <p:nvPr/>
            </p:nvSpPr>
            <p:spPr bwMode="auto">
              <a:xfrm>
                <a:off x="50292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5" name="Line 76"/>
              <p:cNvSpPr>
                <a:spLocks noChangeShapeType="1"/>
              </p:cNvSpPr>
              <p:nvPr/>
            </p:nvSpPr>
            <p:spPr bwMode="auto">
              <a:xfrm>
                <a:off x="51054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6" name="Line 77"/>
              <p:cNvSpPr>
                <a:spLocks noChangeShapeType="1"/>
              </p:cNvSpPr>
              <p:nvPr/>
            </p:nvSpPr>
            <p:spPr bwMode="auto">
              <a:xfrm>
                <a:off x="51816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7" name="Line 78"/>
              <p:cNvSpPr>
                <a:spLocks noChangeShapeType="1"/>
              </p:cNvSpPr>
              <p:nvPr/>
            </p:nvSpPr>
            <p:spPr bwMode="auto">
              <a:xfrm>
                <a:off x="5257800" y="35052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87B0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0" name="Line 81"/>
              <p:cNvSpPr>
                <a:spLocks noChangeShapeType="1"/>
              </p:cNvSpPr>
              <p:nvPr/>
            </p:nvSpPr>
            <p:spPr bwMode="auto">
              <a:xfrm>
                <a:off x="34290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1" name="Line 82"/>
              <p:cNvSpPr>
                <a:spLocks noChangeShapeType="1"/>
              </p:cNvSpPr>
              <p:nvPr/>
            </p:nvSpPr>
            <p:spPr bwMode="auto">
              <a:xfrm>
                <a:off x="29718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2" name="Line 83"/>
              <p:cNvSpPr>
                <a:spLocks noChangeShapeType="1"/>
              </p:cNvSpPr>
              <p:nvPr/>
            </p:nvSpPr>
            <p:spPr bwMode="auto">
              <a:xfrm>
                <a:off x="48006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3" name="Line 84"/>
              <p:cNvSpPr>
                <a:spLocks noChangeShapeType="1"/>
              </p:cNvSpPr>
              <p:nvPr/>
            </p:nvSpPr>
            <p:spPr bwMode="auto">
              <a:xfrm>
                <a:off x="43434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4" name="Line 85"/>
              <p:cNvSpPr>
                <a:spLocks noChangeShapeType="1"/>
              </p:cNvSpPr>
              <p:nvPr/>
            </p:nvSpPr>
            <p:spPr bwMode="auto">
              <a:xfrm>
                <a:off x="38862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5" name="Line 86"/>
              <p:cNvSpPr>
                <a:spLocks noChangeShapeType="1"/>
              </p:cNvSpPr>
              <p:nvPr/>
            </p:nvSpPr>
            <p:spPr bwMode="auto">
              <a:xfrm>
                <a:off x="52578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6" name="Line 87"/>
              <p:cNvSpPr>
                <a:spLocks noChangeShapeType="1"/>
              </p:cNvSpPr>
              <p:nvPr/>
            </p:nvSpPr>
            <p:spPr bwMode="auto">
              <a:xfrm>
                <a:off x="5715000" y="16002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7" name="Line 88"/>
              <p:cNvSpPr>
                <a:spLocks noChangeShapeType="1"/>
              </p:cNvSpPr>
              <p:nvPr/>
            </p:nvSpPr>
            <p:spPr bwMode="auto">
              <a:xfrm>
                <a:off x="35052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8" name="Line 89"/>
              <p:cNvSpPr>
                <a:spLocks noChangeShapeType="1"/>
              </p:cNvSpPr>
              <p:nvPr/>
            </p:nvSpPr>
            <p:spPr bwMode="auto">
              <a:xfrm>
                <a:off x="30480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9" name="Line 90"/>
              <p:cNvSpPr>
                <a:spLocks noChangeShapeType="1"/>
              </p:cNvSpPr>
              <p:nvPr/>
            </p:nvSpPr>
            <p:spPr bwMode="auto">
              <a:xfrm>
                <a:off x="47244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0" name="Line 91"/>
              <p:cNvSpPr>
                <a:spLocks noChangeShapeType="1"/>
              </p:cNvSpPr>
              <p:nvPr/>
            </p:nvSpPr>
            <p:spPr bwMode="auto">
              <a:xfrm>
                <a:off x="42672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1" name="Line 92"/>
              <p:cNvSpPr>
                <a:spLocks noChangeShapeType="1"/>
              </p:cNvSpPr>
              <p:nvPr/>
            </p:nvSpPr>
            <p:spPr bwMode="auto">
              <a:xfrm>
                <a:off x="39624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2" name="Line 93"/>
              <p:cNvSpPr>
                <a:spLocks noChangeShapeType="1"/>
              </p:cNvSpPr>
              <p:nvPr/>
            </p:nvSpPr>
            <p:spPr bwMode="auto">
              <a:xfrm>
                <a:off x="51816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3" name="Line 94"/>
              <p:cNvSpPr>
                <a:spLocks noChangeShapeType="1"/>
              </p:cNvSpPr>
              <p:nvPr/>
            </p:nvSpPr>
            <p:spPr bwMode="auto">
              <a:xfrm>
                <a:off x="5638800" y="5334000"/>
                <a:ext cx="381000" cy="0"/>
              </a:xfrm>
              <a:prstGeom prst="line">
                <a:avLst/>
              </a:prstGeom>
              <a:noFill/>
              <a:ln w="57150">
                <a:solidFill>
                  <a:srgbClr val="0B5C3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" name="Isosceles Triangle 97"/>
            <p:cNvSpPr/>
            <p:nvPr/>
          </p:nvSpPr>
          <p:spPr bwMode="auto">
            <a:xfrm rot="5400000">
              <a:off x="56561" y="1824021"/>
              <a:ext cx="3836989" cy="2216939"/>
            </a:xfrm>
            <a:prstGeom prst="triangle">
              <a:avLst/>
            </a:prstGeom>
            <a:solidFill>
              <a:schemeClr val="accent1">
                <a:lumMod val="75000"/>
                <a:alpha val="4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 rot="16200000">
              <a:off x="3757571" y="1536810"/>
              <a:ext cx="1493846" cy="2767086"/>
            </a:xfrm>
            <a:prstGeom prst="triangle">
              <a:avLst/>
            </a:prstGeom>
            <a:solidFill>
              <a:srgbClr val="660066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7957" y="704993"/>
            <a:ext cx="3300202" cy="483019"/>
            <a:chOff x="1362628" y="5272321"/>
            <a:chExt cx="3300202" cy="483019"/>
          </a:xfrm>
        </p:grpSpPr>
        <p:sp>
          <p:nvSpPr>
            <p:cNvPr id="105" name="Right Arrow 104"/>
            <p:cNvSpPr/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7344" y="5272321"/>
              <a:ext cx="83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proton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7" name="Right Arrow 106"/>
            <p:cNvSpPr/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/>
            </a:prstGeom>
            <a:solidFill>
              <a:srgbClr val="C7C7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90319" y="5275311"/>
              <a:ext cx="98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100"/>
                  </a:solidFill>
                </a:rPr>
                <a:t>nucleus</a:t>
              </a:r>
              <a:endParaRPr lang="en-US" dirty="0">
                <a:solidFill>
                  <a:srgbClr val="006100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3792" y="5786433"/>
            <a:ext cx="842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fully investigate cold QCD matter, STAR will move forward</a:t>
            </a:r>
            <a:endParaRPr lang="en-US" sz="2400" dirty="0"/>
          </a:p>
        </p:txBody>
      </p:sp>
      <p:sp>
        <p:nvSpPr>
          <p:cNvPr id="114" name="Date Placeholder 1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6" name="Footer Placeholder 1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5157109" y="848102"/>
            <a:ext cx="3986890" cy="4953000"/>
          </a:xfrm>
        </p:spPr>
        <p:txBody>
          <a:bodyPr/>
          <a:lstStyle/>
          <a:p>
            <a:pPr>
              <a:buClr>
                <a:srgbClr val="006100"/>
              </a:buClr>
            </a:pPr>
            <a:r>
              <a:rPr lang="en-US" dirty="0" smtClean="0">
                <a:solidFill>
                  <a:srgbClr val="660066"/>
                </a:solidFill>
              </a:rPr>
              <a:t>Positive </a:t>
            </a:r>
            <a:r>
              <a:rPr lang="el-GR" dirty="0" smtClean="0">
                <a:solidFill>
                  <a:srgbClr val="660066"/>
                </a:solidFill>
              </a:rPr>
              <a:t>η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 err="1" smtClean="0">
                <a:solidFill>
                  <a:srgbClr val="660066"/>
                </a:solidFill>
              </a:rPr>
              <a:t>Drell</a:t>
            </a:r>
            <a:r>
              <a:rPr lang="en-US" dirty="0" smtClean="0">
                <a:solidFill>
                  <a:srgbClr val="660066"/>
                </a:solidFill>
              </a:rPr>
              <a:t> Yan </a:t>
            </a:r>
          </a:p>
          <a:p>
            <a:pPr lvl="1">
              <a:buClr>
                <a:srgbClr val="006100"/>
              </a:buClr>
            </a:pPr>
            <a:r>
              <a:rPr lang="en-US" dirty="0" smtClean="0">
                <a:solidFill>
                  <a:srgbClr val="660066"/>
                </a:solidFill>
              </a:rPr>
              <a:t>High precision tracking and background rejection using </a:t>
            </a:r>
            <a:r>
              <a:rPr lang="en-US" dirty="0" err="1" smtClean="0">
                <a:solidFill>
                  <a:srgbClr val="660066"/>
                </a:solidFill>
              </a:rPr>
              <a:t>calorimetry</a:t>
            </a:r>
            <a:endParaRPr lang="en-US" dirty="0" smtClean="0">
              <a:solidFill>
                <a:srgbClr val="660066"/>
              </a:solidFill>
            </a:endParaRPr>
          </a:p>
          <a:p>
            <a:pPr lvl="1">
              <a:buClr>
                <a:srgbClr val="006100"/>
              </a:buClr>
            </a:pPr>
            <a:r>
              <a:rPr lang="en-US" dirty="0" smtClean="0">
                <a:solidFill>
                  <a:srgbClr val="660066"/>
                </a:solidFill>
              </a:rPr>
              <a:t>Optimized for </a:t>
            </a:r>
            <a:r>
              <a:rPr lang="en-US" dirty="0" err="1" smtClean="0">
                <a:solidFill>
                  <a:srgbClr val="660066"/>
                </a:solidFill>
              </a:rPr>
              <a:t>p+A</a:t>
            </a:r>
            <a:r>
              <a:rPr lang="en-US" dirty="0" smtClean="0">
                <a:solidFill>
                  <a:srgbClr val="660066"/>
                </a:solidFill>
              </a:rPr>
              <a:t> and </a:t>
            </a:r>
            <a:r>
              <a:rPr lang="en-US" dirty="0" err="1" smtClean="0">
                <a:solidFill>
                  <a:srgbClr val="660066"/>
                </a:solidFill>
              </a:rPr>
              <a:t>p+p</a:t>
            </a:r>
            <a:endParaRPr lang="en-US" dirty="0" smtClean="0">
              <a:solidFill>
                <a:srgbClr val="660066"/>
              </a:solidFill>
            </a:endParaRPr>
          </a:p>
          <a:p>
            <a:pPr lvl="1">
              <a:buClr>
                <a:srgbClr val="006100"/>
              </a:buClr>
            </a:pPr>
            <a:r>
              <a:rPr lang="en-US" dirty="0" smtClean="0">
                <a:solidFill>
                  <a:srgbClr val="660066"/>
                </a:solidFill>
              </a:rPr>
              <a:t>High momentum scale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Negative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eRHIC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Optimized for low energy electrons (~1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Triggering, tracking, identification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R&amp;D necessary for optimal technology choice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 b="0" i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/>
              <a:t>Some planned </a:t>
            </a:r>
            <a:r>
              <a:rPr lang="en-US" dirty="0" err="1"/>
              <a:t>p+A</a:t>
            </a:r>
            <a:r>
              <a:rPr lang="en-US" dirty="0"/>
              <a:t> measurements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/>
              <a:t>Nuclear modifications of the gluon PDF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Correlated charm production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Gluon saturation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Forward-forward correlations (extension of existing </a:t>
            </a:r>
            <a:r>
              <a:rPr lang="el-GR" sz="1800" dirty="0">
                <a:cs typeface="Arial" charset="0"/>
              </a:rPr>
              <a:t>π</a:t>
            </a:r>
            <a:r>
              <a:rPr lang="en-US" sz="1800" baseline="30000" dirty="0">
                <a:cs typeface="Arial" charset="0"/>
              </a:rPr>
              <a:t>0</a:t>
            </a:r>
            <a:r>
              <a:rPr lang="en-US" sz="1800" dirty="0">
                <a:cs typeface="Arial" charset="0"/>
              </a:rPr>
              <a:t>-</a:t>
            </a:r>
            <a:r>
              <a:rPr lang="el-GR" sz="1800" dirty="0">
                <a:cs typeface="Arial" charset="0"/>
              </a:rPr>
              <a:t>π</a:t>
            </a:r>
            <a:r>
              <a:rPr lang="en-US" sz="1800" baseline="30000" dirty="0">
                <a:cs typeface="Arial" charset="0"/>
              </a:rPr>
              <a:t>0</a:t>
            </a:r>
            <a:r>
              <a:rPr lang="en-US" sz="1800" dirty="0">
                <a:cs typeface="Arial" charset="0"/>
              </a:rPr>
              <a:t>)</a:t>
            </a:r>
          </a:p>
          <a:p>
            <a:pPr lvl="2">
              <a:spcBef>
                <a:spcPct val="0"/>
              </a:spcBef>
            </a:pPr>
            <a:r>
              <a:rPr lang="en-US" sz="1600" i="1" dirty="0">
                <a:cs typeface="Arial" charset="0"/>
              </a:rPr>
              <a:t>h-h</a:t>
            </a:r>
            <a:endParaRPr lang="en-US" sz="1600" dirty="0">
              <a:cs typeface="Arial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  <a:r>
              <a:rPr lang="en-US" sz="1600" dirty="0">
                <a:cs typeface="Arial" charset="0"/>
              </a:rPr>
              <a:t>-</a:t>
            </a: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γ</a:t>
            </a:r>
            <a:r>
              <a:rPr lang="en-US" sz="1600" dirty="0">
                <a:cs typeface="Arial" charset="0"/>
              </a:rPr>
              <a:t>-</a:t>
            </a:r>
            <a:r>
              <a:rPr lang="en-US" sz="1600" i="1" dirty="0">
                <a:cs typeface="Arial" charset="0"/>
              </a:rPr>
              <a:t>h</a:t>
            </a:r>
            <a:endParaRPr lang="en-US" sz="1600" dirty="0">
              <a:cs typeface="Arial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γ</a:t>
            </a:r>
            <a:r>
              <a:rPr lang="en-US" sz="1600" dirty="0">
                <a:cs typeface="Arial" charset="0"/>
              </a:rPr>
              <a:t>-</a:t>
            </a: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  <a:endParaRPr lang="en-US" sz="1600" dirty="0"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sz="1800" dirty="0" err="1">
                <a:cs typeface="Arial" charset="0"/>
              </a:rPr>
              <a:t>Drell</a:t>
            </a:r>
            <a:r>
              <a:rPr lang="en-US" sz="1800" dirty="0">
                <a:cs typeface="Arial" charset="0"/>
              </a:rPr>
              <a:t>-Yan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Able to reconstruct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1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2</a:t>
            </a:r>
            <a:r>
              <a:rPr lang="en-US" sz="1600" i="1" dirty="0">
                <a:cs typeface="Arial" charset="0"/>
              </a:rPr>
              <a:t>, Q</a:t>
            </a:r>
            <a:r>
              <a:rPr lang="en-US" sz="1600" baseline="30000" dirty="0">
                <a:cs typeface="Arial" charset="0"/>
              </a:rPr>
              <a:t>2</a:t>
            </a:r>
            <a:r>
              <a:rPr lang="en-US" sz="1600" dirty="0">
                <a:cs typeface="Arial" charset="0"/>
              </a:rPr>
              <a:t> event-by-event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Can be compared directly to nuclear DIS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True 2 </a:t>
            </a:r>
            <a:r>
              <a:rPr lang="en-US" sz="1600" dirty="0">
                <a:cs typeface="Arial" charset="0"/>
                <a:sym typeface="Wingdings" charset="0"/>
              </a:rPr>
              <a:t> 1 provides model-independent a</a:t>
            </a:r>
            <a:r>
              <a:rPr lang="en-US" sz="1600" dirty="0">
                <a:cs typeface="Arial" charset="0"/>
              </a:rPr>
              <a:t>ccess to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2</a:t>
            </a:r>
            <a:r>
              <a:rPr lang="en-US" sz="1600" dirty="0">
                <a:cs typeface="Arial" charset="0"/>
              </a:rPr>
              <a:t> &lt; 0.001</a:t>
            </a:r>
          </a:p>
          <a:p>
            <a:pPr lvl="1">
              <a:spcBef>
                <a:spcPct val="0"/>
              </a:spcBef>
            </a:pPr>
            <a:r>
              <a:rPr lang="el-GR" sz="1800" dirty="0">
                <a:cs typeface="Arial" charset="0"/>
              </a:rPr>
              <a:t>Λ</a:t>
            </a:r>
            <a:r>
              <a:rPr lang="en-US" sz="1800" dirty="0">
                <a:cs typeface="Arial" charset="0"/>
              </a:rPr>
              <a:t> polarization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 charset="0"/>
              </a:rPr>
              <a:t>Baryon production at large </a:t>
            </a:r>
            <a:r>
              <a:rPr lang="en-US" sz="1800" i="1" dirty="0" err="1">
                <a:cs typeface="Arial" charset="0"/>
              </a:rPr>
              <a:t>x</a:t>
            </a:r>
            <a:r>
              <a:rPr lang="en-US" sz="1800" i="1" baseline="-25000" dirty="0" err="1">
                <a:cs typeface="Arial" charset="0"/>
              </a:rPr>
              <a:t>F</a:t>
            </a:r>
            <a:endParaRPr lang="en-US" sz="1800" i="1" baseline="-250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cs typeface="Arial" charset="0"/>
              </a:rPr>
              <a:t>What more might we learn by scattering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cs typeface="Arial" charset="0"/>
              </a:rPr>
              <a:t>polarized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protons off nuclei</a:t>
            </a:r>
            <a:r>
              <a:rPr lang="en-US" sz="2000" dirty="0">
                <a:cs typeface="Arial" charset="0"/>
              </a:rPr>
              <a:t>?</a:t>
            </a:r>
          </a:p>
          <a:p>
            <a:pPr>
              <a:spcBef>
                <a:spcPct val="0"/>
              </a:spcBef>
            </a:pPr>
            <a:endParaRPr lang="en-US" sz="900" i="1" baseline="-25000" dirty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900" i="1" baseline="-250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cs typeface="Arial" charset="0"/>
              </a:rPr>
              <a:t>Forward-forward correlations, </a:t>
            </a:r>
            <a:r>
              <a:rPr lang="en-US" sz="2000" b="1" dirty="0" err="1">
                <a:cs typeface="Arial" charset="0"/>
              </a:rPr>
              <a:t>Drell</a:t>
            </a:r>
            <a:r>
              <a:rPr lang="en-US" sz="2000" b="1" dirty="0">
                <a:cs typeface="Arial" charset="0"/>
              </a:rPr>
              <a:t>-Yan, and </a:t>
            </a:r>
            <a:r>
              <a:rPr lang="el-GR" sz="2000" b="1" dirty="0">
                <a:cs typeface="Arial" charset="0"/>
              </a:rPr>
              <a:t>Λ</a:t>
            </a:r>
            <a:r>
              <a:rPr lang="en-US" sz="2000" b="1" dirty="0">
                <a:cs typeface="Arial" charset="0"/>
              </a:rPr>
              <a:t>s</a:t>
            </a:r>
            <a:r>
              <a:rPr lang="en-US" sz="2000" dirty="0">
                <a:cs typeface="Arial" charset="0"/>
              </a:rPr>
              <a:t> are 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also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very powerful tools to unravel the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dynamics of forward transverse spin asymmetries 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Collins </a:t>
            </a:r>
            <a:r>
              <a:rPr lang="en-US" sz="2000" b="1" dirty="0" err="1">
                <a:solidFill>
                  <a:srgbClr val="008000"/>
                </a:solidFill>
                <a:cs typeface="Arial" charset="0"/>
              </a:rPr>
              <a:t>vs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cs typeface="Arial" charset="0"/>
              </a:rPr>
              <a:t>Sivers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 effects, TMDs or Twist-3, …</a:t>
            </a:r>
            <a:endParaRPr lang="el-GR" sz="20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96260" name="AutoShape 4"/>
          <p:cNvSpPr>
            <a:spLocks/>
          </p:cNvSpPr>
          <p:nvPr/>
        </p:nvSpPr>
        <p:spPr bwMode="auto">
          <a:xfrm>
            <a:off x="2286000" y="2122488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362200" y="215265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Easier to measure</a:t>
            </a:r>
          </a:p>
        </p:txBody>
      </p:sp>
      <p:sp>
        <p:nvSpPr>
          <p:cNvPr id="96262" name="AutoShape 6"/>
          <p:cNvSpPr>
            <a:spLocks/>
          </p:cNvSpPr>
          <p:nvPr/>
        </p:nvSpPr>
        <p:spPr bwMode="auto">
          <a:xfrm>
            <a:off x="2286000" y="26797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362200" y="270986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Easier to interpret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 b="0" i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609600"/>
          </a:xfrm>
        </p:spPr>
        <p:txBody>
          <a:bodyPr/>
          <a:lstStyle/>
          <a:p>
            <a:r>
              <a:rPr lang="en-US" dirty="0" smtClean="0"/>
              <a:t>Targeting </a:t>
            </a:r>
            <a:r>
              <a:rPr lang="en-US" dirty="0" err="1" smtClean="0"/>
              <a:t>p+A</a:t>
            </a:r>
            <a:r>
              <a:rPr lang="en-US" dirty="0" smtClean="0"/>
              <a:t>: Forward Upgrade West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81600"/>
            <a:ext cx="8763000" cy="1524000"/>
          </a:xfrm>
        </p:spPr>
        <p:txBody>
          <a:bodyPr/>
          <a:lstStyle/>
          <a:p>
            <a:r>
              <a:rPr lang="en-US" sz="2000" dirty="0"/>
              <a:t>Forward instrumentation optimized for </a:t>
            </a:r>
            <a:r>
              <a:rPr lang="en-US" sz="2000" b="1" dirty="0" err="1">
                <a:solidFill>
                  <a:srgbClr val="FF0000"/>
                </a:solidFill>
              </a:rPr>
              <a:t>p+A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transverse spin</a:t>
            </a:r>
            <a:r>
              <a:rPr lang="en-US" sz="2000" dirty="0"/>
              <a:t> physics</a:t>
            </a:r>
          </a:p>
          <a:p>
            <a:pPr lvl="1"/>
            <a:r>
              <a:rPr lang="en-US" sz="1800" dirty="0"/>
              <a:t>Charged-particle tracking</a:t>
            </a:r>
          </a:p>
          <a:p>
            <a:pPr lvl="1"/>
            <a:r>
              <a:rPr lang="en-US" sz="1800" i="1" dirty="0"/>
              <a:t>e</a:t>
            </a:r>
            <a:r>
              <a:rPr lang="en-US" sz="1800" dirty="0"/>
              <a:t>/</a:t>
            </a:r>
            <a:r>
              <a:rPr lang="en-US" sz="1800" i="1" dirty="0"/>
              <a:t>h</a:t>
            </a:r>
            <a:r>
              <a:rPr lang="en-US" sz="1800" dirty="0"/>
              <a:t> and </a:t>
            </a:r>
            <a:r>
              <a:rPr lang="el-GR" sz="1800" dirty="0">
                <a:cs typeface="Arial" charset="0"/>
              </a:rPr>
              <a:t>γ</a:t>
            </a:r>
            <a:r>
              <a:rPr lang="en-US" sz="1800" dirty="0">
                <a:cs typeface="Arial" charset="0"/>
              </a:rPr>
              <a:t>/</a:t>
            </a:r>
            <a:r>
              <a:rPr lang="el-GR" sz="1800" dirty="0">
                <a:cs typeface="Arial" charset="0"/>
              </a:rPr>
              <a:t>π</a:t>
            </a:r>
            <a:r>
              <a:rPr lang="en-US" sz="1800" baseline="30000" dirty="0">
                <a:cs typeface="Arial" charset="0"/>
              </a:rPr>
              <a:t>0</a:t>
            </a:r>
            <a:r>
              <a:rPr lang="en-US" sz="1800" dirty="0">
                <a:cs typeface="Arial" charset="0"/>
              </a:rPr>
              <a:t> discrimination</a:t>
            </a:r>
          </a:p>
          <a:p>
            <a:pPr lvl="1"/>
            <a:r>
              <a:rPr lang="en-US" sz="1800" dirty="0">
                <a:cs typeface="Arial" charset="0"/>
              </a:rPr>
              <a:t>Baryon/meson separation</a:t>
            </a:r>
            <a:endParaRPr lang="el-GR" sz="1800" dirty="0">
              <a:cs typeface="Arial" charset="0"/>
            </a:endParaRPr>
          </a:p>
        </p:txBody>
      </p:sp>
      <p:grpSp>
        <p:nvGrpSpPr>
          <p:cNvPr id="90176" name="Group 64"/>
          <p:cNvGrpSpPr>
            <a:grpSpLocks/>
          </p:cNvGrpSpPr>
          <p:nvPr/>
        </p:nvGrpSpPr>
        <p:grpSpPr bwMode="auto">
          <a:xfrm>
            <a:off x="762000" y="1016000"/>
            <a:ext cx="7391400" cy="3913188"/>
            <a:chOff x="480" y="576"/>
            <a:chExt cx="4656" cy="2465"/>
          </a:xfrm>
        </p:grpSpPr>
        <p:pic>
          <p:nvPicPr>
            <p:cNvPr id="90117" name="Picture 3" descr="tpcsymposium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6" r="18277"/>
            <a:stretch>
              <a:fillRect/>
            </a:stretch>
          </p:blipFill>
          <p:spPr bwMode="auto">
            <a:xfrm>
              <a:off x="480" y="576"/>
              <a:ext cx="2448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4" name="Group 10"/>
            <p:cNvGrpSpPr>
              <a:grpSpLocks/>
            </p:cNvGrpSpPr>
            <p:nvPr/>
          </p:nvGrpSpPr>
          <p:grpSpPr bwMode="auto">
            <a:xfrm>
              <a:off x="1576" y="1742"/>
              <a:ext cx="336" cy="135"/>
              <a:chOff x="1752" y="2235"/>
              <a:chExt cx="336" cy="135"/>
            </a:xfrm>
          </p:grpSpPr>
          <p:sp>
            <p:nvSpPr>
              <p:cNvPr id="90125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6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832" y="1680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832" y="1829"/>
              <a:ext cx="1824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grpSp>
          <p:nvGrpSpPr>
            <p:cNvPr id="90129" name="Group 15"/>
            <p:cNvGrpSpPr>
              <a:grpSpLocks/>
            </p:cNvGrpSpPr>
            <p:nvPr/>
          </p:nvGrpSpPr>
          <p:grpSpPr bwMode="auto">
            <a:xfrm>
              <a:off x="1584" y="1680"/>
              <a:ext cx="288" cy="247"/>
              <a:chOff x="1776" y="1920"/>
              <a:chExt cx="288" cy="247"/>
            </a:xfrm>
          </p:grpSpPr>
          <p:grpSp>
            <p:nvGrpSpPr>
              <p:cNvPr id="90130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90131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3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133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4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35" name="Group 21"/>
            <p:cNvGrpSpPr>
              <a:grpSpLocks/>
            </p:cNvGrpSpPr>
            <p:nvPr/>
          </p:nvGrpSpPr>
          <p:grpSpPr bwMode="auto">
            <a:xfrm>
              <a:off x="1680" y="1765"/>
              <a:ext cx="96" cy="92"/>
              <a:chOff x="1872" y="2258"/>
              <a:chExt cx="96" cy="92"/>
            </a:xfrm>
          </p:grpSpPr>
          <p:grpSp>
            <p:nvGrpSpPr>
              <p:cNvPr id="90136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90137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38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139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90140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41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48" name="Rectangle 39"/>
            <p:cNvSpPr>
              <a:spLocks noChangeArrowheads="1"/>
            </p:cNvSpPr>
            <p:nvPr/>
          </p:nvSpPr>
          <p:spPr bwMode="auto">
            <a:xfrm>
              <a:off x="888" y="1689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49" name="Rectangle 40"/>
            <p:cNvSpPr>
              <a:spLocks noChangeArrowheads="1"/>
            </p:cNvSpPr>
            <p:nvPr/>
          </p:nvSpPr>
          <p:spPr bwMode="auto">
            <a:xfrm>
              <a:off x="2177" y="1831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50" name="Rectangle 41"/>
            <p:cNvSpPr>
              <a:spLocks noChangeArrowheads="1"/>
            </p:cNvSpPr>
            <p:nvPr/>
          </p:nvSpPr>
          <p:spPr bwMode="auto">
            <a:xfrm>
              <a:off x="2182" y="1688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51" name="Line 67"/>
            <p:cNvSpPr>
              <a:spLocks noChangeShapeType="1"/>
            </p:cNvSpPr>
            <p:nvPr/>
          </p:nvSpPr>
          <p:spPr bwMode="auto">
            <a:xfrm>
              <a:off x="1968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2" name="Line 6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3" name="Line 69"/>
            <p:cNvSpPr>
              <a:spLocks noChangeShapeType="1"/>
            </p:cNvSpPr>
            <p:nvPr/>
          </p:nvSpPr>
          <p:spPr bwMode="auto">
            <a:xfrm>
              <a:off x="2016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4" name="Line 70"/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5" name="Line 71"/>
            <p:cNvSpPr>
              <a:spLocks noChangeShapeType="1"/>
            </p:cNvSpPr>
            <p:nvPr/>
          </p:nvSpPr>
          <p:spPr bwMode="auto">
            <a:xfrm>
              <a:off x="2112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6" name="Line 72"/>
            <p:cNvSpPr>
              <a:spLocks noChangeShapeType="1"/>
            </p:cNvSpPr>
            <p:nvPr/>
          </p:nvSpPr>
          <p:spPr bwMode="auto">
            <a:xfrm>
              <a:off x="216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Line 73"/>
            <p:cNvSpPr>
              <a:spLocks noChangeShapeType="1"/>
            </p:cNvSpPr>
            <p:nvPr/>
          </p:nvSpPr>
          <p:spPr bwMode="auto">
            <a:xfrm>
              <a:off x="1968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8" name="Line 74"/>
            <p:cNvSpPr>
              <a:spLocks noChangeShapeType="1"/>
            </p:cNvSpPr>
            <p:nvPr/>
          </p:nvSpPr>
          <p:spPr bwMode="auto">
            <a:xfrm>
              <a:off x="192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9" name="Line 75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0" name="Line 76"/>
            <p:cNvSpPr>
              <a:spLocks noChangeShapeType="1"/>
            </p:cNvSpPr>
            <p:nvPr/>
          </p:nvSpPr>
          <p:spPr bwMode="auto">
            <a:xfrm>
              <a:off x="2064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1" name="Line 77"/>
            <p:cNvSpPr>
              <a:spLocks noChangeShapeType="1"/>
            </p:cNvSpPr>
            <p:nvPr/>
          </p:nvSpPr>
          <p:spPr bwMode="auto">
            <a:xfrm>
              <a:off x="2112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2" name="Line 78"/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5" name="Rectangle 53"/>
            <p:cNvSpPr>
              <a:spLocks noChangeArrowheads="1"/>
            </p:cNvSpPr>
            <p:nvPr/>
          </p:nvSpPr>
          <p:spPr bwMode="auto">
            <a:xfrm>
              <a:off x="3888" y="1377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6" name="Rectangle 54"/>
            <p:cNvSpPr>
              <a:spLocks noChangeArrowheads="1"/>
            </p:cNvSpPr>
            <p:nvPr/>
          </p:nvSpPr>
          <p:spPr bwMode="auto">
            <a:xfrm>
              <a:off x="3888" y="1905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4512" y="1281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8" name="Rectangle 56"/>
            <p:cNvSpPr>
              <a:spLocks noChangeArrowheads="1"/>
            </p:cNvSpPr>
            <p:nvPr/>
          </p:nvSpPr>
          <p:spPr bwMode="auto">
            <a:xfrm>
              <a:off x="4512" y="2049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9" name="Text Box 57"/>
            <p:cNvSpPr txBox="1">
              <a:spLocks noChangeArrowheads="1"/>
            </p:cNvSpPr>
            <p:nvPr/>
          </p:nvSpPr>
          <p:spPr bwMode="auto">
            <a:xfrm>
              <a:off x="3810" y="109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8700"/>
                  </a:solidFill>
                </a:rPr>
                <a:t>FMS</a:t>
              </a:r>
            </a:p>
          </p:txBody>
        </p:sp>
        <p:sp>
          <p:nvSpPr>
            <p:cNvPr id="90170" name="Text Box 58"/>
            <p:cNvSpPr txBox="1">
              <a:spLocks noChangeArrowheads="1"/>
            </p:cNvSpPr>
            <p:nvPr/>
          </p:nvSpPr>
          <p:spPr bwMode="auto">
            <a:xfrm>
              <a:off x="4608" y="105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993300"/>
                  </a:solidFill>
                </a:rPr>
                <a:t>FHC</a:t>
              </a:r>
            </a:p>
          </p:txBody>
        </p:sp>
      </p:grpSp>
      <p:grpSp>
        <p:nvGrpSpPr>
          <p:cNvPr id="90178" name="Group 66"/>
          <p:cNvGrpSpPr>
            <a:grpSpLocks/>
          </p:cNvGrpSpPr>
          <p:nvPr/>
        </p:nvGrpSpPr>
        <p:grpSpPr bwMode="auto">
          <a:xfrm>
            <a:off x="3505200" y="2632075"/>
            <a:ext cx="990600" cy="685800"/>
            <a:chOff x="2208" y="1594"/>
            <a:chExt cx="624" cy="432"/>
          </a:xfrm>
        </p:grpSpPr>
        <p:sp>
          <p:nvSpPr>
            <p:cNvPr id="90173" name="Rectangle 61"/>
            <p:cNvSpPr>
              <a:spLocks noChangeArrowheads="1"/>
            </p:cNvSpPr>
            <p:nvPr/>
          </p:nvSpPr>
          <p:spPr bwMode="auto">
            <a:xfrm>
              <a:off x="2208" y="1690"/>
              <a:ext cx="62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5" name="AutoShape 63"/>
            <p:cNvSpPr>
              <a:spLocks noChangeArrowheads="1"/>
            </p:cNvSpPr>
            <p:nvPr/>
          </p:nvSpPr>
          <p:spPr bwMode="auto">
            <a:xfrm rot="5400000">
              <a:off x="2376" y="1570"/>
              <a:ext cx="43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80" name="Line 68"/>
          <p:cNvSpPr>
            <a:spLocks noChangeShapeType="1"/>
          </p:cNvSpPr>
          <p:nvPr/>
        </p:nvSpPr>
        <p:spPr bwMode="auto">
          <a:xfrm flipH="1">
            <a:off x="4495800" y="1701800"/>
            <a:ext cx="609600" cy="914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9" name="Text Box 67"/>
          <p:cNvSpPr txBox="1">
            <a:spLocks noChangeArrowheads="1"/>
          </p:cNvSpPr>
          <p:nvPr/>
        </p:nvSpPr>
        <p:spPr bwMode="auto">
          <a:xfrm>
            <a:off x="4572000" y="1168400"/>
            <a:ext cx="2057400" cy="612775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~ 6 GEM disks</a:t>
            </a:r>
          </a:p>
          <a:p>
            <a:r>
              <a:rPr lang="en-US" sz="1600">
                <a:solidFill>
                  <a:srgbClr val="008000"/>
                </a:solidFill>
              </a:rPr>
              <a:t>Tracking: 2.5 &lt; </a:t>
            </a:r>
            <a:r>
              <a:rPr lang="el-GR" sz="1600">
                <a:solidFill>
                  <a:srgbClr val="008000"/>
                </a:solidFill>
                <a:cs typeface="Arial" charset="0"/>
              </a:rPr>
              <a:t>η</a:t>
            </a:r>
            <a:r>
              <a:rPr lang="en-US" sz="1600">
                <a:solidFill>
                  <a:srgbClr val="008000"/>
                </a:solidFill>
                <a:cs typeface="Arial" charset="0"/>
              </a:rPr>
              <a:t> &lt; 4</a:t>
            </a:r>
            <a:endParaRPr lang="el-GR" sz="16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90181" name="AutoShape 69"/>
          <p:cNvSpPr>
            <a:spLocks noChangeArrowheads="1"/>
          </p:cNvSpPr>
          <p:nvPr/>
        </p:nvSpPr>
        <p:spPr bwMode="auto">
          <a:xfrm rot="5400000">
            <a:off x="4495800" y="2439988"/>
            <a:ext cx="1371600" cy="1066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84" name="Line 72"/>
          <p:cNvSpPr>
            <a:spLocks noChangeShapeType="1"/>
          </p:cNvSpPr>
          <p:nvPr/>
        </p:nvSpPr>
        <p:spPr bwMode="auto">
          <a:xfrm flipV="1">
            <a:off x="5105400" y="3530600"/>
            <a:ext cx="0" cy="8382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2" name="Text Box 70"/>
          <p:cNvSpPr txBox="1">
            <a:spLocks noChangeArrowheads="1"/>
          </p:cNvSpPr>
          <p:nvPr/>
        </p:nvSpPr>
        <p:spPr bwMode="auto">
          <a:xfrm>
            <a:off x="4572000" y="4335463"/>
            <a:ext cx="1524000" cy="857250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 b="1">
                <a:solidFill>
                  <a:srgbClr val="0033CC"/>
                </a:solidFill>
              </a:rPr>
              <a:t>RICH</a:t>
            </a:r>
          </a:p>
          <a:p>
            <a:r>
              <a:rPr lang="en-US" sz="1600">
                <a:solidFill>
                  <a:srgbClr val="0033CC"/>
                </a:solidFill>
              </a:rPr>
              <a:t>Baryon/meson separation</a:t>
            </a:r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 flipV="1">
            <a:off x="6111875" y="2295525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6" name="Line 74"/>
          <p:cNvSpPr>
            <a:spLocks noChangeShapeType="1"/>
          </p:cNvSpPr>
          <p:nvPr/>
        </p:nvSpPr>
        <p:spPr bwMode="auto">
          <a:xfrm flipV="1">
            <a:off x="6059488" y="2295525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7" name="Line 75"/>
          <p:cNvSpPr>
            <a:spLocks noChangeShapeType="1"/>
          </p:cNvSpPr>
          <p:nvPr/>
        </p:nvSpPr>
        <p:spPr bwMode="auto">
          <a:xfrm flipV="1">
            <a:off x="6111875" y="3125788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8" name="Line 76"/>
          <p:cNvSpPr>
            <a:spLocks noChangeShapeType="1"/>
          </p:cNvSpPr>
          <p:nvPr/>
        </p:nvSpPr>
        <p:spPr bwMode="auto">
          <a:xfrm flipV="1">
            <a:off x="6059488" y="3125788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9" name="Text Box 77"/>
          <p:cNvSpPr txBox="1">
            <a:spLocks noChangeArrowheads="1"/>
          </p:cNvSpPr>
          <p:nvPr/>
        </p:nvSpPr>
        <p:spPr bwMode="auto">
          <a:xfrm>
            <a:off x="6477000" y="4064000"/>
            <a:ext cx="1600200" cy="8572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en-US" sz="1600"/>
              <a:t>Preshower</a:t>
            </a:r>
          </a:p>
          <a:p>
            <a:r>
              <a:rPr lang="en-US" sz="1600"/>
              <a:t>1/2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Pb radiator</a:t>
            </a:r>
          </a:p>
          <a:p>
            <a:r>
              <a:rPr lang="en-US" sz="1600"/>
              <a:t>Shower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max</a:t>
            </a:r>
            <a:r>
              <a:rPr lang="ja-JP" altLang="en-US" sz="1600">
                <a:latin typeface="Arial"/>
              </a:rPr>
              <a:t>”</a:t>
            </a:r>
            <a:endParaRPr lang="en-US" sz="1600"/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 flipH="1" flipV="1">
            <a:off x="6096000" y="3683000"/>
            <a:ext cx="3810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91" name="Group 110"/>
          <p:cNvGrpSpPr>
            <a:grpSpLocks/>
          </p:cNvGrpSpPr>
          <p:nvPr/>
        </p:nvGrpSpPr>
        <p:grpSpPr bwMode="auto">
          <a:xfrm>
            <a:off x="1095375" y="687388"/>
            <a:ext cx="3300413" cy="482600"/>
            <a:chOff x="1362628" y="5272321"/>
            <a:chExt cx="3300202" cy="483019"/>
          </a:xfrm>
        </p:grpSpPr>
        <p:sp>
          <p:nvSpPr>
            <p:cNvPr id="90192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90193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600" dirty="0">
                <a:solidFill>
                  <a:schemeClr val="accent2">
                    <a:lumMod val="50000"/>
                  </a:schemeClr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</a:rPr>
                <a:t>nucleus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80" grpId="0" animBg="1"/>
      <p:bldP spid="90179" grpId="0" animBg="1"/>
      <p:bldP spid="90181" grpId="0" animBg="1"/>
      <p:bldP spid="90184" grpId="0" animBg="1"/>
      <p:bldP spid="90182" grpId="0" animBg="1"/>
      <p:bldP spid="90185" grpId="0" animBg="1"/>
      <p:bldP spid="90186" grpId="0" animBg="1"/>
      <p:bldP spid="90187" grpId="0" animBg="1"/>
      <p:bldP spid="90188" grpId="0" animBg="1"/>
      <p:bldP spid="90189" grpId="0" animBg="1"/>
      <p:bldP spid="90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uq2_reach_05_10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8333" r="7936"/>
          <a:stretch/>
        </p:blipFill>
        <p:spPr>
          <a:xfrm>
            <a:off x="3729785" y="876322"/>
            <a:ext cx="5237450" cy="347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cold QCD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668858"/>
            <a:ext cx="9143999" cy="1871642"/>
          </a:xfrm>
        </p:spPr>
        <p:txBody>
          <a:bodyPr/>
          <a:lstStyle/>
          <a:p>
            <a:r>
              <a:rPr lang="en-US" sz="2000" dirty="0" smtClean="0"/>
              <a:t>Complementary probe of mechanism of energy loss</a:t>
            </a:r>
          </a:p>
          <a:p>
            <a:r>
              <a:rPr lang="en-US" sz="2000" dirty="0" smtClean="0"/>
              <a:t>HERMES: mixture of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absorption and 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loss </a:t>
            </a:r>
          </a:p>
          <a:p>
            <a:pPr lvl="1"/>
            <a:r>
              <a:rPr lang="en-US" sz="1800" dirty="0" smtClean="0"/>
              <a:t>Hadrons can form partially inside the medium </a:t>
            </a:r>
          </a:p>
          <a:p>
            <a:r>
              <a:rPr lang="en-US" sz="2000" dirty="0" err="1" smtClean="0"/>
              <a:t>eRHIC</a:t>
            </a:r>
            <a:r>
              <a:rPr lang="en-US" sz="2000" dirty="0" smtClean="0"/>
              <a:t>: light quarks form far outside medium</a:t>
            </a:r>
          </a:p>
          <a:p>
            <a:r>
              <a:rPr lang="en-US" sz="2000" dirty="0" smtClean="0"/>
              <a:t>Heavy quarks: unexplored to date.  Low </a:t>
            </a:r>
            <a:r>
              <a:rPr lang="el-GR" sz="2000" dirty="0" smtClean="0"/>
              <a:t>β</a:t>
            </a:r>
            <a:r>
              <a:rPr lang="en-US" sz="2000" dirty="0" smtClean="0"/>
              <a:t>: short formation time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83696" y="4166607"/>
            <a:ext cx="300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∝ </a:t>
            </a:r>
            <a:r>
              <a:rPr lang="el-GR" dirty="0" smtClean="0"/>
              <a:t>ν</a:t>
            </a:r>
            <a:r>
              <a:rPr lang="en-US" dirty="0" smtClean="0"/>
              <a:t>: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up to 100’s of  fm</a:t>
            </a:r>
            <a:endParaRPr lang="en-US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-454398" y="714002"/>
            <a:ext cx="4184183" cy="4091742"/>
            <a:chOff x="180162" y="54233"/>
            <a:chExt cx="4184183" cy="4091742"/>
          </a:xfrm>
        </p:grpSpPr>
        <p:pic>
          <p:nvPicPr>
            <p:cNvPr id="14" name="Picture 13" descr="hermes_scaling.pdf"/>
            <p:cNvPicPr>
              <a:picLocks noChangeAspect="1"/>
            </p:cNvPicPr>
            <p:nvPr/>
          </p:nvPicPr>
          <p:blipFill>
            <a:blip r:embed="rId3"/>
            <a:srcRect l="12675" t="47740" r="60643" b="40252"/>
            <a:stretch>
              <a:fillRect/>
            </a:stretch>
          </p:blipFill>
          <p:spPr>
            <a:xfrm>
              <a:off x="2432124" y="2270162"/>
              <a:ext cx="1714648" cy="80323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180162" y="54233"/>
              <a:ext cx="4184183" cy="4091742"/>
              <a:chOff x="-875853" y="1366226"/>
              <a:chExt cx="4184182" cy="409174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875853" y="1477093"/>
                <a:ext cx="4184182" cy="3980875"/>
                <a:chOff x="-395619" y="959425"/>
                <a:chExt cx="4184182" cy="3980875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72519" y="959425"/>
                  <a:ext cx="803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A</a:t>
                  </a:r>
                  <a:r>
                    <a:rPr lang="el-GR" baseline="30000" dirty="0" smtClean="0"/>
                    <a:t>π</a:t>
                  </a:r>
                  <a:endParaRPr lang="en-US" baseline="-25000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-395619" y="1067888"/>
                  <a:ext cx="4184182" cy="3872412"/>
                  <a:chOff x="-378991" y="794325"/>
                  <a:chExt cx="3960391" cy="3665297"/>
                </a:xfrm>
              </p:grpSpPr>
              <p:pic>
                <p:nvPicPr>
                  <p:cNvPr id="13" name="Picture 12" descr="hermes_scaling.pdf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54842" t="45264"/>
                  <a:stretch>
                    <a:fillRect/>
                  </a:stretch>
                </p:blipFill>
                <p:spPr>
                  <a:xfrm>
                    <a:off x="679450" y="794325"/>
                    <a:ext cx="2901950" cy="366136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 descr="hermes_scaling.pdf"/>
                  <p:cNvPicPr>
                    <a:picLocks noChangeAspect="1"/>
                  </p:cNvPicPr>
                  <p:nvPr/>
                </p:nvPicPr>
                <p:blipFill>
                  <a:blip r:embed="rId5"/>
                  <a:srcRect l="-4697" t="45264" r="86172"/>
                  <a:stretch>
                    <a:fillRect/>
                  </a:stretch>
                </p:blipFill>
                <p:spPr>
                  <a:xfrm>
                    <a:off x="-378991" y="798253"/>
                    <a:ext cx="1190438" cy="366136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242398" y="1366226"/>
                <a:ext cx="2647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Hermes, </a:t>
                </a:r>
                <a:r>
                  <a:rPr lang="en-US" sz="1200" dirty="0" err="1" smtClean="0"/>
                  <a:t>Nucl</a:t>
                </a:r>
                <a:r>
                  <a:rPr lang="en-US" sz="1200" dirty="0" smtClean="0"/>
                  <a:t>. </a:t>
                </a:r>
                <a:r>
                  <a:rPr lang="en-US" sz="1200" dirty="0" err="1" smtClean="0"/>
                  <a:t>Phys.B</a:t>
                </a:r>
                <a:r>
                  <a:rPr lang="en-US" sz="1200" dirty="0" smtClean="0"/>
                  <a:t> 780, 1 (2007) </a:t>
                </a:r>
                <a:endParaRPr lang="en-US" sz="1200" dirty="0"/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 bwMode="auto">
          <a:xfrm flipH="1">
            <a:off x="7531100" y="1765300"/>
            <a:ext cx="54610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077200" y="1264840"/>
            <a:ext cx="105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</a:t>
            </a:r>
          </a:p>
          <a:p>
            <a:r>
              <a:rPr lang="en-US" dirty="0" smtClean="0"/>
              <a:t>STAR </a:t>
            </a:r>
          </a:p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94430" y="2720939"/>
            <a:ext cx="1172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eSTAR</a:t>
            </a:r>
            <a:endParaRPr lang="en-US" dirty="0" smtClean="0"/>
          </a:p>
          <a:p>
            <a:r>
              <a:rPr lang="en-US" dirty="0" smtClean="0"/>
              <a:t>Electron</a:t>
            </a:r>
          </a:p>
          <a:p>
            <a:r>
              <a:rPr lang="en-US" dirty="0" smtClean="0"/>
              <a:t>extension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6908800" y="3124200"/>
            <a:ext cx="837358" cy="355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729785" y="4166607"/>
            <a:ext cx="651715" cy="1846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xq2_electron_STAR_05_on_10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7812" r="8467"/>
          <a:stretch/>
        </p:blipFill>
        <p:spPr>
          <a:xfrm>
            <a:off x="381000" y="754136"/>
            <a:ext cx="4141586" cy="3386063"/>
          </a:xfrm>
          <a:prstGeom prst="rect">
            <a:avLst/>
          </a:prstGeom>
        </p:spPr>
      </p:pic>
      <p:pic>
        <p:nvPicPr>
          <p:cNvPr id="5" name="Picture 4" descr="xq2_hadron_STAR_05_on_10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8073" r="8467"/>
          <a:stretch/>
        </p:blipFill>
        <p:spPr>
          <a:xfrm>
            <a:off x="4509885" y="754136"/>
            <a:ext cx="4451751" cy="3411464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alphaModFix amt="28000"/>
          </a:blip>
          <a:srcRect l="16296" t="43829" r="7205" b="24570"/>
          <a:stretch>
            <a:fillRect/>
          </a:stretch>
        </p:blipFill>
        <p:spPr>
          <a:xfrm>
            <a:off x="921580" y="2134253"/>
            <a:ext cx="3588306" cy="167346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alphaModFix amt="21000"/>
          </a:blip>
          <a:srcRect l="16296" t="43678" r="7205" b="24645"/>
          <a:stretch>
            <a:fillRect/>
          </a:stretch>
        </p:blipFill>
        <p:spPr>
          <a:xfrm>
            <a:off x="4871738" y="2134253"/>
            <a:ext cx="4039099" cy="167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and </a:t>
            </a:r>
            <a:r>
              <a:rPr lang="en-US" dirty="0" err="1" smtClean="0"/>
              <a:t>eRHIC</a:t>
            </a:r>
            <a:r>
              <a:rPr lang="en-US" dirty="0" smtClean="0"/>
              <a:t> Phase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91" y="4140662"/>
            <a:ext cx="9144000" cy="2628438"/>
          </a:xfrm>
        </p:spPr>
        <p:txBody>
          <a:bodyPr/>
          <a:lstStyle/>
          <a:p>
            <a:r>
              <a:rPr lang="en-US" sz="2000" dirty="0" smtClean="0"/>
              <a:t>Current detector matches quite well to kinematics of </a:t>
            </a:r>
            <a:r>
              <a:rPr lang="en-US" sz="2000" dirty="0" err="1" smtClean="0"/>
              <a:t>eRHIC</a:t>
            </a:r>
            <a:endParaRPr lang="en-US" sz="2000" dirty="0" smtClean="0"/>
          </a:p>
          <a:p>
            <a:pPr lvl="1"/>
            <a:r>
              <a:rPr lang="en-US" sz="1800" dirty="0" smtClean="0"/>
              <a:t>Particle ID, </a:t>
            </a:r>
            <a:r>
              <a:rPr lang="en-US" sz="1800" dirty="0" err="1" smtClean="0"/>
              <a:t>sufficent</a:t>
            </a:r>
            <a:r>
              <a:rPr lang="en-US" sz="1800" dirty="0" smtClean="0"/>
              <a:t>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resolution, etc. at mid-rapidity (Q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&gt;10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Space to extend: focus on 1&lt;Q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&lt;10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(-2 &lt; </a:t>
            </a:r>
            <a:r>
              <a:rPr lang="el-GR" sz="2000" dirty="0" smtClean="0"/>
              <a:t>η</a:t>
            </a:r>
            <a:r>
              <a:rPr lang="en-US" sz="2000" dirty="0" smtClean="0"/>
              <a:t> &lt; -1)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Some important phase 1 measurements:</a:t>
            </a:r>
          </a:p>
          <a:p>
            <a:pPr lvl="1">
              <a:spcBef>
                <a:spcPct val="0"/>
              </a:spcBef>
            </a:pPr>
            <a:r>
              <a:rPr lang="en-US" sz="1800" b="1" i="1" dirty="0">
                <a:solidFill>
                  <a:srgbClr val="FF0000"/>
                </a:solidFill>
              </a:rPr>
              <a:t>F</a:t>
            </a:r>
            <a:r>
              <a:rPr lang="en-US" sz="1800" b="1" i="1" baseline="-25000" dirty="0">
                <a:solidFill>
                  <a:srgbClr val="FF0000"/>
                </a:solidFill>
              </a:rPr>
              <a:t>L</a:t>
            </a:r>
            <a:r>
              <a:rPr lang="en-US" sz="1800" dirty="0"/>
              <a:t> in </a:t>
            </a:r>
            <a:r>
              <a:rPr lang="en-US" sz="1800" b="1" dirty="0" err="1"/>
              <a:t>e+p</a:t>
            </a:r>
            <a:r>
              <a:rPr lang="en-US" sz="1800" dirty="0"/>
              <a:t> and </a:t>
            </a:r>
            <a:r>
              <a:rPr lang="en-US" sz="1800" b="1" dirty="0" err="1"/>
              <a:t>e+A</a:t>
            </a:r>
            <a:endParaRPr lang="en-US" sz="1800" b="1" dirty="0"/>
          </a:p>
          <a:p>
            <a:pPr lvl="1">
              <a:spcBef>
                <a:spcPct val="0"/>
              </a:spcBef>
            </a:pPr>
            <a:r>
              <a:rPr lang="en-US" sz="1800" b="1" i="1" dirty="0">
                <a:solidFill>
                  <a:srgbClr val="FF0000"/>
                </a:solidFill>
              </a:rPr>
              <a:t>g</a:t>
            </a:r>
            <a:r>
              <a:rPr lang="en-US" sz="1800" b="1" i="1" baseline="-25000" dirty="0">
                <a:solidFill>
                  <a:srgbClr val="FF0000"/>
                </a:solidFill>
              </a:rPr>
              <a:t>1</a:t>
            </a:r>
            <a:r>
              <a:rPr lang="en-US" sz="1800" dirty="0"/>
              <a:t> in polarized </a:t>
            </a:r>
            <a:r>
              <a:rPr lang="en-US" sz="1800" b="1" dirty="0" err="1"/>
              <a:t>e+p</a:t>
            </a:r>
            <a:endParaRPr lang="en-US" sz="1800" b="1" dirty="0"/>
          </a:p>
          <a:p>
            <a:pPr lvl="1">
              <a:spcBef>
                <a:spcPct val="0"/>
              </a:spcBef>
            </a:pPr>
            <a:r>
              <a:rPr lang="en-US" sz="1800" b="1" dirty="0">
                <a:solidFill>
                  <a:srgbClr val="FF0000"/>
                </a:solidFill>
              </a:rPr>
              <a:t>SIDIS</a:t>
            </a:r>
            <a:r>
              <a:rPr lang="en-US" sz="1800" dirty="0"/>
              <a:t> in </a:t>
            </a:r>
            <a:r>
              <a:rPr lang="en-US" sz="1800" b="1" dirty="0" err="1"/>
              <a:t>e+p</a:t>
            </a:r>
            <a:r>
              <a:rPr lang="en-US" sz="1800" dirty="0"/>
              <a:t> and </a:t>
            </a:r>
            <a:r>
              <a:rPr lang="en-US" sz="1800" b="1" dirty="0" err="1"/>
              <a:t>e+A</a:t>
            </a:r>
            <a:r>
              <a:rPr lang="en-US" sz="1800" dirty="0"/>
              <a:t> over broad </a:t>
            </a:r>
            <a:r>
              <a:rPr lang="en-US" sz="1800" i="1" dirty="0"/>
              <a:t>(x,Q</a:t>
            </a:r>
            <a:r>
              <a:rPr lang="en-US" sz="1800" baseline="30000" dirty="0"/>
              <a:t>2</a:t>
            </a:r>
            <a:r>
              <a:rPr lang="en-US" sz="1800" dirty="0"/>
              <a:t>) range</a:t>
            </a:r>
            <a:r>
              <a:rPr lang="en-US" sz="1800" i="1" dirty="0"/>
              <a:t>,</a:t>
            </a:r>
            <a:r>
              <a:rPr lang="en-US" sz="1800" dirty="0"/>
              <a:t> including </a:t>
            </a:r>
            <a:r>
              <a:rPr lang="en-US" sz="1800" b="1" i="1" dirty="0"/>
              <a:t>K</a:t>
            </a:r>
            <a:r>
              <a:rPr lang="en-US" sz="1800" b="1" dirty="0"/>
              <a:t> and </a:t>
            </a:r>
            <a:r>
              <a:rPr lang="el-GR" sz="1800" b="1" dirty="0">
                <a:cs typeface="Arial" charset="0"/>
              </a:rPr>
              <a:t>Λ</a:t>
            </a:r>
            <a:r>
              <a:rPr lang="en-US" sz="1800" dirty="0">
                <a:cs typeface="Arial" charset="0"/>
              </a:rPr>
              <a:t> to investigate </a:t>
            </a:r>
            <a:r>
              <a:rPr lang="en-US" sz="1800" b="1" dirty="0">
                <a:solidFill>
                  <a:srgbClr val="FF0000"/>
                </a:solidFill>
                <a:cs typeface="Arial" charset="0"/>
              </a:rPr>
              <a:t>strange quark distributions and their polarization</a:t>
            </a:r>
            <a:endParaRPr lang="el-GR" sz="1800" b="1" i="1" dirty="0">
              <a:solidFill>
                <a:srgbClr val="FF0000"/>
              </a:solidFill>
              <a:cs typeface="Arial" charset="0"/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B156-141F-0F42-87DD-D6449C6613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90500" y="4000962"/>
            <a:ext cx="731080" cy="139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33900" y="4014124"/>
            <a:ext cx="731080" cy="139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71" y="786805"/>
            <a:ext cx="4286250" cy="25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8" y="3086037"/>
            <a:ext cx="7830542" cy="30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/>
          </p:cNvSpPr>
          <p:nvPr/>
        </p:nvSpPr>
        <p:spPr bwMode="auto">
          <a:xfrm>
            <a:off x="89296" y="874216"/>
            <a:ext cx="5828904" cy="20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>
                <a:ea typeface="ＭＳ Ｐゴシック" charset="0"/>
                <a:cs typeface="Helvetica" charset="0"/>
                <a:sym typeface="Helvetica" charset="0"/>
              </a:rPr>
              <a:t>Investigate Deeply Virtual Compton Scattering </a:t>
            </a:r>
          </a:p>
          <a:p>
            <a:pPr algn="l"/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   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Requires </a:t>
            </a:r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measurement of electron, proton, and photon,</a:t>
            </a:r>
          </a:p>
          <a:p>
            <a:pPr algn="l"/>
            <a:endParaRPr lang="en-US" sz="1600" dirty="0"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   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Proton </a:t>
            </a:r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requires Roman Pot, intimately tied to I.R. 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design</a:t>
            </a:r>
          </a:p>
          <a:p>
            <a:pPr algn="l"/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	Aperture needs mostly driven by proton energy</a:t>
            </a:r>
          </a:p>
          <a:p>
            <a:pPr algn="l"/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   Electron </a:t>
            </a:r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requirements appear similar to DIS, 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5x50GeV:</a:t>
            </a:r>
          </a:p>
          <a:p>
            <a:pPr algn="l"/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	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Especially important to measure over -2&lt;</a:t>
            </a:r>
            <a:r>
              <a:rPr lang="el-GR" sz="1600" dirty="0" smtClean="0">
                <a:ea typeface="ＭＳ Ｐゴシック" charset="0"/>
                <a:cs typeface="Helvetica" charset="0"/>
                <a:sym typeface="Helvetica" charset="0"/>
              </a:rPr>
              <a:t>η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&lt;-1 </a:t>
            </a:r>
          </a:p>
          <a:p>
            <a:pPr algn="l"/>
            <a:r>
              <a:rPr lang="en-US" sz="1600" dirty="0">
                <a:ea typeface="ＭＳ Ｐゴシック" charset="0"/>
                <a:cs typeface="Helvetica" charset="0"/>
                <a:sym typeface="Helvetica" charset="0"/>
              </a:rPr>
              <a:t>	</a:t>
            </a:r>
            <a:r>
              <a:rPr lang="en-US" sz="1600" dirty="0" smtClean="0">
                <a:ea typeface="ＭＳ Ｐゴシック" charset="0"/>
                <a:cs typeface="Helvetica" charset="0"/>
                <a:sym typeface="Helvetica" charset="0"/>
              </a:rPr>
              <a:t>Acceptance needs mostly driven by electron energy </a:t>
            </a:r>
            <a:endParaRPr lang="en-US" sz="1600" dirty="0"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DIS: DVCS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258" y="6116240"/>
            <a:ext cx="627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possibilities under investigation: diffraction in J/</a:t>
            </a:r>
            <a:r>
              <a:rPr lang="el-GR" dirty="0" smtClean="0"/>
              <a:t>ψ</a:t>
            </a:r>
            <a:r>
              <a:rPr lang="en-US" dirty="0" smtClean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3" y="503833"/>
            <a:ext cx="6974086" cy="57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3045023" y="3009305"/>
            <a:ext cx="258961" cy="1062633"/>
          </a:xfrm>
          <a:prstGeom prst="rect">
            <a:avLst/>
          </a:prstGeom>
          <a:solidFill>
            <a:srgbClr val="008000">
              <a:alpha val="79999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4357687" y="2794992"/>
            <a:ext cx="62508" cy="43755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4357687" y="3795117"/>
            <a:ext cx="62508" cy="43755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2845222" y="2186449"/>
            <a:ext cx="8965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ToF/ECal</a:t>
            </a: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4449217" y="2865105"/>
            <a:ext cx="7751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4491633" y="3900949"/>
            <a:ext cx="7751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TPC i.s.</a:t>
            </a: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473773" y="3295055"/>
            <a:ext cx="982266" cy="43755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4681389" y="3383027"/>
            <a:ext cx="4616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GCT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2875359" y="4115261"/>
            <a:ext cx="472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ECal</a:t>
            </a:r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>
            <a:off x="3946922" y="1973461"/>
            <a:ext cx="169664" cy="1107281"/>
          </a:xfrm>
          <a:prstGeom prst="rtTriangle">
            <a:avLst/>
          </a:prstGeom>
          <a:solidFill>
            <a:srgbClr val="008000">
              <a:alpha val="75000"/>
            </a:srgbClr>
          </a:solidFill>
          <a:ln w="25400" cap="flat">
            <a:solidFill>
              <a:schemeClr val="tx1">
                <a:alpha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 rot="10800000" flipH="1">
            <a:off x="3955852" y="3929063"/>
            <a:ext cx="169664" cy="1107281"/>
          </a:xfrm>
          <a:prstGeom prst="rtTriangle">
            <a:avLst/>
          </a:prstGeom>
          <a:solidFill>
            <a:srgbClr val="008000">
              <a:alpha val="79999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AutoShape 13"/>
          <p:cNvSpPr>
            <a:spLocks/>
          </p:cNvSpPr>
          <p:nvPr/>
        </p:nvSpPr>
        <p:spPr bwMode="auto">
          <a:xfrm rot="10800000">
            <a:off x="3946922" y="1982391"/>
            <a:ext cx="169664" cy="1107281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AutoShape 14"/>
          <p:cNvSpPr>
            <a:spLocks/>
          </p:cNvSpPr>
          <p:nvPr/>
        </p:nvSpPr>
        <p:spPr bwMode="auto">
          <a:xfrm flipH="1">
            <a:off x="3964781" y="3929063"/>
            <a:ext cx="169664" cy="1107281"/>
          </a:xfrm>
          <a:prstGeom prst="rtTriangle">
            <a:avLst/>
          </a:prstGeom>
          <a:solidFill>
            <a:srgbClr val="FF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5230565" y="3518297"/>
            <a:ext cx="445369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rot="10800000" flipH="1">
            <a:off x="4614416" y="3286125"/>
            <a:ext cx="1117" cy="4453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1" name="Rectangle 17"/>
          <p:cNvSpPr>
            <a:spLocks/>
          </p:cNvSpPr>
          <p:nvPr/>
        </p:nvSpPr>
        <p:spPr bwMode="auto">
          <a:xfrm>
            <a:off x="71437" y="943406"/>
            <a:ext cx="3268266" cy="560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ToF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</a:t>
            </a:r>
            <a:r>
              <a:rPr lang="en-US" sz="1700" i="1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π , K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identification,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t</a:t>
            </a:r>
            <a:r>
              <a:rPr lang="en-US" sz="1700" baseline="-60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electron</a:t>
            </a:r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  <a:p>
            <a:pPr algn="l"/>
            <a:endParaRPr lang="en-US" sz="17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endParaRPr lang="en-US" sz="17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7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ECal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5 </a:t>
            </a:r>
            <a:r>
              <a:rPr lang="en-US" sz="17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GeV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10 </a:t>
            </a:r>
            <a:r>
              <a:rPr lang="en-US" sz="17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GeV</a:t>
            </a:r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...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  electron beams</a:t>
            </a:r>
          </a:p>
          <a:p>
            <a:pPr algn="l"/>
            <a:endParaRPr lang="en-US" sz="17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endParaRPr lang="en-US" sz="17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GCT: a compact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tracker with enhanced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electron capability;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</a:t>
            </a:r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seeks to combine high-threshold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(gas) Cherenkov with TPC(-like)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tracking </a:t>
            </a:r>
            <a:endParaRPr lang="en-US" sz="1300" dirty="0" smtClean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300" dirty="0" smtClean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Indeed</a:t>
            </a:r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, similarities with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Y. </a:t>
            </a:r>
            <a:r>
              <a:rPr lang="en-US" sz="13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Giomataris</a:t>
            </a:r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and G. </a:t>
            </a:r>
            <a:r>
              <a:rPr lang="en-US" sz="13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Charpak</a:t>
            </a:r>
            <a:endParaRPr lang="en-US" sz="13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NIM A310 (1991) 589-595 (1991)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PHENIX HBD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P. </a:t>
            </a:r>
            <a:r>
              <a:rPr lang="en-US" sz="1300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Nemethy</a:t>
            </a:r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et al. NIM A328 578 (1989)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will certainly involve R&amp;D.</a:t>
            </a:r>
          </a:p>
          <a:p>
            <a:pPr algn="l"/>
            <a:r>
              <a:rPr lang="en-US" sz="13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Conventional alternatives are thinkable.</a:t>
            </a:r>
          </a:p>
          <a:p>
            <a:pPr algn="l"/>
            <a:endParaRPr lang="en-US" sz="13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Simulations </a:t>
            </a:r>
            <a:r>
              <a:rPr lang="en-US" sz="1700" dirty="0" smtClean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ahead: </a:t>
            </a:r>
          </a:p>
          <a:p>
            <a:pPr algn="l"/>
            <a:r>
              <a:rPr lang="en-US" sz="17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	</a:t>
            </a:r>
            <a:r>
              <a:rPr lang="en-US" sz="1700" dirty="0" err="1" smtClean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eSTAR</a:t>
            </a:r>
            <a:r>
              <a:rPr lang="en-US" sz="1700" dirty="0" smtClean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task force formed</a:t>
            </a:r>
            <a:endParaRPr lang="en-US" sz="1700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Targeting </a:t>
            </a:r>
            <a:r>
              <a:rPr lang="en-US" sz="2800" dirty="0" err="1" smtClean="0"/>
              <a:t>eSTAR</a:t>
            </a:r>
            <a:r>
              <a:rPr lang="en-US" sz="2800" dirty="0" smtClean="0"/>
              <a:t>: Forward Upgrade East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838200"/>
            <a:ext cx="85217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the next decade, STAR will address: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Thermalization</a:t>
            </a:r>
            <a:r>
              <a:rPr lang="en-US" dirty="0" smtClean="0"/>
              <a:t>, properties, and phase structure of hot QCD matter</a:t>
            </a:r>
          </a:p>
          <a:p>
            <a:pPr>
              <a:buNone/>
            </a:pPr>
            <a:r>
              <a:rPr lang="en-US" dirty="0" smtClean="0"/>
              <a:t>	Mechanism of energy loss</a:t>
            </a:r>
          </a:p>
          <a:p>
            <a:pPr>
              <a:buNone/>
            </a:pPr>
            <a:r>
              <a:rPr lang="en-US" dirty="0" smtClean="0"/>
              <a:t>	Exotic particles and novel symmetries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Spin structure of the nucleon </a:t>
            </a:r>
          </a:p>
          <a:p>
            <a:pPr>
              <a:buNone/>
            </a:pPr>
            <a:r>
              <a:rPr lang="en-US" dirty="0" smtClean="0"/>
              <a:t>with high luminosity beams and detector upgrades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By the end of the decade, STAR will move forward</a:t>
            </a:r>
          </a:p>
          <a:p>
            <a:pPr>
              <a:buNone/>
            </a:pPr>
            <a:r>
              <a:rPr lang="en-US" dirty="0" smtClean="0"/>
              <a:t>	to fully investigate cold QCD matter </a:t>
            </a:r>
          </a:p>
          <a:p>
            <a:pPr>
              <a:buNone/>
            </a:pPr>
            <a:r>
              <a:rPr lang="en-US" dirty="0" smtClean="0"/>
              <a:t>	in </a:t>
            </a:r>
            <a:r>
              <a:rPr lang="en-US" dirty="0" err="1" smtClean="0"/>
              <a:t>p+A</a:t>
            </a:r>
            <a:r>
              <a:rPr lang="en-US" dirty="0" smtClean="0"/>
              <a:t> collisions and at </a:t>
            </a:r>
            <a:r>
              <a:rPr lang="en-US" dirty="0" err="1" smtClean="0"/>
              <a:t>eRHIC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www.bnl.gov</a:t>
            </a:r>
            <a:r>
              <a:rPr lang="en-US" sz="2000" dirty="0"/>
              <a:t>/</a:t>
            </a:r>
            <a:r>
              <a:rPr lang="en-US" sz="2000" dirty="0" err="1"/>
              <a:t>npp</a:t>
            </a:r>
            <a:r>
              <a:rPr lang="en-US" sz="2000" dirty="0"/>
              <a:t>/docs/STAR_Decadal_Plan_Final%5B1%5D.pdf 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Dunlop DIS2011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3A6E9-2559-0643-BDFE-F8ADED6A13D8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/>
              <a:t>Key unanswered questions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/>
              <a:t>What is the nature of QCD matter at the extremes?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What are the properties of the strongly-coupled system produced at RHIC, and how does it thermalize?</a:t>
            </a:r>
          </a:p>
          <a:p>
            <a:pPr lvl="1">
              <a:spcBef>
                <a:spcPct val="15000"/>
              </a:spcBef>
            </a:pPr>
            <a:r>
              <a:rPr lang="en-US" dirty="0" smtClean="0"/>
              <a:t>Are </a:t>
            </a:r>
            <a:r>
              <a:rPr lang="en-US" dirty="0"/>
              <a:t>the interactions of energetic </a:t>
            </a:r>
            <a:r>
              <a:rPr lang="en-US" dirty="0" err="1"/>
              <a:t>partons</a:t>
            </a:r>
            <a:r>
              <a:rPr lang="en-US" dirty="0"/>
              <a:t> with QCD matter characterized by weak or strong coupling?  What is the detailed mechanism for </a:t>
            </a:r>
            <a:r>
              <a:rPr lang="en-US" dirty="0" err="1"/>
              <a:t>partonic</a:t>
            </a:r>
            <a:r>
              <a:rPr lang="en-US" dirty="0"/>
              <a:t> energy loss</a:t>
            </a:r>
            <a:r>
              <a:rPr lang="en-US" dirty="0" smtClean="0"/>
              <a:t>?</a:t>
            </a:r>
          </a:p>
          <a:p>
            <a:pPr lvl="1">
              <a:spcBef>
                <a:spcPct val="15000"/>
              </a:spcBef>
            </a:pPr>
            <a:r>
              <a:rPr lang="en-US" dirty="0" smtClean="0"/>
              <a:t>Where </a:t>
            </a:r>
            <a:r>
              <a:rPr lang="en-US" dirty="0"/>
              <a:t>is the QCD critical point and the associated first-order phase transition </a:t>
            </a:r>
            <a:r>
              <a:rPr lang="en-US" dirty="0" smtClean="0"/>
              <a:t>line</a:t>
            </a:r>
            <a:r>
              <a:rPr lang="en-US" dirty="0"/>
              <a:t>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Can we strengthen current evidence for novel symmetries in QCD matter and open new avenues?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What other exotic particles are produced at RHIC?</a:t>
            </a:r>
          </a:p>
          <a:p>
            <a:pPr lvl="1">
              <a:spcBef>
                <a:spcPct val="15000"/>
              </a:spcBef>
            </a:pPr>
            <a:endParaRPr lang="en-US" sz="800" dirty="0"/>
          </a:p>
          <a:p>
            <a:pPr>
              <a:spcBef>
                <a:spcPct val="15000"/>
              </a:spcBef>
            </a:pPr>
            <a:r>
              <a:rPr lang="en-US" dirty="0"/>
              <a:t>What is the </a:t>
            </a:r>
            <a:r>
              <a:rPr lang="en-US" dirty="0" err="1"/>
              <a:t>partonic</a:t>
            </a:r>
            <a:r>
              <a:rPr lang="en-US" dirty="0"/>
              <a:t> structure of nucleons and nuclei?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What is the </a:t>
            </a:r>
            <a:r>
              <a:rPr lang="en-US" dirty="0" err="1"/>
              <a:t>partonic</a:t>
            </a:r>
            <a:r>
              <a:rPr lang="en-US" dirty="0"/>
              <a:t> spin structure of the proton?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How do we go beyond leading twist and collinear factorization in </a:t>
            </a:r>
            <a:r>
              <a:rPr lang="en-US" dirty="0" err="1"/>
              <a:t>perturbative</a:t>
            </a:r>
            <a:r>
              <a:rPr lang="en-US" dirty="0"/>
              <a:t> QCD?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What is the nature of the initial state in nuclear collisions?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RHIC: Key Unanswered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8858" b="793"/>
          <a:stretch>
            <a:fillRect/>
          </a:stretch>
        </p:blipFill>
        <p:spPr bwMode="auto">
          <a:xfrm>
            <a:off x="0" y="1230531"/>
            <a:ext cx="4495800" cy="36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3" y="4744381"/>
            <a:ext cx="43289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sQGP</a:t>
            </a:r>
            <a:r>
              <a:rPr lang="en-US" dirty="0" smtClean="0"/>
              <a:t> in detail</a:t>
            </a:r>
          </a:p>
          <a:p>
            <a:r>
              <a:rPr lang="en-US" dirty="0" smtClean="0"/>
              <a:t>Mechanism of Energy Loss:</a:t>
            </a:r>
          </a:p>
          <a:p>
            <a:r>
              <a:rPr lang="en-US" dirty="0"/>
              <a:t>	</a:t>
            </a:r>
            <a:r>
              <a:rPr lang="en-US" dirty="0" smtClean="0"/>
              <a:t>weak or strong coupling?</a:t>
            </a:r>
          </a:p>
          <a:p>
            <a:r>
              <a:rPr lang="en-US" dirty="0" smtClean="0"/>
              <a:t>Is there a critical point, and if so, where?</a:t>
            </a:r>
          </a:p>
          <a:p>
            <a:r>
              <a:rPr lang="en-US" dirty="0" smtClean="0"/>
              <a:t>Novel symmetry properties</a:t>
            </a:r>
          </a:p>
          <a:p>
            <a:r>
              <a:rPr lang="en-US" dirty="0" smtClean="0"/>
              <a:t>Exotic particles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300" y="768866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Hot QCD Matter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063" y="1211997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2" name="Picture 13" descr="phase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617" y="3441152"/>
            <a:ext cx="3266365" cy="2428657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7199" y="750332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Partonic</a:t>
            </a:r>
            <a:r>
              <a:rPr lang="en-US" sz="2400" dirty="0" smtClean="0">
                <a:solidFill>
                  <a:srgbClr val="800000"/>
                </a:solidFill>
              </a:rPr>
              <a:t> structure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7199" y="2425700"/>
            <a:ext cx="3829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structure of the nucleon</a:t>
            </a:r>
          </a:p>
          <a:p>
            <a:r>
              <a:rPr lang="en-US" dirty="0" smtClean="0"/>
              <a:t>How to go beyond leading twist and</a:t>
            </a:r>
          </a:p>
          <a:p>
            <a:r>
              <a:rPr lang="en-US" dirty="0"/>
              <a:t>	</a:t>
            </a:r>
            <a:r>
              <a:rPr lang="en-US" dirty="0" err="1" smtClean="0"/>
              <a:t>colinear</a:t>
            </a:r>
            <a:r>
              <a:rPr lang="en-US" dirty="0" smtClean="0"/>
              <a:t> factorization?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9356" y="5912534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properties of </a:t>
            </a:r>
          </a:p>
          <a:p>
            <a:r>
              <a:rPr lang="en-US" dirty="0"/>
              <a:t>	</a:t>
            </a:r>
            <a:r>
              <a:rPr lang="en-US" dirty="0" smtClean="0"/>
              <a:t>cold nuclear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Measurement Plan</a:t>
            </a:r>
            <a:endParaRPr lang="en-US" dirty="0"/>
          </a:p>
        </p:txBody>
      </p:sp>
      <p:pic>
        <p:nvPicPr>
          <p:cNvPr id="9" name="Picture 8" descr="Summary_tabl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24780" r="12447" b="17510"/>
          <a:stretch/>
        </p:blipFill>
        <p:spPr>
          <a:xfrm>
            <a:off x="1712346" y="856403"/>
            <a:ext cx="5793353" cy="56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Jets: Proven Capabilities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9700" y="755649"/>
            <a:ext cx="8839200" cy="5351031"/>
            <a:chOff x="139700" y="971549"/>
            <a:chExt cx="8839200" cy="53510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00" y="1077619"/>
              <a:ext cx="4607433" cy="506486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9386" y="1069885"/>
              <a:ext cx="4039514" cy="525269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634695" y="971549"/>
              <a:ext cx="4112438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B.I.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Abelev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 et al. (STAR Coll.),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Phys.Rev.Lett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. 97, 252001, 2006</a:t>
              </a: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5257800" y="971549"/>
              <a:ext cx="3721100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SPIN-2010: Matt Walker/Tai Sakuma, </a:t>
              </a:r>
              <a:r>
                <a:rPr lang="en-US" sz="1100" i="1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for </a:t>
              </a:r>
              <a:r>
                <a:rPr lang="en-US" sz="1100" i="1" dirty="0" smtClean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the collaboration </a:t>
              </a:r>
              <a:endParaRPr lang="en-US" sz="1100" i="1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" y="6043180"/>
            <a:ext cx="9004299" cy="43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Jets well understood in STAR, experimentally and theoretically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4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wer_fig3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" y="796290"/>
            <a:ext cx="2700610" cy="2719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 date: Jets and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hadron</a:t>
            </a:r>
            <a:r>
              <a:rPr lang="en-US" dirty="0" smtClean="0"/>
              <a:t> in A+A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9FE-C249-574C-BFB1-A9B80AFDCE9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33878" y="693657"/>
            <a:ext cx="226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Triggered</a:t>
            </a:r>
            <a:r>
              <a:rPr lang="en-US" dirty="0" smtClean="0"/>
              <a:t>: ~0.3 nb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pic>
        <p:nvPicPr>
          <p:cNvPr id="12" name="Picture 11" descr="Jet_RA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1062989"/>
            <a:ext cx="3136900" cy="2821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3158" y="719057"/>
            <a:ext cx="256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Untriggered</a:t>
            </a:r>
            <a:r>
              <a:rPr lang="en-US" dirty="0" smtClean="0"/>
              <a:t>: ~0.01 nb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700" y="3655982"/>
            <a:ext cx="5009562" cy="28253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Beginning results from Run 7 indicative, but not final word</a:t>
            </a:r>
          </a:p>
          <a:p>
            <a:pPr>
              <a:buNone/>
            </a:pPr>
            <a:r>
              <a:rPr lang="en-US" dirty="0" smtClean="0"/>
              <a:t>Huge increase in significance with trigger </a:t>
            </a:r>
            <a:r>
              <a:rPr lang="en-US" dirty="0" err="1" smtClean="0"/>
              <a:t>upgrades+luminosity</a:t>
            </a:r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Complementary to LHC: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RHIC: quarks  LHC: gluons 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best place to do jets &lt; ~50 </a:t>
            </a:r>
            <a:r>
              <a:rPr lang="en-US" dirty="0" err="1" smtClean="0">
                <a:solidFill>
                  <a:srgbClr val="800000"/>
                </a:solidFill>
              </a:rPr>
              <a:t>GeV</a:t>
            </a:r>
            <a:endParaRPr lang="en-US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 descr="gamma_hadron_projection_BUR11.pdf"/>
          <p:cNvPicPr>
            <a:picLocks noChangeAspect="1"/>
          </p:cNvPicPr>
          <p:nvPr/>
        </p:nvPicPr>
        <p:blipFill>
          <a:blip r:embed="rId4"/>
          <a:srcRect l="6650" t="5288" r="5459"/>
          <a:stretch>
            <a:fillRect/>
          </a:stretch>
        </p:blipFill>
        <p:spPr>
          <a:xfrm>
            <a:off x="0" y="3504863"/>
            <a:ext cx="4298684" cy="3137237"/>
          </a:xfrm>
          <a:prstGeom prst="rect">
            <a:avLst/>
          </a:prstGeom>
        </p:spPr>
      </p:pic>
      <p:pic>
        <p:nvPicPr>
          <p:cNvPr id="10" name="Picture 9" descr="Pages from elenabruna_WW10_v2.pdf"/>
          <p:cNvPicPr>
            <a:picLocks noChangeAspect="1"/>
          </p:cNvPicPr>
          <p:nvPr/>
        </p:nvPicPr>
        <p:blipFill>
          <a:blip r:embed="rId5"/>
          <a:srcRect r="5263"/>
          <a:stretch>
            <a:fillRect/>
          </a:stretch>
        </p:blipFill>
        <p:spPr>
          <a:xfrm>
            <a:off x="2676831" y="1021298"/>
            <a:ext cx="3406469" cy="22664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796290"/>
            <a:ext cx="1600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Phys. Rev. C 82, 034909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868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-1" y="860616"/>
            <a:ext cx="9143999" cy="5692584"/>
          </a:xfrm>
        </p:spPr>
        <p:txBody>
          <a:bodyPr/>
          <a:lstStyle/>
          <a:p>
            <a:r>
              <a:rPr lang="en-US" dirty="0" smtClean="0"/>
              <a:t>What is the dependence of energy loss on </a:t>
            </a:r>
            <a:r>
              <a:rPr lang="en-US" dirty="0" err="1" smtClean="0"/>
              <a:t>parton</a:t>
            </a:r>
            <a:r>
              <a:rPr lang="en-US" dirty="0" smtClean="0"/>
              <a:t> mass?</a:t>
            </a:r>
          </a:p>
          <a:p>
            <a:pPr lvl="1"/>
            <a:r>
              <a:rPr lang="en-US" dirty="0" smtClean="0"/>
              <a:t>Key tools: heavy quarks </a:t>
            </a:r>
            <a:r>
              <a:rPr lang="en-US" dirty="0" smtClean="0">
                <a:solidFill>
                  <a:srgbClr val="800000"/>
                </a:solidFill>
              </a:rPr>
              <a:t>with precise kinematic reconstruction</a:t>
            </a:r>
          </a:p>
          <a:p>
            <a:pPr lvl="1"/>
            <a:r>
              <a:rPr lang="en-US" dirty="0" smtClean="0"/>
              <a:t>Key technology: Heavy Flavor Tracker and </a:t>
            </a:r>
            <a:r>
              <a:rPr lang="en-US" dirty="0" err="1" smtClean="0"/>
              <a:t>Muon</a:t>
            </a:r>
            <a:r>
              <a:rPr lang="en-US" dirty="0" smtClean="0"/>
              <a:t> Telescope Detector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dependence via Heavy Quarks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55455" r="5882"/>
          <a:stretch>
            <a:fillRect/>
          </a:stretch>
        </p:blipFill>
        <p:spPr bwMode="auto">
          <a:xfrm>
            <a:off x="40902" y="4189789"/>
            <a:ext cx="4052981" cy="24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797032" y="4308546"/>
            <a:ext cx="2838964" cy="2333552"/>
            <a:chOff x="4996186" y="3150390"/>
            <a:chExt cx="3918098" cy="3220571"/>
          </a:xfrm>
        </p:grpSpPr>
        <p:pic>
          <p:nvPicPr>
            <p:cNvPr id="10" name="Picture 5" descr="Bfraction_vs_p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6186" y="3150390"/>
              <a:ext cx="3918098" cy="322057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692589" y="4243564"/>
              <a:ext cx="1496006" cy="72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STAR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Preliminary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7" descr="xin_bce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085441"/>
            <a:ext cx="4093882" cy="214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0MassHF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86" y="2136699"/>
            <a:ext cx="2993366" cy="21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term: STAR and </a:t>
            </a:r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7619"/>
            <a:ext cx="8932395" cy="1097905"/>
          </a:xfrm>
        </p:spPr>
        <p:txBody>
          <a:bodyPr/>
          <a:lstStyle/>
          <a:p>
            <a:r>
              <a:rPr lang="en-US" dirty="0" smtClean="0"/>
              <a:t>Forward region critical for higher energy options</a:t>
            </a:r>
          </a:p>
          <a:p>
            <a:r>
              <a:rPr lang="en-US" dirty="0" smtClean="0"/>
              <a:t>Major upgrades in forward direction would be needed</a:t>
            </a:r>
          </a:p>
        </p:txBody>
      </p:sp>
      <p:pic>
        <p:nvPicPr>
          <p:cNvPr id="4" name="Picture 3" descr="xq2_electron_STAR_30_on_130.pdf"/>
          <p:cNvPicPr>
            <a:picLocks noChangeAspect="1"/>
          </p:cNvPicPr>
          <p:nvPr/>
        </p:nvPicPr>
        <p:blipFill>
          <a:blip r:embed="rId2"/>
          <a:srcRect l="7763" t="9928" r="9327"/>
          <a:stretch>
            <a:fillRect/>
          </a:stretch>
        </p:blipFill>
        <p:spPr>
          <a:xfrm>
            <a:off x="-1" y="1343618"/>
            <a:ext cx="4385429" cy="322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 l="16296" t="43418" r="7205" b="24981"/>
          <a:stretch>
            <a:fillRect/>
          </a:stretch>
        </p:blipFill>
        <p:spPr>
          <a:xfrm>
            <a:off x="631525" y="2594365"/>
            <a:ext cx="3753903" cy="1624892"/>
          </a:xfrm>
          <a:prstGeom prst="rect">
            <a:avLst/>
          </a:prstGeom>
        </p:spPr>
      </p:pic>
      <p:pic>
        <p:nvPicPr>
          <p:cNvPr id="6" name="Picture 5" descr="xq2_hadron_STAR_30_on_130.pdf"/>
          <p:cNvPicPr>
            <a:picLocks noChangeAspect="1"/>
          </p:cNvPicPr>
          <p:nvPr/>
        </p:nvPicPr>
        <p:blipFill>
          <a:blip r:embed="rId4"/>
          <a:srcRect l="14999" t="9961" r="9327"/>
          <a:stretch>
            <a:fillRect/>
          </a:stretch>
        </p:blipFill>
        <p:spPr>
          <a:xfrm>
            <a:off x="4971599" y="1343618"/>
            <a:ext cx="4016359" cy="3236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rcRect l="16296" t="43418" r="7205" b="24981"/>
          <a:stretch>
            <a:fillRect/>
          </a:stretch>
        </p:blipFill>
        <p:spPr>
          <a:xfrm>
            <a:off x="5234055" y="2594365"/>
            <a:ext cx="3753903" cy="162489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8D5B-C0F5-844C-B6E0-FD7A240EE7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cocktail_all_smear_best_scale3.1_correctPYTHIA_2.gif"/>
          <p:cNvPicPr>
            <a:picLocks noChangeAspect="1"/>
          </p:cNvPicPr>
          <p:nvPr/>
        </p:nvPicPr>
        <p:blipFill>
          <a:blip r:embed="rId2"/>
          <a:srcRect t="7969" r="7826"/>
          <a:stretch>
            <a:fillRect/>
          </a:stretch>
        </p:blipFill>
        <p:spPr bwMode="auto">
          <a:xfrm>
            <a:off x="5016955" y="850901"/>
            <a:ext cx="3746045" cy="26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978400" y="3403600"/>
            <a:ext cx="3975100" cy="3390900"/>
          </a:xfrm>
        </p:spPr>
        <p:txBody>
          <a:bodyPr/>
          <a:lstStyle/>
          <a:p>
            <a:r>
              <a:rPr lang="en-US" dirty="0" smtClean="0"/>
              <a:t>Precise measurements with TOF, DAQ upgrade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Correlated charm in A+A</a:t>
            </a:r>
          </a:p>
          <a:p>
            <a:pPr lvl="1"/>
            <a:r>
              <a:rPr lang="en-US" dirty="0" err="1" smtClean="0">
                <a:solidFill>
                  <a:srgbClr val="800000"/>
                </a:solidFill>
              </a:rPr>
              <a:t>Decorrelation</a:t>
            </a:r>
            <a:r>
              <a:rPr lang="en-US" dirty="0" smtClean="0">
                <a:solidFill>
                  <a:srgbClr val="800000"/>
                </a:solidFill>
              </a:rPr>
              <a:t>? Order of magnitude uncertainty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Address with: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HFT: D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displacement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MTD: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correlations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sQGP</a:t>
            </a:r>
            <a:r>
              <a:rPr lang="en-US" dirty="0" smtClean="0"/>
              <a:t>: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0300" y="6501368"/>
            <a:ext cx="277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See L. </a:t>
            </a:r>
            <a:r>
              <a:rPr lang="en-US" i="1" dirty="0" err="1" smtClean="0">
                <a:solidFill>
                  <a:srgbClr val="800000"/>
                </a:solidFill>
              </a:rPr>
              <a:t>Ruan</a:t>
            </a:r>
            <a:r>
              <a:rPr lang="en-US" i="1" dirty="0" smtClean="0">
                <a:solidFill>
                  <a:srgbClr val="800000"/>
                </a:solidFill>
              </a:rPr>
              <a:t>, Parallel 1C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656193">
            <a:off x="6540500" y="2146300"/>
            <a:ext cx="1295400" cy="3683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800000"/>
              </a:solidFill>
              <a:latin typeface="Arial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pic>
        <p:nvPicPr>
          <p:cNvPr id="13" name="Picture 5" descr="emuonsimu2_mtdacc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1748" r="8443"/>
          <a:stretch>
            <a:fillRect/>
          </a:stretch>
        </p:blipFill>
        <p:spPr>
          <a:xfrm>
            <a:off x="12700" y="4106371"/>
            <a:ext cx="3619500" cy="2509297"/>
          </a:xfrm>
          <a:noFill/>
        </p:spPr>
      </p:pic>
      <p:sp>
        <p:nvSpPr>
          <p:cNvPr id="14" name="Oval 13"/>
          <p:cNvSpPr/>
          <p:nvPr/>
        </p:nvSpPr>
        <p:spPr bwMode="auto">
          <a:xfrm>
            <a:off x="7581900" y="1384300"/>
            <a:ext cx="1295400" cy="2032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800000"/>
              </a:solidFill>
              <a:latin typeface="Arial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pic>
        <p:nvPicPr>
          <p:cNvPr id="16" name="Picture 7" descr="systematic_rebin4c_scale0.9_noband_correctPYTHIA_2.gif"/>
          <p:cNvPicPr>
            <a:picLocks noChangeAspect="1"/>
          </p:cNvPicPr>
          <p:nvPr/>
        </p:nvPicPr>
        <p:blipFill>
          <a:blip r:embed="rId4"/>
          <a:srcRect t="5154" r="8333"/>
          <a:stretch>
            <a:fillRect/>
          </a:stretch>
        </p:blipFill>
        <p:spPr bwMode="auto">
          <a:xfrm>
            <a:off x="25400" y="779535"/>
            <a:ext cx="4610100" cy="34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92012" y="789641"/>
            <a:ext cx="4297987" cy="5915959"/>
          </a:xfrm>
        </p:spPr>
        <p:txBody>
          <a:bodyPr/>
          <a:lstStyle/>
          <a:p>
            <a:r>
              <a:rPr lang="en-US" dirty="0" smtClean="0"/>
              <a:t>Sufficient statistical reach out to ~50 </a:t>
            </a:r>
            <a:r>
              <a:rPr lang="en-US" dirty="0" err="1" smtClean="0"/>
              <a:t>GeV</a:t>
            </a:r>
            <a:r>
              <a:rPr lang="en-US" dirty="0" smtClean="0"/>
              <a:t> for precision measurements</a:t>
            </a:r>
          </a:p>
          <a:p>
            <a:pPr lvl="1"/>
            <a:r>
              <a:rPr lang="en-US" dirty="0" smtClean="0"/>
              <a:t>Large unbiased datasets</a:t>
            </a:r>
          </a:p>
          <a:p>
            <a:pPr lvl="1"/>
            <a:r>
              <a:rPr lang="en-US" dirty="0" smtClean="0"/>
              <a:t>Trigger upgrades to lessen bias with walking jet patches</a:t>
            </a:r>
          </a:p>
          <a:p>
            <a:r>
              <a:rPr lang="en-US" dirty="0" smtClean="0"/>
              <a:t>Smearing of high momentum charged hadrons under control</a:t>
            </a:r>
          </a:p>
          <a:p>
            <a:pPr lvl="1"/>
            <a:r>
              <a:rPr lang="en-US" dirty="0" smtClean="0"/>
              <a:t>Corrections: need to calibrate level of smearing</a:t>
            </a:r>
          </a:p>
          <a:p>
            <a:pPr lvl="1"/>
            <a:r>
              <a:rPr lang="en-US" dirty="0" smtClean="0"/>
              <a:t>Hard cutoff in hadrons: small loss of jets that fragment hard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Dominant uncertainty fluctuations in the underlying event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Capabilities in A+A</a:t>
            </a:r>
            <a:endParaRPr lang="en-US" dirty="0"/>
          </a:p>
        </p:txBody>
      </p:sp>
      <p:pic>
        <p:nvPicPr>
          <p:cNvPr id="10" name="Picture 9" descr="plotPYmcUpCutRatio.pdf"/>
          <p:cNvPicPr>
            <a:picLocks noChangeAspect="1"/>
          </p:cNvPicPr>
          <p:nvPr/>
        </p:nvPicPr>
        <p:blipFill>
          <a:blip r:embed="rId3"/>
          <a:srcRect t="7987" r="8296"/>
          <a:stretch>
            <a:fillRect/>
          </a:stretch>
        </p:blipFill>
        <p:spPr>
          <a:xfrm>
            <a:off x="-15060" y="3838065"/>
            <a:ext cx="4444158" cy="3019935"/>
          </a:xfrm>
          <a:prstGeom prst="rect">
            <a:avLst/>
          </a:prstGeom>
        </p:spPr>
      </p:pic>
      <p:pic>
        <p:nvPicPr>
          <p:cNvPr id="11" name="Picture 10" descr="plotPYsmUpCutNew.pdf"/>
          <p:cNvPicPr>
            <a:picLocks noChangeAspect="1"/>
          </p:cNvPicPr>
          <p:nvPr/>
        </p:nvPicPr>
        <p:blipFill>
          <a:blip r:embed="rId4"/>
          <a:srcRect t="4666" r="7671"/>
          <a:stretch>
            <a:fillRect/>
          </a:stretch>
        </p:blipFill>
        <p:spPr>
          <a:xfrm>
            <a:off x="14940" y="761181"/>
            <a:ext cx="4414157" cy="308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dependence</a:t>
            </a:r>
            <a:endParaRPr lang="en-US" dirty="0"/>
          </a:p>
        </p:txBody>
      </p:sp>
      <p:pic>
        <p:nvPicPr>
          <p:cNvPr id="1008654" name="Picture 14" descr="muo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3331" r="29806" b="19399"/>
          <a:stretch>
            <a:fillRect/>
          </a:stretch>
        </p:blipFill>
        <p:spPr>
          <a:xfrm>
            <a:off x="766184" y="921664"/>
            <a:ext cx="7095645" cy="3665277"/>
          </a:xfrm>
          <a:noFill/>
          <a:ln/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Dunlop DIS2011</a:t>
            </a: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8B2B-0C14-D049-B51A-DE9999D0875F}" type="slidenum">
              <a:rPr lang="en-US"/>
              <a:pPr/>
              <a:t>27</a:t>
            </a:fld>
            <a:endParaRPr lang="en-US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59193"/>
            <a:ext cx="9144000" cy="838200"/>
          </a:xfrm>
        </p:spPr>
        <p:txBody>
          <a:bodyPr/>
          <a:lstStyle/>
          <a:p>
            <a:r>
              <a:rPr lang="en-US" dirty="0"/>
              <a:t>QED: different </a:t>
            </a:r>
            <a:r>
              <a:rPr lang="en-US" dirty="0" err="1"/>
              <a:t>momenta</a:t>
            </a:r>
            <a:r>
              <a:rPr lang="en-US" dirty="0"/>
              <a:t>, different mechanisms</a:t>
            </a:r>
          </a:p>
          <a:p>
            <a:r>
              <a:rPr lang="en-US" dirty="0">
                <a:solidFill>
                  <a:srgbClr val="006600"/>
                </a:solidFill>
              </a:rPr>
              <a:t>Just beginning the exploration of this space in</a:t>
            </a:r>
            <a:r>
              <a:rPr lang="en-US" dirty="0"/>
              <a:t> </a:t>
            </a:r>
            <a:r>
              <a:rPr lang="en-US" dirty="0">
                <a:solidFill>
                  <a:srgbClr val="660033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/>
              <a:t> </a:t>
            </a:r>
          </a:p>
        </p:txBody>
      </p:sp>
      <p:sp>
        <p:nvSpPr>
          <p:cNvPr id="1008655" name="Text Box 15"/>
          <p:cNvSpPr txBox="1">
            <a:spLocks noChangeArrowheads="1"/>
          </p:cNvSpPr>
          <p:nvPr/>
        </p:nvSpPr>
        <p:spPr bwMode="auto">
          <a:xfrm>
            <a:off x="7461250" y="2057400"/>
            <a:ext cx="1606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Bremsstrahlung</a:t>
            </a:r>
          </a:p>
          <a:p>
            <a:r>
              <a:rPr lang="en-US">
                <a:solidFill>
                  <a:srgbClr val="660033"/>
                </a:solidFill>
              </a:rPr>
              <a:t>Radiative dE/dx</a:t>
            </a:r>
          </a:p>
        </p:txBody>
      </p:sp>
      <p:sp>
        <p:nvSpPr>
          <p:cNvPr id="1008656" name="Line 16"/>
          <p:cNvSpPr>
            <a:spLocks noChangeShapeType="1"/>
          </p:cNvSpPr>
          <p:nvPr/>
        </p:nvSpPr>
        <p:spPr bwMode="auto">
          <a:xfrm flipH="1" flipV="1">
            <a:off x="6705600" y="1905000"/>
            <a:ext cx="8382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8657" name="Text Box 17"/>
          <p:cNvSpPr txBox="1">
            <a:spLocks noChangeArrowheads="1"/>
          </p:cNvSpPr>
          <p:nvPr/>
        </p:nvSpPr>
        <p:spPr bwMode="auto">
          <a:xfrm>
            <a:off x="1295400" y="737575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“Passage of Particles through Matter”, Particle Data Book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909705" y="4597797"/>
            <a:ext cx="342853" cy="1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3583993" y="4600787"/>
            <a:ext cx="342853" cy="1"/>
          </a:xfrm>
          <a:prstGeom prst="straightConnector1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5003388" y="4599432"/>
            <a:ext cx="342853" cy="1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591068" y="47064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b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9550" y="4709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1012" y="4709460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light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 l="2965" t="-21986" r="3027" b="3111"/>
          <a:stretch>
            <a:fillRect/>
          </a:stretch>
        </p:blipFill>
        <p:spPr bwMode="auto">
          <a:xfrm>
            <a:off x="1066800" y="76200"/>
            <a:ext cx="7696200" cy="624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/>
          </p:cNvSpPr>
          <p:nvPr/>
        </p:nvSpPr>
        <p:spPr bwMode="auto">
          <a:xfrm>
            <a:off x="0" y="3727847"/>
            <a:ext cx="2209800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Heavy Flavor Tracker (2014)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2209799" y="1160621"/>
            <a:ext cx="2193925" cy="1798479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533400" y="914400"/>
            <a:ext cx="16764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Tracking: TPC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5257800" y="1495944"/>
            <a:ext cx="1936750" cy="101865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486400" y="3810000"/>
            <a:ext cx="220980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4"/>
          <p:cNvSpPr>
            <a:spLocks/>
          </p:cNvSpPr>
          <p:nvPr/>
        </p:nvSpPr>
        <p:spPr bwMode="auto">
          <a:xfrm>
            <a:off x="7448550" y="5838825"/>
            <a:ext cx="1695450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Forward Gem Tracker</a:t>
            </a:r>
          </a:p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  <a:sym typeface="Comic Sans MS" charset="0"/>
              </a:rPr>
              <a:t>(2012)</a:t>
            </a:r>
            <a:endParaRPr lang="en-US" sz="1600" dirty="0">
              <a:solidFill>
                <a:srgbClr val="000080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4953000" y="1160621"/>
            <a:ext cx="533400" cy="1353979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/>
          <p:cNvSpPr>
            <a:spLocks/>
          </p:cNvSpPr>
          <p:nvPr/>
        </p:nvSpPr>
        <p:spPr bwMode="auto">
          <a:xfrm>
            <a:off x="6934200" y="914400"/>
            <a:ext cx="2273300" cy="98488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Electromagnetic </a:t>
            </a:r>
            <a:r>
              <a:rPr lang="en-US" sz="1600" i="1" dirty="0" err="1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Calorimetry</a:t>
            </a:r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:</a:t>
            </a:r>
          </a:p>
          <a:p>
            <a:pPr marL="39688" algn="ctr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BEMC</a:t>
            </a:r>
            <a:r>
              <a:rPr lang="en-US" sz="1600" i="1" dirty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+EEMC+FMS</a:t>
            </a:r>
          </a:p>
          <a:p>
            <a:pPr marL="39688" algn="ctr" eaLnBrk="1" hangingPunct="1"/>
            <a:r>
              <a:rPr lang="en-US" sz="1600" dirty="0">
                <a:solidFill>
                  <a:srgbClr val="0C0572"/>
                </a:solidFill>
                <a:ea typeface="Comic Sans MS" charset="0"/>
                <a:cs typeface="Comic Sans MS" charset="0"/>
              </a:rPr>
              <a:t>(-1 ≤ </a:t>
            </a:r>
            <a:r>
              <a:rPr lang="en-US" sz="1600" dirty="0" err="1">
                <a:solidFill>
                  <a:srgbClr val="0C0572"/>
                </a:solidFill>
                <a:ea typeface="Comic Sans MS" charset="0"/>
                <a:cs typeface="Comic Sans MS" charset="0"/>
                <a:sym typeface="Symbol" charset="2"/>
              </a:rPr>
              <a:t></a:t>
            </a:r>
            <a:r>
              <a:rPr lang="en-US" sz="1600" dirty="0">
                <a:solidFill>
                  <a:srgbClr val="0C0572"/>
                </a:solidFill>
                <a:ea typeface="Comic Sans MS" charset="0"/>
                <a:cs typeface="Comic Sans MS" charset="0"/>
              </a:rPr>
              <a:t> ≤ 4)</a:t>
            </a:r>
            <a:endParaRPr lang="en-US" sz="1600" i="1" dirty="0">
              <a:solidFill>
                <a:srgbClr val="0C0572"/>
              </a:solidFill>
              <a:latin typeface="Arial Black" charset="0"/>
              <a:ea typeface="Comic Sans MS" charset="0"/>
              <a:cs typeface="Comic Sans MS" charset="0"/>
            </a:endParaRPr>
          </a:p>
        </p:txBody>
      </p:sp>
      <p:sp>
        <p:nvSpPr>
          <p:cNvPr id="28" name="Rectangle 18"/>
          <p:cNvSpPr>
            <a:spLocks/>
          </p:cNvSpPr>
          <p:nvPr/>
        </p:nvSpPr>
        <p:spPr bwMode="auto">
          <a:xfrm>
            <a:off x="4508500" y="914400"/>
            <a:ext cx="19812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Particle ID: TOF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4419600" y="3276600"/>
            <a:ext cx="838200" cy="527050"/>
          </a:xfrm>
          <a:prstGeom prst="rect">
            <a:avLst/>
          </a:prstGeom>
          <a:noFill/>
          <a:ln w="25400">
            <a:solidFill>
              <a:srgbClr val="F7DD9C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685800" y="3276600"/>
            <a:ext cx="3733800" cy="1447800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2819400" y="3789363"/>
            <a:ext cx="2438400" cy="2459037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348038" y="5943600"/>
            <a:ext cx="396581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ea typeface="Comic Sans MS" charset="0"/>
                <a:cs typeface="Comic Sans MS" charset="0"/>
              </a:rPr>
              <a:t>Full azimuthal particle 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identification </a:t>
            </a:r>
          </a:p>
          <a:p>
            <a:r>
              <a:rPr lang="en-US" sz="1800" i="1" dirty="0" smtClean="0">
                <a:ea typeface="Comic Sans MS" charset="0"/>
                <a:cs typeface="Comic Sans MS" charset="0"/>
              </a:rPr>
              <a:t>over a </a:t>
            </a:r>
            <a:r>
              <a:rPr lang="en-US" i="1" dirty="0" smtClean="0">
                <a:ea typeface="Comic Sans MS" charset="0"/>
                <a:cs typeface="Comic Sans MS" charset="0"/>
              </a:rPr>
              <a:t>broad range in </a:t>
            </a:r>
            <a:r>
              <a:rPr lang="en-US" i="1" dirty="0" err="1" smtClean="0">
                <a:ea typeface="Comic Sans MS" charset="0"/>
                <a:cs typeface="Comic Sans MS" charset="0"/>
              </a:rPr>
              <a:t>pseudorapidity</a:t>
            </a:r>
            <a:endParaRPr lang="en-US" sz="3200" dirty="0" smtClean="0">
              <a:solidFill>
                <a:srgbClr val="791118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660856"/>
          </a:xfrm>
        </p:spPr>
        <p:txBody>
          <a:bodyPr/>
          <a:lstStyle/>
          <a:p>
            <a:r>
              <a:rPr lang="en-US" dirty="0" smtClean="0"/>
              <a:t>STAR: A Correlation Machine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pic>
        <p:nvPicPr>
          <p:cNvPr id="35" name="Picture 5" descr="IMG_16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200400"/>
            <a:ext cx="1731719" cy="2307907"/>
          </a:xfrm>
          <a:prstGeom prst="rect">
            <a:avLst/>
          </a:prstGeom>
          <a:noFill/>
        </p:spPr>
      </p:pic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6248399" y="1899283"/>
            <a:ext cx="1870075" cy="105981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8534400" y="1800744"/>
            <a:ext cx="381000" cy="139965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F17A-55FB-604B-91B4-924D7154D3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56199" y="2565994"/>
            <a:ext cx="2550798" cy="83099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Further Upgrades: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Roman Pots Phase 2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Forward Upgrade</a:t>
            </a:r>
            <a:endParaRPr lang="en-US" sz="1600" i="1" dirty="0" smtClean="0">
              <a:solidFill>
                <a:schemeClr val="accent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2077" y="4524841"/>
            <a:ext cx="3390582" cy="209390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CN" sz="1800"/>
          </a:p>
        </p:txBody>
      </p:sp>
      <p:sp>
        <p:nvSpPr>
          <p:cNvPr id="32" name="Rectangle 9"/>
          <p:cNvSpPr>
            <a:spLocks/>
          </p:cNvSpPr>
          <p:nvPr/>
        </p:nvSpPr>
        <p:spPr bwMode="auto">
          <a:xfrm>
            <a:off x="-1" y="1483040"/>
            <a:ext cx="2209800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err="1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  <a:sym typeface="Comic Sans MS" charset="0"/>
              </a:rPr>
              <a:t>Muon</a:t>
            </a:r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  <a:sym typeface="Comic Sans MS" charset="0"/>
              </a:rPr>
              <a:t> Telescope Detector (2014)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>
            <a:off x="2209799" y="1287822"/>
            <a:ext cx="1892301" cy="45207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 rot="775050">
            <a:off x="4159768" y="1522603"/>
            <a:ext cx="2475464" cy="114437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1066799" y="4220289"/>
            <a:ext cx="609600" cy="126611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256" y="1202184"/>
            <a:ext cx="8910743" cy="5351016"/>
          </a:xfrm>
        </p:spPr>
        <p:txBody>
          <a:bodyPr/>
          <a:lstStyle/>
          <a:p>
            <a:r>
              <a:rPr lang="en-US" dirty="0" smtClean="0"/>
              <a:t>Hot QCD matter: high luminosity RHIC II (fb</a:t>
            </a:r>
            <a:r>
              <a:rPr lang="en-US" baseline="30000" dirty="0" smtClean="0"/>
              <a:t>-1 </a:t>
            </a:r>
            <a:r>
              <a:rPr lang="en-US" dirty="0" smtClean="0"/>
              <a:t>equivalent)</a:t>
            </a:r>
          </a:p>
          <a:p>
            <a:pPr lvl="1"/>
            <a:r>
              <a:rPr lang="en-US" dirty="0" smtClean="0"/>
              <a:t>Heavy Flavor Tracker: precision charm and beauty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Telescope Detector: </a:t>
            </a:r>
            <a:r>
              <a:rPr lang="en-US" dirty="0" err="1" smtClean="0"/>
              <a:t>e</a:t>
            </a:r>
            <a:r>
              <a:rPr lang="en-US" dirty="0" smtClean="0"/>
              <a:t>+</a:t>
            </a:r>
            <a:r>
              <a:rPr lang="el-GR" dirty="0" smtClean="0"/>
              <a:t>μ</a:t>
            </a:r>
            <a:r>
              <a:rPr lang="en-US" dirty="0" smtClean="0"/>
              <a:t> and </a:t>
            </a:r>
            <a:r>
              <a:rPr lang="el-GR" dirty="0" smtClean="0"/>
              <a:t>μ+μ</a:t>
            </a:r>
            <a:r>
              <a:rPr lang="en-US" dirty="0" smtClean="0"/>
              <a:t> at mid-rapidity</a:t>
            </a:r>
          </a:p>
          <a:p>
            <a:pPr lvl="1"/>
            <a:r>
              <a:rPr lang="en-US" dirty="0" smtClean="0"/>
              <a:t>Trigger and DAQ upgrades to make full use of luminosity</a:t>
            </a:r>
          </a:p>
          <a:p>
            <a:pPr lvl="1"/>
            <a:r>
              <a:rPr lang="en-US" dirty="0" smtClean="0"/>
              <a:t>Tools: jets combined with precision particle identification</a:t>
            </a:r>
          </a:p>
          <a:p>
            <a:r>
              <a:rPr lang="en-US" dirty="0" smtClean="0"/>
              <a:t>Phase structure of QCD matter: energy scan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Cold QCD matter: high precision </a:t>
            </a:r>
            <a:r>
              <a:rPr lang="en-US" dirty="0" err="1" smtClean="0"/>
              <a:t>p+A</a:t>
            </a:r>
            <a:r>
              <a:rPr lang="en-US" dirty="0" smtClean="0"/>
              <a:t>, followed by </a:t>
            </a:r>
            <a:r>
              <a:rPr lang="en-US" dirty="0" err="1" smtClean="0"/>
              <a:t>e+A</a:t>
            </a:r>
            <a:endParaRPr lang="en-US" dirty="0" smtClean="0"/>
          </a:p>
          <a:p>
            <a:pPr lvl="1"/>
            <a:r>
              <a:rPr lang="en-US" dirty="0" smtClean="0"/>
              <a:t>Major upgrade of capabilities in forward direction</a:t>
            </a:r>
          </a:p>
          <a:p>
            <a:pPr lvl="1"/>
            <a:r>
              <a:rPr lang="en-US" dirty="0" smtClean="0"/>
              <a:t>Existing mid-rapidity detectors well suited for portions of </a:t>
            </a:r>
            <a:r>
              <a:rPr lang="en-US" dirty="0" err="1" smtClean="0"/>
              <a:t>e+A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Is there a universal form of cold QCD matter, and what are its properties?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141" y="887227"/>
            <a:ext cx="4293917" cy="285075"/>
          </a:xfrm>
          <a:prstGeom prst="rect">
            <a:avLst/>
          </a:prstGeom>
          <a:gradFill flip="none" rotWithShape="1">
            <a:gsLst>
              <a:gs pos="53000">
                <a:srgbClr val="800000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answer these questions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 rot="10800000">
            <a:off x="4303059" y="3795051"/>
            <a:ext cx="4840940" cy="285075"/>
          </a:xfrm>
          <a:prstGeom prst="rect">
            <a:avLst/>
          </a:prstGeom>
          <a:gradFill flip="none" rotWithShape="1">
            <a:gsLst>
              <a:gs pos="53000">
                <a:srgbClr val="800000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ACH-2010-startalks.pdf"/>
          <p:cNvPicPr>
            <a:picLocks noChangeAspect="1"/>
          </p:cNvPicPr>
          <p:nvPr/>
        </p:nvPicPr>
        <p:blipFill>
          <a:blip r:embed="rId2"/>
          <a:srcRect l="30539" t="17407" r="6641" b="24445"/>
          <a:stretch>
            <a:fillRect/>
          </a:stretch>
        </p:blipFill>
        <p:spPr>
          <a:xfrm>
            <a:off x="4504046" y="1091300"/>
            <a:ext cx="4639954" cy="33187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-1" y="4410082"/>
            <a:ext cx="9143999" cy="1999778"/>
          </a:xfrm>
        </p:spPr>
        <p:txBody>
          <a:bodyPr/>
          <a:lstStyle/>
          <a:p>
            <a:r>
              <a:rPr lang="en-US" dirty="0" smtClean="0"/>
              <a:t>Does charm flow </a:t>
            </a:r>
            <a:r>
              <a:rPr lang="en-US" dirty="0" err="1" smtClean="0">
                <a:solidFill>
                  <a:srgbClr val="800000"/>
                </a:solidFill>
              </a:rPr>
              <a:t>hydrodynamically</a:t>
            </a:r>
            <a:r>
              <a:rPr lang="en-US" dirty="0" smtClean="0">
                <a:solidFill>
                  <a:srgbClr val="800000"/>
                </a:solidFill>
              </a:rPr>
              <a:t>?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sz="1600" dirty="0" smtClean="0"/>
              <a:t>eavy </a:t>
            </a:r>
            <a:r>
              <a:rPr lang="en-US" dirty="0" smtClean="0"/>
              <a:t>F</a:t>
            </a:r>
            <a:r>
              <a:rPr lang="en-US" sz="1600" dirty="0" smtClean="0"/>
              <a:t>lavor</a:t>
            </a:r>
            <a:r>
              <a:rPr lang="en-US" dirty="0" smtClean="0"/>
              <a:t> T</a:t>
            </a:r>
            <a:r>
              <a:rPr lang="en-US" sz="1600" dirty="0" smtClean="0"/>
              <a:t>racker</a:t>
            </a:r>
            <a:r>
              <a:rPr lang="en-US" dirty="0" smtClean="0"/>
              <a:t>: Unique access to fully reconstructed charm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/>
              <a:t>Are charmed hadrons produced via coalescence?  </a:t>
            </a:r>
          </a:p>
          <a:p>
            <a:pPr lvl="1"/>
            <a:r>
              <a:rPr lang="en-US" dirty="0" smtClean="0"/>
              <a:t>H</a:t>
            </a:r>
            <a:r>
              <a:rPr lang="en-US" sz="1600" dirty="0" smtClean="0"/>
              <a:t>eavy</a:t>
            </a:r>
            <a:r>
              <a:rPr lang="en-US" dirty="0" smtClean="0"/>
              <a:t> F</a:t>
            </a:r>
            <a:r>
              <a:rPr lang="en-US" sz="1600" dirty="0" smtClean="0"/>
              <a:t>lavor</a:t>
            </a:r>
            <a:r>
              <a:rPr lang="en-US" dirty="0" smtClean="0"/>
              <a:t> T</a:t>
            </a:r>
            <a:r>
              <a:rPr lang="en-US" sz="1600" dirty="0" smtClean="0"/>
              <a:t>racker</a:t>
            </a:r>
            <a:r>
              <a:rPr lang="en-US" dirty="0" smtClean="0"/>
              <a:t>: unique access to charm baryons (may affect NPE)</a:t>
            </a:r>
          </a:p>
          <a:p>
            <a:pPr lvl="1"/>
            <a:r>
              <a:rPr lang="en-US" dirty="0" err="1" smtClean="0"/>
              <a:t>M</a:t>
            </a:r>
            <a:r>
              <a:rPr lang="en-US" sz="1600" dirty="0" err="1" smtClean="0"/>
              <a:t>uon</a:t>
            </a:r>
            <a:r>
              <a:rPr lang="en-US" dirty="0" smtClean="0"/>
              <a:t> T</a:t>
            </a:r>
            <a:r>
              <a:rPr lang="en-US" sz="1600" dirty="0" smtClean="0"/>
              <a:t>elescope</a:t>
            </a:r>
            <a:r>
              <a:rPr lang="en-US" dirty="0" smtClean="0"/>
              <a:t> D</a:t>
            </a:r>
            <a:r>
              <a:rPr lang="en-US" sz="1600" dirty="0" smtClean="0"/>
              <a:t>etector</a:t>
            </a:r>
            <a:r>
              <a:rPr lang="en-US" dirty="0" smtClean="0"/>
              <a:t>: does J/Ψ</a:t>
            </a:r>
            <a:r>
              <a:rPr lang="el-GR" dirty="0" smtClean="0"/>
              <a:t> </a:t>
            </a:r>
            <a:r>
              <a:rPr lang="en-US" dirty="0" smtClean="0"/>
              <a:t>flow?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sQGP</a:t>
            </a:r>
            <a:r>
              <a:rPr lang="en-US" dirty="0" smtClean="0"/>
              <a:t>: Charm</a:t>
            </a:r>
            <a:endParaRPr lang="en-US" dirty="0"/>
          </a:p>
        </p:txBody>
      </p:sp>
      <p:pic>
        <p:nvPicPr>
          <p:cNvPr id="9" name="Picture 1" descr="C:\Documents and Settings\Wei Xie\Desktop\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0500"/>
            <a:ext cx="4504046" cy="351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-1" y="5308600"/>
            <a:ext cx="9144000" cy="1168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M</a:t>
            </a:r>
            <a:r>
              <a:rPr lang="en-US" sz="1800" dirty="0" err="1" smtClean="0"/>
              <a:t>uon</a:t>
            </a:r>
            <a:r>
              <a:rPr lang="en-US" dirty="0" smtClean="0"/>
              <a:t> T</a:t>
            </a:r>
            <a:r>
              <a:rPr lang="en-US" sz="1800" dirty="0" smtClean="0"/>
              <a:t>elescope</a:t>
            </a:r>
            <a:r>
              <a:rPr lang="en-US" dirty="0" smtClean="0"/>
              <a:t> D</a:t>
            </a:r>
            <a:r>
              <a:rPr lang="en-US" sz="1800" dirty="0" smtClean="0"/>
              <a:t>etector</a:t>
            </a:r>
            <a:r>
              <a:rPr lang="en-US" dirty="0" smtClean="0"/>
              <a:t>: Dissociation of </a:t>
            </a:r>
            <a:r>
              <a:rPr lang="en-US" dirty="0" err="1" smtClean="0">
                <a:latin typeface="Cambria"/>
                <a:cs typeface="Cambria"/>
              </a:rPr>
              <a:t>Υ</a:t>
            </a:r>
            <a:r>
              <a:rPr lang="en-US" dirty="0" smtClean="0"/>
              <a:t>, separated by state</a:t>
            </a:r>
          </a:p>
          <a:p>
            <a:pPr lvl="1"/>
            <a:r>
              <a:rPr lang="en-US" dirty="0" smtClean="0"/>
              <a:t>At RHIC: small contribution from coalescence, so interpretation clean</a:t>
            </a:r>
          </a:p>
          <a:p>
            <a:pPr lvl="1"/>
            <a:r>
              <a:rPr lang="en-US" dirty="0" smtClean="0"/>
              <a:t>No contribution of </a:t>
            </a:r>
            <a:r>
              <a:rPr lang="en-US" dirty="0" err="1" smtClean="0"/>
              <a:t>Bremsstrahlung</a:t>
            </a:r>
            <a:r>
              <a:rPr lang="en-US" dirty="0" smtClean="0"/>
              <a:t> tails, unlike electron channel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sQGP</a:t>
            </a:r>
            <a:r>
              <a:rPr lang="en-US" dirty="0" smtClean="0"/>
              <a:t>: Upsilon</a:t>
            </a:r>
            <a:endParaRPr lang="en-US" dirty="0"/>
          </a:p>
        </p:txBody>
      </p:sp>
      <p:pic>
        <p:nvPicPr>
          <p:cNvPr id="10" name="Content Placeholder 9" descr="jpsiupsilonsimu_mtdacc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50411" r="9532"/>
          <a:stretch>
            <a:fillRect/>
          </a:stretch>
        </p:blipFill>
        <p:spPr>
          <a:xfrm>
            <a:off x="0" y="1903413"/>
            <a:ext cx="4191000" cy="3475037"/>
          </a:xfrm>
          <a:noFill/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495800" y="2057400"/>
            <a:ext cx="4648200" cy="3321050"/>
            <a:chOff x="2832" y="624"/>
            <a:chExt cx="2928" cy="2092"/>
          </a:xfrm>
        </p:grpSpPr>
        <p:pic>
          <p:nvPicPr>
            <p:cNvPr id="12" name="Picture 3" descr="Upsilon_RAA_MT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624"/>
              <a:ext cx="2928" cy="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403" y="1968"/>
              <a:ext cx="25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 smtClean="0">
                  <a:latin typeface="Cambria"/>
                  <a:cs typeface="Cambria"/>
                </a:rPr>
                <a:t>Υ</a:t>
              </a:r>
              <a:endParaRPr lang="el-GR" sz="2800" baseline="0" dirty="0">
                <a:latin typeface="SimHei" pitchFamily="2" charset="-122"/>
                <a:ea typeface="SimHei" pitchFamily="2" charset="-122"/>
                <a:cs typeface="SimHei" pitchFamily="2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753031"/>
            <a:ext cx="4978400" cy="1329769"/>
            <a:chOff x="2006600" y="740331"/>
            <a:chExt cx="4978400" cy="1329769"/>
          </a:xfrm>
        </p:grpSpPr>
        <p:pic>
          <p:nvPicPr>
            <p:cNvPr id="14" name="Picture 5" descr="twob"/>
            <p:cNvPicPr>
              <a:picLocks noChangeAspect="1" noChangeArrowheads="1"/>
            </p:cNvPicPr>
            <p:nvPr/>
          </p:nvPicPr>
          <p:blipFill>
            <a:blip r:embed="rId4"/>
            <a:srcRect t="6244" b="48027"/>
            <a:stretch>
              <a:fillRect/>
            </a:stretch>
          </p:blipFill>
          <p:spPr bwMode="auto">
            <a:xfrm>
              <a:off x="2006600" y="774700"/>
              <a:ext cx="4978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703638" y="1109663"/>
              <a:ext cx="1033462" cy="781050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61202" y="740331"/>
              <a:ext cx="74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RHIC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0" y="794266"/>
            <a:ext cx="3645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states of </a:t>
            </a:r>
            <a:r>
              <a:rPr lang="en-US" dirty="0" err="1" smtClean="0"/>
              <a:t>quarkonia</a:t>
            </a:r>
            <a:r>
              <a:rPr lang="en-US" dirty="0" smtClean="0"/>
              <a:t> is the </a:t>
            </a:r>
          </a:p>
          <a:p>
            <a:r>
              <a:rPr lang="en-US" dirty="0" smtClean="0"/>
              <a:t>energy density of matter at RHIC </a:t>
            </a:r>
          </a:p>
          <a:p>
            <a:r>
              <a:rPr lang="en-US" dirty="0" smtClean="0"/>
              <a:t>sufficient to dissociate?</a:t>
            </a:r>
          </a:p>
          <a:p>
            <a:r>
              <a:rPr lang="en-US" dirty="0" smtClean="0"/>
              <a:t>What is the energy density?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9143999" cy="4953000"/>
          </a:xfrm>
        </p:spPr>
        <p:txBody>
          <a:bodyPr/>
          <a:lstStyle/>
          <a:p>
            <a:r>
              <a:rPr lang="en-US" dirty="0" smtClean="0"/>
              <a:t>Is the mechanism predominantly </a:t>
            </a:r>
            <a:r>
              <a:rPr lang="en-US" dirty="0" err="1" smtClean="0"/>
              <a:t>collisional</a:t>
            </a:r>
            <a:r>
              <a:rPr lang="en-US" dirty="0" smtClean="0"/>
              <a:t> or </a:t>
            </a:r>
            <a:r>
              <a:rPr lang="en-US" dirty="0" err="1" smtClean="0"/>
              <a:t>radiational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Detailed, fully </a:t>
            </a:r>
            <a:r>
              <a:rPr lang="en-US" dirty="0" err="1" smtClean="0"/>
              <a:t>kinematically</a:t>
            </a:r>
            <a:r>
              <a:rPr lang="en-US" dirty="0" smtClean="0"/>
              <a:t> constrained measurements via gamma-</a:t>
            </a:r>
            <a:r>
              <a:rPr lang="en-US" dirty="0" err="1" smtClean="0"/>
              <a:t>hadron</a:t>
            </a:r>
            <a:r>
              <a:rPr lang="en-US" dirty="0" smtClean="0"/>
              <a:t> and full jet reconstruction</a:t>
            </a:r>
          </a:p>
          <a:p>
            <a:pPr lvl="1"/>
            <a:r>
              <a:rPr lang="en-US" dirty="0" err="1" smtClean="0"/>
              <a:t>Pathlength</a:t>
            </a:r>
            <a:r>
              <a:rPr lang="en-US" dirty="0" smtClean="0"/>
              <a:t> dependence, especially with U+U</a:t>
            </a:r>
          </a:p>
          <a:p>
            <a:r>
              <a:rPr lang="en-US" dirty="0" smtClean="0"/>
              <a:t>Does the mechanism depend on the </a:t>
            </a:r>
            <a:r>
              <a:rPr lang="en-US" dirty="0" err="1" smtClean="0"/>
              <a:t>parton</a:t>
            </a:r>
            <a:r>
              <a:rPr lang="en-US" dirty="0" smtClean="0"/>
              <a:t> type?</a:t>
            </a:r>
          </a:p>
          <a:p>
            <a:pPr lvl="1"/>
            <a:r>
              <a:rPr lang="en-US" dirty="0" smtClean="0"/>
              <a:t>Gluons: particle identification, especially baryons</a:t>
            </a:r>
          </a:p>
          <a:p>
            <a:pPr lvl="1"/>
            <a:r>
              <a:rPr lang="en-US" dirty="0" smtClean="0"/>
              <a:t>Light quarks: gamma-</a:t>
            </a:r>
            <a:r>
              <a:rPr lang="en-US" dirty="0" err="1" smtClean="0"/>
              <a:t>hadron</a:t>
            </a:r>
            <a:endParaRPr lang="en-US" dirty="0" smtClean="0"/>
          </a:p>
          <a:p>
            <a:pPr lvl="1"/>
            <a:r>
              <a:rPr lang="en-US" dirty="0" smtClean="0"/>
              <a:t>Heavy quarks: Heavy Flavor Tracker and </a:t>
            </a:r>
            <a:r>
              <a:rPr lang="en-US" dirty="0" err="1" smtClean="0"/>
              <a:t>Muon</a:t>
            </a:r>
            <a:r>
              <a:rPr lang="en-US" dirty="0" smtClean="0"/>
              <a:t> Telescope Detector</a:t>
            </a:r>
          </a:p>
          <a:p>
            <a:r>
              <a:rPr lang="en-US" dirty="0" smtClean="0"/>
              <a:t>Does the energy loss depend on the </a:t>
            </a:r>
            <a:r>
              <a:rPr lang="en-US" dirty="0" err="1" smtClean="0"/>
              <a:t>parton</a:t>
            </a:r>
            <a:r>
              <a:rPr lang="en-US" dirty="0" smtClean="0"/>
              <a:t> energy and/or velocity?</a:t>
            </a:r>
          </a:p>
          <a:p>
            <a:pPr lvl="1"/>
            <a:r>
              <a:rPr lang="en-US" dirty="0" smtClean="0"/>
              <a:t>High precision jet measurements up to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Vary velocity by comparing light quarks, charm, and beauty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partonic</a:t>
            </a:r>
            <a:r>
              <a:rPr lang="en-US" dirty="0" smtClean="0"/>
              <a:t> energy loss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QCD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14941" y="4373828"/>
            <a:ext cx="9158941" cy="2179372"/>
          </a:xfrm>
        </p:spPr>
        <p:txBody>
          <a:bodyPr/>
          <a:lstStyle/>
          <a:p>
            <a:r>
              <a:rPr lang="en-US" dirty="0" smtClean="0"/>
              <a:t>Hint that RHIC provides unique access to onset of saturation </a:t>
            </a:r>
          </a:p>
          <a:p>
            <a:r>
              <a:rPr lang="en-US" dirty="0" smtClean="0"/>
              <a:t>Compelling and necessary further measurements in future </a:t>
            </a:r>
          </a:p>
          <a:p>
            <a:pPr lvl="1"/>
            <a:r>
              <a:rPr lang="en-US" dirty="0" smtClean="0"/>
              <a:t>Kinematic constraints: photons, </a:t>
            </a:r>
            <a:r>
              <a:rPr lang="en-US" dirty="0" err="1" smtClean="0"/>
              <a:t>Drell</a:t>
            </a:r>
            <a:r>
              <a:rPr lang="en-US" dirty="0" smtClean="0"/>
              <a:t>-Yan in </a:t>
            </a:r>
            <a:r>
              <a:rPr lang="en-US" dirty="0" err="1" smtClean="0"/>
              <a:t>p+A</a:t>
            </a:r>
            <a:endParaRPr lang="en-US" dirty="0" smtClean="0"/>
          </a:p>
          <a:p>
            <a:pPr lvl="1"/>
            <a:r>
              <a:rPr lang="en-US" dirty="0" smtClean="0"/>
              <a:t>Beyond </a:t>
            </a:r>
            <a:r>
              <a:rPr lang="en-US" dirty="0" err="1" smtClean="0"/>
              <a:t>p+A</a:t>
            </a:r>
            <a:r>
              <a:rPr lang="en-US" dirty="0" smtClean="0"/>
              <a:t>: the Electron Ion Collider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B156-141F-0F42-87DD-D6449C6613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65143"/>
            <a:ext cx="84328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5700" y="6368534"/>
            <a:ext cx="172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C. Perkins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62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3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60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1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3658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9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3656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7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54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5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365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3649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0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45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6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43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7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364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MRPC ToF Barrel</a:t>
            </a:r>
          </a:p>
        </p:txBody>
      </p:sp>
      <p:sp>
        <p:nvSpPr>
          <p:cNvPr id="23578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BBC</a:t>
            </a:r>
            <a:endParaRPr lang="en-US" sz="180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2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PD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4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Text Box 58"/>
          <p:cNvSpPr txBox="1">
            <a:spLocks noChangeArrowheads="1"/>
          </p:cNvSpPr>
          <p:nvPr/>
        </p:nvSpPr>
        <p:spPr bwMode="auto">
          <a:xfrm>
            <a:off x="7239000" y="17526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M</a:t>
            </a:r>
            <a:r>
              <a:rPr lang="en-US" sz="1600" b="1">
                <a:ea typeface="Arial" pitchFamily="-108" charset="0"/>
                <a:cs typeface="Arial" pitchFamily="-108" charset="0"/>
              </a:rPr>
              <a:t>S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8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Barrel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0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End Cap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2" name="Line 63"/>
          <p:cNvSpPr>
            <a:spLocks noChangeShapeType="1"/>
          </p:cNvSpPr>
          <p:nvPr/>
        </p:nvSpPr>
        <p:spPr bwMode="auto">
          <a:xfrm flipH="1" flipV="1">
            <a:off x="4953000" y="3581400"/>
            <a:ext cx="9525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64"/>
          <p:cNvSpPr>
            <a:spLocks noChangeShapeType="1"/>
          </p:cNvSpPr>
          <p:nvPr/>
        </p:nvSpPr>
        <p:spPr bwMode="auto">
          <a:xfrm flipV="1">
            <a:off x="3429000" y="3581400"/>
            <a:ext cx="1066800" cy="2286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1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596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79"/>
          <p:cNvSpPr>
            <a:spLocks noChangeArrowheads="1"/>
          </p:cNvSpPr>
          <p:nvPr/>
        </p:nvSpPr>
        <p:spPr bwMode="auto">
          <a:xfrm>
            <a:off x="7162800" y="5334000"/>
            <a:ext cx="1600200" cy="363538"/>
          </a:xfrm>
          <a:prstGeom prst="rect">
            <a:avLst/>
          </a:prstGeom>
          <a:noFill/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a typeface="Arial" pitchFamily="-108" charset="0"/>
                <a:cs typeface="Arial" pitchFamily="-108" charset="0"/>
              </a:rPr>
              <a:t>COMPLETE</a:t>
            </a:r>
            <a:endParaRPr lang="en-US" sz="1400" b="1" dirty="0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09" name="Rectangle 80"/>
          <p:cNvSpPr>
            <a:spLocks noChangeArrowheads="1"/>
          </p:cNvSpPr>
          <p:nvPr/>
        </p:nvSpPr>
        <p:spPr bwMode="auto">
          <a:xfrm>
            <a:off x="7162800" y="5867400"/>
            <a:ext cx="914400" cy="3048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Ongoing</a:t>
            </a:r>
          </a:p>
        </p:txBody>
      </p:sp>
      <p:sp>
        <p:nvSpPr>
          <p:cNvPr id="23610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1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1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r>
              <a:rPr lang="en-US" baseline="0" dirty="0" smtClean="0"/>
              <a:t> Experiment as of 2014</a:t>
            </a:r>
            <a:endParaRPr lang="en-US" dirty="0"/>
          </a:p>
        </p:txBody>
      </p: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2010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DIS2011</a:t>
            </a:r>
            <a:endParaRPr lang="en-US"/>
          </a:p>
        </p:txBody>
      </p:sp>
      <p:sp>
        <p:nvSpPr>
          <p:cNvPr id="100" name="Rectangle 99"/>
          <p:cNvSpPr/>
          <p:nvPr/>
        </p:nvSpPr>
        <p:spPr bwMode="auto">
          <a:xfrm>
            <a:off x="8331200" y="34004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28600" y="33750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3" name="Line 57"/>
          <p:cNvSpPr>
            <a:spLocks noChangeShapeType="1"/>
          </p:cNvSpPr>
          <p:nvPr/>
        </p:nvSpPr>
        <p:spPr bwMode="auto">
          <a:xfrm>
            <a:off x="8280400" y="3218438"/>
            <a:ext cx="50800" cy="23437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3048000" y="5867400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HFT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6" name="Text Box 46"/>
          <p:cNvSpPr txBox="1">
            <a:spLocks noChangeArrowheads="1"/>
          </p:cNvSpPr>
          <p:nvPr/>
        </p:nvSpPr>
        <p:spPr bwMode="auto">
          <a:xfrm>
            <a:off x="5524500" y="5834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FGT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3048000" y="881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MTD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7620000" y="2667000"/>
            <a:ext cx="12827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Roman Pots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Phase 2</a:t>
            </a:r>
            <a:endParaRPr lang="en-US" sz="16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13" name="Rectangle 80"/>
          <p:cNvSpPr>
            <a:spLocks noChangeArrowheads="1"/>
          </p:cNvSpPr>
          <p:nvPr/>
        </p:nvSpPr>
        <p:spPr bwMode="auto">
          <a:xfrm>
            <a:off x="368300" y="5697538"/>
            <a:ext cx="18288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Trigger and DAQ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Upgrades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unlo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Dunlop.thmx</Template>
  <TotalTime>22240</TotalTime>
  <Words>1817</Words>
  <Application>Microsoft Macintosh PowerPoint</Application>
  <PresentationFormat>On-screen Show (4:3)</PresentationFormat>
  <Paragraphs>380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Dunlop</vt:lpstr>
      <vt:lpstr>The next decade of physics with STAR</vt:lpstr>
      <vt:lpstr>RHIC: Key Unanswered Questions</vt:lpstr>
      <vt:lpstr>STAR: A Correlation Machine</vt:lpstr>
      <vt:lpstr>How to answer these questions</vt:lpstr>
      <vt:lpstr>Properties of sQGP: Charm</vt:lpstr>
      <vt:lpstr>Properties of sQGP: Upsilon</vt:lpstr>
      <vt:lpstr>Mechanism of partonic energy loss</vt:lpstr>
      <vt:lpstr>Cold QCD Matter</vt:lpstr>
      <vt:lpstr>STAR Experiment as of 2014</vt:lpstr>
      <vt:lpstr>STAR Forward Upgrade</vt:lpstr>
      <vt:lpstr>Some planned p+A measurements</vt:lpstr>
      <vt:lpstr>Targeting p+A: Forward Upgrade West</vt:lpstr>
      <vt:lpstr>Energy loss in cold QCD matter</vt:lpstr>
      <vt:lpstr>STAR and eRHIC Phase 1</vt:lpstr>
      <vt:lpstr>Beyond DIS: DVCS</vt:lpstr>
      <vt:lpstr>Targeting eSTAR: Forward Upgrade East</vt:lpstr>
      <vt:lpstr>Summary</vt:lpstr>
      <vt:lpstr>Backup</vt:lpstr>
      <vt:lpstr>Key unanswered questions</vt:lpstr>
      <vt:lpstr>Summary of Measurement Plan</vt:lpstr>
      <vt:lpstr>Jets: Proven Capabilities in p+p</vt:lpstr>
      <vt:lpstr> To date: Jets and γ-hadron in A+A</vt:lpstr>
      <vt:lpstr>Mass dependence via Heavy Quarks</vt:lpstr>
      <vt:lpstr>Longer term: STAR and eRHIC</vt:lpstr>
      <vt:lpstr>Properties of sQGP: Dileptons</vt:lpstr>
      <vt:lpstr>Jet Capabilities in A+A</vt:lpstr>
      <vt:lpstr>Velocity dependence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decade of physics with STAR</dc:title>
  <dc:creator>dunlop</dc:creator>
  <cp:lastModifiedBy>dunlop</cp:lastModifiedBy>
  <cp:revision>74</cp:revision>
  <dcterms:created xsi:type="dcterms:W3CDTF">2010-10-07T16:13:45Z</dcterms:created>
  <dcterms:modified xsi:type="dcterms:W3CDTF">2011-04-15T15:47:12Z</dcterms:modified>
</cp:coreProperties>
</file>