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76" r:id="rId4"/>
    <p:sldId id="305" r:id="rId5"/>
    <p:sldId id="263" r:id="rId6"/>
    <p:sldId id="269" r:id="rId7"/>
    <p:sldId id="259" r:id="rId8"/>
    <p:sldId id="307" r:id="rId9"/>
    <p:sldId id="271" r:id="rId10"/>
    <p:sldId id="272" r:id="rId11"/>
    <p:sldId id="273" r:id="rId12"/>
    <p:sldId id="274" r:id="rId13"/>
    <p:sldId id="310" r:id="rId14"/>
    <p:sldId id="302" r:id="rId15"/>
    <p:sldId id="313" r:id="rId16"/>
    <p:sldId id="304" r:id="rId17"/>
    <p:sldId id="296" r:id="rId18"/>
    <p:sldId id="287" r:id="rId19"/>
    <p:sldId id="293" r:id="rId20"/>
    <p:sldId id="285" r:id="rId21"/>
    <p:sldId id="280" r:id="rId22"/>
    <p:sldId id="311" r:id="rId23"/>
    <p:sldId id="312" r:id="rId24"/>
    <p:sldId id="288" r:id="rId25"/>
    <p:sldId id="297" r:id="rId26"/>
    <p:sldId id="303" r:id="rId27"/>
    <p:sldId id="298" r:id="rId28"/>
    <p:sldId id="300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rank Geurts" initials="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-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commentAuthors" Target="commentAuthors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8AAE5-0BCD-0349-BD6D-A59D11C4ADFC}" type="datetimeFigureOut">
              <a:rPr lang="en-US" smtClean="0"/>
              <a:t>8/15/12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51AFD-407A-CA45-80C0-AED6CF554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179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A9248-1E31-4043-B663-B867E1C603F7}" type="datetimeFigureOut">
              <a:rPr lang="en-US" smtClean="0"/>
              <a:t>8/15/12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B70D0-FBDA-4A41-8378-61342CCA2C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540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73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A0279-34E3-0640-8BC1-FC19B953E70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44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75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15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97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48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14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86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B70D0-FBDA-4A41-8378-61342CCA2C2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6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0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6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7147" cy="606778"/>
          </a:xfrm>
        </p:spPr>
        <p:txBody>
          <a:bodyPr anchor="t">
            <a:norm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TAR-logo-transparent.pn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48" y="0"/>
            <a:ext cx="2286852" cy="6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04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03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584"/>
            <a:ext cx="6857999" cy="614136"/>
          </a:xfrm>
        </p:spPr>
        <p:txBody>
          <a:bodyPr anchor="t">
            <a:norm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TAR-logo-transparent.pn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6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56"/>
            <a:ext cx="6857999" cy="613608"/>
          </a:xfrm>
        </p:spPr>
        <p:txBody>
          <a:bodyPr anchor="t">
            <a:no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STAR-logo-transparent.pn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6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9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4" y="0"/>
            <a:ext cx="6831093" cy="606778"/>
          </a:xfrm>
        </p:spPr>
        <p:txBody>
          <a:bodyPr anchor="t">
            <a:noAutofit/>
          </a:bodyPr>
          <a:lstStyle>
            <a:lvl1pPr algn="l">
              <a:defRPr sz="36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STAR-logo-transparent.pn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47" y="0"/>
            <a:ext cx="2286852" cy="60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08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3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0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70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28A55-9790-2C4F-B87A-0EA5FF7638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7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Relationship Id="rId3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emf"/><Relationship Id="rId6" Type="http://schemas.openxmlformats.org/officeDocument/2006/relationships/image" Target="../media/image2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Relationship Id="rId3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6" Type="http://schemas.openxmlformats.org/officeDocument/2006/relationships/image" Target="../media/image34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gif"/><Relationship Id="rId3" Type="http://schemas.openxmlformats.org/officeDocument/2006/relationships/image" Target="../media/image3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Relationship Id="rId3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5320"/>
            <a:ext cx="9144000" cy="32173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0940"/>
            <a:ext cx="7772400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FFFF88"/>
                </a:solidFill>
              </a:rPr>
              <a:t>The STAR </a:t>
            </a:r>
            <a:r>
              <a:rPr lang="en-US" dirty="0" err="1" smtClean="0">
                <a:solidFill>
                  <a:srgbClr val="FFFF88"/>
                </a:solidFill>
              </a:rPr>
              <a:t>Dilepton</a:t>
            </a:r>
            <a:r>
              <a:rPr lang="en-US" dirty="0" smtClean="0">
                <a:solidFill>
                  <a:srgbClr val="FFFF88"/>
                </a:solidFill>
              </a:rPr>
              <a:t> Program</a:t>
            </a:r>
            <a:endParaRPr lang="en-US" dirty="0">
              <a:solidFill>
                <a:srgbClr val="FFFF88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8340" y="4235439"/>
            <a:ext cx="7053580" cy="1752600"/>
          </a:xfrm>
        </p:spPr>
        <p:txBody>
          <a:bodyPr/>
          <a:lstStyle/>
          <a:p>
            <a:r>
              <a:rPr lang="en-US" dirty="0" smtClean="0"/>
              <a:t>Frank Geurts </a:t>
            </a:r>
            <a:r>
              <a:rPr lang="en-US" sz="2800" dirty="0" smtClean="0"/>
              <a:t>(Rice University)</a:t>
            </a:r>
          </a:p>
          <a:p>
            <a:r>
              <a:rPr lang="en-US" dirty="0" smtClean="0"/>
              <a:t>for the STAR Collaboration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846" y="6318732"/>
            <a:ext cx="1384308" cy="539268"/>
          </a:xfrm>
          <a:prstGeom prst="rect">
            <a:avLst/>
          </a:prstGeom>
        </p:spPr>
      </p:pic>
      <p:pic>
        <p:nvPicPr>
          <p:cNvPr id="4" name="Picture 3" descr="STAR-logo-transparent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305" y="0"/>
            <a:ext cx="3480695" cy="92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6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Compare to Theory: PHSD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99201" y="4733346"/>
            <a:ext cx="2844800" cy="145285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Central collisions</a:t>
            </a:r>
            <a:r>
              <a:rPr lang="en-US" u="sng" dirty="0"/>
              <a:t> </a:t>
            </a:r>
            <a:r>
              <a:rPr lang="en-US" dirty="0" smtClean="0"/>
              <a:t>(0-10%):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PHSD roughly in line with LMR region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4213" y="2754565"/>
            <a:ext cx="2939788" cy="125228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Minimum bias collisions</a:t>
            </a:r>
            <a:r>
              <a:rPr lang="en-US" u="sng" dirty="0"/>
              <a:t> </a:t>
            </a:r>
            <a:r>
              <a:rPr lang="en-US" u="sng" dirty="0" smtClean="0"/>
              <a:t> </a:t>
            </a:r>
            <a:r>
              <a:rPr lang="en-US" dirty="0" smtClean="0"/>
              <a:t>(0-80%):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Generally good agreement</a:t>
            </a:r>
            <a:endParaRPr lang="en-US" dirty="0">
              <a:solidFill>
                <a:srgbClr val="4F81BD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13" y="1499904"/>
            <a:ext cx="3276600" cy="2336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1" y="1537428"/>
            <a:ext cx="3171370" cy="22617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3836704"/>
            <a:ext cx="3175000" cy="23495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71" y="3836704"/>
            <a:ext cx="3175000" cy="2349500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4060363" y="855474"/>
            <a:ext cx="4985674" cy="613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 smtClean="0">
                <a:solidFill>
                  <a:srgbClr val="4F81BD"/>
                </a:solidFill>
              </a:rPr>
              <a:t>Parton-Hadron String-Dynamics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204213" y="1369355"/>
            <a:ext cx="2939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Collisional broadening of vector mesons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Radiation from QGP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76953"/>
            <a:ext cx="3542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n-US" sz="1400" dirty="0">
                <a:solidFill>
                  <a:prstClr val="black"/>
                </a:solidFill>
              </a:rPr>
              <a:t>O. </a:t>
            </a:r>
            <a:r>
              <a:rPr lang="en-US" sz="1400" dirty="0" err="1">
                <a:solidFill>
                  <a:prstClr val="black"/>
                </a:solidFill>
              </a:rPr>
              <a:t>Linnyk</a:t>
            </a:r>
            <a:r>
              <a:rPr lang="en-US" sz="1400" dirty="0">
                <a:solidFill>
                  <a:prstClr val="black"/>
                </a:solidFill>
              </a:rPr>
              <a:t> et al., Phys. Rev. C 85 024910 (2012)</a:t>
            </a:r>
          </a:p>
          <a:p>
            <a:pPr lvl="0" algn="r"/>
            <a:r>
              <a:rPr lang="en-US" sz="1400" dirty="0">
                <a:solidFill>
                  <a:prstClr val="black"/>
                </a:solidFill>
              </a:rPr>
              <a:t>H. </a:t>
            </a:r>
            <a:r>
              <a:rPr lang="en-US" sz="1400" dirty="0" err="1">
                <a:solidFill>
                  <a:prstClr val="black"/>
                </a:solidFill>
              </a:rPr>
              <a:t>Xu</a:t>
            </a:r>
            <a:r>
              <a:rPr lang="en-US" sz="1400" dirty="0">
                <a:solidFill>
                  <a:prstClr val="black"/>
                </a:solidFill>
              </a:rPr>
              <a:t> et al., Phys. Rev. C 85 024906 (2012</a:t>
            </a:r>
            <a:r>
              <a:rPr lang="en-US" sz="1400" dirty="0" smtClean="0">
                <a:solidFill>
                  <a:prstClr val="black"/>
                </a:solidFill>
              </a:rPr>
              <a:t>)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25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1141" cy="129797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Elliptic Flow in </a:t>
            </a:r>
            <a:r>
              <a:rPr lang="en-US" sz="3600" dirty="0" err="1" smtClean="0"/>
              <a:t>Au+Au</a:t>
            </a:r>
            <a:r>
              <a:rPr lang="en-US" sz="3600" dirty="0" smtClean="0"/>
              <a:t> at 200 </a:t>
            </a:r>
            <a:r>
              <a:rPr lang="en-US" sz="3600" dirty="0" err="1" smtClean="0"/>
              <a:t>GeV</a:t>
            </a:r>
            <a:endParaRPr lang="en-US" sz="3600" dirty="0"/>
          </a:p>
        </p:txBody>
      </p:sp>
      <p:sp>
        <p:nvSpPr>
          <p:cNvPr id="21" name="Content Placeholder 20"/>
          <p:cNvSpPr>
            <a:spLocks noGrp="1"/>
          </p:cNvSpPr>
          <p:nvPr>
            <p:ph sz="half" idx="1"/>
          </p:nvPr>
        </p:nvSpPr>
        <p:spPr>
          <a:xfrm>
            <a:off x="218987" y="5541619"/>
            <a:ext cx="6826495" cy="814731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Ø"/>
            </a:pPr>
            <a:r>
              <a:rPr lang="en-US" sz="2400" dirty="0" err="1" smtClean="0">
                <a:solidFill>
                  <a:srgbClr val="4F81BD"/>
                </a:solidFill>
              </a:rPr>
              <a:t>dielectron</a:t>
            </a:r>
            <a:r>
              <a:rPr lang="en-US" sz="2400" dirty="0" smtClean="0">
                <a:solidFill>
                  <a:srgbClr val="4F81BD"/>
                </a:solidFill>
              </a:rPr>
              <a:t> v</a:t>
            </a:r>
            <a:r>
              <a:rPr lang="en-US" sz="2400" baseline="-25000" dirty="0" smtClean="0">
                <a:solidFill>
                  <a:srgbClr val="4F81BD"/>
                </a:solidFill>
              </a:rPr>
              <a:t>2</a:t>
            </a:r>
            <a:r>
              <a:rPr lang="en-US" sz="2400" dirty="0" smtClean="0">
                <a:solidFill>
                  <a:srgbClr val="4F81BD"/>
                </a:solidFill>
              </a:rPr>
              <a:t>(</a:t>
            </a:r>
            <a:r>
              <a:rPr lang="en-US" sz="2400" dirty="0" err="1" smtClean="0">
                <a:solidFill>
                  <a:srgbClr val="4F81BD"/>
                </a:solidFill>
              </a:rPr>
              <a:t>M</a:t>
            </a:r>
            <a:r>
              <a:rPr lang="en-US" sz="2400" baseline="-25000" dirty="0" err="1" smtClean="0">
                <a:solidFill>
                  <a:srgbClr val="4F81BD"/>
                </a:solidFill>
              </a:rPr>
              <a:t>ee</a:t>
            </a:r>
            <a:r>
              <a:rPr lang="en-US" sz="2400" dirty="0" smtClean="0">
                <a:solidFill>
                  <a:srgbClr val="4F81BD"/>
                </a:solidFill>
              </a:rPr>
              <a:t>): data and simulations consistent</a:t>
            </a:r>
          </a:p>
          <a:p>
            <a:pPr lvl="1"/>
            <a:r>
              <a:rPr lang="en-US" sz="2000" dirty="0" smtClean="0"/>
              <a:t>work in progress to include IMR v</a:t>
            </a:r>
            <a:r>
              <a:rPr lang="en-US" sz="2000" baseline="-25000" dirty="0" smtClean="0"/>
              <a:t>2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>
          <a:xfrm>
            <a:off x="5636444" y="675150"/>
            <a:ext cx="3406537" cy="2604151"/>
          </a:xfrm>
        </p:spPr>
        <p:txBody>
          <a:bodyPr>
            <a:noAutofit/>
          </a:bodyPr>
          <a:lstStyle/>
          <a:p>
            <a:r>
              <a:rPr lang="en-US" sz="2000" dirty="0" smtClean="0"/>
              <a:t>700M min-bias events</a:t>
            </a:r>
          </a:p>
          <a:p>
            <a:pPr lvl="1"/>
            <a:r>
              <a:rPr lang="en-US" sz="1600" dirty="0" smtClean="0"/>
              <a:t>combined 2010/2011</a:t>
            </a:r>
          </a:p>
          <a:p>
            <a:r>
              <a:rPr lang="en-US" sz="2000" dirty="0" smtClean="0"/>
              <a:t>Background:</a:t>
            </a:r>
          </a:p>
          <a:p>
            <a:pPr lvl="1"/>
            <a:r>
              <a:rPr lang="en-US" sz="1600" dirty="0" smtClean="0"/>
              <a:t>Like-Sign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ee</a:t>
            </a:r>
            <a:r>
              <a:rPr lang="en-US" sz="1600" dirty="0" smtClean="0"/>
              <a:t>&lt;0.7 </a:t>
            </a:r>
            <a:r>
              <a:rPr lang="en-US" sz="1600" dirty="0" err="1" smtClean="0"/>
              <a:t>GeV</a:t>
            </a:r>
            <a:r>
              <a:rPr lang="en-US" sz="1600" dirty="0" smtClean="0"/>
              <a:t>/</a:t>
            </a:r>
            <a:r>
              <a:rPr lang="en-US" sz="1600" i="1" dirty="0" smtClean="0"/>
              <a:t>c</a:t>
            </a:r>
            <a:r>
              <a:rPr lang="en-US" sz="1600" baseline="30000" dirty="0" smtClean="0"/>
              <a:t>2</a:t>
            </a:r>
          </a:p>
          <a:p>
            <a:pPr lvl="1"/>
            <a:r>
              <a:rPr lang="en-US" sz="1600" dirty="0" smtClean="0"/>
              <a:t>Mixed-Event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ee</a:t>
            </a:r>
            <a:r>
              <a:rPr lang="en-US" sz="1600" dirty="0" smtClean="0"/>
              <a:t>&gt;0.7 </a:t>
            </a:r>
            <a:r>
              <a:rPr lang="en-US" sz="1600" dirty="0" err="1" smtClean="0"/>
              <a:t>GeV</a:t>
            </a:r>
            <a:r>
              <a:rPr lang="en-US" sz="1600" dirty="0" smtClean="0"/>
              <a:t>/c</a:t>
            </a:r>
            <a:r>
              <a:rPr lang="en-US" sz="1600" baseline="30000" dirty="0" smtClean="0"/>
              <a:t>2</a:t>
            </a:r>
          </a:p>
          <a:p>
            <a:r>
              <a:rPr lang="en-US" sz="2000" dirty="0" smtClean="0"/>
              <a:t>Event-Plane method: TPC</a:t>
            </a:r>
          </a:p>
          <a:p>
            <a:r>
              <a:rPr lang="en-US" sz="2000" dirty="0" smtClean="0"/>
              <a:t>Cocktail contributions: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325-B624-B148-874E-67D75D039D15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329" y="667411"/>
            <a:ext cx="4472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4F81BD"/>
                </a:solidFill>
              </a:rPr>
              <a:t>First measurements from STAR</a:t>
            </a:r>
            <a:endParaRPr lang="en-US" sz="2400" dirty="0">
              <a:solidFill>
                <a:srgbClr val="4F81BD"/>
              </a:solidFill>
            </a:endParaRPr>
          </a:p>
        </p:txBody>
      </p:sp>
      <p:pic>
        <p:nvPicPr>
          <p:cNvPr id="26" name="Picture 25" descr="cocktailflow_2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232" y="3279301"/>
            <a:ext cx="3240705" cy="232874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87151" y="6007161"/>
            <a:ext cx="1774544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Poster: X. Cui (322)</a:t>
            </a:r>
            <a:endParaRPr lang="en-US" sz="1600" dirty="0"/>
          </a:p>
        </p:txBody>
      </p:sp>
      <p:pic>
        <p:nvPicPr>
          <p:cNvPr id="4" name="Picture 3" descr="cocktailflow_reb_nology_2_combine_Likesign1129_3.gif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9075"/>
            <a:ext cx="5659232" cy="406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72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2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B_v2vspt_combine080_withcocktail_combinesys_Likesig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66" y="1446956"/>
            <a:ext cx="5636443" cy="40856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75871" cy="606778"/>
          </a:xfrm>
        </p:spPr>
        <p:txBody>
          <a:bodyPr>
            <a:noAutofit/>
          </a:bodyPr>
          <a:lstStyle/>
          <a:p>
            <a:r>
              <a:rPr lang="en-US" dirty="0" err="1" smtClean="0"/>
              <a:t>Dielectron</a:t>
            </a:r>
            <a:r>
              <a:rPr lang="en-US" dirty="0" smtClean="0"/>
              <a:t> v</a:t>
            </a:r>
            <a:r>
              <a:rPr lang="en-US" baseline="-25000" dirty="0" smtClean="0"/>
              <a:t>2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1686" y="1195830"/>
            <a:ext cx="3712313" cy="22794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2000" dirty="0" smtClean="0">
                <a:solidFill>
                  <a:srgbClr val="4F81BD"/>
                </a:solidFill>
              </a:rPr>
              <a:t>Comparison with measured v</a:t>
            </a:r>
            <a:r>
              <a:rPr lang="en-US" altLang="zh-CN" sz="2000" baseline="-25000" dirty="0" smtClean="0">
                <a:solidFill>
                  <a:srgbClr val="4F81BD"/>
                </a:solidFill>
              </a:rPr>
              <a:t>2</a:t>
            </a:r>
            <a:r>
              <a:rPr lang="en-US" altLang="zh-CN" sz="2000" dirty="0" smtClean="0">
                <a:solidFill>
                  <a:srgbClr val="4F81BD"/>
                </a:solidFill>
              </a:rPr>
              <a:t>(</a:t>
            </a:r>
            <a:r>
              <a:rPr lang="en-US" altLang="zh-CN" sz="2000" dirty="0" err="1" smtClean="0">
                <a:solidFill>
                  <a:srgbClr val="4F81BD"/>
                </a:solidFill>
              </a:rPr>
              <a:t>p</a:t>
            </a:r>
            <a:r>
              <a:rPr lang="en-US" altLang="zh-CN" sz="2000" baseline="-25000" dirty="0" err="1" smtClean="0">
                <a:solidFill>
                  <a:srgbClr val="4F81BD"/>
                </a:solidFill>
              </a:rPr>
              <a:t>T</a:t>
            </a:r>
            <a:r>
              <a:rPr lang="en-US" altLang="zh-CN" sz="2000" dirty="0" smtClean="0">
                <a:solidFill>
                  <a:srgbClr val="4F81BD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en-US" altLang="zh-CN" sz="2000" dirty="0" smtClean="0"/>
              <a:t>π</a:t>
            </a:r>
            <a:r>
              <a:rPr lang="en-US" altLang="zh-CN" sz="2000" baseline="30000" dirty="0" smtClean="0"/>
              <a:t>±</a:t>
            </a:r>
            <a:r>
              <a:rPr lang="en-US" altLang="zh-CN" sz="2000" dirty="0" smtClean="0"/>
              <a:t> </a:t>
            </a:r>
            <a:r>
              <a:rPr lang="en-US" altLang="zh-CN" sz="1800" dirty="0" smtClean="0"/>
              <a:t>(STAR) </a:t>
            </a:r>
            <a:r>
              <a:rPr lang="en-US" altLang="zh-CN" sz="2000" dirty="0" smtClean="0"/>
              <a:t>and π</a:t>
            </a:r>
            <a:r>
              <a:rPr lang="en-US" altLang="zh-CN" sz="2000" baseline="30000" dirty="0" smtClean="0"/>
              <a:t>0</a:t>
            </a:r>
            <a:r>
              <a:rPr lang="en-US" altLang="zh-CN" sz="2000" dirty="0" smtClean="0"/>
              <a:t> </a:t>
            </a:r>
            <a:r>
              <a:rPr lang="en-US" altLang="zh-CN" sz="1800" dirty="0" smtClean="0"/>
              <a:t>(PHENIX)</a:t>
            </a:r>
            <a:endParaRPr lang="en-US" altLang="zh-CN" sz="2000" dirty="0"/>
          </a:p>
          <a:p>
            <a:pPr marL="0" lvl="1" indent="0" algn="ctr">
              <a:buNone/>
            </a:pPr>
            <a:r>
              <a:rPr lang="en-US" altLang="zh-CN" sz="1600" dirty="0" err="1" smtClean="0"/>
              <a:t>M</a:t>
            </a:r>
            <a:r>
              <a:rPr lang="en-US" altLang="zh-CN" sz="1600" baseline="-25000" dirty="0" err="1" smtClean="0"/>
              <a:t>ee</a:t>
            </a:r>
            <a:r>
              <a:rPr lang="en-US" altLang="zh-CN" sz="1600" baseline="-25000" dirty="0" smtClean="0"/>
              <a:t> </a:t>
            </a:r>
            <a:r>
              <a:rPr lang="en-US" altLang="zh-CN" sz="1600" dirty="0" smtClean="0"/>
              <a:t>&lt; 0.14 </a:t>
            </a:r>
            <a:r>
              <a:rPr lang="en-US" altLang="zh-CN" sz="1600" dirty="0" err="1" smtClean="0"/>
              <a:t>GeV</a:t>
            </a:r>
            <a:r>
              <a:rPr lang="en-US" altLang="zh-CN" sz="1600" dirty="0" smtClean="0"/>
              <a:t>/</a:t>
            </a:r>
            <a:r>
              <a:rPr lang="en-US" altLang="zh-CN" sz="1600" i="1" dirty="0" smtClean="0"/>
              <a:t>c</a:t>
            </a:r>
            <a:r>
              <a:rPr lang="en-US" altLang="zh-CN" sz="1600" baseline="30000" dirty="0" smtClean="0"/>
              <a:t>2</a:t>
            </a:r>
          </a:p>
          <a:p>
            <a:pPr marL="0" indent="0" algn="ctr">
              <a:buNone/>
            </a:pPr>
            <a:endParaRPr lang="en-US" altLang="zh-CN" sz="2000" dirty="0" smtClean="0"/>
          </a:p>
          <a:p>
            <a:pPr marL="0" indent="0" algn="ctr">
              <a:buNone/>
            </a:pPr>
            <a:r>
              <a:rPr lang="en-US" altLang="zh-CN" sz="2000" dirty="0" err="1" smtClean="0"/>
              <a:t>φ</a:t>
            </a:r>
            <a:r>
              <a:rPr lang="en-US" altLang="zh-CN" sz="2000" dirty="0" smtClean="0"/>
              <a:t>     </a:t>
            </a:r>
            <a:r>
              <a:rPr lang="en-US" altLang="zh-CN" sz="2000" dirty="0" smtClean="0"/>
              <a:t>K</a:t>
            </a:r>
            <a:r>
              <a:rPr lang="en-US" altLang="zh-CN" sz="2000" baseline="30000" dirty="0" smtClean="0"/>
              <a:t>+</a:t>
            </a:r>
            <a:r>
              <a:rPr lang="en-US" altLang="zh-CN" sz="2000" dirty="0" smtClean="0"/>
              <a:t>K</a:t>
            </a:r>
            <a:r>
              <a:rPr lang="en-US" altLang="zh-CN" sz="2000" baseline="30000" dirty="0" smtClean="0"/>
              <a:t>-  </a:t>
            </a:r>
            <a:r>
              <a:rPr lang="en-US" altLang="zh-CN" sz="1800" dirty="0"/>
              <a:t>(STAR</a:t>
            </a:r>
            <a:r>
              <a:rPr lang="en-US" altLang="zh-CN" sz="1800" dirty="0" smtClean="0"/>
              <a:t>)</a:t>
            </a:r>
            <a:endParaRPr lang="en-US" altLang="zh-CN" sz="2000" dirty="0" smtClean="0"/>
          </a:p>
          <a:p>
            <a:pPr marL="0" lvl="1" indent="0" algn="ctr">
              <a:buNone/>
            </a:pPr>
            <a:r>
              <a:rPr lang="en-US" altLang="zh-CN" sz="1600" dirty="0" smtClean="0"/>
              <a:t>0.98 &lt; </a:t>
            </a:r>
            <a:r>
              <a:rPr lang="en-US" altLang="zh-CN" sz="1600" dirty="0" err="1" smtClean="0"/>
              <a:t>M</a:t>
            </a:r>
            <a:r>
              <a:rPr lang="en-US" altLang="zh-CN" sz="1600" baseline="-25000" dirty="0" err="1" smtClean="0"/>
              <a:t>ee</a:t>
            </a:r>
            <a:r>
              <a:rPr lang="en-US" altLang="zh-CN" sz="1600" baseline="-25000" dirty="0" smtClean="0"/>
              <a:t> </a:t>
            </a:r>
            <a:r>
              <a:rPr lang="en-US" altLang="zh-CN" sz="1600" dirty="0" smtClean="0"/>
              <a:t>&lt; 1.06 </a:t>
            </a:r>
            <a:r>
              <a:rPr lang="en-US" altLang="zh-CN" sz="1600" dirty="0" err="1" smtClean="0"/>
              <a:t>GeV</a:t>
            </a:r>
            <a:r>
              <a:rPr lang="en-US" altLang="zh-CN" sz="1600" dirty="0" smtClean="0"/>
              <a:t>/</a:t>
            </a:r>
            <a:r>
              <a:rPr lang="en-US" altLang="zh-CN" sz="1600" i="1" dirty="0" smtClean="0"/>
              <a:t>c</a:t>
            </a:r>
            <a:r>
              <a:rPr lang="en-US" altLang="zh-CN" sz="1600" baseline="30000" dirty="0" smtClean="0"/>
              <a:t>2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96674" y="1273105"/>
            <a:ext cx="3002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Au+Au</a:t>
            </a:r>
            <a:r>
              <a:rPr lang="en-US" sz="1400" dirty="0" smtClean="0"/>
              <a:t> √</a:t>
            </a:r>
            <a:r>
              <a:rPr lang="en-US" sz="1400" dirty="0" err="1" smtClean="0"/>
              <a:t>s</a:t>
            </a:r>
            <a:r>
              <a:rPr lang="en-US" sz="1400" baseline="-25000" dirty="0" err="1" smtClean="0"/>
              <a:t>NN</a:t>
            </a:r>
            <a:r>
              <a:rPr lang="en-US" sz="1400" dirty="0" smtClean="0"/>
              <a:t>= 200GeV  0-80% centrality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926147" y="5728307"/>
            <a:ext cx="694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altLang="zh-CN" sz="2400" dirty="0">
                <a:solidFill>
                  <a:srgbClr val="4F81BD"/>
                </a:solidFill>
              </a:rPr>
              <a:t>v</a:t>
            </a:r>
            <a:r>
              <a:rPr lang="en-US" altLang="zh-CN" sz="2400" baseline="-25000" dirty="0">
                <a:solidFill>
                  <a:srgbClr val="4F81BD"/>
                </a:solidFill>
              </a:rPr>
              <a:t>2</a:t>
            </a:r>
            <a:r>
              <a:rPr lang="en-US" altLang="zh-CN" sz="2400" dirty="0">
                <a:solidFill>
                  <a:srgbClr val="4F81BD"/>
                </a:solidFill>
              </a:rPr>
              <a:t>(</a:t>
            </a:r>
            <a:r>
              <a:rPr lang="en-US" altLang="zh-CN" sz="2400" dirty="0" err="1">
                <a:solidFill>
                  <a:srgbClr val="4F81BD"/>
                </a:solidFill>
              </a:rPr>
              <a:t>p</a:t>
            </a:r>
            <a:r>
              <a:rPr lang="en-US" altLang="zh-CN" sz="2400" baseline="-25000" dirty="0" err="1">
                <a:solidFill>
                  <a:srgbClr val="4F81BD"/>
                </a:solidFill>
              </a:rPr>
              <a:t>T</a:t>
            </a:r>
            <a:r>
              <a:rPr lang="en-US" altLang="zh-CN" sz="2400" dirty="0">
                <a:solidFill>
                  <a:srgbClr val="4F81BD"/>
                </a:solidFill>
              </a:rPr>
              <a:t>) consistent with simulations </a:t>
            </a:r>
            <a:r>
              <a:rPr lang="en-US" altLang="zh-CN" sz="2400" dirty="0" smtClean="0">
                <a:solidFill>
                  <a:srgbClr val="4F81BD"/>
                </a:solidFill>
              </a:rPr>
              <a:t>&amp; measurements</a:t>
            </a:r>
            <a:endParaRPr lang="en-US" altLang="zh-CN" sz="2400" baseline="30000" dirty="0">
              <a:solidFill>
                <a:srgbClr val="4F81BD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8975047"/>
              </p:ext>
            </p:extLst>
          </p:nvPr>
        </p:nvGraphicFramePr>
        <p:xfrm>
          <a:off x="6679046" y="2667565"/>
          <a:ext cx="323528" cy="359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4" name="Equation" r:id="rId4" imgW="190500" imgH="127000" progId="Equation.3">
                  <p:embed/>
                </p:oleObj>
              </mc:Choice>
              <mc:Fallback>
                <p:oleObj name="Equation" r:id="rId4" imgW="190500" imgH="127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79046" y="2667565"/>
                        <a:ext cx="323528" cy="359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87837" y="775788"/>
            <a:ext cx="1774544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Poster: X. Cui (322)</a:t>
            </a:r>
            <a:endParaRPr lang="en-US" sz="1600" dirty="0"/>
          </a:p>
        </p:txBody>
      </p:sp>
      <p:pic>
        <p:nvPicPr>
          <p:cNvPr id="9" name="Picture 8" descr="MB_v2vspt_combine080_withcocktail_phic_combinesys_Likesignjust1129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20" b="48807"/>
          <a:stretch/>
        </p:blipFill>
        <p:spPr>
          <a:xfrm>
            <a:off x="5683332" y="3377805"/>
            <a:ext cx="2840919" cy="20842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23922" y="2260995"/>
            <a:ext cx="2108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PHENIX, PRC 80 (2009) 054907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823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B_v2vspt_pi_diffcent_withcocktai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217" y="651030"/>
            <a:ext cx="5578783" cy="40045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6941176" cy="661012"/>
          </a:xfrm>
        </p:spPr>
        <p:txBody>
          <a:bodyPr>
            <a:noAutofit/>
          </a:bodyPr>
          <a:lstStyle/>
          <a:p>
            <a:r>
              <a:rPr lang="en-US" dirty="0" err="1"/>
              <a:t>Dielectron</a:t>
            </a:r>
            <a:r>
              <a:rPr lang="en-US" dirty="0"/>
              <a:t> </a:t>
            </a:r>
            <a:r>
              <a:rPr lang="en-US" dirty="0" smtClean="0"/>
              <a:t>v</a:t>
            </a:r>
            <a:r>
              <a:rPr lang="en-US" baseline="-25000" dirty="0" smtClean="0"/>
              <a:t>2 </a:t>
            </a:r>
            <a:r>
              <a:rPr lang="en-US" dirty="0"/>
              <a:t>C</a:t>
            </a:r>
            <a:r>
              <a:rPr lang="en-US" dirty="0" smtClean="0"/>
              <a:t>entrality </a:t>
            </a:r>
            <a:r>
              <a:rPr lang="en-US" dirty="0"/>
              <a:t>D</a:t>
            </a:r>
            <a:r>
              <a:rPr lang="en-US" dirty="0" smtClean="0"/>
              <a:t>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59673"/>
            <a:ext cx="4175853" cy="127489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400" dirty="0" smtClean="0">
                <a:solidFill>
                  <a:srgbClr val="4F81BD"/>
                </a:solidFill>
              </a:rPr>
              <a:t>Centrality dependence v</a:t>
            </a:r>
            <a:r>
              <a:rPr lang="en-US" altLang="zh-CN" sz="2400" baseline="-25000" dirty="0" smtClean="0">
                <a:solidFill>
                  <a:srgbClr val="4F81BD"/>
                </a:solidFill>
              </a:rPr>
              <a:t>2</a:t>
            </a:r>
            <a:r>
              <a:rPr lang="en-US" altLang="zh-CN" sz="2400" dirty="0" smtClean="0">
                <a:solidFill>
                  <a:srgbClr val="4F81BD"/>
                </a:solidFill>
              </a:rPr>
              <a:t>(</a:t>
            </a:r>
            <a:r>
              <a:rPr lang="en-US" altLang="zh-CN" sz="2400" dirty="0" err="1" smtClean="0">
                <a:solidFill>
                  <a:srgbClr val="4F81BD"/>
                </a:solidFill>
              </a:rPr>
              <a:t>p</a:t>
            </a:r>
            <a:r>
              <a:rPr lang="en-US" altLang="zh-CN" sz="2400" baseline="-25000" dirty="0" err="1" smtClean="0">
                <a:solidFill>
                  <a:srgbClr val="4F81BD"/>
                </a:solidFill>
              </a:rPr>
              <a:t>T</a:t>
            </a:r>
            <a:r>
              <a:rPr lang="en-US" altLang="zh-CN" sz="2400" dirty="0" smtClean="0">
                <a:solidFill>
                  <a:srgbClr val="4F81BD"/>
                </a:solidFill>
              </a:rPr>
              <a:t>)</a:t>
            </a:r>
          </a:p>
          <a:p>
            <a:pPr marL="914400" lvl="2" indent="0">
              <a:buNone/>
            </a:pPr>
            <a:r>
              <a:rPr lang="en-US" altLang="zh-CN" sz="1600" dirty="0" err="1" smtClean="0"/>
              <a:t>M</a:t>
            </a:r>
            <a:r>
              <a:rPr lang="en-US" altLang="zh-CN" sz="1600" baseline="-25000" dirty="0" err="1" smtClean="0"/>
              <a:t>ee</a:t>
            </a:r>
            <a:r>
              <a:rPr lang="en-US" altLang="zh-CN" sz="1600" dirty="0"/>
              <a:t>&lt;0.14 </a:t>
            </a:r>
            <a:r>
              <a:rPr lang="en-US" altLang="zh-CN" sz="1600" dirty="0" err="1"/>
              <a:t>GeV</a:t>
            </a:r>
            <a:r>
              <a:rPr lang="en-US" altLang="zh-CN" sz="1600" dirty="0"/>
              <a:t>/</a:t>
            </a:r>
            <a:r>
              <a:rPr lang="en-US" altLang="zh-CN" sz="1600" i="1" dirty="0" smtClean="0"/>
              <a:t>c</a:t>
            </a:r>
            <a:r>
              <a:rPr lang="en-US" altLang="zh-CN" sz="1600" baseline="30000" dirty="0" smtClean="0"/>
              <a:t>2</a:t>
            </a:r>
            <a:endParaRPr lang="en-US" altLang="zh-CN" sz="1600" dirty="0" smtClean="0"/>
          </a:p>
          <a:p>
            <a:pPr marL="515938" lvl="1" indent="-236538"/>
            <a:r>
              <a:rPr lang="en-US" altLang="zh-CN" sz="2000" dirty="0" smtClean="0"/>
              <a:t>consistent </a:t>
            </a:r>
            <a:r>
              <a:rPr lang="en-US" altLang="zh-CN" sz="2000" dirty="0"/>
              <a:t>with </a:t>
            </a:r>
            <a:r>
              <a:rPr lang="en-US" altLang="zh-CN" sz="2000" dirty="0" smtClean="0"/>
              <a:t>simulations</a:t>
            </a:r>
          </a:p>
          <a:p>
            <a:pPr marL="515938" lvl="1" indent="-236538"/>
            <a:r>
              <a:rPr lang="en-US" altLang="zh-CN" sz="2000" dirty="0" smtClean="0"/>
              <a:t>consistent with measurements</a:t>
            </a:r>
            <a:endParaRPr lang="en-US" altLang="zh-CN" sz="2000" dirty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13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31263" y="4531491"/>
            <a:ext cx="53157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Recall</a:t>
            </a:r>
            <a:r>
              <a:rPr lang="en-US" dirty="0" smtClean="0"/>
              <a:t>: need uncertainties to be &lt;4</a:t>
            </a:r>
            <a:r>
              <a:rPr lang="en-US" dirty="0"/>
              <a:t>%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(compared with model differences) …</a:t>
            </a:r>
          </a:p>
          <a:p>
            <a:pPr marL="342900" indent="-342900">
              <a:buFont typeface="Wingdings" charset="2"/>
              <a:buChar char="Ø"/>
            </a:pPr>
            <a:endParaRPr lang="en-US" sz="2400" dirty="0" smtClean="0">
              <a:solidFill>
                <a:schemeClr val="accent1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>
                <a:solidFill>
                  <a:schemeClr val="accent1"/>
                </a:solidFill>
              </a:rPr>
              <a:t>Require ~2x more </a:t>
            </a:r>
            <a:r>
              <a:rPr lang="en-US" sz="2000" dirty="0" err="1" smtClean="0">
                <a:solidFill>
                  <a:schemeClr val="accent1"/>
                </a:solidFill>
              </a:rPr>
              <a:t>Au+Au</a:t>
            </a:r>
            <a:r>
              <a:rPr lang="en-US" sz="2000" dirty="0" smtClean="0">
                <a:solidFill>
                  <a:schemeClr val="accent1"/>
                </a:solidFill>
              </a:rPr>
              <a:t> min-bias data</a:t>
            </a:r>
            <a:endParaRPr lang="en-US" sz="2000" dirty="0">
              <a:solidFill>
                <a:schemeClr val="accent1"/>
              </a:solidFill>
            </a:endParaRPr>
          </a:p>
          <a:p>
            <a:pPr marL="804863" lvl="1"/>
            <a:r>
              <a:rPr lang="en-US" dirty="0" smtClean="0">
                <a:solidFill>
                  <a:schemeClr val="accent1"/>
                </a:solidFill>
              </a:rPr>
              <a:t>and e-μ measurements at higher </a:t>
            </a:r>
            <a:r>
              <a:rPr lang="en-US" dirty="0" err="1" smtClean="0">
                <a:solidFill>
                  <a:schemeClr val="accent1"/>
                </a:solidFill>
              </a:rPr>
              <a:t>M</a:t>
            </a:r>
            <a:r>
              <a:rPr lang="en-US" baseline="-25000" dirty="0" err="1" smtClean="0">
                <a:solidFill>
                  <a:schemeClr val="accent1"/>
                </a:solidFill>
              </a:rPr>
              <a:t>ee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to disentangle charm contributions</a:t>
            </a:r>
            <a:endParaRPr lang="en-US" baseline="-25000" dirty="0" smtClean="0">
              <a:solidFill>
                <a:schemeClr val="accent1"/>
              </a:solidFill>
            </a:endParaRPr>
          </a:p>
        </p:txBody>
      </p:sp>
      <p:pic>
        <p:nvPicPr>
          <p:cNvPr id="11" name="Picture 10" descr="flow-fig6a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26583" r="7411" b="25417"/>
          <a:stretch/>
        </p:blipFill>
        <p:spPr>
          <a:xfrm>
            <a:off x="0" y="3841868"/>
            <a:ext cx="3469929" cy="253274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1110" y="3185946"/>
            <a:ext cx="347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4F81BD"/>
                </a:solidFill>
              </a:rPr>
              <a:t>Can we distinguish between HG and QGP v</a:t>
            </a:r>
            <a:r>
              <a:rPr lang="en-US" sz="2000" baseline="-25000" dirty="0" smtClean="0">
                <a:solidFill>
                  <a:srgbClr val="4F81BD"/>
                </a:solidFill>
              </a:rPr>
              <a:t>2</a:t>
            </a:r>
            <a:r>
              <a:rPr lang="en-US" sz="2000" dirty="0" smtClean="0">
                <a:solidFill>
                  <a:srgbClr val="4F81BD"/>
                </a:solidFill>
              </a:rPr>
              <a:t> contributions?</a:t>
            </a:r>
            <a:endParaRPr lang="en-US" sz="2000" dirty="0">
              <a:solidFill>
                <a:srgbClr val="4F81B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5236" y="4793235"/>
            <a:ext cx="1849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>
                <a:solidFill>
                  <a:prstClr val="black"/>
                </a:solidFill>
              </a:rPr>
              <a:t>no, not yet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263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Dielectron</a:t>
            </a:r>
            <a:r>
              <a:rPr lang="en-US" dirty="0" smtClean="0"/>
              <a:t> Production at lower </a:t>
            </a:r>
            <a:r>
              <a:rPr lang="en-US" dirty="0"/>
              <a:t>√</a:t>
            </a:r>
            <a:r>
              <a:rPr lang="en-US" dirty="0" err="1"/>
              <a:t>s</a:t>
            </a:r>
            <a:r>
              <a:rPr lang="en-US" baseline="-25000" dirty="0" err="1"/>
              <a:t>NN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86328" y="3571707"/>
            <a:ext cx="3757672" cy="1951877"/>
          </a:xfrm>
        </p:spPr>
        <p:txBody>
          <a:bodyPr>
            <a:normAutofit fontScale="70000" lnSpcReduction="20000"/>
          </a:bodyPr>
          <a:lstStyle/>
          <a:p>
            <a:pPr marL="0" indent="0" algn="r">
              <a:buNone/>
            </a:pPr>
            <a:r>
              <a:rPr lang="en-US" u="sng" dirty="0" smtClean="0">
                <a:solidFill>
                  <a:srgbClr val="4F81BD"/>
                </a:solidFill>
              </a:rPr>
              <a:t>Beam Energy Scan </a:t>
            </a:r>
            <a:r>
              <a:rPr lang="en-US" u="sng" dirty="0" err="1" smtClean="0">
                <a:solidFill>
                  <a:srgbClr val="4F81BD"/>
                </a:solidFill>
              </a:rPr>
              <a:t>Dielectrons</a:t>
            </a:r>
            <a:r>
              <a:rPr lang="en-US" dirty="0" smtClean="0"/>
              <a:t>:</a:t>
            </a:r>
          </a:p>
          <a:p>
            <a:pPr marL="457200" lvl="1" indent="0" algn="r">
              <a:buNone/>
            </a:pPr>
            <a:r>
              <a:rPr lang="en-US" dirty="0" smtClean="0"/>
              <a:t>2010 - 2011</a:t>
            </a:r>
          </a:p>
          <a:p>
            <a:pPr marL="0" indent="0" algn="r">
              <a:buNone/>
            </a:pPr>
            <a:r>
              <a:rPr lang="en-US" dirty="0" err="1" smtClean="0"/>
              <a:t>Au+Au</a:t>
            </a:r>
            <a:r>
              <a:rPr lang="en-US" dirty="0" smtClean="0"/>
              <a:t> at 62.4, 39, and 19.6 </a:t>
            </a:r>
            <a:r>
              <a:rPr lang="en-US" dirty="0" err="1" smtClean="0"/>
              <a:t>GeV</a:t>
            </a:r>
            <a:endParaRPr lang="en-US" dirty="0" smtClean="0"/>
          </a:p>
          <a:p>
            <a:pPr algn="r"/>
            <a:endParaRPr lang="en-US" dirty="0" smtClean="0"/>
          </a:p>
          <a:p>
            <a:pPr marL="0" indent="0" algn="r">
              <a:buNone/>
            </a:pPr>
            <a:r>
              <a:rPr lang="en-US" dirty="0" smtClean="0"/>
              <a:t>STAR data samples:</a:t>
            </a:r>
          </a:p>
          <a:p>
            <a:pPr marL="0" indent="0" algn="r">
              <a:buNone/>
            </a:pPr>
            <a:r>
              <a:rPr lang="en-US" sz="2600" dirty="0" smtClean="0"/>
              <a:t>55M, 99M, and 34M min-bias events</a:t>
            </a:r>
          </a:p>
          <a:p>
            <a:pPr lvl="1" algn="r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5029" y="606552"/>
            <a:ext cx="6014596" cy="18529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rgbClr val="4F81BD"/>
                </a:solidFill>
              </a:rPr>
              <a:t>Observed Low-Mass enhancement </a:t>
            </a:r>
            <a:r>
              <a:rPr lang="en-US" sz="2000" dirty="0">
                <a:solidFill>
                  <a:srgbClr val="4F81BD"/>
                </a:solidFill>
              </a:rPr>
              <a:t>at top RHIC energy</a:t>
            </a:r>
          </a:p>
          <a:p>
            <a:pPr marL="574675" lvl="1" indent="-296863"/>
            <a:r>
              <a:rPr lang="en-US" sz="1800" dirty="0" smtClean="0"/>
              <a:t>in-medium</a:t>
            </a:r>
            <a:r>
              <a:rPr lang="en-US" sz="1800" dirty="0"/>
              <a:t> </a:t>
            </a:r>
            <a:r>
              <a:rPr lang="en-US" sz="1800" dirty="0" smtClean="0"/>
              <a:t>modification </a:t>
            </a:r>
            <a:r>
              <a:rPr lang="en-US" sz="1800" dirty="0"/>
              <a:t>effects?</a:t>
            </a:r>
          </a:p>
          <a:p>
            <a:pPr marL="574675" lvl="1" indent="-296863"/>
            <a:r>
              <a:rPr lang="en-US" sz="1800" dirty="0" smtClean="0"/>
              <a:t>indication of chiral </a:t>
            </a:r>
            <a:r>
              <a:rPr lang="en-US" sz="1800" dirty="0"/>
              <a:t>symmetry restoration?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4F81BD"/>
                </a:solidFill>
              </a:rPr>
              <a:t>Explore </a:t>
            </a:r>
            <a:r>
              <a:rPr lang="en-US" sz="2000" dirty="0" smtClean="0">
                <a:solidFill>
                  <a:srgbClr val="4F81BD"/>
                </a:solidFill>
              </a:rPr>
              <a:t>Low Mass Range </a:t>
            </a:r>
            <a:r>
              <a:rPr lang="en-US" sz="2000" dirty="0">
                <a:solidFill>
                  <a:srgbClr val="4F81BD"/>
                </a:solidFill>
              </a:rPr>
              <a:t>down to SPS energies</a:t>
            </a:r>
          </a:p>
          <a:p>
            <a:pPr marL="574675" lvl="1" indent="-296863"/>
            <a:r>
              <a:rPr lang="en-US" sz="1800" dirty="0"/>
              <a:t>possible enhancement, consistent model description</a:t>
            </a:r>
            <a:r>
              <a:rPr lang="en-US" sz="1800" dirty="0" smtClean="0"/>
              <a:t>?</a:t>
            </a:r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14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615916" y="5712266"/>
            <a:ext cx="3334166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Posters: P. Huck (113), B. Huang (269)</a:t>
            </a:r>
            <a:endParaRPr lang="en-US" sz="1600" dirty="0"/>
          </a:p>
        </p:txBody>
      </p:sp>
      <p:pic>
        <p:nvPicPr>
          <p:cNvPr id="9" name="Picture 8" descr="AllEnergiesData_200GeV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8375"/>
            <a:ext cx="5526643" cy="3868650"/>
          </a:xfrm>
          <a:prstGeom prst="rect">
            <a:avLst/>
          </a:prstGeom>
        </p:spPr>
      </p:pic>
      <p:pic>
        <p:nvPicPr>
          <p:cNvPr id="15" name="Picture 14" descr="AllEnergiesData_62Ge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768"/>
            <a:ext cx="5532120" cy="3872484"/>
          </a:xfrm>
          <a:prstGeom prst="rect">
            <a:avLst/>
          </a:prstGeom>
        </p:spPr>
      </p:pic>
      <p:pic>
        <p:nvPicPr>
          <p:cNvPr id="16" name="Picture 15" descr="AllEnergiesData_39Ge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9767"/>
            <a:ext cx="5532120" cy="3872484"/>
          </a:xfrm>
          <a:prstGeom prst="rect">
            <a:avLst/>
          </a:prstGeom>
        </p:spPr>
      </p:pic>
      <p:pic>
        <p:nvPicPr>
          <p:cNvPr id="17" name="Picture 16" descr="AllEnergiesData_19GeV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7378"/>
            <a:ext cx="5532120" cy="387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77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585"/>
            <a:ext cx="6857999" cy="790361"/>
          </a:xfrm>
        </p:spPr>
        <p:txBody>
          <a:bodyPr>
            <a:normAutofit/>
          </a:bodyPr>
          <a:lstStyle/>
          <a:p>
            <a:r>
              <a:rPr lang="en-US" dirty="0" smtClean="0"/>
              <a:t>Comparison to SPS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61857" y="3948125"/>
            <a:ext cx="4082143" cy="16382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CERES </a:t>
            </a:r>
            <a:r>
              <a:rPr lang="en-US" u="sng" dirty="0" err="1" smtClean="0"/>
              <a:t>Pb+Au</a:t>
            </a:r>
            <a:r>
              <a:rPr lang="en-US" u="sng" dirty="0" smtClean="0"/>
              <a:t> at 17.2 </a:t>
            </a:r>
            <a:r>
              <a:rPr lang="en-US" u="sng" dirty="0" err="1" smtClean="0"/>
              <a:t>GeV</a:t>
            </a:r>
            <a:r>
              <a:rPr lang="en-US" u="sng" dirty="0" smtClean="0"/>
              <a:t>/c</a:t>
            </a:r>
          </a:p>
          <a:p>
            <a:pPr marL="457200" lvl="1" indent="0">
              <a:buNone/>
            </a:pPr>
            <a:r>
              <a:rPr lang="en-US" sz="2300" dirty="0" smtClean="0"/>
              <a:t>CERES, </a:t>
            </a:r>
            <a:r>
              <a:rPr lang="en-US" sz="2300" dirty="0" err="1" smtClean="0"/>
              <a:t>Eur.Phys.J</a:t>
            </a:r>
            <a:r>
              <a:rPr lang="en-US" sz="2300" dirty="0" smtClean="0"/>
              <a:t>. C 41 (2005) 475</a:t>
            </a:r>
          </a:p>
          <a:p>
            <a:pPr marL="398463" lvl="1" indent="-288925"/>
            <a:r>
              <a:rPr lang="en-US" dirty="0" smtClean="0"/>
              <a:t>semi-central (0-28%)</a:t>
            </a:r>
          </a:p>
          <a:p>
            <a:pPr marL="398463" lvl="1" indent="-288925"/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&gt;0.2GeV/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dirty="0" smtClean="0"/>
              <a:t>2.1&lt;</a:t>
            </a:r>
            <a:r>
              <a:rPr lang="en-US" dirty="0" err="1" smtClean="0"/>
              <a:t>η</a:t>
            </a:r>
            <a:r>
              <a:rPr lang="en-US" dirty="0" smtClean="0"/>
              <a:t>&lt;2.65, </a:t>
            </a:r>
            <a:r>
              <a:rPr lang="en-US" dirty="0" err="1" smtClean="0"/>
              <a:t>θ</a:t>
            </a:r>
            <a:r>
              <a:rPr lang="en-US" baseline="-25000" dirty="0" err="1" smtClean="0"/>
              <a:t>ee</a:t>
            </a:r>
            <a:r>
              <a:rPr lang="en-US" dirty="0" smtClean="0"/>
              <a:t>&gt;35mrad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3714" y="1247064"/>
            <a:ext cx="4100286" cy="250850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STAR </a:t>
            </a:r>
            <a:r>
              <a:rPr lang="en-US" u="sng" dirty="0" err="1" smtClean="0"/>
              <a:t>Au+Au</a:t>
            </a:r>
            <a:r>
              <a:rPr lang="en-US" u="sng" dirty="0" smtClean="0"/>
              <a:t> at 19.6 </a:t>
            </a:r>
            <a:r>
              <a:rPr lang="en-US" u="sng" dirty="0" err="1" smtClean="0"/>
              <a:t>GeV</a:t>
            </a:r>
            <a:r>
              <a:rPr lang="en-US" u="sng" dirty="0" smtClean="0"/>
              <a:t>/c</a:t>
            </a:r>
          </a:p>
          <a:p>
            <a:pPr marL="454025" lvl="1" indent="-290513"/>
            <a:r>
              <a:rPr lang="en-US" dirty="0" smtClean="0"/>
              <a:t>min-bias (0 - 80%)</a:t>
            </a:r>
          </a:p>
          <a:p>
            <a:pPr marL="454025" lvl="1" indent="-290513"/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&gt;0.2GeV/</a:t>
            </a:r>
            <a:r>
              <a:rPr lang="en-US" i="1" dirty="0" smtClean="0"/>
              <a:t>c</a:t>
            </a:r>
            <a:r>
              <a:rPr lang="en-US" dirty="0" smtClean="0"/>
              <a:t>, |</a:t>
            </a:r>
            <a:r>
              <a:rPr lang="en-US" dirty="0" err="1" smtClean="0"/>
              <a:t>η</a:t>
            </a:r>
            <a:r>
              <a:rPr lang="en-US" dirty="0" smtClean="0"/>
              <a:t>|&lt;1, |</a:t>
            </a:r>
            <a:r>
              <a:rPr lang="en-US" dirty="0" err="1" smtClean="0"/>
              <a:t>y</a:t>
            </a:r>
            <a:r>
              <a:rPr lang="en-US" baseline="-25000" dirty="0" err="1" smtClean="0"/>
              <a:t>ee</a:t>
            </a:r>
            <a:r>
              <a:rPr lang="en-US" dirty="0" smtClean="0"/>
              <a:t>|&lt;1</a:t>
            </a:r>
          </a:p>
          <a:p>
            <a:pPr marL="454025" lvl="1" indent="-290513">
              <a:buNone/>
            </a:pPr>
            <a:endParaRPr lang="en-US" dirty="0" smtClean="0"/>
          </a:p>
          <a:p>
            <a:pPr marL="454025" lvl="1" indent="-290513">
              <a:buNone/>
            </a:pPr>
            <a:r>
              <a:rPr lang="en-US" dirty="0"/>
              <a:t>C</a:t>
            </a:r>
            <a:r>
              <a:rPr lang="en-US" dirty="0" smtClean="0"/>
              <a:t>ocktail</a:t>
            </a:r>
            <a:r>
              <a:rPr lang="en-US" dirty="0" smtClean="0"/>
              <a:t>: </a:t>
            </a:r>
          </a:p>
          <a:p>
            <a:pPr marL="454025" lvl="1" indent="-290513"/>
            <a:r>
              <a:rPr lang="en-US" dirty="0" smtClean="0"/>
              <a:t>π</a:t>
            </a:r>
            <a:r>
              <a:rPr lang="en-US" baseline="30000" dirty="0" smtClean="0"/>
              <a:t>0</a:t>
            </a:r>
            <a:r>
              <a:rPr lang="en-US" dirty="0" smtClean="0"/>
              <a:t> yield: STAR π</a:t>
            </a:r>
            <a:r>
              <a:rPr lang="en-US" baseline="30000" dirty="0" smtClean="0"/>
              <a:t>±</a:t>
            </a:r>
            <a:r>
              <a:rPr lang="en-US" dirty="0" smtClean="0"/>
              <a:t> </a:t>
            </a:r>
          </a:p>
          <a:p>
            <a:pPr marL="454025" lvl="1" indent="-290513"/>
            <a:r>
              <a:rPr lang="en-US" dirty="0" smtClean="0"/>
              <a:t>other mesons: NA49-based, scaled with SPS meson/π</a:t>
            </a:r>
            <a:r>
              <a:rPr lang="en-US" baseline="30000" dirty="0" smtClean="0"/>
              <a:t>0</a:t>
            </a:r>
            <a:r>
              <a:rPr lang="en-US" dirty="0" smtClean="0"/>
              <a:t> ratio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15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4652" y="5845449"/>
            <a:ext cx="2133918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Posters: B. Huang (269)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974790" y="5583813"/>
            <a:ext cx="56348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>
                <a:solidFill>
                  <a:srgbClr val="4F81BD"/>
                </a:solidFill>
              </a:rPr>
              <a:t>STAR enhancement comparable to CERES</a:t>
            </a:r>
          </a:p>
          <a:p>
            <a:pPr lvl="1"/>
            <a:r>
              <a:rPr lang="en-US" sz="2000" dirty="0" smtClean="0"/>
              <a:t>… and with better mass resolution</a:t>
            </a:r>
            <a:endParaRPr lang="en-US" sz="2000" dirty="0"/>
          </a:p>
        </p:txBody>
      </p:sp>
      <p:pic>
        <p:nvPicPr>
          <p:cNvPr id="18" name="Picture 17" descr="data_simu_ratio_sys_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571"/>
            <a:ext cx="4866821" cy="4699000"/>
          </a:xfrm>
          <a:prstGeom prst="rect">
            <a:avLst/>
          </a:prstGeom>
        </p:spPr>
      </p:pic>
      <p:pic>
        <p:nvPicPr>
          <p:cNvPr id="19" name="Picture 18" descr="data_simu_ratio_ceres_sys_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7571"/>
            <a:ext cx="4861560" cy="46939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1563" y="4718960"/>
            <a:ext cx="116198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900" dirty="0" smtClean="0">
                <a:latin typeface="Arial Rounded MT Bold"/>
                <a:cs typeface="Arial Rounded MT Bold"/>
              </a:rPr>
              <a:t>STAR Preliminary</a:t>
            </a:r>
            <a:endParaRPr lang="en-US" sz="9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034737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4" y="0"/>
            <a:ext cx="7036898" cy="606778"/>
          </a:xfrm>
        </p:spPr>
        <p:txBody>
          <a:bodyPr>
            <a:noAutofit/>
          </a:bodyPr>
          <a:lstStyle/>
          <a:p>
            <a:r>
              <a:rPr lang="en-US" dirty="0" smtClean="0"/>
              <a:t>Compare to </a:t>
            </a:r>
            <a:r>
              <a:rPr lang="en-US" dirty="0" smtClean="0"/>
              <a:t>Theory: </a:t>
            </a:r>
            <a:r>
              <a:rPr lang="en-US" dirty="0"/>
              <a:t>i</a:t>
            </a:r>
            <a:r>
              <a:rPr lang="en-US" dirty="0" smtClean="0"/>
              <a:t>n</a:t>
            </a:r>
            <a:r>
              <a:rPr lang="en-US" dirty="0" smtClean="0"/>
              <a:t>-medium </a:t>
            </a:r>
            <a:r>
              <a:rPr lang="en-US" dirty="0" err="1" smtClean="0"/>
              <a:t>ρ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6054" y="4125317"/>
            <a:ext cx="8660746" cy="2223878"/>
          </a:xfrm>
        </p:spPr>
        <p:txBody>
          <a:bodyPr>
            <a:noAutofit/>
          </a:bodyPr>
          <a:lstStyle/>
          <a:p>
            <a:pPr marL="225425" indent="-225425">
              <a:buFont typeface="Wingdings" charset="2"/>
              <a:buChar char="Ø"/>
            </a:pPr>
            <a:r>
              <a:rPr lang="en-US" sz="2400" dirty="0" smtClean="0">
                <a:solidFill>
                  <a:schemeClr val="accent1"/>
                </a:solidFill>
              </a:rPr>
              <a:t>Robust theoretical description </a:t>
            </a:r>
            <a:r>
              <a:rPr lang="en-US" sz="2400" dirty="0" smtClean="0">
                <a:solidFill>
                  <a:schemeClr val="accent1"/>
                </a:solidFill>
              </a:rPr>
              <a:t>top RHIC down to SPS energies</a:t>
            </a:r>
            <a:endParaRPr lang="en-US" sz="2400" dirty="0" smtClean="0">
              <a:solidFill>
                <a:schemeClr val="accent1"/>
              </a:solidFill>
            </a:endParaRPr>
          </a:p>
          <a:p>
            <a:pPr marL="579438" lvl="1" indent="-177800"/>
            <a:r>
              <a:rPr lang="en-US" sz="1800" dirty="0" smtClean="0"/>
              <a:t>calculations by Ralf Rapp (priv. comm.)</a:t>
            </a:r>
          </a:p>
          <a:p>
            <a:pPr marL="579438" lvl="1" indent="-177800"/>
            <a:r>
              <a:rPr lang="en-US" sz="1800" dirty="0" smtClean="0"/>
              <a:t>black curve: cocktail + in-medium </a:t>
            </a:r>
            <a:r>
              <a:rPr lang="en-US" sz="1800" dirty="0" err="1" smtClean="0"/>
              <a:t>ρ</a:t>
            </a:r>
            <a:endParaRPr lang="en-US" sz="1800" dirty="0" smtClean="0"/>
          </a:p>
          <a:p>
            <a:pPr marL="225425" indent="-225425">
              <a:buFont typeface="Wingdings" charset="2"/>
              <a:buChar char="Ø"/>
            </a:pPr>
            <a:r>
              <a:rPr lang="en-US" sz="2000" dirty="0" smtClean="0">
                <a:solidFill>
                  <a:srgbClr val="4F81BD"/>
                </a:solidFill>
              </a:rPr>
              <a:t>Measurements consistent with in-medium </a:t>
            </a:r>
            <a:r>
              <a:rPr lang="en-US" sz="2000" dirty="0" err="1" smtClean="0">
                <a:solidFill>
                  <a:srgbClr val="4F81BD"/>
                </a:solidFill>
              </a:rPr>
              <a:t>ρ</a:t>
            </a:r>
            <a:r>
              <a:rPr lang="en-US" sz="2000" dirty="0" smtClean="0">
                <a:solidFill>
                  <a:srgbClr val="4F81BD"/>
                </a:solidFill>
              </a:rPr>
              <a:t> broadening</a:t>
            </a:r>
          </a:p>
          <a:p>
            <a:pPr marL="579438" lvl="1" indent="-177800"/>
            <a:r>
              <a:rPr lang="en-US" sz="1800" dirty="0" smtClean="0"/>
              <a:t>expected to depend on total baryon density</a:t>
            </a:r>
          </a:p>
          <a:p>
            <a:pPr marL="576263" lvl="1" indent="-176213"/>
            <a:r>
              <a:rPr lang="en-US" sz="1800" dirty="0" smtClean="0"/>
              <a:t>tool to look for chiral symmetry restoration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13"/>
          <a:stretch/>
        </p:blipFill>
        <p:spPr>
          <a:xfrm>
            <a:off x="6316870" y="4366442"/>
            <a:ext cx="2827130" cy="2215008"/>
          </a:xfrm>
          <a:prstGeom prst="rect">
            <a:avLst/>
          </a:prstGeom>
        </p:spPr>
      </p:pic>
      <p:pic>
        <p:nvPicPr>
          <p:cNvPr id="9" name="Picture 8" descr="InMedRhoPane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4" y="606778"/>
            <a:ext cx="7815298" cy="36471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24607" y="4731237"/>
            <a:ext cx="787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STAR</a:t>
            </a:r>
          </a:p>
          <a:p>
            <a:pPr algn="ctr"/>
            <a:r>
              <a:rPr lang="en-US" sz="1000" dirty="0" smtClean="0"/>
              <a:t>Preliminary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3797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28" y="-7584"/>
            <a:ext cx="6880756" cy="614136"/>
          </a:xfrm>
        </p:spPr>
        <p:txBody>
          <a:bodyPr>
            <a:noAutofit/>
          </a:bodyPr>
          <a:lstStyle/>
          <a:p>
            <a:r>
              <a:rPr lang="en-US" dirty="0" smtClean="0"/>
              <a:t>STAR </a:t>
            </a:r>
            <a:r>
              <a:rPr lang="en-US" dirty="0" err="1" smtClean="0"/>
              <a:t>Dileptons</a:t>
            </a:r>
            <a:r>
              <a:rPr lang="en-US" dirty="0" smtClean="0"/>
              <a:t>: Present &amp;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11" y="1247424"/>
            <a:ext cx="4305448" cy="4992141"/>
          </a:xfrm>
        </p:spPr>
        <p:txBody>
          <a:bodyPr>
            <a:normAutofit fontScale="77500" lnSpcReduction="20000"/>
          </a:bodyPr>
          <a:lstStyle/>
          <a:p>
            <a:pPr marL="227013" indent="-227013"/>
            <a:r>
              <a:rPr lang="en-US" u="sng" dirty="0" smtClean="0"/>
              <a:t>2009 – 2011</a:t>
            </a:r>
          </a:p>
          <a:p>
            <a:pPr marL="623888" lvl="1" indent="-284163"/>
            <a:r>
              <a:rPr lang="en-US" b="1" dirty="0" smtClean="0">
                <a:solidFill>
                  <a:srgbClr val="000000"/>
                </a:solidFill>
              </a:rPr>
              <a:t>TPC + TOF + EMC</a:t>
            </a:r>
          </a:p>
          <a:p>
            <a:pPr marL="919163" lvl="2" indent="-171450"/>
            <a:r>
              <a:rPr lang="en-US" dirty="0" err="1" smtClean="0"/>
              <a:t>dielectron</a:t>
            </a:r>
            <a:r>
              <a:rPr lang="en-US" dirty="0" smtClean="0"/>
              <a:t> continuum</a:t>
            </a:r>
          </a:p>
          <a:p>
            <a:pPr marL="919163" lvl="2" indent="-171450"/>
            <a:r>
              <a:rPr lang="en-US" dirty="0" err="1" smtClean="0"/>
              <a:t>dielectron</a:t>
            </a:r>
            <a:r>
              <a:rPr lang="en-US" dirty="0" smtClean="0"/>
              <a:t> spectra, and v</a:t>
            </a:r>
            <a:r>
              <a:rPr lang="en-US" baseline="-25000" dirty="0" smtClean="0"/>
              <a:t>2</a:t>
            </a:r>
            <a:r>
              <a:rPr lang="en-US" dirty="0" smtClean="0"/>
              <a:t> (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</a:p>
          <a:p>
            <a:pPr marL="623888" lvl="1" indent="-284163"/>
            <a:r>
              <a:rPr lang="en-US" dirty="0" smtClean="0">
                <a:solidFill>
                  <a:srgbClr val="4F81BD"/>
                </a:solidFill>
              </a:rPr>
              <a:t>vector meson in-medium modifications</a:t>
            </a:r>
          </a:p>
          <a:p>
            <a:pPr marL="623888" lvl="1" indent="-284163"/>
            <a:r>
              <a:rPr lang="en-US" dirty="0" smtClean="0">
                <a:solidFill>
                  <a:srgbClr val="4F81BD"/>
                </a:solidFill>
              </a:rPr>
              <a:t>LMR enhancement</a:t>
            </a:r>
          </a:p>
          <a:p>
            <a:pPr marL="623888" lvl="1" indent="-284163"/>
            <a:r>
              <a:rPr lang="en-US" dirty="0" smtClean="0">
                <a:solidFill>
                  <a:srgbClr val="4F81BD"/>
                </a:solidFill>
              </a:rPr>
              <a:t>modification in IMR?</a:t>
            </a:r>
          </a:p>
          <a:p>
            <a:endParaRPr lang="en-US" dirty="0" smtClean="0"/>
          </a:p>
          <a:p>
            <a:pPr marL="227013" indent="-227013"/>
            <a:r>
              <a:rPr lang="en-US" u="sng" dirty="0" smtClean="0"/>
              <a:t>2012-2013</a:t>
            </a:r>
          </a:p>
          <a:p>
            <a:pPr marL="623888" lvl="1" indent="-284163"/>
            <a:r>
              <a:rPr lang="en-US" b="1" dirty="0" smtClean="0">
                <a:solidFill>
                  <a:srgbClr val="000000"/>
                </a:solidFill>
              </a:rPr>
              <a:t>TPC + TOF + EMC + MTD </a:t>
            </a:r>
            <a:r>
              <a:rPr lang="en-US" dirty="0" smtClean="0">
                <a:solidFill>
                  <a:srgbClr val="000000"/>
                </a:solidFill>
              </a:rPr>
              <a:t>(partial)</a:t>
            </a:r>
          </a:p>
          <a:p>
            <a:pPr marL="919163" lvl="2" indent="-171450"/>
            <a:r>
              <a:rPr lang="en-US" dirty="0" smtClean="0">
                <a:solidFill>
                  <a:srgbClr val="000000"/>
                </a:solidFill>
              </a:rPr>
              <a:t>e-μ measurements</a:t>
            </a:r>
          </a:p>
          <a:p>
            <a:pPr marL="623888" lvl="1" indent="-284163"/>
            <a:r>
              <a:rPr lang="en-US" dirty="0">
                <a:solidFill>
                  <a:srgbClr val="4F81BD"/>
                </a:solidFill>
              </a:rPr>
              <a:t>IMR: Improve our understanding of thermal QGP radiation </a:t>
            </a:r>
          </a:p>
          <a:p>
            <a:pPr marL="623888" lvl="1" indent="-284163"/>
            <a:r>
              <a:rPr lang="en-US" dirty="0">
                <a:solidFill>
                  <a:srgbClr val="4F81BD"/>
                </a:solidFill>
              </a:rPr>
              <a:t>LMR: vector meson in-medium </a:t>
            </a:r>
            <a:r>
              <a:rPr lang="en-US" dirty="0" smtClean="0">
                <a:solidFill>
                  <a:srgbClr val="4F81BD"/>
                </a:solidFill>
              </a:rPr>
              <a:t>modifications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47424"/>
            <a:ext cx="4421717" cy="4992141"/>
          </a:xfrm>
        </p:spPr>
        <p:txBody>
          <a:bodyPr>
            <a:normAutofit fontScale="77500" lnSpcReduction="20000"/>
          </a:bodyPr>
          <a:lstStyle/>
          <a:p>
            <a:pPr marL="227013" indent="-227013"/>
            <a:r>
              <a:rPr lang="en-US" u="sng" dirty="0" smtClean="0"/>
              <a:t>2014 and beyond</a:t>
            </a:r>
          </a:p>
          <a:p>
            <a:pPr marL="623888" lvl="1" indent="-284163"/>
            <a:r>
              <a:rPr lang="en-US" b="1" dirty="0" smtClean="0">
                <a:solidFill>
                  <a:srgbClr val="000000"/>
                </a:solidFill>
              </a:rPr>
              <a:t>TPC + TOF + EMC + MTD + HFT</a:t>
            </a:r>
          </a:p>
          <a:p>
            <a:pPr marL="919163" lvl="2" indent="-171450"/>
            <a:r>
              <a:rPr lang="en-US" dirty="0" err="1" smtClean="0">
                <a:solidFill>
                  <a:srgbClr val="4F81BD"/>
                </a:solidFill>
              </a:rPr>
              <a:t>dimuon</a:t>
            </a:r>
            <a:r>
              <a:rPr lang="en-US" dirty="0" smtClean="0">
                <a:solidFill>
                  <a:srgbClr val="4F81BD"/>
                </a:solidFill>
              </a:rPr>
              <a:t> continuum</a:t>
            </a:r>
          </a:p>
          <a:p>
            <a:pPr marL="919163" lvl="2" indent="-171450"/>
            <a:r>
              <a:rPr lang="en-US" dirty="0" smtClean="0">
                <a:solidFill>
                  <a:srgbClr val="4F81BD"/>
                </a:solidFill>
              </a:rPr>
              <a:t>e-μ spectra and v</a:t>
            </a:r>
            <a:r>
              <a:rPr lang="en-US" baseline="-25000" dirty="0" smtClean="0">
                <a:solidFill>
                  <a:srgbClr val="4F81BD"/>
                </a:solidFill>
              </a:rPr>
              <a:t>2</a:t>
            </a:r>
          </a:p>
          <a:p>
            <a:pPr marL="623888" lvl="1" indent="-284163"/>
            <a:r>
              <a:rPr lang="en-US" dirty="0" smtClean="0">
                <a:solidFill>
                  <a:srgbClr val="4F81BD"/>
                </a:solidFill>
              </a:rPr>
              <a:t>LMR: vector meson in-medium modifications</a:t>
            </a:r>
          </a:p>
          <a:p>
            <a:pPr marL="623888" lvl="1" indent="-284163"/>
            <a:r>
              <a:rPr lang="en-US" dirty="0" smtClean="0">
                <a:solidFill>
                  <a:srgbClr val="4F81BD"/>
                </a:solidFill>
              </a:rPr>
              <a:t>IMR: measure thermal QGP radiation</a:t>
            </a:r>
          </a:p>
          <a:p>
            <a:pPr lvl="1"/>
            <a:endParaRPr lang="en-US" dirty="0">
              <a:solidFill>
                <a:srgbClr val="4F81BD"/>
              </a:solidFill>
            </a:endParaRPr>
          </a:p>
          <a:p>
            <a:pPr lvl="1"/>
            <a:endParaRPr lang="en-US" dirty="0" smtClean="0">
              <a:solidFill>
                <a:srgbClr val="4F81BD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dirty="0">
                <a:solidFill>
                  <a:srgbClr val="4F81BD"/>
                </a:solidFill>
              </a:rPr>
              <a:t>M</a:t>
            </a:r>
            <a:r>
              <a:rPr lang="en-US" dirty="0" smtClean="0">
                <a:solidFill>
                  <a:srgbClr val="4F81BD"/>
                </a:solidFill>
              </a:rPr>
              <a:t>ore on HMR physics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Wei </a:t>
            </a:r>
            <a:r>
              <a:rPr lang="en-US" dirty="0">
                <a:solidFill>
                  <a:srgbClr val="000000"/>
                </a:solidFill>
              </a:rPr>
              <a:t>Xi – </a:t>
            </a:r>
            <a:r>
              <a:rPr lang="en-US" dirty="0" smtClean="0">
                <a:solidFill>
                  <a:srgbClr val="000000"/>
                </a:solidFill>
              </a:rPr>
              <a:t>Heavy Flavor Results from STAR (Plenary IIB)</a:t>
            </a: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346075" indent="-346075"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More on MTD and HFT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</a:p>
          <a:p>
            <a:pPr marL="457200" lvl="1" indent="0">
              <a:buNone/>
            </a:pPr>
            <a:r>
              <a:rPr lang="en-US" dirty="0" err="1" smtClean="0">
                <a:solidFill>
                  <a:srgbClr val="000000"/>
                </a:solidFill>
              </a:rPr>
              <a:t>Huan</a:t>
            </a:r>
            <a:r>
              <a:rPr lang="en-US" dirty="0" smtClean="0">
                <a:solidFill>
                  <a:srgbClr val="000000"/>
                </a:solidFill>
              </a:rPr>
              <a:t> Huang – STAR Upgrade Plan for the Coming Decade (Parallel 6C)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72764" y="6006874"/>
            <a:ext cx="1962196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Poster: C. Yang  (331)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7717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75871" cy="606778"/>
          </a:xfrm>
        </p:spPr>
        <p:txBody>
          <a:bodyPr>
            <a:noAutofit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919" y="691754"/>
            <a:ext cx="8812082" cy="5664596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STAR detector very well suited for </a:t>
            </a:r>
            <a:r>
              <a:rPr lang="en-US" sz="2000" dirty="0" err="1" smtClean="0">
                <a:solidFill>
                  <a:srgbClr val="000000"/>
                </a:solidFill>
              </a:rPr>
              <a:t>dilepton</a:t>
            </a:r>
            <a:r>
              <a:rPr lang="en-US" sz="2000" dirty="0" smtClean="0">
                <a:solidFill>
                  <a:srgbClr val="000000"/>
                </a:solidFill>
              </a:rPr>
              <a:t> physics</a:t>
            </a:r>
          </a:p>
          <a:p>
            <a:pPr lvl="1"/>
            <a:r>
              <a:rPr lang="en-US" sz="1800" dirty="0" smtClean="0">
                <a:solidFill>
                  <a:schemeClr val="accent1"/>
                </a:solidFill>
              </a:rPr>
              <a:t>recent TOF upgrade allows for large acceptance electron ID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Dielectron</a:t>
            </a:r>
            <a:r>
              <a:rPr lang="en-US" sz="2000" dirty="0" smtClean="0"/>
              <a:t> in </a:t>
            </a:r>
            <a:r>
              <a:rPr lang="en-US" sz="2000" dirty="0" err="1" smtClean="0"/>
              <a:t>p+p</a:t>
            </a:r>
            <a:r>
              <a:rPr lang="en-US" sz="2000" dirty="0" smtClean="0"/>
              <a:t> and </a:t>
            </a:r>
            <a:r>
              <a:rPr lang="en-US" sz="2000" dirty="0" err="1" smtClean="0"/>
              <a:t>Au+Au</a:t>
            </a:r>
            <a:r>
              <a:rPr lang="en-US" sz="2000" dirty="0" smtClean="0"/>
              <a:t> at √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NN</a:t>
            </a:r>
            <a:r>
              <a:rPr lang="en-US" sz="2000" dirty="0" smtClean="0"/>
              <a:t>=200 </a:t>
            </a:r>
            <a:r>
              <a:rPr lang="en-US" sz="2000" dirty="0" err="1" smtClean="0"/>
              <a:t>GeV</a:t>
            </a:r>
            <a:r>
              <a:rPr lang="en-US" sz="2000" dirty="0" smtClean="0"/>
              <a:t>: centrality and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differentials</a:t>
            </a:r>
          </a:p>
          <a:p>
            <a:pPr lvl="1"/>
            <a:r>
              <a:rPr lang="en-US" sz="1800" dirty="0" smtClean="0">
                <a:solidFill>
                  <a:schemeClr val="accent1"/>
                </a:solidFill>
              </a:rPr>
              <a:t>observe low mass  enhancement</a:t>
            </a:r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Dielectron</a:t>
            </a:r>
            <a:r>
              <a:rPr lang="en-US" sz="2000" dirty="0" smtClean="0">
                <a:solidFill>
                  <a:srgbClr val="000000"/>
                </a:solidFill>
              </a:rPr>
              <a:t> elliptic flow measurements in </a:t>
            </a:r>
            <a:r>
              <a:rPr lang="en-US" sz="2000" dirty="0" err="1" smtClean="0">
                <a:solidFill>
                  <a:srgbClr val="000000"/>
                </a:solidFill>
              </a:rPr>
              <a:t>Au+Au</a:t>
            </a:r>
            <a:r>
              <a:rPr lang="en-US" sz="2000" dirty="0" smtClean="0">
                <a:solidFill>
                  <a:srgbClr val="000000"/>
                </a:solidFill>
              </a:rPr>
              <a:t> at √</a:t>
            </a:r>
            <a:r>
              <a:rPr lang="en-US" sz="2000" dirty="0" err="1" smtClean="0">
                <a:solidFill>
                  <a:srgbClr val="000000"/>
                </a:solidFill>
              </a:rPr>
              <a:t>s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2000" dirty="0" smtClean="0">
                <a:solidFill>
                  <a:srgbClr val="000000"/>
                </a:solidFill>
              </a:rPr>
              <a:t>=200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 smtClean="0">
                <a:solidFill>
                  <a:srgbClr val="4F81BD"/>
                </a:solidFill>
              </a:rPr>
              <a:t>v</a:t>
            </a:r>
            <a:r>
              <a:rPr lang="en-US" sz="1800" baseline="-25000" dirty="0" smtClean="0">
                <a:solidFill>
                  <a:srgbClr val="4F81BD"/>
                </a:solidFill>
              </a:rPr>
              <a:t>2</a:t>
            </a:r>
            <a:r>
              <a:rPr lang="en-US" sz="1800" dirty="0" smtClean="0">
                <a:solidFill>
                  <a:srgbClr val="4F81BD"/>
                </a:solidFill>
              </a:rPr>
              <a:t>(</a:t>
            </a:r>
            <a:r>
              <a:rPr lang="en-US" sz="1800" dirty="0" err="1" smtClean="0">
                <a:solidFill>
                  <a:srgbClr val="4F81BD"/>
                </a:solidFill>
              </a:rPr>
              <a:t>M</a:t>
            </a:r>
            <a:r>
              <a:rPr lang="en-US" sz="1800" baseline="-25000" dirty="0" err="1" smtClean="0">
                <a:solidFill>
                  <a:srgbClr val="4F81BD"/>
                </a:solidFill>
              </a:rPr>
              <a:t>ee</a:t>
            </a:r>
            <a:r>
              <a:rPr lang="en-US" sz="1800" dirty="0" err="1" smtClean="0">
                <a:solidFill>
                  <a:srgbClr val="4F81BD"/>
                </a:solidFill>
              </a:rPr>
              <a:t>,p</a:t>
            </a:r>
            <a:r>
              <a:rPr lang="en-US" sz="1800" baseline="-25000" dirty="0" err="1" smtClean="0">
                <a:solidFill>
                  <a:srgbClr val="4F81BD"/>
                </a:solidFill>
              </a:rPr>
              <a:t>T</a:t>
            </a:r>
            <a:r>
              <a:rPr lang="en-US" sz="1800" dirty="0" smtClean="0">
                <a:solidFill>
                  <a:srgbClr val="4F81BD"/>
                </a:solidFill>
              </a:rPr>
              <a:t>) results consistent with other measurements &amp; cocktail simulations</a:t>
            </a:r>
          </a:p>
          <a:p>
            <a:pPr lvl="1"/>
            <a:r>
              <a:rPr lang="en-US" sz="1800" dirty="0" smtClean="0">
                <a:solidFill>
                  <a:srgbClr val="4F81BD"/>
                </a:solidFill>
              </a:rPr>
              <a:t>n</a:t>
            </a:r>
            <a:r>
              <a:rPr lang="en-US" sz="1800" dirty="0" smtClean="0">
                <a:solidFill>
                  <a:srgbClr val="4F81BD"/>
                </a:solidFill>
              </a:rPr>
              <a:t>eed ~2x increase in statistics to distinguish HG and QGP contributions</a:t>
            </a:r>
            <a:endParaRPr lang="en-US" sz="1800" baseline="-25000" dirty="0" smtClean="0">
              <a:solidFill>
                <a:srgbClr val="4F81BD"/>
              </a:solidFill>
            </a:endParaRPr>
          </a:p>
          <a:p>
            <a:r>
              <a:rPr lang="en-US" sz="2000" dirty="0" err="1" smtClean="0">
                <a:solidFill>
                  <a:srgbClr val="000000"/>
                </a:solidFill>
              </a:rPr>
              <a:t>Dielectron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measurements in </a:t>
            </a:r>
            <a:r>
              <a:rPr lang="en-US" sz="2000" dirty="0" err="1" smtClean="0">
                <a:solidFill>
                  <a:srgbClr val="000000"/>
                </a:solidFill>
              </a:rPr>
              <a:t>Au+Au</a:t>
            </a:r>
            <a:r>
              <a:rPr lang="en-US" sz="2000" dirty="0" smtClean="0">
                <a:solidFill>
                  <a:srgbClr val="000000"/>
                </a:solidFill>
              </a:rPr>
              <a:t> at √</a:t>
            </a:r>
            <a:r>
              <a:rPr lang="en-US" sz="2000" dirty="0" err="1" smtClean="0">
                <a:solidFill>
                  <a:srgbClr val="000000"/>
                </a:solidFill>
              </a:rPr>
              <a:t>s</a:t>
            </a:r>
            <a:r>
              <a:rPr lang="en-US" sz="2000" baseline="-25000" dirty="0" err="1" smtClean="0">
                <a:solidFill>
                  <a:srgbClr val="000000"/>
                </a:solidFill>
              </a:rPr>
              <a:t>NN</a:t>
            </a:r>
            <a:r>
              <a:rPr lang="en-US" sz="2000" dirty="0" smtClean="0">
                <a:solidFill>
                  <a:srgbClr val="000000"/>
                </a:solidFill>
              </a:rPr>
              <a:t>= 19.6 </a:t>
            </a:r>
            <a:r>
              <a:rPr lang="en-US" sz="2000" dirty="0">
                <a:solidFill>
                  <a:srgbClr val="000000"/>
                </a:solidFill>
              </a:rPr>
              <a:t>–</a:t>
            </a:r>
            <a:r>
              <a:rPr lang="en-US" sz="2000" dirty="0" smtClean="0">
                <a:solidFill>
                  <a:srgbClr val="000000"/>
                </a:solidFill>
              </a:rPr>
              <a:t> 62.4 </a:t>
            </a:r>
            <a:r>
              <a:rPr lang="en-US" sz="2000" dirty="0" err="1" smtClean="0">
                <a:solidFill>
                  <a:srgbClr val="000000"/>
                </a:solidFill>
              </a:rPr>
              <a:t>GeV</a:t>
            </a:r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sz="1800" dirty="0" smtClean="0">
                <a:solidFill>
                  <a:srgbClr val="4F81BD"/>
                </a:solidFill>
              </a:rPr>
              <a:t>low mass enhancement down to SPS energies, with comparable magnitude</a:t>
            </a:r>
          </a:p>
          <a:p>
            <a:pPr lvl="1"/>
            <a:r>
              <a:rPr lang="en-US" sz="1800" dirty="0" smtClean="0">
                <a:solidFill>
                  <a:srgbClr val="4F81BD"/>
                </a:solidFill>
              </a:rPr>
              <a:t>consistent with in-medium </a:t>
            </a:r>
            <a:r>
              <a:rPr lang="en-US" sz="1800" dirty="0" err="1" smtClean="0">
                <a:solidFill>
                  <a:srgbClr val="4F81BD"/>
                </a:solidFill>
              </a:rPr>
              <a:t>ρ</a:t>
            </a:r>
            <a:r>
              <a:rPr lang="en-US" sz="1800" dirty="0" smtClean="0">
                <a:solidFill>
                  <a:srgbClr val="4F81BD"/>
                </a:solidFill>
              </a:rPr>
              <a:t> broadening</a:t>
            </a:r>
          </a:p>
          <a:p>
            <a:pPr lvl="1"/>
            <a:r>
              <a:rPr lang="en-US" sz="1800" dirty="0" smtClean="0">
                <a:solidFill>
                  <a:srgbClr val="4F81BD"/>
                </a:solidFill>
              </a:rPr>
              <a:t>robust and consistent description for </a:t>
            </a:r>
            <a:r>
              <a:rPr lang="en-US" sz="1800" dirty="0">
                <a:solidFill>
                  <a:srgbClr val="4F81BD"/>
                </a:solidFill>
              </a:rPr>
              <a:t>√</a:t>
            </a:r>
            <a:r>
              <a:rPr lang="en-US" sz="1800" dirty="0" err="1">
                <a:solidFill>
                  <a:srgbClr val="4F81BD"/>
                </a:solidFill>
              </a:rPr>
              <a:t>s</a:t>
            </a:r>
            <a:r>
              <a:rPr lang="en-US" sz="1800" baseline="-25000" dirty="0" err="1">
                <a:solidFill>
                  <a:srgbClr val="4F81BD"/>
                </a:solidFill>
              </a:rPr>
              <a:t>NN</a:t>
            </a:r>
            <a:r>
              <a:rPr lang="en-US" sz="1800" dirty="0">
                <a:solidFill>
                  <a:srgbClr val="4F81BD"/>
                </a:solidFill>
              </a:rPr>
              <a:t>= 19.6,  62.4, and 200  </a:t>
            </a:r>
            <a:r>
              <a:rPr lang="en-US" sz="1800" dirty="0" err="1" smtClean="0">
                <a:solidFill>
                  <a:srgbClr val="4F81BD"/>
                </a:solidFill>
              </a:rPr>
              <a:t>GeV</a:t>
            </a:r>
            <a:endParaRPr lang="en-US" sz="1800" dirty="0" smtClean="0">
              <a:solidFill>
                <a:srgbClr val="000000"/>
              </a:solidFill>
            </a:endParaRPr>
          </a:p>
          <a:p>
            <a:endParaRPr lang="en-US" sz="2000" dirty="0" smtClean="0">
              <a:solidFill>
                <a:srgbClr val="000000"/>
              </a:solidFill>
            </a:endParaRPr>
          </a:p>
          <a:p>
            <a:r>
              <a:rPr lang="en-US" sz="2000" dirty="0" smtClean="0">
                <a:solidFill>
                  <a:srgbClr val="000000"/>
                </a:solidFill>
              </a:rPr>
              <a:t>Future STAR upgrades enable further exploration of the </a:t>
            </a:r>
            <a:r>
              <a:rPr lang="en-US" sz="2000" dirty="0" err="1" smtClean="0">
                <a:solidFill>
                  <a:srgbClr val="000000"/>
                </a:solidFill>
              </a:rPr>
              <a:t>dilepton</a:t>
            </a:r>
            <a:r>
              <a:rPr lang="en-US" sz="2000" dirty="0" smtClean="0">
                <a:solidFill>
                  <a:srgbClr val="000000"/>
                </a:solidFill>
              </a:rPr>
              <a:t> continuum</a:t>
            </a:r>
          </a:p>
          <a:p>
            <a:pPr lvl="1"/>
            <a:r>
              <a:rPr lang="en-US" sz="1800" dirty="0">
                <a:solidFill>
                  <a:srgbClr val="4F81BD"/>
                </a:solidFill>
              </a:rPr>
              <a:t>upcoming MTD </a:t>
            </a:r>
            <a:r>
              <a:rPr lang="en-US" sz="1800" dirty="0" smtClean="0">
                <a:solidFill>
                  <a:srgbClr val="4F81BD"/>
                </a:solidFill>
              </a:rPr>
              <a:t>upgrade allows </a:t>
            </a:r>
            <a:r>
              <a:rPr lang="en-US" sz="1800" dirty="0">
                <a:solidFill>
                  <a:srgbClr val="4F81BD"/>
                </a:solidFill>
              </a:rPr>
              <a:t>for large </a:t>
            </a:r>
            <a:r>
              <a:rPr lang="en-US" sz="1800" dirty="0" smtClean="0">
                <a:solidFill>
                  <a:srgbClr val="4F81BD"/>
                </a:solidFill>
              </a:rPr>
              <a:t>acceptance </a:t>
            </a:r>
            <a:r>
              <a:rPr lang="en-US" sz="1800" dirty="0">
                <a:solidFill>
                  <a:srgbClr val="4F81BD"/>
                </a:solidFill>
              </a:rPr>
              <a:t>μ </a:t>
            </a:r>
            <a:r>
              <a:rPr lang="en-US" sz="1800" dirty="0" smtClean="0">
                <a:solidFill>
                  <a:srgbClr val="4F81BD"/>
                </a:solidFill>
              </a:rPr>
              <a:t>ID</a:t>
            </a:r>
          </a:p>
          <a:p>
            <a:pPr lvl="1"/>
            <a:r>
              <a:rPr lang="en-US" sz="1800" dirty="0" smtClean="0">
                <a:solidFill>
                  <a:srgbClr val="4F81BD"/>
                </a:solidFill>
              </a:rPr>
              <a:t>QGP thermal radiation measurements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4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04108" cy="62622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STAR </a:t>
            </a:r>
            <a:r>
              <a:rPr lang="en-US" dirty="0" err="1" smtClean="0"/>
              <a:t>Dilepton</a:t>
            </a:r>
            <a:r>
              <a:rPr lang="en-US" dirty="0" smtClean="0"/>
              <a:t> Presentations at QM’12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170" y="692982"/>
            <a:ext cx="8837830" cy="5770225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4F81BD"/>
                </a:solidFill>
              </a:rPr>
              <a:t>B</a:t>
            </a:r>
            <a:r>
              <a:rPr lang="en-US" sz="1600" dirty="0" smtClean="0">
                <a:solidFill>
                  <a:srgbClr val="4F81BD"/>
                </a:solidFill>
              </a:rPr>
              <a:t>. Huang 	– parallel session </a:t>
            </a:r>
            <a:r>
              <a:rPr lang="en-US" sz="1600" dirty="0">
                <a:solidFill>
                  <a:srgbClr val="4F81BD"/>
                </a:solidFill>
              </a:rPr>
              <a:t>3C (268</a:t>
            </a:r>
            <a:r>
              <a:rPr lang="en-US" sz="1600" dirty="0" smtClean="0">
                <a:solidFill>
                  <a:srgbClr val="4F81BD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sz="1200" dirty="0" smtClean="0"/>
              <a:t>Di</a:t>
            </a:r>
            <a:r>
              <a:rPr lang="en-US" sz="1200" dirty="0"/>
              <a:t>-electron differential cross section in </a:t>
            </a:r>
            <a:r>
              <a:rPr lang="en-US" sz="1200" dirty="0" err="1"/>
              <a:t>Au+Au</a:t>
            </a:r>
            <a:r>
              <a:rPr lang="en-US" sz="1200" dirty="0"/>
              <a:t> collisions at different beam energies at STAR</a:t>
            </a:r>
            <a:endParaRPr lang="en-US" sz="1200" dirty="0" smtClean="0"/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4F81BD"/>
                </a:solidFill>
              </a:rPr>
              <a:t>X. Cui 		– poster 322</a:t>
            </a:r>
          </a:p>
          <a:p>
            <a:pPr marL="457200" lvl="1" indent="0">
              <a:buNone/>
            </a:pPr>
            <a:r>
              <a:rPr lang="en-US" sz="1200" dirty="0"/>
              <a:t>Centrality, mass and transverse momentum dependence of di-electron elliptic flow in </a:t>
            </a:r>
            <a:r>
              <a:rPr lang="en-US" sz="1200" dirty="0" smtClean="0"/>
              <a:t>√</a:t>
            </a:r>
            <a:r>
              <a:rPr lang="en-US" sz="1200" dirty="0" err="1" smtClean="0"/>
              <a:t>s</a:t>
            </a:r>
            <a:r>
              <a:rPr lang="en-US" sz="1200" baseline="-25000" dirty="0" err="1" smtClean="0"/>
              <a:t>NN</a:t>
            </a:r>
            <a:r>
              <a:rPr lang="en-US" sz="1200" dirty="0" smtClean="0"/>
              <a:t> </a:t>
            </a:r>
            <a:r>
              <a:rPr lang="en-US" sz="1200" dirty="0"/>
              <a:t>= 200 </a:t>
            </a:r>
            <a:r>
              <a:rPr lang="en-US" sz="1200" dirty="0" err="1"/>
              <a:t>GeV</a:t>
            </a:r>
            <a:r>
              <a:rPr lang="en-US" sz="1200" dirty="0"/>
              <a:t> </a:t>
            </a:r>
            <a:r>
              <a:rPr lang="en-US" sz="1200" dirty="0" err="1"/>
              <a:t>Au+Au</a:t>
            </a:r>
            <a:r>
              <a:rPr lang="en-US" sz="1200" dirty="0"/>
              <a:t> collisions at STAR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K</a:t>
            </a:r>
            <a:r>
              <a:rPr lang="en-US" sz="1600" dirty="0">
                <a:solidFill>
                  <a:srgbClr val="4F81BD"/>
                </a:solidFill>
              </a:rPr>
              <a:t>. </a:t>
            </a:r>
            <a:r>
              <a:rPr lang="en-US" sz="1600" dirty="0" smtClean="0">
                <a:solidFill>
                  <a:srgbClr val="4F81BD"/>
                </a:solidFill>
              </a:rPr>
              <a:t>Jung	– poster 125</a:t>
            </a:r>
          </a:p>
          <a:p>
            <a:pPr marL="457200" lvl="1" indent="0">
              <a:buNone/>
            </a:pPr>
            <a:r>
              <a:rPr lang="en-US" sz="1200" dirty="0"/>
              <a:t>A Study of High-</a:t>
            </a:r>
            <a:r>
              <a:rPr lang="en-US" sz="1200" dirty="0" err="1"/>
              <a:t>pT</a:t>
            </a:r>
            <a:r>
              <a:rPr lang="en-US" sz="1200" dirty="0"/>
              <a:t>/High-mass </a:t>
            </a:r>
            <a:r>
              <a:rPr lang="en-US" sz="1200" dirty="0" err="1"/>
              <a:t>Dielectron</a:t>
            </a:r>
            <a:r>
              <a:rPr lang="en-US" sz="1200" dirty="0"/>
              <a:t> Production through Trigger Combination in 200 </a:t>
            </a:r>
            <a:r>
              <a:rPr lang="en-US" sz="1200" dirty="0" err="1"/>
              <a:t>GeV</a:t>
            </a:r>
            <a:r>
              <a:rPr lang="en-US" sz="1200" dirty="0"/>
              <a:t> </a:t>
            </a:r>
            <a:r>
              <a:rPr lang="en-US" sz="1200" dirty="0" err="1"/>
              <a:t>Au+Au</a:t>
            </a:r>
            <a:r>
              <a:rPr lang="en-US" sz="1200" dirty="0"/>
              <a:t> Collisions at </a:t>
            </a:r>
            <a:r>
              <a:rPr lang="en-US" sz="1200" dirty="0" smtClean="0"/>
              <a:t>STAR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B. Huang 	– poster 269</a:t>
            </a:r>
          </a:p>
          <a:p>
            <a:pPr marL="457200" lvl="1" indent="0">
              <a:buNone/>
            </a:pPr>
            <a:r>
              <a:rPr lang="en-US" sz="1200" dirty="0"/>
              <a:t>Low mass di-electron production in </a:t>
            </a:r>
            <a:r>
              <a:rPr lang="en-US" sz="1200" dirty="0" err="1"/>
              <a:t>Au+Au</a:t>
            </a:r>
            <a:r>
              <a:rPr lang="en-US" sz="1200" dirty="0"/>
              <a:t> collisions </a:t>
            </a:r>
            <a:r>
              <a:rPr lang="en-US" sz="1200" dirty="0" smtClean="0"/>
              <a:t>at √</a:t>
            </a:r>
            <a:r>
              <a:rPr lang="en-US" sz="1200" dirty="0" err="1"/>
              <a:t>s</a:t>
            </a:r>
            <a:r>
              <a:rPr lang="en-US" sz="1200" baseline="-25000" dirty="0" err="1"/>
              <a:t>NN</a:t>
            </a:r>
            <a:r>
              <a:rPr lang="en-US" sz="1200" dirty="0" smtClean="0"/>
              <a:t> </a:t>
            </a:r>
            <a:r>
              <a:rPr lang="en-US" sz="1200" dirty="0"/>
              <a:t>= </a:t>
            </a:r>
            <a:r>
              <a:rPr lang="en-US" sz="1200" dirty="0" smtClean="0"/>
              <a:t>19.6 </a:t>
            </a:r>
            <a:r>
              <a:rPr lang="en-US" sz="1200" dirty="0" err="1"/>
              <a:t>GeV</a:t>
            </a:r>
            <a:r>
              <a:rPr lang="en-US" sz="1200" dirty="0"/>
              <a:t> at </a:t>
            </a:r>
            <a:r>
              <a:rPr lang="en-US" sz="1200" dirty="0" smtClean="0"/>
              <a:t>STAR</a:t>
            </a:r>
          </a:p>
          <a:p>
            <a:r>
              <a:rPr lang="en-US" sz="1600" dirty="0" smtClean="0">
                <a:solidFill>
                  <a:srgbClr val="4F81BD"/>
                </a:solidFill>
              </a:rPr>
              <a:t>P. Huck 	– poster 113</a:t>
            </a:r>
            <a:endParaRPr lang="en-US" sz="1600" dirty="0">
              <a:solidFill>
                <a:srgbClr val="4F81BD"/>
              </a:solidFill>
            </a:endParaRPr>
          </a:p>
          <a:p>
            <a:pPr marL="457200" lvl="1" indent="0">
              <a:buNone/>
            </a:pPr>
            <a:r>
              <a:rPr lang="en-US" sz="1200" dirty="0" err="1"/>
              <a:t>Dielectron</a:t>
            </a:r>
            <a:r>
              <a:rPr lang="en-US" sz="1200" dirty="0"/>
              <a:t> Production in </a:t>
            </a:r>
            <a:r>
              <a:rPr lang="en-US" sz="1200" dirty="0" err="1"/>
              <a:t>Au+Au-Collisions</a:t>
            </a:r>
            <a:r>
              <a:rPr lang="en-US" sz="1200" dirty="0"/>
              <a:t> √</a:t>
            </a:r>
            <a:r>
              <a:rPr lang="en-US" sz="1200" dirty="0" err="1"/>
              <a:t>s</a:t>
            </a:r>
            <a:r>
              <a:rPr lang="en-US" sz="1200" baseline="-25000" dirty="0" err="1"/>
              <a:t>NN</a:t>
            </a:r>
            <a:r>
              <a:rPr lang="en-US" sz="1200" dirty="0" smtClean="0"/>
              <a:t>= 39 &amp; </a:t>
            </a:r>
            <a:r>
              <a:rPr lang="en-US" sz="1200" dirty="0"/>
              <a:t>62.4 </a:t>
            </a:r>
            <a:r>
              <a:rPr lang="en-US" sz="1200" dirty="0" err="1"/>
              <a:t>GeV</a:t>
            </a:r>
            <a:r>
              <a:rPr lang="en-US" sz="1200" dirty="0"/>
              <a:t> at STAR</a:t>
            </a:r>
            <a:endParaRPr lang="en-US" sz="1200" dirty="0" smtClean="0"/>
          </a:p>
          <a:p>
            <a:r>
              <a:rPr lang="en-US" sz="1600" dirty="0" smtClean="0">
                <a:solidFill>
                  <a:srgbClr val="4F81BD"/>
                </a:solidFill>
              </a:rPr>
              <a:t>M</a:t>
            </a:r>
            <a:r>
              <a:rPr lang="en-US" sz="1600" dirty="0">
                <a:solidFill>
                  <a:srgbClr val="4F81BD"/>
                </a:solidFill>
              </a:rPr>
              <a:t>. Wada </a:t>
            </a:r>
            <a:r>
              <a:rPr lang="en-US" sz="1600" dirty="0" smtClean="0">
                <a:solidFill>
                  <a:srgbClr val="4F81BD"/>
                </a:solidFill>
              </a:rPr>
              <a:t>	– poster 110</a:t>
            </a:r>
            <a:endParaRPr lang="en-US" sz="1600" dirty="0">
              <a:solidFill>
                <a:srgbClr val="4F81BD"/>
              </a:solidFill>
            </a:endParaRPr>
          </a:p>
          <a:p>
            <a:pPr marL="457200" lvl="1" indent="0">
              <a:buNone/>
            </a:pPr>
            <a:r>
              <a:rPr lang="en-US" sz="1200" dirty="0" err="1" smtClean="0"/>
              <a:t>ω</a:t>
            </a:r>
            <a:r>
              <a:rPr lang="en-US" sz="1200" dirty="0" smtClean="0"/>
              <a:t>(</a:t>
            </a:r>
            <a:r>
              <a:rPr lang="en-US" sz="1200" dirty="0"/>
              <a:t>782</a:t>
            </a:r>
            <a:r>
              <a:rPr lang="en-US" sz="1200" dirty="0" smtClean="0"/>
              <a:t>) </a:t>
            </a:r>
            <a:r>
              <a:rPr lang="en-US" sz="1200" dirty="0"/>
              <a:t>and </a:t>
            </a:r>
            <a:r>
              <a:rPr lang="en-US" sz="1200" dirty="0" err="1"/>
              <a:t>φ</a:t>
            </a:r>
            <a:r>
              <a:rPr lang="en-US" sz="1200" dirty="0"/>
              <a:t> </a:t>
            </a:r>
            <a:r>
              <a:rPr lang="en-US" sz="1200" dirty="0" smtClean="0"/>
              <a:t>(</a:t>
            </a:r>
            <a:r>
              <a:rPr lang="en-US" sz="1200" dirty="0"/>
              <a:t>1020</a:t>
            </a:r>
            <a:r>
              <a:rPr lang="en-US" sz="1200" dirty="0" smtClean="0"/>
              <a:t>) </a:t>
            </a:r>
            <a:r>
              <a:rPr lang="en-US" sz="1200" dirty="0"/>
              <a:t>mesons from di-</a:t>
            </a:r>
            <a:r>
              <a:rPr lang="en-US" sz="1200" dirty="0" err="1"/>
              <a:t>leptonic</a:t>
            </a:r>
            <a:r>
              <a:rPr lang="en-US" sz="1200" dirty="0"/>
              <a:t> decay channels at the STAR </a:t>
            </a:r>
            <a:r>
              <a:rPr lang="en-US" sz="1200" dirty="0" smtClean="0"/>
              <a:t>experiment</a:t>
            </a:r>
          </a:p>
          <a:p>
            <a:r>
              <a:rPr lang="en-US" sz="1600" dirty="0">
                <a:solidFill>
                  <a:srgbClr val="4F81BD"/>
                </a:solidFill>
              </a:rPr>
              <a:t>Y</a:t>
            </a:r>
            <a:r>
              <a:rPr lang="en-US" sz="1600" dirty="0" smtClean="0">
                <a:solidFill>
                  <a:srgbClr val="4F81BD"/>
                </a:solidFill>
              </a:rPr>
              <a:t>. </a:t>
            </a:r>
            <a:r>
              <a:rPr lang="en-US" sz="1600" dirty="0" err="1" smtClean="0">
                <a:solidFill>
                  <a:srgbClr val="4F81BD"/>
                </a:solidFill>
              </a:rPr>
              <a:t>Guo</a:t>
            </a:r>
            <a:r>
              <a:rPr lang="en-US" sz="1600" dirty="0" smtClean="0">
                <a:solidFill>
                  <a:srgbClr val="4F81BD"/>
                </a:solidFill>
              </a:rPr>
              <a:t> 	– poster 153</a:t>
            </a:r>
          </a:p>
          <a:p>
            <a:pPr marL="457200" lvl="1" indent="0">
              <a:buNone/>
            </a:pPr>
            <a:r>
              <a:rPr lang="en-US" sz="1200" dirty="0"/>
              <a:t>Centrality and </a:t>
            </a:r>
            <a:r>
              <a:rPr lang="en-US" sz="1200" dirty="0" err="1"/>
              <a:t>pT</a:t>
            </a:r>
            <a:r>
              <a:rPr lang="en-US" sz="1200" dirty="0"/>
              <a:t> dependence study of </a:t>
            </a:r>
            <a:r>
              <a:rPr lang="en-US" sz="1200" dirty="0" err="1"/>
              <a:t>Dielectron</a:t>
            </a:r>
            <a:r>
              <a:rPr lang="en-US" sz="1200" dirty="0"/>
              <a:t> Production √</a:t>
            </a:r>
            <a:r>
              <a:rPr lang="en-US" sz="1200" dirty="0" err="1" smtClean="0"/>
              <a:t>s</a:t>
            </a:r>
            <a:r>
              <a:rPr lang="en-US" sz="1200" baseline="-25000" dirty="0" err="1" smtClean="0"/>
              <a:t>NN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= </a:t>
            </a:r>
            <a:r>
              <a:rPr lang="en-US" sz="1200" dirty="0"/>
              <a:t>200 </a:t>
            </a:r>
            <a:r>
              <a:rPr lang="en-US" sz="1200" dirty="0" err="1"/>
              <a:t>GeV</a:t>
            </a:r>
            <a:r>
              <a:rPr lang="en-US" sz="1200" dirty="0"/>
              <a:t> </a:t>
            </a:r>
            <a:r>
              <a:rPr lang="en-US" sz="1200" dirty="0" err="1"/>
              <a:t>Au+Au</a:t>
            </a:r>
            <a:r>
              <a:rPr lang="en-US" sz="1200" dirty="0"/>
              <a:t> collisions at STAR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4F81BD"/>
                </a:solidFill>
              </a:rPr>
              <a:t>H. Huang 	– parallel session </a:t>
            </a:r>
            <a:r>
              <a:rPr lang="en-US" sz="1600" dirty="0">
                <a:solidFill>
                  <a:srgbClr val="4F81BD"/>
                </a:solidFill>
              </a:rPr>
              <a:t>6C (142</a:t>
            </a:r>
            <a:r>
              <a:rPr lang="en-US" sz="1600" dirty="0" smtClean="0">
                <a:solidFill>
                  <a:srgbClr val="4F81BD"/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en-US" sz="1200" dirty="0"/>
              <a:t>STAR Upgrade Plan for the Coming Decade</a:t>
            </a:r>
            <a:endParaRPr lang="en-US" sz="1200" dirty="0" smtClean="0"/>
          </a:p>
          <a:p>
            <a:r>
              <a:rPr lang="en-US" sz="1600" dirty="0" smtClean="0">
                <a:solidFill>
                  <a:srgbClr val="4F81BD"/>
                </a:solidFill>
              </a:rPr>
              <a:t>C. Yang	– poster 331</a:t>
            </a:r>
          </a:p>
          <a:p>
            <a:pPr marL="457200" lvl="1" indent="0">
              <a:buNone/>
            </a:pPr>
            <a:r>
              <a:rPr lang="en-US" sz="1200" dirty="0"/>
              <a:t>Performance of the </a:t>
            </a:r>
            <a:r>
              <a:rPr lang="en-US" sz="1200" dirty="0" err="1"/>
              <a:t>Muon</a:t>
            </a:r>
            <a:r>
              <a:rPr lang="en-US" sz="1200" dirty="0"/>
              <a:t> Telescope Detector in STAR at </a:t>
            </a:r>
            <a:r>
              <a:rPr lang="en-US" sz="1200" dirty="0" smtClean="0"/>
              <a:t>RHIC</a:t>
            </a:r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60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7147" cy="60677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Outline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2154"/>
            <a:ext cx="7742220" cy="4970532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Introduction &amp; Motivation</a:t>
            </a:r>
          </a:p>
          <a:p>
            <a:r>
              <a:rPr lang="en-US" sz="2400" dirty="0" smtClean="0"/>
              <a:t>Electron Identification in STAR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Dielectron</a:t>
            </a:r>
            <a:r>
              <a:rPr lang="en-US" sz="2400" dirty="0" smtClean="0"/>
              <a:t> Production at √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NN</a:t>
            </a:r>
            <a:r>
              <a:rPr lang="en-US" sz="2400" dirty="0" smtClean="0"/>
              <a:t>= 200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pPr lvl="1"/>
            <a:r>
              <a:rPr lang="en-US" sz="2000" dirty="0" err="1" smtClean="0"/>
              <a:t>p+p</a:t>
            </a:r>
            <a:r>
              <a:rPr lang="en-US" sz="2000" dirty="0" smtClean="0"/>
              <a:t> and </a:t>
            </a:r>
            <a:r>
              <a:rPr lang="en-US" sz="2000" dirty="0" err="1" smtClean="0"/>
              <a:t>Au+Au</a:t>
            </a:r>
            <a:r>
              <a:rPr lang="en-US" sz="2000" dirty="0" smtClean="0"/>
              <a:t> results</a:t>
            </a:r>
          </a:p>
          <a:p>
            <a:pPr lvl="1"/>
            <a:r>
              <a:rPr lang="en-US" sz="2000" dirty="0" smtClean="0"/>
              <a:t>e</a:t>
            </a:r>
            <a:r>
              <a:rPr lang="en-US" sz="2000" dirty="0" smtClean="0"/>
              <a:t>lliptic </a:t>
            </a:r>
            <a:r>
              <a:rPr lang="en-US" sz="2000" dirty="0"/>
              <a:t>f</a:t>
            </a:r>
            <a:r>
              <a:rPr lang="en-US" sz="2000" dirty="0" smtClean="0"/>
              <a:t>low </a:t>
            </a:r>
            <a:r>
              <a:rPr lang="en-US" sz="2000" dirty="0" smtClean="0"/>
              <a:t>of </a:t>
            </a:r>
            <a:r>
              <a:rPr lang="en-US" sz="2000" dirty="0" err="1"/>
              <a:t>d</a:t>
            </a:r>
            <a:r>
              <a:rPr lang="en-US" sz="2000" dirty="0" err="1" smtClean="0"/>
              <a:t>ielectrons</a:t>
            </a:r>
            <a:endParaRPr lang="en-US" sz="2000" dirty="0" smtClean="0"/>
          </a:p>
          <a:p>
            <a:r>
              <a:rPr lang="en-US" sz="2400" dirty="0" smtClean="0"/>
              <a:t>Results from Beam Energy Scan Program</a:t>
            </a:r>
          </a:p>
          <a:p>
            <a:endParaRPr lang="en-US" sz="2400" dirty="0" smtClean="0"/>
          </a:p>
          <a:p>
            <a:r>
              <a:rPr lang="en-US" sz="2400" dirty="0" smtClean="0"/>
              <a:t>STAR </a:t>
            </a:r>
            <a:r>
              <a:rPr lang="en-US" sz="2400" dirty="0" err="1" smtClean="0"/>
              <a:t>Dilepton</a:t>
            </a:r>
            <a:r>
              <a:rPr lang="en-US" sz="2400" dirty="0" smtClean="0"/>
              <a:t> Present &amp; Future</a:t>
            </a:r>
          </a:p>
          <a:p>
            <a:r>
              <a:rPr lang="en-US" sz="2400" dirty="0" smtClean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7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801" y="2610074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9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428"/>
            <a:ext cx="2321187" cy="27889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6296"/>
            <a:ext cx="2226976" cy="25909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7218" y="3567428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p+p</a:t>
            </a:r>
            <a:r>
              <a:rPr lang="en-US" sz="1600" dirty="0" smtClean="0"/>
              <a:t> 200GeV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675871" cy="606778"/>
          </a:xfrm>
        </p:spPr>
        <p:txBody>
          <a:bodyPr>
            <a:noAutofit/>
          </a:bodyPr>
          <a:lstStyle/>
          <a:p>
            <a:r>
              <a:rPr lang="en-US" dirty="0" err="1" smtClean="0"/>
              <a:t>Hadronic</a:t>
            </a:r>
            <a:r>
              <a:rPr lang="en-US" dirty="0" smtClean="0"/>
              <a:t> Background Simulation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5965" y="3662892"/>
            <a:ext cx="4365762" cy="2528869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4F81BD"/>
                </a:solidFill>
              </a:rPr>
              <a:t>Hadrons: flat |y|&lt;1.0, and flat full azimuthal input distribution</a:t>
            </a:r>
          </a:p>
          <a:p>
            <a:pPr lvl="1"/>
            <a:r>
              <a:rPr lang="en-US" dirty="0" err="1" smtClean="0">
                <a:solidFill>
                  <a:srgbClr val="4F81BD"/>
                </a:solidFill>
              </a:rPr>
              <a:t>p</a:t>
            </a:r>
            <a:r>
              <a:rPr lang="en-US" baseline="-25000" dirty="0" err="1" smtClean="0">
                <a:solidFill>
                  <a:srgbClr val="4F81BD"/>
                </a:solidFill>
              </a:rPr>
              <a:t>T</a:t>
            </a:r>
            <a:r>
              <a:rPr lang="en-US" dirty="0" smtClean="0">
                <a:solidFill>
                  <a:srgbClr val="4F81BD"/>
                </a:solidFill>
              </a:rPr>
              <a:t> distribution from </a:t>
            </a:r>
            <a:r>
              <a:rPr lang="en-US" dirty="0" err="1" smtClean="0">
                <a:solidFill>
                  <a:srgbClr val="4F81BD"/>
                </a:solidFill>
              </a:rPr>
              <a:t>Tsallis</a:t>
            </a:r>
            <a:r>
              <a:rPr lang="en-US" dirty="0" smtClean="0">
                <a:solidFill>
                  <a:srgbClr val="4F81BD"/>
                </a:solidFill>
              </a:rPr>
              <a:t> blast-wave fit to measured particle spectra</a:t>
            </a:r>
          </a:p>
          <a:p>
            <a:r>
              <a:rPr lang="en-US" dirty="0">
                <a:solidFill>
                  <a:srgbClr val="4F81BD"/>
                </a:solidFill>
              </a:rPr>
              <a:t>H</a:t>
            </a:r>
            <a:r>
              <a:rPr lang="en-US" dirty="0" smtClean="0">
                <a:solidFill>
                  <a:srgbClr val="4F81BD"/>
                </a:solidFill>
              </a:rPr>
              <a:t>eavy flavor sources: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STAR measurements, and PYTHIA </a:t>
            </a:r>
            <a:r>
              <a:rPr lang="en-US" dirty="0" smtClean="0">
                <a:solidFill>
                  <a:srgbClr val="4F81BD"/>
                </a:solidFill>
              </a:rPr>
              <a:t>simulation</a:t>
            </a:r>
            <a:endParaRPr lang="en-US" dirty="0" smtClean="0">
              <a:solidFill>
                <a:srgbClr val="4F81BD"/>
              </a:solidFill>
            </a:endParaRPr>
          </a:p>
          <a:p>
            <a:pPr lvl="1"/>
            <a:r>
              <a:rPr lang="en-US" dirty="0" err="1" smtClean="0">
                <a:solidFill>
                  <a:srgbClr val="4F81BD"/>
                </a:solidFill>
              </a:rPr>
              <a:t>N</a:t>
            </a:r>
            <a:r>
              <a:rPr lang="en-US" baseline="-25000" dirty="0" err="1" smtClean="0">
                <a:solidFill>
                  <a:srgbClr val="4F81BD"/>
                </a:solidFill>
              </a:rPr>
              <a:t>bin</a:t>
            </a:r>
            <a:r>
              <a:rPr lang="en-US" dirty="0" smtClean="0">
                <a:solidFill>
                  <a:srgbClr val="4F81BD"/>
                </a:solidFill>
              </a:rPr>
              <a:t> scaled in Au-Au</a:t>
            </a:r>
            <a:endParaRPr lang="en-US" dirty="0">
              <a:solidFill>
                <a:srgbClr val="4F81BD"/>
              </a:solidFill>
            </a:endParaRP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at low energy: FONLL</a:t>
            </a:r>
            <a:endParaRPr lang="en-US" dirty="0">
              <a:solidFill>
                <a:srgbClr val="4F81BD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442048" y="571589"/>
            <a:ext cx="1454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Au+Au</a:t>
            </a:r>
            <a:r>
              <a:rPr lang="en-US" sz="1600" dirty="0" smtClean="0"/>
              <a:t> 200GeV</a:t>
            </a:r>
            <a:endParaRPr lang="en-US" sz="1600" dirty="0"/>
          </a:p>
        </p:txBody>
      </p:sp>
      <p:pic>
        <p:nvPicPr>
          <p:cNvPr id="4" name="Picture 3" descr="ampt_dndy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19" y="886084"/>
            <a:ext cx="2525628" cy="2068731"/>
          </a:xfrm>
          <a:prstGeom prst="rect">
            <a:avLst/>
          </a:prstGeom>
        </p:spPr>
      </p:pic>
      <p:pic>
        <p:nvPicPr>
          <p:cNvPr id="5" name="Picture 4" descr="charmcontrib_FONLL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43" y="3907789"/>
            <a:ext cx="2370643" cy="22995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36492" y="2977801"/>
            <a:ext cx="2666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sz="1200" dirty="0" smtClean="0"/>
              <a:t>Extrapolated from AMPT calculations.</a:t>
            </a:r>
          </a:p>
          <a:p>
            <a:pPr marL="114300" indent="-114300">
              <a:buFont typeface="Arial"/>
              <a:buChar char="•"/>
            </a:pPr>
            <a:r>
              <a:rPr lang="en-US" sz="1200" dirty="0" smtClean="0"/>
              <a:t>Scaled to measurements at 200GeV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2680140" y="616627"/>
            <a:ext cx="18389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Au+Au</a:t>
            </a:r>
            <a:r>
              <a:rPr lang="en-US" sz="1600" dirty="0" smtClean="0"/>
              <a:t>  39 &amp; 62GeV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1403" y="884538"/>
            <a:ext cx="2170123" cy="255653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458350" y="616627"/>
            <a:ext cx="15568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Au+Au</a:t>
            </a:r>
            <a:r>
              <a:rPr lang="en-US" sz="1600" dirty="0" smtClean="0"/>
              <a:t> 19.6 </a:t>
            </a:r>
            <a:r>
              <a:rPr lang="en-US" sz="1600" dirty="0" err="1" smtClean="0"/>
              <a:t>GeV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7098613" y="1095324"/>
            <a:ext cx="1927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>
              <a:buFont typeface="Arial"/>
              <a:buChar char="•"/>
            </a:pPr>
            <a:r>
              <a:rPr lang="en-US" sz="1200" dirty="0" smtClean="0"/>
              <a:t>TBW fit from NA49 data</a:t>
            </a:r>
          </a:p>
          <a:p>
            <a:pPr marL="114300" indent="-114300">
              <a:buFont typeface="Arial"/>
              <a:buChar char="•"/>
            </a:pPr>
            <a:r>
              <a:rPr lang="en-US" sz="1200" dirty="0" smtClean="0"/>
              <a:t>π yield from STAR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342396" y="891679"/>
            <a:ext cx="1165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STAR Preliminary</a:t>
            </a:r>
            <a:endParaRPr lang="en-US" sz="1050" dirty="0"/>
          </a:p>
        </p:txBody>
      </p:sp>
      <p:sp>
        <p:nvSpPr>
          <p:cNvPr id="20" name="TextBox 19"/>
          <p:cNvSpPr txBox="1"/>
          <p:nvPr/>
        </p:nvSpPr>
        <p:spPr>
          <a:xfrm>
            <a:off x="2584222" y="891679"/>
            <a:ext cx="1165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STAR Preliminary</a:t>
            </a:r>
            <a:endParaRPr lang="en-US" sz="1050" dirty="0"/>
          </a:p>
        </p:txBody>
      </p:sp>
      <p:sp>
        <p:nvSpPr>
          <p:cNvPr id="22" name="TextBox 21"/>
          <p:cNvSpPr txBox="1"/>
          <p:nvPr/>
        </p:nvSpPr>
        <p:spPr>
          <a:xfrm>
            <a:off x="8028658" y="4756897"/>
            <a:ext cx="7950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STAR</a:t>
            </a:r>
          </a:p>
          <a:p>
            <a:pPr algn="ctr"/>
            <a:r>
              <a:rPr lang="en-US" sz="1000" dirty="0" smtClean="0"/>
              <a:t>Preliminary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12437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Dielectron</a:t>
            </a: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 for 39 and 62GeV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22</a:t>
            </a:fld>
            <a:endParaRPr lang="en-US"/>
          </a:p>
        </p:txBody>
      </p:sp>
      <p:pic>
        <p:nvPicPr>
          <p:cNvPr id="8" name="Content Placeholder 7" descr="SpectrumCocktail39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61" b="-1841"/>
          <a:stretch/>
        </p:blipFill>
        <p:spPr>
          <a:xfrm>
            <a:off x="117011" y="1224743"/>
            <a:ext cx="4570374" cy="3606191"/>
          </a:xfrm>
        </p:spPr>
      </p:pic>
      <p:pic>
        <p:nvPicPr>
          <p:cNvPr id="9" name="Content Placeholder 8" descr="SpectrumCocktail62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5" t="-1819" b="-1699"/>
          <a:stretch/>
        </p:blipFill>
        <p:spPr>
          <a:xfrm>
            <a:off x="4683270" y="1247426"/>
            <a:ext cx="4256616" cy="3606190"/>
          </a:xfrm>
        </p:spPr>
      </p:pic>
      <p:sp>
        <p:nvSpPr>
          <p:cNvPr id="10" name="TextBox 9"/>
          <p:cNvSpPr txBox="1"/>
          <p:nvPr/>
        </p:nvSpPr>
        <p:spPr>
          <a:xfrm>
            <a:off x="6869338" y="5267721"/>
            <a:ext cx="1925427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Poster: P. Huck (113)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283096" y="1436051"/>
            <a:ext cx="1165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STAR Preliminary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32471" y="1455366"/>
            <a:ext cx="116509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</a:rPr>
              <a:t>STAR Preliminary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4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 Uncertainties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8343" y="817568"/>
            <a:ext cx="37228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p+p@200GeV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Background subtraction  0 - 27%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hadron contamination  0 - 32%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efficiency ~10%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total normalization ~11%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cocktail simulation 14 - 33%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279523" y="817567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Au+Au@200GeV</a:t>
            </a:r>
            <a:endParaRPr lang="en-US" b="1" u="sng" dirty="0"/>
          </a:p>
        </p:txBody>
      </p:sp>
      <p:grpSp>
        <p:nvGrpSpPr>
          <p:cNvPr id="13" name="Group 12"/>
          <p:cNvGrpSpPr/>
          <p:nvPr/>
        </p:nvGrpSpPr>
        <p:grpSpPr>
          <a:xfrm>
            <a:off x="3862007" y="1166009"/>
            <a:ext cx="3966388" cy="3043593"/>
            <a:chOff x="3635855" y="1148614"/>
            <a:chExt cx="4192541" cy="301273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35855" y="1148614"/>
              <a:ext cx="4192541" cy="301273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209936" y="1252443"/>
              <a:ext cx="13960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STAR Preliminary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14" name="Picture 13" descr="Figure_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5" y="1975848"/>
            <a:ext cx="3599688" cy="25816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40466" y="4522714"/>
            <a:ext cx="3705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Au+Au@19.6GeV</a:t>
            </a:r>
          </a:p>
          <a:p>
            <a:r>
              <a:rPr lang="en-US" dirty="0" smtClean="0"/>
              <a:t>Tracking efficiency 7%</a:t>
            </a:r>
          </a:p>
          <a:p>
            <a:r>
              <a:rPr lang="en-US" dirty="0" smtClean="0"/>
              <a:t>TOF matching 5%</a:t>
            </a:r>
          </a:p>
          <a:p>
            <a:r>
              <a:rPr lang="en-US" dirty="0" smtClean="0"/>
              <a:t>Pair uncertainties (summed) 17%</a:t>
            </a:r>
          </a:p>
          <a:p>
            <a:r>
              <a:rPr lang="en-US" dirty="0" smtClean="0"/>
              <a:t>cocktail uncertainties 12-20%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4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L</a:t>
            </a:r>
            <a:r>
              <a:rPr lang="en-US" dirty="0" err="1" smtClean="0"/>
              <a:t>eptonic</a:t>
            </a:r>
            <a:r>
              <a:rPr lang="en-US" dirty="0" smtClean="0"/>
              <a:t> </a:t>
            </a:r>
            <a:r>
              <a:rPr lang="en-US" dirty="0"/>
              <a:t>D</a:t>
            </a:r>
            <a:r>
              <a:rPr lang="en-US" dirty="0" smtClean="0"/>
              <a:t>ecay of </a:t>
            </a:r>
            <a:r>
              <a:rPr lang="en-US" dirty="0" err="1" smtClean="0"/>
              <a:t>φ</a:t>
            </a:r>
            <a:r>
              <a:rPr lang="en-US" dirty="0" smtClean="0"/>
              <a:t> and </a:t>
            </a:r>
            <a:r>
              <a:rPr lang="en-US" dirty="0" err="1" smtClean="0"/>
              <a:t>ω</a:t>
            </a:r>
            <a:r>
              <a:rPr lang="en-US" dirty="0" smtClean="0"/>
              <a:t> </a:t>
            </a:r>
            <a:r>
              <a:rPr lang="en-US" dirty="0"/>
              <a:t>M</a:t>
            </a:r>
            <a:r>
              <a:rPr lang="en-US" dirty="0" smtClean="0"/>
              <a:t>esons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4905" y="790684"/>
            <a:ext cx="5283200" cy="22013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4F81BD"/>
                </a:solidFill>
              </a:rPr>
              <a:t>Lifetimes comparable to fireball</a:t>
            </a:r>
          </a:p>
          <a:p>
            <a:pPr marL="176213" indent="-176213"/>
            <a:r>
              <a:rPr lang="en-US" sz="1600" dirty="0" err="1" smtClean="0"/>
              <a:t>hadronic</a:t>
            </a:r>
            <a:r>
              <a:rPr lang="en-US" sz="1600" dirty="0" smtClean="0"/>
              <a:t> decay daughters interact with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medium</a:t>
            </a:r>
          </a:p>
          <a:p>
            <a:pPr lvl="1"/>
            <a:r>
              <a:rPr lang="en-US" sz="1400" dirty="0" smtClean="0">
                <a:solidFill>
                  <a:srgbClr val="4F81BD"/>
                </a:solidFill>
              </a:rPr>
              <a:t>sensitive to lifetime of that medium</a:t>
            </a:r>
          </a:p>
          <a:p>
            <a:pPr marL="176213" indent="-176213"/>
            <a:r>
              <a:rPr lang="en-US" sz="1600" dirty="0" err="1" smtClean="0"/>
              <a:t>leptonic</a:t>
            </a:r>
            <a:r>
              <a:rPr lang="en-US" sz="1600" dirty="0" smtClean="0"/>
              <a:t> decay daughters do not interact with QCD medium</a:t>
            </a:r>
          </a:p>
          <a:p>
            <a:pPr lvl="1"/>
            <a:r>
              <a:rPr lang="en-US" sz="1400" dirty="0" smtClean="0"/>
              <a:t>look for medium modifications to resonance mass &amp; width</a:t>
            </a:r>
          </a:p>
          <a:p>
            <a:pPr lvl="1"/>
            <a:r>
              <a:rPr lang="en-US" sz="1400" dirty="0" smtClean="0">
                <a:solidFill>
                  <a:srgbClr val="4F81BD"/>
                </a:solidFill>
              </a:rPr>
              <a:t>sensitive to chiral phase transition</a:t>
            </a:r>
          </a:p>
          <a:p>
            <a:pPr lvl="1"/>
            <a:r>
              <a:rPr lang="en-US" sz="1400" dirty="0" smtClean="0"/>
              <a:t>small branching ratio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sz="half" idx="2"/>
          </p:nvPr>
        </p:nvSpPr>
        <p:spPr>
          <a:xfrm>
            <a:off x="5308105" y="3160065"/>
            <a:ext cx="3835895" cy="2923603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4F81BD"/>
                </a:solidFill>
              </a:rPr>
              <a:t>No evidence of </a:t>
            </a:r>
            <a:r>
              <a:rPr lang="en-US" dirty="0" err="1" smtClean="0">
                <a:solidFill>
                  <a:srgbClr val="4F81BD"/>
                </a:solidFill>
              </a:rPr>
              <a:t>φ</a:t>
            </a:r>
            <a:r>
              <a:rPr lang="en-US" dirty="0" smtClean="0">
                <a:solidFill>
                  <a:srgbClr val="4F81BD"/>
                </a:solidFill>
              </a:rPr>
              <a:t> mass shift or width broadening</a:t>
            </a:r>
          </a:p>
          <a:p>
            <a:pPr lvl="1"/>
            <a:r>
              <a:rPr lang="en-US" dirty="0" smtClean="0"/>
              <a:t>beyond known detector effects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err="1" smtClean="0">
                <a:solidFill>
                  <a:srgbClr val="4F81BD"/>
                </a:solidFill>
              </a:rPr>
              <a:t>φ</a:t>
            </a:r>
            <a:r>
              <a:rPr lang="en-US" dirty="0" smtClean="0">
                <a:solidFill>
                  <a:srgbClr val="4F81BD"/>
                </a:solidFill>
              </a:rPr>
              <a:t> yield in </a:t>
            </a:r>
            <a:r>
              <a:rPr lang="en-US" dirty="0" err="1" smtClean="0">
                <a:solidFill>
                  <a:srgbClr val="4F81BD"/>
                </a:solidFill>
              </a:rPr>
              <a:t>dilepton</a:t>
            </a:r>
            <a:r>
              <a:rPr lang="en-US" dirty="0" smtClean="0">
                <a:solidFill>
                  <a:srgbClr val="4F81BD"/>
                </a:solidFill>
              </a:rPr>
              <a:t> decay channel consistent with </a:t>
            </a:r>
            <a:r>
              <a:rPr lang="en-US" dirty="0" err="1" smtClean="0">
                <a:solidFill>
                  <a:srgbClr val="4F81BD"/>
                </a:solidFill>
              </a:rPr>
              <a:t>hadronic</a:t>
            </a:r>
            <a:r>
              <a:rPr lang="en-US" dirty="0" smtClean="0">
                <a:solidFill>
                  <a:srgbClr val="4F81BD"/>
                </a:solidFill>
              </a:rPr>
              <a:t> channel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ω</a:t>
            </a:r>
            <a:r>
              <a:rPr lang="en-US" dirty="0" smtClean="0"/>
              <a:t>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shapes agree with light hadrons</a:t>
            </a:r>
          </a:p>
          <a:p>
            <a:pPr marL="457200" lvl="1" indent="0">
              <a:buNone/>
            </a:pPr>
            <a:r>
              <a:rPr lang="en-US" dirty="0" err="1" smtClean="0"/>
              <a:t>ω</a:t>
            </a:r>
            <a:r>
              <a:rPr lang="en-US" dirty="0" smtClean="0"/>
              <a:t> mass and width are under study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 descr="omega_auau_pp_new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" r="3527" b="2233"/>
          <a:stretch/>
        </p:blipFill>
        <p:spPr bwMode="auto">
          <a:xfrm>
            <a:off x="2721060" y="3129815"/>
            <a:ext cx="2549390" cy="2886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hdNdydpt2pipt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1"/>
          <a:stretch/>
        </p:blipFill>
        <p:spPr bwMode="auto">
          <a:xfrm>
            <a:off x="239036" y="3129816"/>
            <a:ext cx="2724385" cy="2912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28" t="4481" r="457" b="1918"/>
          <a:stretch/>
        </p:blipFill>
        <p:spPr>
          <a:xfrm>
            <a:off x="5330959" y="906417"/>
            <a:ext cx="3637547" cy="16391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07858" y="5968997"/>
            <a:ext cx="2066090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Poster: M. Wada (110)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97592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4" y="0"/>
            <a:ext cx="7176660" cy="606778"/>
          </a:xfrm>
        </p:spPr>
        <p:txBody>
          <a:bodyPr/>
          <a:lstStyle/>
          <a:p>
            <a:r>
              <a:rPr lang="en-US" dirty="0" smtClean="0"/>
              <a:t>PHENIX </a:t>
            </a:r>
            <a:r>
              <a:rPr lang="en-US" dirty="0" smtClean="0"/>
              <a:t>&amp; STAR Enhancement </a:t>
            </a:r>
            <a:r>
              <a:rPr lang="en-US" dirty="0"/>
              <a:t>F</a:t>
            </a:r>
            <a:r>
              <a:rPr lang="en-US" dirty="0" smtClean="0"/>
              <a:t>actor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325-B624-B148-874E-67D75D039D15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4"/>
          <a:stretch>
            <a:fillRect/>
          </a:stretch>
        </p:blipFill>
        <p:spPr bwMode="auto">
          <a:xfrm>
            <a:off x="4332360" y="1256677"/>
            <a:ext cx="3374879" cy="262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5" descr="corrYield_LowMas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429" y="1347399"/>
            <a:ext cx="3381474" cy="3381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054"/>
          <p:cNvSpPr txBox="1">
            <a:spLocks noChangeArrowheads="1"/>
          </p:cNvSpPr>
          <p:nvPr/>
        </p:nvSpPr>
        <p:spPr bwMode="auto">
          <a:xfrm>
            <a:off x="4179422" y="4280332"/>
            <a:ext cx="44754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600" b="1" kern="12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Enhancement factor in 0.15&lt;</a:t>
            </a:r>
            <a:r>
              <a:rPr lang="en-US" sz="1600" b="1" kern="1200" dirty="0" err="1">
                <a:solidFill>
                  <a:schemeClr val="tx1"/>
                </a:solidFill>
                <a:latin typeface="Times New Roman" charset="0"/>
                <a:cs typeface="Times New Roman" charset="0"/>
              </a:rPr>
              <a:t>M</a:t>
            </a:r>
            <a:r>
              <a:rPr lang="en-US" sz="1600" b="1" kern="1200" baseline="-25000" dirty="0" err="1">
                <a:solidFill>
                  <a:schemeClr val="tx1"/>
                </a:solidFill>
                <a:latin typeface="Times New Roman" charset="0"/>
                <a:cs typeface="Times New Roman" charset="0"/>
              </a:rPr>
              <a:t>ee</a:t>
            </a:r>
            <a:r>
              <a:rPr lang="en-US" sz="1600" b="1" kern="12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&lt;0.75 </a:t>
            </a:r>
            <a:r>
              <a:rPr lang="en-US" sz="1600" b="1" kern="1200" dirty="0" err="1">
                <a:solidFill>
                  <a:schemeClr val="tx1"/>
                </a:solidFill>
                <a:latin typeface="Times New Roman" charset="0"/>
                <a:cs typeface="Times New Roman" charset="0"/>
              </a:rPr>
              <a:t>Gev</a:t>
            </a:r>
            <a:r>
              <a:rPr lang="en-US" sz="1600" b="1" kern="12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/c</a:t>
            </a:r>
            <a:r>
              <a:rPr lang="en-US" sz="1600" b="1" kern="1200" baseline="30000" dirty="0">
                <a:solidFill>
                  <a:schemeClr val="tx1"/>
                </a:solidFill>
                <a:latin typeface="Times New Roman" charset="0"/>
                <a:cs typeface="Times New Roman" charset="0"/>
              </a:rPr>
              <a:t>2</a:t>
            </a:r>
            <a:endParaRPr lang="en-US" sz="1600" b="1" kern="1200" dirty="0">
              <a:solidFill>
                <a:schemeClr val="tx1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8" name="tabl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41" y="4717532"/>
            <a:ext cx="6959446" cy="14581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5400000">
            <a:off x="7497181" y="1766790"/>
            <a:ext cx="14011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QM/SQM2011</a:t>
            </a:r>
            <a:endParaRPr lang="en-US" sz="16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1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Dielectron</a:t>
            </a:r>
            <a:r>
              <a:rPr lang="en-US" dirty="0"/>
              <a:t> </a:t>
            </a:r>
            <a:r>
              <a:rPr lang="en-US" dirty="0" smtClean="0"/>
              <a:t>Enhancement </a:t>
            </a:r>
            <a:r>
              <a:rPr lang="en-US" i="1" dirty="0" smtClean="0"/>
              <a:t>vs</a:t>
            </a:r>
            <a:r>
              <a:rPr lang="en-US" dirty="0" smtClean="0"/>
              <a:t>. 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5303" y="738376"/>
            <a:ext cx="4245359" cy="31835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Systematic measurements of</a:t>
            </a:r>
          </a:p>
          <a:p>
            <a:pPr marL="0" indent="0">
              <a:buNone/>
            </a:pPr>
            <a:r>
              <a:rPr lang="en-US" sz="2400" dirty="0"/>
              <a:t>e</a:t>
            </a:r>
            <a:r>
              <a:rPr lang="en-US" sz="2400" dirty="0" smtClean="0"/>
              <a:t>nhancement factor </a:t>
            </a:r>
            <a:r>
              <a:rPr lang="en-US" sz="2400" i="1" dirty="0" smtClean="0"/>
              <a:t>vs</a:t>
            </a:r>
            <a:r>
              <a:rPr lang="en-US" sz="2400" dirty="0" smtClean="0"/>
              <a:t>. </a:t>
            </a:r>
            <a:r>
              <a:rPr lang="en-US" sz="2400" dirty="0"/>
              <a:t>√</a:t>
            </a:r>
            <a:r>
              <a:rPr lang="en-US" sz="2400" dirty="0" err="1" smtClean="0"/>
              <a:t>s</a:t>
            </a:r>
            <a:r>
              <a:rPr lang="en-US" sz="2400" baseline="-25000" dirty="0" err="1" smtClean="0"/>
              <a:t>NN</a:t>
            </a:r>
            <a:endParaRPr lang="en-US" sz="2400" dirty="0" smtClean="0">
              <a:solidFill>
                <a:srgbClr val="4F81BD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400" dirty="0" smtClean="0">
                <a:solidFill>
                  <a:srgbClr val="4F81BD"/>
                </a:solidFill>
              </a:rPr>
              <a:t>STAR data shows no evident beam-energy dependence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/>
              <a:t>150-750 MeV/</a:t>
            </a:r>
            <a:r>
              <a:rPr lang="en-US" sz="2000" i="1" dirty="0" smtClean="0"/>
              <a:t>c</a:t>
            </a:r>
            <a:r>
              <a:rPr lang="en-US" sz="2000" baseline="30000" dirty="0" smtClean="0"/>
              <a:t>2 </a:t>
            </a:r>
            <a:r>
              <a:rPr lang="en-US" sz="2000" dirty="0" smtClean="0"/>
              <a:t>range</a:t>
            </a:r>
          </a:p>
          <a:p>
            <a:pPr marL="450850" lvl="1" indent="-227013"/>
            <a:r>
              <a:rPr lang="en-US" sz="1800" dirty="0" smtClean="0"/>
              <a:t>low energy: comparable with CERES</a:t>
            </a:r>
          </a:p>
          <a:p>
            <a:pPr marL="450850" lvl="1" indent="-227013"/>
            <a:r>
              <a:rPr lang="en-US" sz="1800" dirty="0" smtClean="0"/>
              <a:t>high energy: discrepancy with PHENIX</a:t>
            </a:r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26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17256" y="6032073"/>
            <a:ext cx="1925427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Poster: P. Huck (113)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0" y="6035401"/>
            <a:ext cx="1772941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B. Huang  (3C, 268)</a:t>
            </a:r>
            <a:endParaRPr lang="en-US" sz="1600" dirty="0"/>
          </a:p>
        </p:txBody>
      </p:sp>
      <p:pic>
        <p:nvPicPr>
          <p:cNvPr id="8" name="Picture 7" descr="ExcessLM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137"/>
            <a:ext cx="4632859" cy="4053751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045857" y="4989286"/>
            <a:ext cx="4967514" cy="997857"/>
          </a:xfrm>
        </p:spPr>
        <p:txBody>
          <a:bodyPr>
            <a:normAutofit fontScale="85000" lnSpcReduction="20000"/>
          </a:bodyPr>
          <a:lstStyle/>
          <a:p>
            <a:pPr>
              <a:buFont typeface="Wingdings" charset="2"/>
              <a:buChar char="Ø"/>
            </a:pPr>
            <a:r>
              <a:rPr lang="en-US" u="sng" dirty="0" smtClean="0"/>
              <a:t>200 &lt; </a:t>
            </a:r>
            <a:r>
              <a:rPr lang="en-US" u="sng" dirty="0" err="1" smtClean="0"/>
              <a:t>M</a:t>
            </a:r>
            <a:r>
              <a:rPr lang="en-US" u="sng" baseline="-25000" dirty="0" err="1" smtClean="0"/>
              <a:t>ee</a:t>
            </a:r>
            <a:r>
              <a:rPr lang="en-US" u="sng" dirty="0" smtClean="0"/>
              <a:t> &lt;  600 MeV/</a:t>
            </a:r>
            <a:r>
              <a:rPr lang="en-US" i="1" u="sng" dirty="0" smtClean="0"/>
              <a:t>c</a:t>
            </a:r>
            <a:r>
              <a:rPr lang="en-US" u="sng" baseline="30000" dirty="0" smtClean="0"/>
              <a:t>2</a:t>
            </a:r>
            <a:r>
              <a:rPr lang="en-US" u="sng" dirty="0" smtClean="0"/>
              <a:t> range</a:t>
            </a:r>
          </a:p>
          <a:p>
            <a:pPr marL="400050" lvl="1" indent="0">
              <a:buNone/>
            </a:pPr>
            <a:r>
              <a:rPr lang="en-US" dirty="0" smtClean="0"/>
              <a:t>STAR:  1.9 ± 0.6 ± 0.4</a:t>
            </a:r>
          </a:p>
          <a:p>
            <a:pPr marL="400050" lvl="1" indent="0">
              <a:buNone/>
            </a:pPr>
            <a:r>
              <a:rPr lang="en-US" dirty="0" smtClean="0"/>
              <a:t>CERES: 2.73 ± 0.25 ± 0.65 ± 0.82 [decays]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9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6675871" cy="606778"/>
          </a:xfrm>
        </p:spPr>
        <p:txBody>
          <a:bodyPr>
            <a:noAutofit/>
          </a:bodyPr>
          <a:lstStyle/>
          <a:p>
            <a:r>
              <a:rPr lang="en-US" dirty="0" smtClean="0"/>
              <a:t>Reproducing the PHENIX Cocktail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6482" y="1508249"/>
            <a:ext cx="3336284" cy="341340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Reproduce the cocktail within PHENIX acceptance by our method.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The momentum resolutions are still from STAR.</a:t>
            </a:r>
          </a:p>
          <a:p>
            <a:endParaRPr lang="en-US" sz="24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8/16/12 -- Frank Geurts</a:t>
            </a:r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Quark Matter 2012 -- Washington D.C.</a:t>
            </a:r>
            <a:endParaRPr lang="zh-CN" altLang="en-US" dirty="0" smtClean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3558" y="5143529"/>
            <a:ext cx="8474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Scaled by all the yields from PHENIX paper[1], STAR reproduces the PHENIX cocktail.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[1]. </a:t>
            </a:r>
            <a:r>
              <a:rPr lang="en-US" dirty="0" smtClean="0"/>
              <a:t>Phys. Rev. C 81, 034911 (2010).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9475" y="1302897"/>
            <a:ext cx="4867028" cy="3788863"/>
            <a:chOff x="3" y="928670"/>
            <a:chExt cx="5598942" cy="4358640"/>
          </a:xfrm>
        </p:grpSpPr>
        <p:pic>
          <p:nvPicPr>
            <p:cNvPr id="2050" name="Picture 2" descr="C:\Users\bchuang\Desktop\auau acceptance\phxdata_compare_phx1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" y="928670"/>
              <a:ext cx="5598942" cy="4358640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3648801" y="2500307"/>
              <a:ext cx="1481384" cy="3186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cs typeface="Times New Roman" pitchFamily="18" charset="0"/>
                </a:rPr>
                <a:t>STAR preliminary</a:t>
              </a:r>
              <a:endParaRPr lang="en-US" sz="1200" dirty="0"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 rot="5400000">
            <a:off x="8192492" y="1766791"/>
            <a:ext cx="1008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SQM2011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4596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6675871" cy="606778"/>
          </a:xfrm>
        </p:spPr>
        <p:txBody>
          <a:bodyPr>
            <a:noAutofit/>
          </a:bodyPr>
          <a:lstStyle/>
          <a:p>
            <a:r>
              <a:rPr lang="en-US" dirty="0" smtClean="0"/>
              <a:t>STAR with PHENIX Acceptance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41876" y="1229895"/>
            <a:ext cx="3380235" cy="1633401"/>
          </a:xfrm>
        </p:spPr>
        <p:txBody>
          <a:bodyPr>
            <a:noAutofit/>
          </a:bodyPr>
          <a:lstStyle/>
          <a:p>
            <a:r>
              <a:rPr lang="en-US" sz="1600" dirty="0" smtClean="0"/>
              <a:t>STAR</a:t>
            </a:r>
          </a:p>
          <a:p>
            <a:pPr lvl="1"/>
            <a:r>
              <a:rPr lang="en-US" sz="1400" dirty="0" smtClean="0"/>
              <a:t>12 sectors east and west barrel</a:t>
            </a:r>
          </a:p>
          <a:p>
            <a:pPr lvl="1"/>
            <a:r>
              <a:rPr lang="en-US" sz="1400" dirty="0" smtClean="0"/>
              <a:t>2π coverage, |</a:t>
            </a:r>
            <a:r>
              <a:rPr lang="en-US" sz="1400" dirty="0" err="1" smtClean="0"/>
              <a:t>η</a:t>
            </a:r>
            <a:r>
              <a:rPr lang="en-US" sz="1400" dirty="0" smtClean="0"/>
              <a:t>|&lt;1</a:t>
            </a:r>
          </a:p>
          <a:p>
            <a:r>
              <a:rPr lang="en-US" sz="1600" dirty="0" smtClean="0"/>
              <a:t>PHENIX</a:t>
            </a:r>
          </a:p>
          <a:p>
            <a:pPr lvl="1"/>
            <a:r>
              <a:rPr lang="en-US" sz="1400" dirty="0" smtClean="0"/>
              <a:t>20 sectors east and west arm</a:t>
            </a:r>
          </a:p>
          <a:p>
            <a:pPr lvl="1"/>
            <a:r>
              <a:rPr lang="en-US" sz="1400" dirty="0" smtClean="0"/>
              <a:t>π coverage, </a:t>
            </a:r>
            <a:r>
              <a:rPr lang="en-US" sz="1400" dirty="0"/>
              <a:t>|</a:t>
            </a:r>
            <a:r>
              <a:rPr lang="en-US" sz="1400" dirty="0" err="1"/>
              <a:t>η</a:t>
            </a:r>
            <a:r>
              <a:rPr lang="en-US" sz="1400" dirty="0"/>
              <a:t>|</a:t>
            </a:r>
            <a:r>
              <a:rPr lang="en-US" sz="1400" dirty="0" smtClean="0"/>
              <a:t>&lt;0.35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5E93-9BF0-7546-A199-9B5CC734B61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73" y="1229895"/>
            <a:ext cx="2584151" cy="198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466" y="1229895"/>
            <a:ext cx="1113618" cy="191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5" y="3216883"/>
            <a:ext cx="2954001" cy="216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aper_4bg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420" y="4206814"/>
            <a:ext cx="2755143" cy="198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withphenixAcc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563" y="2863296"/>
            <a:ext cx="3477795" cy="3858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 rot="5400000">
            <a:off x="7961432" y="3554407"/>
            <a:ext cx="1594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Hard Probe 2012</a:t>
            </a:r>
            <a:endParaRPr lang="en-US" sz="160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Dilepton</a:t>
            </a:r>
            <a:r>
              <a:rPr lang="en-US" dirty="0" smtClean="0"/>
              <a:t> Physics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199" y="1991348"/>
            <a:ext cx="5605003" cy="436500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 smtClean="0"/>
              <a:t>Chronological division:</a:t>
            </a:r>
          </a:p>
          <a:p>
            <a:r>
              <a:rPr lang="en-US" dirty="0" smtClean="0"/>
              <a:t>High Mass Range (HMR)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 &gt; 3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primordial emission, </a:t>
            </a:r>
            <a:r>
              <a:rPr lang="en-US" dirty="0" err="1" smtClean="0">
                <a:solidFill>
                  <a:srgbClr val="4F81BD"/>
                </a:solidFill>
              </a:rPr>
              <a:t>Drell</a:t>
            </a:r>
            <a:r>
              <a:rPr lang="en-US" dirty="0" smtClean="0">
                <a:solidFill>
                  <a:srgbClr val="4F81BD"/>
                </a:solidFill>
              </a:rPr>
              <a:t>-Yan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J/</a:t>
            </a:r>
            <a:r>
              <a:rPr lang="en-US" dirty="0" err="1" smtClean="0">
                <a:solidFill>
                  <a:srgbClr val="4F81BD"/>
                </a:solidFill>
              </a:rPr>
              <a:t>Ψ</a:t>
            </a:r>
            <a:r>
              <a:rPr lang="en-US" dirty="0" smtClean="0">
                <a:solidFill>
                  <a:srgbClr val="4F81BD"/>
                </a:solidFill>
              </a:rPr>
              <a:t> and </a:t>
            </a:r>
            <a:r>
              <a:rPr lang="en-US" dirty="0" err="1" smtClean="0">
                <a:solidFill>
                  <a:srgbClr val="4F81BD"/>
                </a:solidFill>
              </a:rPr>
              <a:t>ϒ</a:t>
            </a:r>
            <a:r>
              <a:rPr lang="en-US" dirty="0" smtClean="0">
                <a:solidFill>
                  <a:srgbClr val="4F81BD"/>
                </a:solidFill>
              </a:rPr>
              <a:t> suppression </a:t>
            </a:r>
          </a:p>
          <a:p>
            <a:r>
              <a:rPr lang="en-US" dirty="0" smtClean="0"/>
              <a:t>Intermediate Mass Range (IMR)</a:t>
            </a:r>
          </a:p>
          <a:p>
            <a:pPr marL="914400" lvl="2" indent="0">
              <a:buNone/>
            </a:pPr>
            <a:r>
              <a:rPr lang="en-US" dirty="0" smtClean="0"/>
              <a:t>1.1 &lt;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&lt; 3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QGP thermal radiation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heavy-flavor modification </a:t>
            </a:r>
          </a:p>
          <a:p>
            <a:r>
              <a:rPr lang="en-US" dirty="0" smtClean="0"/>
              <a:t>Low Mass Range (LMR)</a:t>
            </a:r>
          </a:p>
          <a:p>
            <a:pPr marL="914400" lvl="2" indent="0">
              <a:buNone/>
            </a:pPr>
            <a:r>
              <a:rPr lang="en-US" dirty="0" smtClean="0"/>
              <a:t>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ee</a:t>
            </a:r>
            <a:r>
              <a:rPr lang="en-US" dirty="0" smtClean="0"/>
              <a:t>&lt; 1.1 </a:t>
            </a:r>
            <a:r>
              <a:rPr lang="en-US" dirty="0" err="1" smtClean="0"/>
              <a:t>GeV</a:t>
            </a:r>
            <a:r>
              <a:rPr lang="en-US" dirty="0" smtClean="0"/>
              <a:t>/</a:t>
            </a:r>
            <a:r>
              <a:rPr lang="en-US" i="1" dirty="0" smtClean="0"/>
              <a:t>c</a:t>
            </a:r>
            <a:r>
              <a:rPr lang="en-US" baseline="30000" dirty="0" smtClean="0"/>
              <a:t>2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in-medium modification of vector mesons</a:t>
            </a:r>
          </a:p>
          <a:p>
            <a:pPr lvl="1"/>
            <a:r>
              <a:rPr lang="en-US" dirty="0" smtClean="0">
                <a:solidFill>
                  <a:srgbClr val="4F81BD"/>
                </a:solidFill>
              </a:rPr>
              <a:t>possible link to chiral symmetry restoration</a:t>
            </a:r>
          </a:p>
          <a:p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2152189" y="806122"/>
            <a:ext cx="5733678" cy="11852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u="sng" dirty="0" err="1"/>
              <a:t>D</a:t>
            </a:r>
            <a:r>
              <a:rPr lang="en-US" sz="2400" u="sng" dirty="0" err="1" smtClean="0"/>
              <a:t>ileptons</a:t>
            </a:r>
            <a:r>
              <a:rPr lang="en-US" sz="2400" u="sng" dirty="0" smtClean="0"/>
              <a:t> are excellent penetrating probes</a:t>
            </a:r>
          </a:p>
          <a:p>
            <a:pPr lvl="1"/>
            <a:r>
              <a:rPr lang="en-US" sz="1800" dirty="0" smtClean="0"/>
              <a:t>very low cross-section with QCD medium</a:t>
            </a:r>
          </a:p>
          <a:p>
            <a:pPr lvl="1"/>
            <a:r>
              <a:rPr lang="en-US" sz="1800" dirty="0" smtClean="0"/>
              <a:t>created throughout evolution of system</a:t>
            </a:r>
          </a:p>
          <a:p>
            <a:endParaRPr lang="en-US" sz="2400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13" r="8313"/>
          <a:stretch>
            <a:fillRect/>
          </a:stretch>
        </p:blipFill>
        <p:spPr>
          <a:xfrm>
            <a:off x="5204995" y="1780246"/>
            <a:ext cx="3607227" cy="404253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08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Dilepton</a:t>
            </a:r>
            <a:r>
              <a:rPr lang="en-US" dirty="0" smtClean="0"/>
              <a:t> Elliptic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319" y="721276"/>
            <a:ext cx="5219187" cy="24374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Elliptic flow is generated very early stage</a:t>
            </a:r>
          </a:p>
          <a:p>
            <a:r>
              <a:rPr lang="en-US" sz="2000" dirty="0" err="1">
                <a:solidFill>
                  <a:srgbClr val="4F81BD"/>
                </a:solidFill>
              </a:rPr>
              <a:t>d</a:t>
            </a:r>
            <a:r>
              <a:rPr lang="en-US" sz="2000" dirty="0" err="1" smtClean="0">
                <a:solidFill>
                  <a:srgbClr val="4F81BD"/>
                </a:solidFill>
              </a:rPr>
              <a:t>ileptons</a:t>
            </a:r>
            <a:r>
              <a:rPr lang="en-US" sz="2000" dirty="0" smtClean="0">
                <a:solidFill>
                  <a:srgbClr val="4F81BD"/>
                </a:solidFill>
              </a:rPr>
              <a:t> </a:t>
            </a:r>
            <a:r>
              <a:rPr lang="en-US" sz="2000" dirty="0" smtClean="0">
                <a:solidFill>
                  <a:srgbClr val="4F81BD"/>
                </a:solidFill>
              </a:rPr>
              <a:t>can further probe this early stage</a:t>
            </a:r>
          </a:p>
          <a:p>
            <a:r>
              <a:rPr lang="en-US" sz="2000" dirty="0" smtClean="0">
                <a:solidFill>
                  <a:srgbClr val="4F81BD"/>
                </a:solidFill>
              </a:rPr>
              <a:t>possibly constrain QGP </a:t>
            </a:r>
            <a:r>
              <a:rPr lang="en-US" sz="2000" dirty="0" err="1" smtClean="0">
                <a:solidFill>
                  <a:srgbClr val="4F81BD"/>
                </a:solidFill>
              </a:rPr>
              <a:t>EoS</a:t>
            </a:r>
            <a:endParaRPr lang="en-US" sz="2000" dirty="0" smtClean="0">
              <a:solidFill>
                <a:srgbClr val="4F81BD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Combination of </a:t>
            </a:r>
            <a:r>
              <a:rPr lang="en-US" sz="1600" dirty="0" err="1" smtClean="0"/>
              <a:t>p</a:t>
            </a:r>
            <a:r>
              <a:rPr lang="en-US" sz="1600" baseline="-25000" dirty="0" err="1" smtClean="0"/>
              <a:t>T</a:t>
            </a:r>
            <a:r>
              <a:rPr lang="en-US" sz="1600" dirty="0" smtClean="0"/>
              <a:t> and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ll</a:t>
            </a:r>
            <a:r>
              <a:rPr lang="en-US" sz="1600" dirty="0" smtClean="0"/>
              <a:t> </a:t>
            </a:r>
            <a:r>
              <a:rPr lang="en-US" sz="1600" dirty="0"/>
              <a:t> </a:t>
            </a:r>
            <a:r>
              <a:rPr lang="en-US" sz="1600" dirty="0" smtClean="0"/>
              <a:t>can set observational windows on specific stages of the expansion</a:t>
            </a:r>
          </a:p>
          <a:p>
            <a:pPr marL="457200" lvl="1" indent="0">
              <a:buNone/>
            </a:pPr>
            <a:r>
              <a:rPr lang="en-US" sz="1400" dirty="0" err="1" smtClean="0"/>
              <a:t>Chatterjee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</a:t>
            </a:r>
            <a:r>
              <a:rPr lang="en-US" sz="1400" dirty="0" err="1" smtClean="0"/>
              <a:t>Phys</a:t>
            </a:r>
            <a:r>
              <a:rPr lang="en-US" sz="1400" dirty="0" smtClean="0"/>
              <a:t> Rev. C 75 (2007) 054909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90800" y="3496620"/>
            <a:ext cx="6553199" cy="2859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Expect interesting structures in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-integrated v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(M):</a:t>
            </a:r>
          </a:p>
          <a:p>
            <a:pPr marL="173038" indent="-173038"/>
            <a:r>
              <a:rPr lang="en-US" sz="2000" dirty="0" smtClean="0">
                <a:solidFill>
                  <a:srgbClr val="4F81BD"/>
                </a:solidFill>
              </a:rPr>
              <a:t>high-mass </a:t>
            </a:r>
            <a:r>
              <a:rPr lang="en-US" sz="2000" dirty="0" err="1" smtClean="0">
                <a:solidFill>
                  <a:srgbClr val="4F81BD"/>
                </a:solidFill>
              </a:rPr>
              <a:t>dileptons</a:t>
            </a:r>
            <a:endParaRPr lang="en-US" sz="2000" dirty="0" smtClean="0">
              <a:solidFill>
                <a:srgbClr val="4F81BD"/>
              </a:solidFill>
            </a:endParaRPr>
          </a:p>
          <a:p>
            <a:pPr marL="454025" lvl="1" indent="-171450"/>
            <a:r>
              <a:rPr lang="en-US" sz="1800" dirty="0" smtClean="0"/>
              <a:t>hot early stage</a:t>
            </a:r>
          </a:p>
          <a:p>
            <a:pPr marL="454025" lvl="1" indent="-171450"/>
            <a:r>
              <a:rPr lang="en-US" sz="1800" dirty="0" smtClean="0"/>
              <a:t>flow is still weak</a:t>
            </a:r>
          </a:p>
          <a:p>
            <a:pPr marL="173038" indent="-173038"/>
            <a:r>
              <a:rPr lang="en-US" sz="2000" dirty="0" smtClean="0">
                <a:solidFill>
                  <a:srgbClr val="4F81BD"/>
                </a:solidFill>
              </a:rPr>
              <a:t>low-mass </a:t>
            </a:r>
            <a:r>
              <a:rPr lang="en-US" sz="2000" dirty="0" err="1" smtClean="0">
                <a:solidFill>
                  <a:srgbClr val="4F81BD"/>
                </a:solidFill>
              </a:rPr>
              <a:t>dileptons</a:t>
            </a:r>
            <a:endParaRPr lang="en-US" sz="2000" dirty="0" smtClean="0">
              <a:solidFill>
                <a:srgbClr val="4F81BD"/>
              </a:solidFill>
            </a:endParaRPr>
          </a:p>
          <a:p>
            <a:pPr marL="517525" lvl="1" indent="-234950"/>
            <a:r>
              <a:rPr lang="en-US" sz="1800" dirty="0" smtClean="0"/>
              <a:t>flow strong, temperature low</a:t>
            </a:r>
          </a:p>
          <a:p>
            <a:pPr marL="173038" indent="-173038"/>
            <a:r>
              <a:rPr lang="en-US" sz="2000" dirty="0" smtClean="0">
                <a:solidFill>
                  <a:srgbClr val="4F81BD"/>
                </a:solidFill>
              </a:rPr>
              <a:t>modulations from the contributions of vector mesons</a:t>
            </a:r>
          </a:p>
          <a:p>
            <a:pPr marL="517525" lvl="1" indent="-234950"/>
            <a:r>
              <a:rPr lang="en-US" sz="1800" dirty="0" smtClean="0"/>
              <a:t>strong variations of relative weights on/off resonances </a:t>
            </a:r>
            <a:endParaRPr lang="en-US" sz="1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 descr="flow-fig6a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26583" r="7411" b="25417"/>
          <a:stretch/>
        </p:blipFill>
        <p:spPr>
          <a:xfrm>
            <a:off x="5471506" y="816016"/>
            <a:ext cx="3672494" cy="2680604"/>
          </a:xfrm>
          <a:prstGeom prst="rect">
            <a:avLst/>
          </a:prstGeom>
        </p:spPr>
      </p:pic>
      <p:pic>
        <p:nvPicPr>
          <p:cNvPr id="9" name="Picture 8" descr="flow-fig5b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5" t="27175" r="8746" b="24596"/>
          <a:stretch/>
        </p:blipFill>
        <p:spPr>
          <a:xfrm>
            <a:off x="406917" y="4614709"/>
            <a:ext cx="2074139" cy="1742793"/>
          </a:xfrm>
          <a:prstGeom prst="rect">
            <a:avLst/>
          </a:prstGeom>
        </p:spPr>
      </p:pic>
      <p:pic>
        <p:nvPicPr>
          <p:cNvPr id="10" name="Picture 9" descr="flow-fig5a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27138" r="9218" b="24638"/>
          <a:stretch/>
        </p:blipFill>
        <p:spPr>
          <a:xfrm>
            <a:off x="142575" y="2882639"/>
            <a:ext cx="2338481" cy="173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33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STAR Detector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2380" y="700097"/>
            <a:ext cx="4785139" cy="22477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L</a:t>
            </a:r>
            <a:r>
              <a:rPr lang="en-US" sz="2400" dirty="0" smtClean="0"/>
              <a:t>arge acceptance electron ID</a:t>
            </a:r>
          </a:p>
          <a:p>
            <a:r>
              <a:rPr lang="en-US" sz="2200" dirty="0" smtClean="0">
                <a:solidFill>
                  <a:srgbClr val="4F81BD"/>
                </a:solidFill>
              </a:rPr>
              <a:t>Time Projection Chamber</a:t>
            </a:r>
          </a:p>
          <a:p>
            <a:r>
              <a:rPr lang="en-US" sz="2200" dirty="0" smtClean="0">
                <a:solidFill>
                  <a:schemeClr val="accent1"/>
                </a:solidFill>
              </a:rPr>
              <a:t>Time-of-Flight detector</a:t>
            </a:r>
          </a:p>
          <a:p>
            <a:pPr lvl="1"/>
            <a:r>
              <a:rPr lang="en-US" sz="2000" dirty="0" smtClean="0"/>
              <a:t>2009: 72% completed (</a:t>
            </a:r>
            <a:r>
              <a:rPr lang="en-US" sz="2000" dirty="0" err="1" smtClean="0"/>
              <a:t>p+p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2010: fully commissioned</a:t>
            </a:r>
          </a:p>
          <a:p>
            <a:r>
              <a:rPr lang="en-US" sz="2200" dirty="0" smtClean="0"/>
              <a:t>Electromagnetic Calorimeter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pic>
        <p:nvPicPr>
          <p:cNvPr id="10" name="Picture 9" descr="STAR_FINAL_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8957" y="606552"/>
            <a:ext cx="3895946" cy="29219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41681" y="3627155"/>
            <a:ext cx="257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Time Projection Chamber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latin typeface="Lucida Grande" charset="0"/>
                <a:cs typeface="Lucida Grande" charset="0"/>
              </a:rPr>
              <a:t>ϕ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&lt;2π, |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|&lt;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1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Tracking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dE</a:t>
            </a:r>
            <a:r>
              <a:rPr lang="en-US" dirty="0"/>
              <a:t>/dx PID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41681" y="5075068"/>
            <a:ext cx="287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Time-of-Flight Detector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0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&lt;</a:t>
            </a:r>
            <a:r>
              <a:rPr lang="en-US" dirty="0" err="1">
                <a:solidFill>
                  <a:srgbClr val="000000"/>
                </a:solidFill>
                <a:latin typeface="Lucida Grande" charset="0"/>
                <a:cs typeface="Lucida Grande" charset="0"/>
              </a:rPr>
              <a:t>ϕ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&lt;2π, |</a:t>
            </a:r>
            <a:r>
              <a:rPr lang="en-US" dirty="0" err="1">
                <a:solidFill>
                  <a:srgbClr val="000000"/>
                </a:solidFill>
                <a:latin typeface="Times New Roman" charset="0"/>
                <a:cs typeface="Times New Roman" charset="0"/>
              </a:rPr>
              <a:t>η</a:t>
            </a:r>
            <a:r>
              <a:rPr lang="en-US" dirty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|</a:t>
            </a:r>
            <a:r>
              <a:rPr lang="en-US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&lt;0.9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Time resolution &lt; 100ps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Significantly improves PID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81737"/>
            <a:ext cx="2169158" cy="151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8957" y="3555259"/>
            <a:ext cx="3895945" cy="12722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 smtClean="0"/>
              <a:t>TOF cut removes “slow” hadrons</a:t>
            </a:r>
          </a:p>
          <a:p>
            <a:r>
              <a:rPr lang="en-US" dirty="0" smtClean="0"/>
              <a:t>improves electron purity</a:t>
            </a:r>
          </a:p>
          <a:p>
            <a:pPr marL="400050" lvl="1" indent="0">
              <a:buNone/>
            </a:pPr>
            <a:r>
              <a:rPr lang="en-US" dirty="0" smtClean="0"/>
              <a:t>central events ~92%</a:t>
            </a:r>
          </a:p>
          <a:p>
            <a:pPr marL="400050" lvl="1" indent="0">
              <a:buNone/>
            </a:pPr>
            <a:r>
              <a:rPr lang="en-US" dirty="0" smtClean="0"/>
              <a:t>min-bias events ~95%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Nsigma_AuAu200.gif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7015" y="4819191"/>
            <a:ext cx="2296459" cy="16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46" y="3381089"/>
            <a:ext cx="2016412" cy="130820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5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73988" y="3083579"/>
            <a:ext cx="1887957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Poster: K. Jung (125)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7117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5" grpId="0"/>
      <p:bldP spid="4" grpId="0" build="p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Invariant Mass &amp;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8131" y="689632"/>
            <a:ext cx="5375870" cy="362836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sz="3600" u="sng" dirty="0" smtClean="0"/>
              <a:t>Background  sources</a:t>
            </a:r>
          </a:p>
          <a:p>
            <a:pPr marL="407988" lvl="1" indent="-234950"/>
            <a:r>
              <a:rPr lang="en-US" sz="3300" dirty="0">
                <a:solidFill>
                  <a:srgbClr val="4F81BD"/>
                </a:solidFill>
              </a:rPr>
              <a:t>c</a:t>
            </a:r>
            <a:r>
              <a:rPr lang="en-US" sz="3300" dirty="0" smtClean="0">
                <a:solidFill>
                  <a:srgbClr val="4F81BD"/>
                </a:solidFill>
              </a:rPr>
              <a:t>ombinatorial background</a:t>
            </a:r>
            <a:r>
              <a:rPr lang="en-US" sz="3300" dirty="0" smtClean="0"/>
              <a:t> (non-physical)</a:t>
            </a:r>
          </a:p>
          <a:p>
            <a:pPr marL="407988" lvl="1" indent="-234950"/>
            <a:r>
              <a:rPr lang="en-US" sz="3300" dirty="0">
                <a:solidFill>
                  <a:srgbClr val="4F81BD"/>
                </a:solidFill>
              </a:rPr>
              <a:t>c</a:t>
            </a:r>
            <a:r>
              <a:rPr lang="en-US" sz="3300" dirty="0" smtClean="0">
                <a:solidFill>
                  <a:srgbClr val="4F81BD"/>
                </a:solidFill>
              </a:rPr>
              <a:t>orrelated background</a:t>
            </a:r>
            <a:endParaRPr lang="en-US" sz="3300" dirty="0" smtClean="0"/>
          </a:p>
          <a:p>
            <a:pPr marL="627063" lvl="2" indent="0">
              <a:buNone/>
            </a:pPr>
            <a:r>
              <a:rPr lang="en-US" sz="2900" dirty="0" smtClean="0"/>
              <a:t> </a:t>
            </a:r>
            <a:r>
              <a:rPr lang="en-US" sz="2900" i="1" dirty="0" smtClean="0"/>
              <a:t>e.g.</a:t>
            </a:r>
            <a:r>
              <a:rPr lang="en-US" sz="2900" dirty="0" smtClean="0"/>
              <a:t> double </a:t>
            </a:r>
            <a:r>
              <a:rPr lang="en-US" sz="2900" dirty="0" err="1" smtClean="0"/>
              <a:t>Dalitz</a:t>
            </a:r>
            <a:r>
              <a:rPr lang="en-US" sz="2900" dirty="0" smtClean="0"/>
              <a:t> decay, jet correlation.</a:t>
            </a:r>
          </a:p>
          <a:p>
            <a:pPr marL="0" indent="0">
              <a:buNone/>
            </a:pPr>
            <a:r>
              <a:rPr lang="en-US" sz="3600" u="sng" dirty="0" smtClean="0"/>
              <a:t>Background methods</a:t>
            </a:r>
          </a:p>
          <a:p>
            <a:pPr marL="407988" lvl="1" indent="-234950"/>
            <a:r>
              <a:rPr lang="en-US" sz="3300" dirty="0" smtClean="0">
                <a:solidFill>
                  <a:srgbClr val="4F81BD"/>
                </a:solidFill>
              </a:rPr>
              <a:t>mixed</a:t>
            </a:r>
            <a:r>
              <a:rPr lang="en-US" sz="3300" dirty="0" smtClean="0">
                <a:solidFill>
                  <a:srgbClr val="4F81BD"/>
                </a:solidFill>
              </a:rPr>
              <a:t>-event method</a:t>
            </a:r>
            <a:r>
              <a:rPr lang="en-US" sz="3300" dirty="0" smtClean="0"/>
              <a:t>: combinatorial only</a:t>
            </a:r>
          </a:p>
          <a:p>
            <a:pPr marL="808038" lvl="2" indent="-234950"/>
            <a:r>
              <a:rPr lang="en-US" sz="2900" dirty="0" smtClean="0"/>
              <a:t>improve statistics</a:t>
            </a:r>
          </a:p>
          <a:p>
            <a:pPr marL="407988" lvl="1" indent="-234950"/>
            <a:r>
              <a:rPr lang="en-US" sz="3300" dirty="0" smtClean="0">
                <a:solidFill>
                  <a:srgbClr val="4F81BD"/>
                </a:solidFill>
              </a:rPr>
              <a:t>like-sign method</a:t>
            </a:r>
            <a:r>
              <a:rPr lang="en-US" sz="3300" dirty="0" smtClean="0"/>
              <a:t>: combinatorial &amp; correlated BG</a:t>
            </a:r>
          </a:p>
          <a:p>
            <a:pPr marL="808038" lvl="2" indent="-234950"/>
            <a:r>
              <a:rPr lang="en-US" sz="2900" dirty="0" smtClean="0"/>
              <a:t>correct for acceptance differences</a:t>
            </a:r>
          </a:p>
          <a:p>
            <a:pPr marL="407988" lvl="1" indent="-234950"/>
            <a:r>
              <a:rPr lang="en-US" sz="3300" dirty="0" smtClean="0">
                <a:solidFill>
                  <a:schemeClr val="accent1"/>
                </a:solidFill>
              </a:rPr>
              <a:t>pair </a:t>
            </a:r>
            <a:r>
              <a:rPr lang="en-US" sz="3300" dirty="0" smtClean="0">
                <a:solidFill>
                  <a:schemeClr val="accent1"/>
                </a:solidFill>
              </a:rPr>
              <a:t>cuts</a:t>
            </a:r>
            <a:r>
              <a:rPr lang="en-US" sz="3300" dirty="0" smtClean="0"/>
              <a:t> remove photon conversions</a:t>
            </a:r>
          </a:p>
          <a:p>
            <a:pPr marL="0" indent="0">
              <a:buNone/>
            </a:pPr>
            <a:r>
              <a:rPr lang="en-US" sz="3600" u="sng" dirty="0" smtClean="0"/>
              <a:t>Other signals (meson decays)</a:t>
            </a:r>
          </a:p>
          <a:p>
            <a:pPr marL="684213" lvl="2" indent="0">
              <a:buNone/>
            </a:pPr>
            <a:r>
              <a:rPr lang="en-US" sz="2900" dirty="0" smtClean="0"/>
              <a:t>Remove by comparing real data with simulations for hadron contamination</a:t>
            </a:r>
          </a:p>
          <a:p>
            <a:pPr marL="396875" lvl="1" indent="-220663"/>
            <a:r>
              <a:rPr lang="en-US" sz="3300" dirty="0" smtClean="0">
                <a:solidFill>
                  <a:schemeClr val="accent1"/>
                </a:solidFill>
              </a:rPr>
              <a:t>Hadron Simulation Cocktail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1A325-B624-B148-874E-67D75D039D15}" type="slidenum">
              <a:rPr lang="en-US" smtClean="0"/>
              <a:t>6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689632"/>
            <a:ext cx="3513734" cy="25277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276" y="3143692"/>
            <a:ext cx="2892517" cy="2016288"/>
          </a:xfrm>
          <a:prstGeom prst="rect">
            <a:avLst/>
          </a:prstGeom>
        </p:spPr>
      </p:pic>
      <p:pic>
        <p:nvPicPr>
          <p:cNvPr id="15" name="Picture 14" descr="sb.gif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39" r="7924"/>
          <a:stretch/>
        </p:blipFill>
        <p:spPr bwMode="auto">
          <a:xfrm>
            <a:off x="3908286" y="4118831"/>
            <a:ext cx="2785981" cy="220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99886" y="5080648"/>
            <a:ext cx="3720549" cy="13356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/>
              <a:t>Combine both methods:</a:t>
            </a:r>
          </a:p>
          <a:p>
            <a:pPr marL="457200" lvl="1" indent="0">
              <a:buNone/>
            </a:pPr>
            <a:r>
              <a:rPr lang="en-US" sz="1400" dirty="0" err="1" smtClean="0"/>
              <a:t>p+p</a:t>
            </a:r>
            <a:r>
              <a:rPr lang="en-US" sz="1400" dirty="0" smtClean="0"/>
              <a:t>:  </a:t>
            </a:r>
            <a:r>
              <a:rPr lang="en-US" sz="1400" dirty="0" smtClean="0">
                <a:solidFill>
                  <a:schemeClr val="accent1"/>
                </a:solidFill>
              </a:rPr>
              <a:t>LS &lt; 0.4 </a:t>
            </a:r>
            <a:r>
              <a:rPr lang="en-US" sz="1400" dirty="0" err="1" smtClean="0">
                <a:solidFill>
                  <a:schemeClr val="accent1"/>
                </a:solidFill>
              </a:rPr>
              <a:t>GeV</a:t>
            </a:r>
            <a:r>
              <a:rPr lang="en-US" sz="1400" dirty="0" smtClean="0">
                <a:solidFill>
                  <a:schemeClr val="accent1"/>
                </a:solidFill>
              </a:rPr>
              <a:t>/</a:t>
            </a:r>
            <a:r>
              <a:rPr lang="en-US" sz="1400" i="1" dirty="0" smtClean="0">
                <a:solidFill>
                  <a:schemeClr val="accent1"/>
                </a:solidFill>
              </a:rPr>
              <a:t>c</a:t>
            </a:r>
            <a:r>
              <a:rPr lang="en-US" sz="1400" baseline="30000" dirty="0" smtClean="0">
                <a:solidFill>
                  <a:schemeClr val="accent1"/>
                </a:solidFill>
              </a:rPr>
              <a:t>2</a:t>
            </a:r>
            <a:r>
              <a:rPr lang="en-US" sz="1400" dirty="0" smtClean="0">
                <a:solidFill>
                  <a:schemeClr val="accent1"/>
                </a:solidFill>
              </a:rPr>
              <a:t> &lt; ME</a:t>
            </a:r>
          </a:p>
          <a:p>
            <a:pPr marL="457200" lvl="1" indent="0">
              <a:buNone/>
            </a:pPr>
            <a:r>
              <a:rPr lang="en-US" sz="1400" dirty="0" err="1" smtClean="0"/>
              <a:t>Au+Au</a:t>
            </a:r>
            <a:r>
              <a:rPr lang="en-US" sz="1400" dirty="0" smtClean="0"/>
              <a:t>: </a:t>
            </a:r>
            <a:r>
              <a:rPr lang="en-US" sz="1400" dirty="0" smtClean="0">
                <a:solidFill>
                  <a:srgbClr val="4F81BD"/>
                </a:solidFill>
              </a:rPr>
              <a:t>LS &lt; 0.75 </a:t>
            </a:r>
            <a:r>
              <a:rPr lang="en-US" sz="1400" dirty="0" err="1" smtClean="0">
                <a:solidFill>
                  <a:srgbClr val="4F81BD"/>
                </a:solidFill>
              </a:rPr>
              <a:t>GeV</a:t>
            </a:r>
            <a:r>
              <a:rPr lang="en-US" sz="1400" dirty="0" smtClean="0">
                <a:solidFill>
                  <a:srgbClr val="4F81BD"/>
                </a:solidFill>
              </a:rPr>
              <a:t>/</a:t>
            </a:r>
            <a:r>
              <a:rPr lang="en-US" sz="1400" i="1" dirty="0" smtClean="0">
                <a:solidFill>
                  <a:srgbClr val="4F81BD"/>
                </a:solidFill>
              </a:rPr>
              <a:t>c</a:t>
            </a:r>
            <a:r>
              <a:rPr lang="en-US" sz="1400" baseline="30000" dirty="0" smtClean="0">
                <a:solidFill>
                  <a:srgbClr val="4F81BD"/>
                </a:solidFill>
              </a:rPr>
              <a:t>2</a:t>
            </a:r>
            <a:r>
              <a:rPr lang="en-US" sz="1400" dirty="0" smtClean="0">
                <a:solidFill>
                  <a:srgbClr val="4F81BD"/>
                </a:solidFill>
              </a:rPr>
              <a:t> &lt; ME×LS</a:t>
            </a:r>
          </a:p>
          <a:p>
            <a:pPr marL="57150" indent="0">
              <a:buNone/>
            </a:pPr>
            <a:r>
              <a:rPr lang="en-US" sz="1600" dirty="0" smtClean="0"/>
              <a:t>carefully </a:t>
            </a:r>
            <a:r>
              <a:rPr lang="en-US" sz="1600" dirty="0"/>
              <a:t>normalized </a:t>
            </a:r>
            <a:r>
              <a:rPr lang="en-US" sz="1600" dirty="0" smtClean="0"/>
              <a:t>using </a:t>
            </a:r>
            <a:r>
              <a:rPr lang="en-US" sz="1600" dirty="0"/>
              <a:t>overlap in </a:t>
            </a:r>
            <a:r>
              <a:rPr lang="en-US" sz="1600" dirty="0" err="1"/>
              <a:t>M</a:t>
            </a:r>
            <a:r>
              <a:rPr lang="en-US" sz="1600" baseline="-25000" dirty="0" err="1"/>
              <a:t>ee</a:t>
            </a:r>
            <a:endParaRPr lang="en-US" sz="1600" dirty="0" smtClean="0">
              <a:solidFill>
                <a:srgbClr val="4F81B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646021" y="5179020"/>
            <a:ext cx="2497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S/B @ </a:t>
            </a:r>
            <a:r>
              <a:rPr lang="en-US" sz="1600" dirty="0" err="1" smtClean="0"/>
              <a:t>M</a:t>
            </a:r>
            <a:r>
              <a:rPr lang="en-US" sz="1600" baseline="-25000" dirty="0" err="1" smtClean="0"/>
              <a:t>ee</a:t>
            </a:r>
            <a:r>
              <a:rPr lang="en-US" sz="1600" dirty="0" smtClean="0"/>
              <a:t>~ 0.5 </a:t>
            </a:r>
            <a:r>
              <a:rPr lang="en-US" sz="1600" dirty="0" err="1" smtClean="0"/>
              <a:t>GeV</a:t>
            </a:r>
            <a:r>
              <a:rPr lang="en-US" sz="1600" dirty="0" smtClean="0"/>
              <a:t>/</a:t>
            </a:r>
            <a:r>
              <a:rPr lang="en-US" sz="1600" i="1" dirty="0" smtClean="0"/>
              <a:t>c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: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1/10 for </a:t>
            </a:r>
            <a:r>
              <a:rPr lang="en-US" sz="1600" dirty="0" err="1" smtClean="0"/>
              <a:t>p+p</a:t>
            </a:r>
            <a:endParaRPr lang="en-US" sz="1600" dirty="0" smtClean="0"/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1/250 for </a:t>
            </a:r>
            <a:r>
              <a:rPr lang="en-US" sz="1600" dirty="0" err="1" smtClean="0"/>
              <a:t>Au+Au</a:t>
            </a:r>
            <a:r>
              <a:rPr lang="en-US" sz="1600" dirty="0" smtClean="0"/>
              <a:t> central</a:t>
            </a:r>
            <a:endParaRPr lang="en-US" sz="1600" dirty="0"/>
          </a:p>
        </p:txBody>
      </p:sp>
      <p:pic>
        <p:nvPicPr>
          <p:cNvPr id="7" name="Picture 6" descr="Figure_4_un_only.gif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8590"/>
            <a:ext cx="3591564" cy="258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901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Production in </a:t>
            </a:r>
            <a:r>
              <a:rPr lang="en-US" dirty="0" err="1" smtClean="0"/>
              <a:t>p+p</a:t>
            </a:r>
            <a:r>
              <a:rPr lang="en-US" dirty="0" smtClean="0"/>
              <a:t> at 200 </a:t>
            </a:r>
            <a:r>
              <a:rPr lang="en-US" dirty="0" err="1" smtClean="0"/>
              <a:t>GeV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7718" y="1220756"/>
            <a:ext cx="4666281" cy="4843852"/>
          </a:xfrm>
        </p:spPr>
        <p:txBody>
          <a:bodyPr>
            <a:normAutofit fontScale="62500" lnSpcReduction="20000"/>
          </a:bodyPr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chemeClr val="accent1"/>
                </a:solidFill>
              </a:rPr>
              <a:t>Understand the </a:t>
            </a:r>
            <a:r>
              <a:rPr lang="en-US" dirty="0" err="1" smtClean="0">
                <a:solidFill>
                  <a:schemeClr val="accent1"/>
                </a:solidFill>
              </a:rPr>
              <a:t>p+p</a:t>
            </a:r>
            <a:r>
              <a:rPr lang="en-US" dirty="0" smtClean="0">
                <a:solidFill>
                  <a:schemeClr val="accent1"/>
                </a:solidFill>
              </a:rPr>
              <a:t> reference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Cocktail simulation consistent with data</a:t>
            </a:r>
          </a:p>
          <a:p>
            <a:pPr marL="457200" lvl="1" indent="0">
              <a:buNone/>
            </a:pPr>
            <a:r>
              <a:rPr lang="en-US" sz="2200" dirty="0" smtClean="0"/>
              <a:t>L. </a:t>
            </a:r>
            <a:r>
              <a:rPr lang="en-US" sz="2200" dirty="0" err="1" smtClean="0"/>
              <a:t>Ruan</a:t>
            </a:r>
            <a:r>
              <a:rPr lang="en-US" sz="2200" dirty="0" smtClean="0"/>
              <a:t> (STAR), </a:t>
            </a:r>
            <a:r>
              <a:rPr lang="en-US" sz="2200" dirty="0" err="1" smtClean="0"/>
              <a:t>Nucl</a:t>
            </a:r>
            <a:r>
              <a:rPr lang="en-US" sz="2200" dirty="0" smtClean="0"/>
              <a:t>. Phys. A855 (</a:t>
            </a:r>
            <a:r>
              <a:rPr lang="en-US" sz="2200" dirty="0"/>
              <a:t>2011</a:t>
            </a:r>
            <a:r>
              <a:rPr lang="en-US" sz="2200" dirty="0" smtClean="0"/>
              <a:t>) 269</a:t>
            </a:r>
            <a:endParaRPr lang="en-US" sz="22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Charm </a:t>
            </a:r>
            <a:r>
              <a:rPr lang="en-US" dirty="0"/>
              <a:t>contribution dominates IMR</a:t>
            </a:r>
          </a:p>
          <a:p>
            <a:pPr marL="339725" lvl="1" indent="-169863"/>
            <a:r>
              <a:rPr lang="en-US" sz="2900" dirty="0"/>
              <a:t>scaled with STAR charm cross-section</a:t>
            </a:r>
          </a:p>
          <a:p>
            <a:pPr marL="457200" lvl="1" indent="0">
              <a:buNone/>
            </a:pPr>
            <a:r>
              <a:rPr lang="en-US" sz="2200" dirty="0" smtClean="0"/>
              <a:t>Adams et al (STAR), Phys. Rev. </a:t>
            </a:r>
            <a:r>
              <a:rPr lang="en-US" sz="2200" dirty="0" err="1" smtClean="0"/>
              <a:t>Lett</a:t>
            </a:r>
            <a:r>
              <a:rPr lang="en-US" sz="2200" dirty="0" smtClean="0"/>
              <a:t>. 94 (</a:t>
            </a:r>
            <a:r>
              <a:rPr lang="en-US" sz="2200" dirty="0"/>
              <a:t>2005</a:t>
            </a:r>
            <a:r>
              <a:rPr lang="en-US" sz="2200" dirty="0" smtClean="0"/>
              <a:t>) 062301</a:t>
            </a:r>
            <a:endParaRPr lang="en-US" sz="22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600" dirty="0" smtClean="0"/>
              <a:t>Uncertainties:</a:t>
            </a:r>
          </a:p>
          <a:p>
            <a:pPr marL="169863" indent="-169863"/>
            <a:r>
              <a:rPr lang="en-US" sz="2200" dirty="0" smtClean="0"/>
              <a:t>vertical bars: statistical</a:t>
            </a:r>
          </a:p>
          <a:p>
            <a:pPr marL="169863" indent="-169863"/>
            <a:r>
              <a:rPr lang="en-US" sz="2200" dirty="0" smtClean="0"/>
              <a:t>boxes: systematic</a:t>
            </a:r>
          </a:p>
          <a:p>
            <a:pPr marL="169863" indent="-169863"/>
            <a:r>
              <a:rPr lang="en-US" sz="2200" dirty="0" smtClean="0"/>
              <a:t>grey band:  cocktail simulation systematic</a:t>
            </a:r>
          </a:p>
          <a:p>
            <a:pPr marL="169863" indent="-169863"/>
            <a:r>
              <a:rPr lang="en-US" sz="2200" dirty="0" smtClean="0"/>
              <a:t>not shown: 11% normalization</a:t>
            </a:r>
          </a:p>
        </p:txBody>
      </p:sp>
      <p:pic>
        <p:nvPicPr>
          <p:cNvPr id="4" name="Picture 3" descr="ppfinal_Figure_1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5575"/>
            <a:ext cx="4477718" cy="43197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3740" y="1220756"/>
            <a:ext cx="2454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Phys. Rev. C 86, 024906 (2012)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6835463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Production in </a:t>
            </a:r>
            <a:r>
              <a:rPr lang="en-US" dirty="0" err="1" smtClean="0"/>
              <a:t>Au+Au</a:t>
            </a:r>
            <a:r>
              <a:rPr lang="en-US" dirty="0" smtClean="0"/>
              <a:t> at</a:t>
            </a:r>
            <a:r>
              <a:rPr lang="en-US" dirty="0"/>
              <a:t> </a:t>
            </a:r>
            <a:r>
              <a:rPr lang="en-US" dirty="0" smtClean="0"/>
              <a:t>200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408646" y="1020730"/>
            <a:ext cx="2735354" cy="47287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u="sng" dirty="0" smtClean="0"/>
              <a:t>Low Mass</a:t>
            </a:r>
            <a:r>
              <a:rPr lang="en-US" sz="2000" dirty="0" smtClean="0"/>
              <a:t>:</a:t>
            </a:r>
          </a:p>
          <a:p>
            <a:pPr lvl="1" indent="-342900">
              <a:buFont typeface="Wingdings" charset="2"/>
              <a:buChar char="Ø"/>
            </a:pPr>
            <a:r>
              <a:rPr lang="en-US" sz="2000" dirty="0" smtClean="0">
                <a:solidFill>
                  <a:schemeClr val="accent1"/>
                </a:solidFill>
              </a:rPr>
              <a:t>enhancement</a:t>
            </a:r>
          </a:p>
          <a:p>
            <a:pPr marL="400050" lvl="1" indent="0">
              <a:buNone/>
            </a:pPr>
            <a:r>
              <a:rPr lang="en-US" sz="1600" dirty="0" smtClean="0"/>
              <a:t>when compared to cocktail (w/o </a:t>
            </a:r>
            <a:r>
              <a:rPr lang="el-GR" sz="1600" dirty="0" smtClean="0"/>
              <a:t>ρ</a:t>
            </a:r>
            <a:r>
              <a:rPr lang="en-US" sz="1600" dirty="0" smtClean="0"/>
              <a:t> meson)</a:t>
            </a:r>
          </a:p>
          <a:p>
            <a:pPr marL="0" indent="0">
              <a:buNone/>
            </a:pPr>
            <a:r>
              <a:rPr lang="en-US" sz="1800" dirty="0" smtClean="0">
                <a:solidFill>
                  <a:srgbClr val="4F81BD"/>
                </a:solidFill>
              </a:rPr>
              <a:t>little centrality dependence</a:t>
            </a:r>
            <a:endParaRPr lang="en-US" sz="2000" dirty="0">
              <a:solidFill>
                <a:srgbClr val="4F81BD"/>
              </a:solidFill>
            </a:endParaRP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 algn="ctr">
              <a:buNone/>
            </a:pPr>
            <a:r>
              <a:rPr lang="en-US" sz="2000" u="sng" dirty="0" smtClean="0"/>
              <a:t>Intermediate Mass: </a:t>
            </a:r>
          </a:p>
          <a:p>
            <a:pPr marL="400050" lvl="1" indent="0">
              <a:buNone/>
            </a:pPr>
            <a:r>
              <a:rPr lang="en-US" sz="1600" dirty="0" smtClean="0"/>
              <a:t>cocktail “overshoots” data in central collisions</a:t>
            </a:r>
          </a:p>
          <a:p>
            <a:pPr marL="400050" lvl="1" indent="0">
              <a:buNone/>
            </a:pPr>
            <a:r>
              <a:rPr lang="en-US" sz="1400" dirty="0"/>
              <a:t>but, consistent within errors</a:t>
            </a:r>
          </a:p>
          <a:p>
            <a:pPr marL="400050" lvl="1" indent="0">
              <a:buNone/>
            </a:pPr>
            <a:endParaRPr lang="en-US" sz="1600" dirty="0" smtClean="0"/>
          </a:p>
          <a:p>
            <a:pPr marL="400050" lvl="1" indent="0">
              <a:buNone/>
            </a:pPr>
            <a:r>
              <a:rPr lang="en-US" sz="1600" dirty="0" smtClean="0">
                <a:solidFill>
                  <a:srgbClr val="4F81BD"/>
                </a:solidFill>
              </a:rPr>
              <a:t>modification of charm?</a:t>
            </a:r>
          </a:p>
          <a:p>
            <a:pPr marL="0" indent="0">
              <a:buNone/>
            </a:pP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082876" y="5243458"/>
            <a:ext cx="35419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difficult to disentangle (modified) </a:t>
            </a:r>
            <a:r>
              <a:rPr lang="en-US" sz="1600" dirty="0" smtClean="0"/>
              <a:t>charm</a:t>
            </a:r>
          </a:p>
          <a:p>
            <a:pPr algn="ctr"/>
            <a:r>
              <a:rPr lang="en-US" sz="1600" dirty="0" smtClean="0"/>
              <a:t> </a:t>
            </a:r>
            <a:r>
              <a:rPr lang="en-US" sz="1600" dirty="0"/>
              <a:t>from thermal QGP </a:t>
            </a:r>
            <a:r>
              <a:rPr lang="en-US" sz="1600" dirty="0" smtClean="0"/>
              <a:t>contributions</a:t>
            </a:r>
          </a:p>
          <a:p>
            <a:pPr marL="285750" indent="-285750" algn="ctr">
              <a:buFont typeface="Wingdings" charset="2"/>
              <a:buChar char="Ø"/>
            </a:pPr>
            <a:r>
              <a:rPr lang="en-US" sz="1400" dirty="0" smtClean="0"/>
              <a:t>future detector upgrades required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979350" y="6099339"/>
            <a:ext cx="1849184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Poster: </a:t>
            </a:r>
            <a:r>
              <a:rPr lang="en-US" sz="1600" dirty="0"/>
              <a:t>Y</a:t>
            </a:r>
            <a:r>
              <a:rPr lang="en-US" sz="1600" dirty="0" smtClean="0"/>
              <a:t>. </a:t>
            </a:r>
            <a:r>
              <a:rPr lang="en-US" sz="1600" dirty="0" err="1" smtClean="0"/>
              <a:t>Guo</a:t>
            </a:r>
            <a:r>
              <a:rPr lang="en-US" sz="1600" dirty="0" smtClean="0"/>
              <a:t> (153)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65537" y="6088295"/>
            <a:ext cx="1772941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B. Huang  (3C, 268)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66129" y="4218773"/>
            <a:ext cx="10951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STAR Preliminary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09485" y="1378392"/>
            <a:ext cx="90281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>
                <a:latin typeface="Arial"/>
                <a:cs typeface="Arial"/>
              </a:rPr>
              <a:t>STAR Preliminary</a:t>
            </a:r>
            <a:endParaRPr lang="en-US" sz="700" dirty="0">
              <a:latin typeface="Arial"/>
              <a:cs typeface="Arial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1123328"/>
            <a:ext cx="6610219" cy="3990450"/>
            <a:chOff x="0" y="1123328"/>
            <a:chExt cx="6610219" cy="3990450"/>
          </a:xfrm>
        </p:grpSpPr>
        <p:pic>
          <p:nvPicPr>
            <p:cNvPr id="2" name="Picture 1" descr="Centrality_mass1.gif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123328"/>
              <a:ext cx="6610219" cy="3990450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3584574" y="2216149"/>
              <a:ext cx="2886903" cy="16795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Centrality_mass1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8089"/>
            <a:ext cx="6610219" cy="39904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96966" y="6086086"/>
            <a:ext cx="1800793" cy="338554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H. Huang (6C</a:t>
            </a:r>
            <a:r>
              <a:rPr lang="en-US" sz="1600" dirty="0"/>
              <a:t> </a:t>
            </a:r>
            <a:r>
              <a:rPr lang="en-US" sz="1600" dirty="0" smtClean="0"/>
              <a:t>- 142)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799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7584"/>
            <a:ext cx="7097745" cy="614136"/>
          </a:xfrm>
        </p:spPr>
        <p:txBody>
          <a:bodyPr>
            <a:noAutofit/>
          </a:bodyPr>
          <a:lstStyle/>
          <a:p>
            <a:r>
              <a:rPr lang="en-US" dirty="0" smtClean="0"/>
              <a:t>Compare to Rapp, </a:t>
            </a:r>
            <a:r>
              <a:rPr lang="en-US" dirty="0" err="1" smtClean="0"/>
              <a:t>Wambach</a:t>
            </a:r>
            <a:r>
              <a:rPr lang="en-US" dirty="0" smtClean="0"/>
              <a:t>, v. </a:t>
            </a:r>
            <a:r>
              <a:rPr lang="en-US" dirty="0" err="1" smtClean="0"/>
              <a:t>Hees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270" y="666221"/>
            <a:ext cx="4191000" cy="3734728"/>
          </a:xfrm>
        </p:spPr>
        <p:txBody>
          <a:bodyPr>
            <a:noAutofit/>
          </a:bodyPr>
          <a:lstStyle/>
          <a:p>
            <a:r>
              <a:rPr lang="en-US" sz="2000" dirty="0" smtClean="0"/>
              <a:t>STAR central 200 </a:t>
            </a:r>
            <a:r>
              <a:rPr lang="en-US" sz="2000" dirty="0" err="1" smtClean="0"/>
              <a:t>GeV</a:t>
            </a:r>
            <a:r>
              <a:rPr lang="en-US" sz="2000" dirty="0" smtClean="0"/>
              <a:t> </a:t>
            </a:r>
            <a:r>
              <a:rPr lang="en-US" sz="2000" dirty="0" err="1" smtClean="0"/>
              <a:t>Au+Au</a:t>
            </a:r>
            <a:endParaRPr lang="en-US" sz="2000" dirty="0" smtClean="0"/>
          </a:p>
          <a:p>
            <a:r>
              <a:rPr lang="en-US" sz="2000" dirty="0" err="1" smtClean="0"/>
              <a:t>hadronic</a:t>
            </a:r>
            <a:r>
              <a:rPr lang="en-US" sz="2000" dirty="0" smtClean="0"/>
              <a:t> cocktail  (STAR)</a:t>
            </a:r>
            <a:endParaRPr lang="en-US" sz="1800" dirty="0" smtClean="0"/>
          </a:p>
          <a:p>
            <a:pPr marL="0" indent="0">
              <a:buNone/>
            </a:pPr>
            <a:endParaRPr lang="en-US" sz="2000" dirty="0" smtClean="0">
              <a:solidFill>
                <a:srgbClr val="4F81BD"/>
              </a:solidFill>
            </a:endParaRPr>
          </a:p>
          <a:p>
            <a:pPr marL="0" indent="0">
              <a:buNone/>
            </a:pPr>
            <a:r>
              <a:rPr lang="en-US" sz="2000" dirty="0" smtClean="0"/>
              <a:t>Ralf </a:t>
            </a:r>
            <a:r>
              <a:rPr lang="en-US" sz="2000" dirty="0"/>
              <a:t>Rapp (priv. comm.)</a:t>
            </a:r>
          </a:p>
          <a:p>
            <a:pPr marL="400050" lvl="1" indent="0">
              <a:buNone/>
            </a:pPr>
            <a:r>
              <a:rPr lang="en-US" sz="1400" dirty="0"/>
              <a:t>R. Rapp, </a:t>
            </a:r>
            <a:r>
              <a:rPr lang="en-US" sz="1400" dirty="0" err="1"/>
              <a:t>Phys.Rev</a:t>
            </a:r>
            <a:r>
              <a:rPr lang="en-US" sz="1400" dirty="0"/>
              <a:t>. C 63 (2001) 054907</a:t>
            </a:r>
          </a:p>
          <a:p>
            <a:pPr marL="400050" lvl="1" indent="0">
              <a:buNone/>
            </a:pPr>
            <a:r>
              <a:rPr lang="en-US" sz="1400" dirty="0"/>
              <a:t>R. Rapp &amp; J. </a:t>
            </a:r>
            <a:r>
              <a:rPr lang="en-US" sz="1400" dirty="0" err="1"/>
              <a:t>Wambach</a:t>
            </a:r>
            <a:r>
              <a:rPr lang="en-US" sz="1400" dirty="0"/>
              <a:t>, EPJ A 6 (1999) 415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4F81BD"/>
                </a:solidFill>
              </a:rPr>
              <a:t>Complete evolution (QGP+HG)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cocktail </a:t>
            </a:r>
            <a:r>
              <a:rPr lang="en-US" sz="2000" dirty="0" smtClean="0"/>
              <a:t>+ HG + </a:t>
            </a:r>
            <a:r>
              <a:rPr lang="en-US" sz="2000" dirty="0" smtClean="0"/>
              <a:t>QGP:</a:t>
            </a:r>
            <a:endParaRPr lang="en-US" sz="2000" dirty="0" smtClean="0"/>
          </a:p>
          <a:p>
            <a:pPr marL="400050">
              <a:buFont typeface="Wingdings" charset="2"/>
              <a:buChar char="Ø"/>
            </a:pPr>
            <a:r>
              <a:rPr lang="en-US" sz="2200" dirty="0" smtClean="0">
                <a:solidFill>
                  <a:srgbClr val="4F81BD"/>
                </a:solidFill>
              </a:rPr>
              <a:t>Agreement w/in uncertainties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8/16/12 -- Frank Geurts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Quark Matter 2012 -- Washington D.C.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28A55-9790-2C4F-B87A-0EA5FF7638C5}" type="slidenum">
              <a:rPr lang="en-US" smtClean="0"/>
              <a:t>9</a:t>
            </a:fld>
            <a:endParaRPr lang="en-US"/>
          </a:p>
        </p:txBody>
      </p:sp>
      <p:pic>
        <p:nvPicPr>
          <p:cNvPr id="10" name="Content Placeholder 9" descr="corrYieldCen_LowMass_Rapp.png"/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8" b="-518"/>
          <a:stretch>
            <a:fillRect/>
          </a:stretch>
        </p:blipFill>
        <p:spPr>
          <a:xfrm>
            <a:off x="1026390" y="631431"/>
            <a:ext cx="3409700" cy="3821170"/>
          </a:xfrm>
        </p:spPr>
      </p:pic>
      <p:pic>
        <p:nvPicPr>
          <p:cNvPr id="7" name="Picture 6" descr="ArhoTr18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" y="4486503"/>
            <a:ext cx="2348518" cy="17800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661499" y="5088726"/>
            <a:ext cx="21300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Rapp, </a:t>
            </a:r>
            <a:r>
              <a:rPr lang="en-US" sz="1400" dirty="0" err="1" smtClean="0"/>
              <a:t>Wambach</a:t>
            </a:r>
            <a:r>
              <a:rPr lang="en-US" sz="1400" dirty="0" smtClean="0"/>
              <a:t>, van </a:t>
            </a:r>
            <a:r>
              <a:rPr lang="en-US" sz="1400" dirty="0" err="1" smtClean="0"/>
              <a:t>Hees</a:t>
            </a:r>
            <a:endParaRPr lang="en-US" sz="1400" dirty="0"/>
          </a:p>
          <a:p>
            <a:pPr algn="ctr"/>
            <a:r>
              <a:rPr lang="en-US" sz="1400" dirty="0" smtClean="0"/>
              <a:t>arXiv:0901.3289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57513" y="4470530"/>
            <a:ext cx="55146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Ø"/>
            </a:pPr>
            <a:r>
              <a:rPr lang="en-US" sz="2000" dirty="0" err="1" smtClean="0">
                <a:solidFill>
                  <a:srgbClr val="4F81BD"/>
                </a:solidFill>
              </a:rPr>
              <a:t>hadronic</a:t>
            </a:r>
            <a:r>
              <a:rPr lang="en-US" sz="2000" dirty="0" smtClean="0">
                <a:solidFill>
                  <a:srgbClr val="4F81BD"/>
                </a:solidFill>
              </a:rPr>
              <a:t> phase</a:t>
            </a:r>
            <a:r>
              <a:rPr lang="en-US" sz="2000" dirty="0" smtClean="0"/>
              <a:t>: </a:t>
            </a:r>
            <a:r>
              <a:rPr lang="en-US" sz="2000" dirty="0" err="1" smtClean="0"/>
              <a:t>ρ</a:t>
            </a:r>
            <a:r>
              <a:rPr lang="en-US" sz="2000" dirty="0" smtClean="0"/>
              <a:t>  “melts” when extrapolated close to phase transition boundary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total baryon density plays the essential role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top-down extrapolated QGP rate </a:t>
            </a:r>
            <a:r>
              <a:rPr lang="en-US" sz="2000" dirty="0" smtClean="0">
                <a:solidFill>
                  <a:schemeClr val="accent1"/>
                </a:solidFill>
              </a:rPr>
              <a:t>closely coincides</a:t>
            </a:r>
            <a:r>
              <a:rPr lang="en-US" sz="2000" dirty="0" smtClean="0"/>
              <a:t> with bottom-up extrapolated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rates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03558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20123</TotalTime>
  <Words>2670</Words>
  <Application>Microsoft Macintosh PowerPoint</Application>
  <PresentationFormat>On-screen Show (4:3)</PresentationFormat>
  <Paragraphs>465</Paragraphs>
  <Slides>28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Equation</vt:lpstr>
      <vt:lpstr>The STAR Dilepton Program</vt:lpstr>
      <vt:lpstr>Outline</vt:lpstr>
      <vt:lpstr>Dilepton Physics</vt:lpstr>
      <vt:lpstr>Dilepton Elliptic Flow</vt:lpstr>
      <vt:lpstr>The STAR Detector</vt:lpstr>
      <vt:lpstr>e+e- Invariant Mass &amp; Background</vt:lpstr>
      <vt:lpstr>Production in p+p at 200 GeV </vt:lpstr>
      <vt:lpstr>Production in Au+Au at 200 GeV</vt:lpstr>
      <vt:lpstr>Compare to Rapp, Wambach, v. Hees</vt:lpstr>
      <vt:lpstr>Compare to Theory: PHSD Model</vt:lpstr>
      <vt:lpstr>Elliptic Flow in Au+Au at 200 GeV</vt:lpstr>
      <vt:lpstr>Dielectron v2 pT Dependence</vt:lpstr>
      <vt:lpstr>Dielectron v2 Centrality Dependence</vt:lpstr>
      <vt:lpstr>Dielectron Production at lower √sNN </vt:lpstr>
      <vt:lpstr>Comparison to SPS measurements</vt:lpstr>
      <vt:lpstr>Compare to Theory: in-medium ρ</vt:lpstr>
      <vt:lpstr>STAR Dileptons: Present &amp; Future</vt:lpstr>
      <vt:lpstr>Summary</vt:lpstr>
      <vt:lpstr>STAR Dilepton Presentations at QM’12</vt:lpstr>
      <vt:lpstr>BACKUP</vt:lpstr>
      <vt:lpstr>Hadronic Background Simulation</vt:lpstr>
      <vt:lpstr>Dielectron Mee for 39 and 62GeV</vt:lpstr>
      <vt:lpstr>Systematic Uncertainties</vt:lpstr>
      <vt:lpstr>Leptonic Decay of φ and ω Mesons</vt:lpstr>
      <vt:lpstr>PHENIX &amp; STAR Enhancement Factor</vt:lpstr>
      <vt:lpstr>Dielectron Enhancement vs. √sNN</vt:lpstr>
      <vt:lpstr>Reproducing the PHENIX Cocktail</vt:lpstr>
      <vt:lpstr>STAR with PHENIX Acceptance</vt:lpstr>
    </vt:vector>
  </TitlesOfParts>
  <Company>Rice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STAR Dilepton Program</dc:title>
  <dc:creator>Frank Geurts</dc:creator>
  <cp:lastModifiedBy>Frank Geurts</cp:lastModifiedBy>
  <cp:revision>355</cp:revision>
  <cp:lastPrinted>2012-08-15T01:15:55Z</cp:lastPrinted>
  <dcterms:created xsi:type="dcterms:W3CDTF">2012-07-20T18:09:42Z</dcterms:created>
  <dcterms:modified xsi:type="dcterms:W3CDTF">2012-08-15T22:44:17Z</dcterms:modified>
</cp:coreProperties>
</file>