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gif" ContentType="image/gif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82" r:id="rId6"/>
    <p:sldId id="277" r:id="rId7"/>
    <p:sldId id="283" r:id="rId8"/>
    <p:sldId id="260" r:id="rId9"/>
    <p:sldId id="262" r:id="rId10"/>
    <p:sldId id="263" r:id="rId11"/>
    <p:sldId id="264" r:id="rId12"/>
    <p:sldId id="266" r:id="rId13"/>
    <p:sldId id="275" r:id="rId14"/>
    <p:sldId id="267" r:id="rId15"/>
    <p:sldId id="268" r:id="rId16"/>
    <p:sldId id="269" r:id="rId17"/>
    <p:sldId id="276" r:id="rId18"/>
    <p:sldId id="270" r:id="rId19"/>
    <p:sldId id="284" r:id="rId20"/>
    <p:sldId id="261" r:id="rId21"/>
    <p:sldId id="272" r:id="rId22"/>
    <p:sldId id="273" r:id="rId23"/>
    <p:sldId id="278" r:id="rId24"/>
    <p:sldId id="279" r:id="rId25"/>
    <p:sldId id="281" r:id="rId2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1pPr>
    <a:lvl2pPr marL="0" marR="0" indent="3429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2pPr>
    <a:lvl3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3pPr>
    <a:lvl4pPr marL="0" marR="0" indent="10287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4pPr>
    <a:lvl5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5pPr>
    <a:lvl6pPr marL="0" marR="0" indent="17145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6pPr>
    <a:lvl7pPr marL="0" marR="0" indent="2057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7pPr>
    <a:lvl8pPr marL="0" marR="0" indent="24003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8pPr>
    <a:lvl9pPr marL="0" marR="0" indent="2743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781"/>
    <p:restoredTop sz="93379"/>
  </p:normalViewPr>
  <p:slideViewPr>
    <p:cSldViewPr snapToGrid="0" snapToObjects="1">
      <p:cViewPr>
        <p:scale>
          <a:sx n="76" d="100"/>
          <a:sy n="76" d="100"/>
        </p:scale>
        <p:origin x="376" y="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5" name="Shape 15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813682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807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4412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9130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955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8603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7905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2935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683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083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225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550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0947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4257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5035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7371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1280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4706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057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1"/>
          <p:cNvGraphicFramePr/>
          <p:nvPr>
            <p:extLst>
              <p:ext uri="{D42A27DB-BD31-4B8C-83A1-F6EECF244321}">
                <p14:modId xmlns:p14="http://schemas.microsoft.com/office/powerpoint/2010/main" val="13568942"/>
              </p:ext>
            </p:extLst>
          </p:nvPr>
        </p:nvGraphicFramePr>
        <p:xfrm>
          <a:off x="4064000" y="5880100"/>
          <a:ext cx="4876800" cy="800100"/>
        </p:xfrm>
        <a:graphic>
          <a:graphicData uri="http://schemas.openxmlformats.org/drawingml/2006/table">
            <a:tbl>
              <a:tblPr>
                <a:tableStyleId>{8F44A2F1-9E1F-4B54-A3A2-5F16C0AD49E2}</a:tableStyleId>
              </a:tblPr>
              <a:tblGrid>
                <a:gridCol w="4876800"/>
              </a:tblGrid>
              <a:tr h="80010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lang="en-US" sz="3600" dirty="0" smtClean="0"/>
                        <a:t>2/7/17</a:t>
                      </a:r>
                      <a:endParaRPr sz="3600" dirty="0"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12" name="Shape 12"/>
          <p:cNvSpPr/>
          <p:nvPr/>
        </p:nvSpPr>
        <p:spPr>
          <a:xfrm>
            <a:off x="-12700" y="0"/>
            <a:ext cx="13030200" cy="3848100"/>
          </a:xfrm>
          <a:prstGeom prst="rect">
            <a:avLst/>
          </a:prstGeom>
          <a:solidFill>
            <a:srgbClr val="53688F"/>
          </a:solidFill>
          <a:ln w="3175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1295400" y="774700"/>
            <a:ext cx="10464800" cy="23241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sz="quarter" idx="1" hasCustomPrompt="1"/>
          </p:nvPr>
        </p:nvSpPr>
        <p:spPr>
          <a:xfrm>
            <a:off x="1270000" y="43053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6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60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60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60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60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 smtClean="0"/>
              <a:t>BodyFour</a:t>
            </a:r>
            <a:endParaRPr dirty="0"/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5" name="Shape 1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/>
          </p:cNvSpPr>
          <p:nvPr>
            <p:ph type="pic" sz="quarter" idx="13"/>
          </p:nvPr>
        </p:nvSpPr>
        <p:spPr>
          <a:xfrm>
            <a:off x="7124700" y="1968500"/>
            <a:ext cx="4216400" cy="5626100"/>
          </a:xfrm>
          <a:prstGeom prst="rect">
            <a:avLst/>
          </a:prstGeom>
          <a:ln w="25400"/>
          <a:effectLst>
            <a:reflection stA="50000" endPos="40000" dir="5400000" sy="-100000" algn="bl" rotWithShape="0"/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05" name="Shape 105"/>
          <p:cNvSpPr>
            <a:spLocks noGrp="1"/>
          </p:cNvSpPr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 sz="7000"/>
            </a:lvl1pPr>
          </a:lstStyle>
          <a:p>
            <a:r>
              <a:t>Title Text</a:t>
            </a:r>
          </a:p>
        </p:txBody>
      </p:sp>
      <p:sp>
        <p:nvSpPr>
          <p:cNvPr id="106" name="Shape 106"/>
          <p:cNvSpPr>
            <a:spLocks noGrp="1"/>
          </p:cNvSpPr>
          <p:nvPr>
            <p:ph type="body" sz="quarter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4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40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40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40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7" name="Shape 10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/>
          </p:cNvSpPr>
          <p:nvPr>
            <p:ph type="pic" sz="quarter" idx="13"/>
          </p:nvPr>
        </p:nvSpPr>
        <p:spPr>
          <a:xfrm>
            <a:off x="7175500" y="2882900"/>
            <a:ext cx="4102100" cy="54737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15" name="Shape 11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6" name="Shape 116"/>
          <p:cNvSpPr>
            <a:spLocks noGrp="1"/>
          </p:cNvSpPr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lnSpc>
                <a:spcPct val="100000"/>
              </a:lnSpc>
              <a:spcBef>
                <a:spcPts val="3800"/>
              </a:spcBef>
              <a:defRPr sz="3200"/>
            </a:lvl1pPr>
            <a:lvl2pPr marL="1256620" indent="-494620">
              <a:lnSpc>
                <a:spcPct val="100000"/>
              </a:lnSpc>
              <a:spcBef>
                <a:spcPts val="3800"/>
              </a:spcBef>
              <a:defRPr sz="3200"/>
            </a:lvl2pPr>
            <a:lvl3pPr marL="1701120" indent="-494620">
              <a:lnSpc>
                <a:spcPct val="100000"/>
              </a:lnSpc>
              <a:spcBef>
                <a:spcPts val="3800"/>
              </a:spcBef>
              <a:defRPr sz="3200"/>
            </a:lvl3pPr>
            <a:lvl4pPr marL="2145620" indent="-494620">
              <a:lnSpc>
                <a:spcPct val="100000"/>
              </a:lnSpc>
              <a:spcBef>
                <a:spcPts val="3800"/>
              </a:spcBef>
              <a:defRPr sz="3200"/>
            </a:lvl4pPr>
            <a:lvl5pPr marL="2590120" indent="-494620">
              <a:lnSpc>
                <a:spcPct val="100000"/>
              </a:lnSpc>
              <a:spcBef>
                <a:spcPts val="38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7" name="Shape 11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5" name="Shape 125"/>
          <p:cNvSpPr>
            <a:spLocks noGrp="1"/>
          </p:cNvSpPr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lnSpc>
                <a:spcPct val="100000"/>
              </a:lnSpc>
              <a:spcBef>
                <a:spcPts val="3800"/>
              </a:spcBef>
              <a:defRPr sz="3200"/>
            </a:lvl1pPr>
            <a:lvl2pPr marL="1256620" indent="-494620">
              <a:lnSpc>
                <a:spcPct val="100000"/>
              </a:lnSpc>
              <a:spcBef>
                <a:spcPts val="3800"/>
              </a:spcBef>
              <a:defRPr sz="3200"/>
            </a:lvl2pPr>
            <a:lvl3pPr marL="1701120" indent="-494620">
              <a:lnSpc>
                <a:spcPct val="100000"/>
              </a:lnSpc>
              <a:spcBef>
                <a:spcPts val="3800"/>
              </a:spcBef>
              <a:defRPr sz="3200"/>
            </a:lvl3pPr>
            <a:lvl4pPr marL="2145620" indent="-494620">
              <a:lnSpc>
                <a:spcPct val="100000"/>
              </a:lnSpc>
              <a:spcBef>
                <a:spcPts val="3800"/>
              </a:spcBef>
              <a:defRPr sz="3200"/>
            </a:lvl4pPr>
            <a:lvl5pPr marL="2590120" indent="-494620">
              <a:lnSpc>
                <a:spcPct val="100000"/>
              </a:lnSpc>
              <a:spcBef>
                <a:spcPts val="38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6" name="Shape 12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4" name="Shape 134"/>
          <p:cNvSpPr>
            <a:spLocks noGrp="1"/>
          </p:cNvSpPr>
          <p:nvPr>
            <p:ph type="body" sz="quarter" idx="1"/>
          </p:nvPr>
        </p:nvSpPr>
        <p:spPr>
          <a:xfrm>
            <a:off x="7772400" y="2768600"/>
            <a:ext cx="3962400" cy="5715000"/>
          </a:xfrm>
          <a:prstGeom prst="rect">
            <a:avLst/>
          </a:prstGeom>
        </p:spPr>
        <p:txBody>
          <a:bodyPr/>
          <a:lstStyle>
            <a:lvl1pPr marL="812120" indent="-494620">
              <a:lnSpc>
                <a:spcPct val="100000"/>
              </a:lnSpc>
              <a:spcBef>
                <a:spcPts val="3800"/>
              </a:spcBef>
              <a:defRPr sz="3200"/>
            </a:lvl1pPr>
            <a:lvl2pPr marL="1256620" indent="-494620">
              <a:lnSpc>
                <a:spcPct val="100000"/>
              </a:lnSpc>
              <a:spcBef>
                <a:spcPts val="3800"/>
              </a:spcBef>
              <a:defRPr sz="3200"/>
            </a:lvl2pPr>
            <a:lvl3pPr marL="1701120" indent="-494620">
              <a:lnSpc>
                <a:spcPct val="100000"/>
              </a:lnSpc>
              <a:spcBef>
                <a:spcPts val="3800"/>
              </a:spcBef>
              <a:defRPr sz="3200"/>
            </a:lvl3pPr>
            <a:lvl4pPr marL="2145620" indent="-494620">
              <a:lnSpc>
                <a:spcPct val="100000"/>
              </a:lnSpc>
              <a:spcBef>
                <a:spcPts val="3800"/>
              </a:spcBef>
              <a:defRPr sz="3200"/>
            </a:lvl4pPr>
            <a:lvl5pPr marL="2590120" indent="-494620">
              <a:lnSpc>
                <a:spcPct val="100000"/>
              </a:lnSpc>
              <a:spcBef>
                <a:spcPts val="38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5" name="Shape 13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/>
        </p:nvSpPr>
        <p:spPr>
          <a:xfrm>
            <a:off x="-12700" y="-25400"/>
            <a:ext cx="13030200" cy="1092201"/>
          </a:xfrm>
          <a:prstGeom prst="rect">
            <a:avLst/>
          </a:prstGeom>
          <a:solidFill>
            <a:srgbClr val="53688F"/>
          </a:solidFill>
          <a:ln w="3175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graphicFrame>
        <p:nvGraphicFramePr>
          <p:cNvPr id="144" name="Table 144"/>
          <p:cNvGraphicFramePr/>
          <p:nvPr/>
        </p:nvGraphicFramePr>
        <p:xfrm>
          <a:off x="0" y="9258300"/>
          <a:ext cx="1524000" cy="381000"/>
        </p:xfrm>
        <a:graphic>
          <a:graphicData uri="http://schemas.openxmlformats.org/drawingml/2006/table">
            <a:tbl>
              <a:tblPr>
                <a:tableStyleId>{8F44A2F1-9E1F-4B54-A3A2-5F16C0AD49E2}</a:tableStyleId>
              </a:tblPr>
              <a:tblGrid>
                <a:gridCol w="1524000"/>
              </a:tblGrid>
              <a:tr h="38100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1400">
                          <a:solidFill>
                            <a:srgbClr val="FFFFFF"/>
                          </a:solidFill>
                        </a:rPr>
                        <a:t>1/16/2017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145" name="Shape 145"/>
          <p:cNvSpPr>
            <a:spLocks noGrp="1"/>
          </p:cNvSpPr>
          <p:nvPr>
            <p:ph type="title"/>
          </p:nvPr>
        </p:nvSpPr>
        <p:spPr>
          <a:xfrm>
            <a:off x="-12700" y="-25400"/>
            <a:ext cx="10464800" cy="1092200"/>
          </a:xfrm>
          <a:prstGeom prst="rect">
            <a:avLst/>
          </a:prstGeom>
        </p:spPr>
        <p:txBody>
          <a:bodyPr/>
          <a:lstStyle>
            <a:lvl1pPr algn="l">
              <a:defRPr sz="64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46" name="Shape 146"/>
          <p:cNvSpPr>
            <a:spLocks noGrp="1"/>
          </p:cNvSpPr>
          <p:nvPr>
            <p:ph type="body" idx="1"/>
          </p:nvPr>
        </p:nvSpPr>
        <p:spPr>
          <a:xfrm>
            <a:off x="0" y="1155700"/>
            <a:ext cx="12674600" cy="74422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8" name="Shape 148"/>
          <p:cNvSpPr/>
          <p:nvPr/>
        </p:nvSpPr>
        <p:spPr>
          <a:xfrm>
            <a:off x="4429125" y="9264650"/>
            <a:ext cx="3371851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r>
              <a:t>Strangeness in Quark Matter 2016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/>
          <p:nvPr/>
        </p:nvSpPr>
        <p:spPr>
          <a:xfrm>
            <a:off x="-12700" y="-25400"/>
            <a:ext cx="13030200" cy="1092201"/>
          </a:xfrm>
          <a:prstGeom prst="rect">
            <a:avLst/>
          </a:prstGeom>
          <a:solidFill>
            <a:srgbClr val="53688F"/>
          </a:solidFill>
          <a:ln w="3175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graphicFrame>
        <p:nvGraphicFramePr>
          <p:cNvPr id="24" name="Table 24"/>
          <p:cNvGraphicFramePr/>
          <p:nvPr>
            <p:extLst>
              <p:ext uri="{D42A27DB-BD31-4B8C-83A1-F6EECF244321}">
                <p14:modId xmlns:p14="http://schemas.microsoft.com/office/powerpoint/2010/main" val="1232505218"/>
              </p:ext>
            </p:extLst>
          </p:nvPr>
        </p:nvGraphicFramePr>
        <p:xfrm>
          <a:off x="0" y="9258300"/>
          <a:ext cx="1524000" cy="381000"/>
        </p:xfrm>
        <a:graphic>
          <a:graphicData uri="http://schemas.openxmlformats.org/drawingml/2006/table">
            <a:tbl>
              <a:tblPr>
                <a:tableStyleId>{8F44A2F1-9E1F-4B54-A3A2-5F16C0AD49E2}</a:tableStyleId>
              </a:tblPr>
              <a:tblGrid>
                <a:gridCol w="1524000"/>
              </a:tblGrid>
              <a:tr h="38100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lang="en-US" sz="1400" dirty="0" smtClean="0">
                          <a:solidFill>
                            <a:srgbClr val="FFFFFF"/>
                          </a:solidFill>
                        </a:rPr>
                        <a:t>2</a:t>
                      </a:r>
                      <a:r>
                        <a:rPr sz="1400" dirty="0" smtClean="0">
                          <a:solidFill>
                            <a:srgbClr val="FFFFFF"/>
                          </a:solidFill>
                        </a:rPr>
                        <a:t>/</a:t>
                      </a:r>
                      <a:r>
                        <a:rPr lang="en-US" sz="1400" dirty="0" smtClean="0">
                          <a:solidFill>
                            <a:srgbClr val="FFFFFF"/>
                          </a:solidFill>
                        </a:rPr>
                        <a:t>2</a:t>
                      </a:r>
                      <a:r>
                        <a:rPr sz="1400" dirty="0" smtClean="0">
                          <a:solidFill>
                            <a:srgbClr val="FFFFFF"/>
                          </a:solidFill>
                        </a:rPr>
                        <a:t>/2017</a:t>
                      </a:r>
                      <a:endParaRPr sz="1400" dirty="0">
                        <a:solidFill>
                          <a:srgbClr val="FFFFFF"/>
                        </a:solidFill>
                      </a:endParaRP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25" name="Shape 25"/>
          <p:cNvSpPr>
            <a:spLocks noGrp="1"/>
          </p:cNvSpPr>
          <p:nvPr>
            <p:ph type="title"/>
          </p:nvPr>
        </p:nvSpPr>
        <p:spPr>
          <a:xfrm>
            <a:off x="-12700" y="-25400"/>
            <a:ext cx="10464800" cy="1092200"/>
          </a:xfrm>
          <a:prstGeom prst="rect">
            <a:avLst/>
          </a:prstGeom>
        </p:spPr>
        <p:txBody>
          <a:bodyPr/>
          <a:lstStyle>
            <a:lvl1pPr algn="l">
              <a:defRPr sz="64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6" name="Shape 26"/>
          <p:cNvSpPr>
            <a:spLocks noGrp="1"/>
          </p:cNvSpPr>
          <p:nvPr>
            <p:ph type="body" idx="1"/>
          </p:nvPr>
        </p:nvSpPr>
        <p:spPr>
          <a:xfrm>
            <a:off x="0" y="1155700"/>
            <a:ext cx="12674600" cy="74422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8" name="logo-smal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46112" y="-27367"/>
            <a:ext cx="2564480" cy="11723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7" name="Shape 37"/>
          <p:cNvSpPr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 numCol="2" spcCol="523240" anchor="t"/>
          <a:lstStyle>
            <a:lvl1pPr marL="812120" indent="-494620">
              <a:lnSpc>
                <a:spcPct val="100000"/>
              </a:lnSpc>
              <a:spcBef>
                <a:spcPts val="3800"/>
              </a:spcBef>
              <a:defRPr sz="3200"/>
            </a:lvl1pPr>
            <a:lvl2pPr marL="1256620" indent="-494620">
              <a:lnSpc>
                <a:spcPct val="100000"/>
              </a:lnSpc>
              <a:spcBef>
                <a:spcPts val="3800"/>
              </a:spcBef>
              <a:defRPr sz="3200"/>
            </a:lvl2pPr>
            <a:lvl3pPr marL="1701120" indent="-494620">
              <a:lnSpc>
                <a:spcPct val="100000"/>
              </a:lnSpc>
              <a:spcBef>
                <a:spcPts val="3800"/>
              </a:spcBef>
              <a:defRPr sz="3200"/>
            </a:lvl3pPr>
            <a:lvl4pPr marL="2145620" indent="-494620">
              <a:lnSpc>
                <a:spcPct val="100000"/>
              </a:lnSpc>
              <a:spcBef>
                <a:spcPts val="3800"/>
              </a:spcBef>
              <a:defRPr sz="3200"/>
            </a:lvl4pPr>
            <a:lvl5pPr marL="2590120" indent="-494620">
              <a:lnSpc>
                <a:spcPct val="100000"/>
              </a:lnSpc>
              <a:spcBef>
                <a:spcPts val="38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" name="Shape 3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6" name="Shape 4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1" name="Shape 6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/>
          </p:cNvSpPr>
          <p:nvPr>
            <p:ph type="title"/>
          </p:nvPr>
        </p:nvSpPr>
        <p:spPr>
          <a:xfrm>
            <a:off x="1270000" y="2971800"/>
            <a:ext cx="10464800" cy="3810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9" name="Shape 6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/>
          </p:cNvSpPr>
          <p:nvPr>
            <p:ph type="pic" sz="half" idx="13"/>
          </p:nvPr>
        </p:nvSpPr>
        <p:spPr>
          <a:xfrm>
            <a:off x="2438400" y="1638300"/>
            <a:ext cx="8128000" cy="45593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7" name="Shape 77"/>
          <p:cNvSpPr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8" name="Shape 7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/>
          </p:cNvSpPr>
          <p:nvPr>
            <p:ph type="pic" sz="half" idx="13"/>
          </p:nvPr>
        </p:nvSpPr>
        <p:spPr>
          <a:xfrm>
            <a:off x="2438400" y="1638300"/>
            <a:ext cx="8128000" cy="4559300"/>
          </a:xfrm>
          <a:prstGeom prst="rect">
            <a:avLst/>
          </a:prstGeom>
          <a:ln w="25400"/>
          <a:effectLst>
            <a:reflection stA="50000" endPos="40000" dir="5400000" sy="-100000" algn="bl" rotWithShape="0"/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7" name="Shape 8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/>
          </p:cNvSpPr>
          <p:nvPr>
            <p:ph type="pic" sz="quarter" idx="13"/>
          </p:nvPr>
        </p:nvSpPr>
        <p:spPr>
          <a:xfrm>
            <a:off x="7124700" y="1968500"/>
            <a:ext cx="4216400" cy="56261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95" name="Shape 95"/>
          <p:cNvSpPr>
            <a:spLocks noGrp="1"/>
          </p:cNvSpPr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 sz="7000"/>
            </a:lvl1pPr>
          </a:lstStyle>
          <a:p>
            <a:r>
              <a:t>Title Text</a:t>
            </a:r>
          </a:p>
        </p:txBody>
      </p:sp>
      <p:sp>
        <p:nvSpPr>
          <p:cNvPr id="96" name="Shape 96"/>
          <p:cNvSpPr>
            <a:spLocks noGrp="1"/>
          </p:cNvSpPr>
          <p:nvPr>
            <p:ph type="body" sz="quarter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4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40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40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40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" name="Shape 9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r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</p:sldLayoutIdLst>
  <p:transition spd="med"/>
  <p:hf hdr="0" ftr="0" dt="0"/>
  <p:txStyles>
    <p:title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9pPr>
    </p:titleStyle>
    <p:bodyStyle>
      <a:lvl1pPr marL="889000" marR="0" indent="-571500" algn="l" defTabSz="584200" rtl="0" latinLnBrk="0">
        <a:lnSpc>
          <a:spcPct val="70000"/>
        </a:lnSpc>
        <a:spcBef>
          <a:spcPts val="24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1pPr>
      <a:lvl2pPr marL="1333500" marR="0" indent="-571500" algn="l" defTabSz="584200" rtl="0" latinLnBrk="0">
        <a:lnSpc>
          <a:spcPct val="70000"/>
        </a:lnSpc>
        <a:spcBef>
          <a:spcPts val="24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2pPr>
      <a:lvl3pPr marL="1778000" marR="0" indent="-571500" algn="l" defTabSz="584200" rtl="0" latinLnBrk="0">
        <a:lnSpc>
          <a:spcPct val="70000"/>
        </a:lnSpc>
        <a:spcBef>
          <a:spcPts val="24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3pPr>
      <a:lvl4pPr marL="2222500" marR="0" indent="-571500" algn="l" defTabSz="584200" rtl="0" latinLnBrk="0">
        <a:lnSpc>
          <a:spcPct val="70000"/>
        </a:lnSpc>
        <a:spcBef>
          <a:spcPts val="24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4pPr>
      <a:lvl5pPr marL="2667000" marR="0" indent="-571500" algn="l" defTabSz="584200" rtl="0" latinLnBrk="0">
        <a:lnSpc>
          <a:spcPct val="70000"/>
        </a:lnSpc>
        <a:spcBef>
          <a:spcPts val="24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5pPr>
      <a:lvl6pPr marL="3022600" marR="0" indent="-571500" algn="l" defTabSz="584200" rtl="0" latinLnBrk="0">
        <a:lnSpc>
          <a:spcPct val="70000"/>
        </a:lnSpc>
        <a:spcBef>
          <a:spcPts val="24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6pPr>
      <a:lvl7pPr marL="3378200" marR="0" indent="-571500" algn="l" defTabSz="584200" rtl="0" latinLnBrk="0">
        <a:lnSpc>
          <a:spcPct val="70000"/>
        </a:lnSpc>
        <a:spcBef>
          <a:spcPts val="24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7pPr>
      <a:lvl8pPr marL="3733800" marR="0" indent="-571500" algn="l" defTabSz="584200" rtl="0" latinLnBrk="0">
        <a:lnSpc>
          <a:spcPct val="70000"/>
        </a:lnSpc>
        <a:spcBef>
          <a:spcPts val="24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8pPr>
      <a:lvl9pPr marL="4089400" marR="0" indent="-571500" algn="l" defTabSz="584200" rtl="0" latinLnBrk="0">
        <a:lnSpc>
          <a:spcPct val="70000"/>
        </a:lnSpc>
        <a:spcBef>
          <a:spcPts val="24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gif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8" Type="http://schemas.openxmlformats.org/officeDocument/2006/relationships/image" Target="../media/image53.png"/><Relationship Id="rId9" Type="http://schemas.openxmlformats.org/officeDocument/2006/relationships/image" Target="../media/image54.png"/><Relationship Id="rId10" Type="http://schemas.openxmlformats.org/officeDocument/2006/relationships/image" Target="../media/image55.png"/><Relationship Id="rId11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4" Type="http://schemas.openxmlformats.org/officeDocument/2006/relationships/image" Target="../media/image57.png"/><Relationship Id="rId5" Type="http://schemas.openxmlformats.org/officeDocument/2006/relationships/image" Target="../media/image58.emf"/><Relationship Id="rId6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0.png"/><Relationship Id="rId4" Type="http://schemas.openxmlformats.org/officeDocument/2006/relationships/image" Target="../media/image60.png"/><Relationship Id="rId5" Type="http://schemas.openxmlformats.org/officeDocument/2006/relationships/image" Target="../media/image61.emf"/><Relationship Id="rId6" Type="http://schemas.openxmlformats.org/officeDocument/2006/relationships/image" Target="../media/image6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4" Type="http://schemas.openxmlformats.org/officeDocument/2006/relationships/image" Target="../media/image64.emf"/><Relationship Id="rId5" Type="http://schemas.openxmlformats.org/officeDocument/2006/relationships/image" Target="../media/image600.png"/><Relationship Id="rId6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4" Type="http://schemas.openxmlformats.org/officeDocument/2006/relationships/image" Target="../media/image67.emf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emf"/><Relationship Id="rId6" Type="http://schemas.openxmlformats.org/officeDocument/2006/relationships/image" Target="../media/image7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emf"/><Relationship Id="rId5" Type="http://schemas.openxmlformats.org/officeDocument/2006/relationships/image" Target="../media/image7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Relationship Id="rId3" Type="http://schemas.openxmlformats.org/officeDocument/2006/relationships/image" Target="../media/image8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5" Type="http://schemas.openxmlformats.org/officeDocument/2006/relationships/image" Target="../media/image85.png"/><Relationship Id="rId6" Type="http://schemas.openxmlformats.org/officeDocument/2006/relationships/image" Target="../media/image86.png"/><Relationship Id="rId7" Type="http://schemas.openxmlformats.org/officeDocument/2006/relationships/image" Target="../media/image87.png"/><Relationship Id="rId8" Type="http://schemas.openxmlformats.org/officeDocument/2006/relationships/image" Target="../media/image88.png"/><Relationship Id="rId9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Relationship Id="rId3" Type="http://schemas.openxmlformats.org/officeDocument/2006/relationships/image" Target="../media/image96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Relationship Id="rId11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emf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emf"/><Relationship Id="rId8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emf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5.emf"/><Relationship Id="rId8" Type="http://schemas.openxmlformats.org/officeDocument/2006/relationships/image" Target="../media/image26.png"/><Relationship Id="rId9" Type="http://schemas.openxmlformats.org/officeDocument/2006/relationships/image" Target="../media/image23.emf"/><Relationship Id="rId10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7.png"/><Relationship Id="rId12" Type="http://schemas.openxmlformats.org/officeDocument/2006/relationships/image" Target="../media/image28.png"/><Relationship Id="rId13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png"/><Relationship Id="rId4" Type="http://schemas.openxmlformats.org/officeDocument/2006/relationships/image" Target="../media/image20.emf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5.emf"/><Relationship Id="rId8" Type="http://schemas.openxmlformats.org/officeDocument/2006/relationships/image" Target="../media/image26.png"/><Relationship Id="rId9" Type="http://schemas.openxmlformats.org/officeDocument/2006/relationships/image" Target="../media/image23.emf"/><Relationship Id="rId10" Type="http://schemas.openxmlformats.org/officeDocument/2006/relationships/image" Target="../media/image24.emf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7.emf"/><Relationship Id="rId1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20.emf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emf"/><Relationship Id="rId9" Type="http://schemas.openxmlformats.org/officeDocument/2006/relationships/image" Target="../media/image35.emf"/><Relationship Id="rId10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/>
          </p:cNvSpPr>
          <p:nvPr>
            <p:ph type="ctrTitle"/>
          </p:nvPr>
        </p:nvSpPr>
        <p:spPr>
          <a:xfrm>
            <a:off x="1064387" y="1048475"/>
            <a:ext cx="10464801" cy="2324101"/>
          </a:xfrm>
          <a:prstGeom prst="rect">
            <a:avLst/>
          </a:prstGeom>
        </p:spPr>
        <p:txBody>
          <a:bodyPr/>
          <a:lstStyle>
            <a:lvl1pPr>
              <a:defRPr sz="5400"/>
            </a:lvl1pPr>
          </a:lstStyle>
          <a:p>
            <a:r>
              <a:rPr dirty="0"/>
              <a:t>Towards Measurements of Chiral Effects Using Identified Particles from STAR</a:t>
            </a:r>
          </a:p>
        </p:txBody>
      </p:sp>
      <p:sp>
        <p:nvSpPr>
          <p:cNvPr id="158" name="Shape 158"/>
          <p:cNvSpPr>
            <a:spLocks noGrp="1"/>
          </p:cNvSpPr>
          <p:nvPr>
            <p:ph type="subTitle" sz="quarter" idx="1"/>
          </p:nvPr>
        </p:nvSpPr>
        <p:spPr>
          <a:xfrm>
            <a:off x="1270000" y="4038600"/>
            <a:ext cx="10464800" cy="1924536"/>
          </a:xfrm>
          <a:prstGeom prst="rect">
            <a:avLst/>
          </a:prstGeom>
        </p:spPr>
        <p:txBody>
          <a:bodyPr/>
          <a:lstStyle/>
          <a:p>
            <a:r>
              <a:rPr dirty="0"/>
              <a:t>Liwen Wen (for the STAR Collaboration)</a:t>
            </a:r>
          </a:p>
          <a:p>
            <a:pPr>
              <a:defRPr>
                <a:solidFill>
                  <a:srgbClr val="3284BF"/>
                </a:solidFill>
              </a:defRPr>
            </a:pPr>
            <a:r>
              <a:rPr dirty="0"/>
              <a:t>University of California, Los Angeles</a:t>
            </a:r>
          </a:p>
          <a:p>
            <a:pPr>
              <a:defRPr>
                <a:solidFill>
                  <a:srgbClr val="E75345"/>
                </a:solidFill>
              </a:defRPr>
            </a:pPr>
            <a:r>
              <a:rPr dirty="0"/>
              <a:t>Quark Matter 2017, Chicago, </a:t>
            </a:r>
            <a:r>
              <a:rPr lang="en-US" dirty="0" smtClean="0"/>
              <a:t>IL, </a:t>
            </a:r>
            <a:r>
              <a:rPr dirty="0" smtClean="0"/>
              <a:t>USA</a:t>
            </a:r>
            <a:endParaRPr dirty="0"/>
          </a:p>
        </p:txBody>
      </p:sp>
      <p:pic>
        <p:nvPicPr>
          <p:cNvPr id="159" name="logo_lar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302" y="7618118"/>
            <a:ext cx="4634125" cy="21153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ucla-std-blu-rgb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204341" y="8142262"/>
            <a:ext cx="3216255" cy="10360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STAR-logo-base-black.gi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608767" y="6947648"/>
            <a:ext cx="3838066" cy="2960337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3" y="6208971"/>
            <a:ext cx="5006506" cy="84037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STAR Particle Identification</a:t>
            </a:r>
          </a:p>
        </p:txBody>
      </p:sp>
      <p:pic>
        <p:nvPicPr>
          <p:cNvPr id="261" name="image23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428" y="1126441"/>
            <a:ext cx="11760200" cy="443230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783" y="5558758"/>
            <a:ext cx="12169555" cy="34615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09520" y="2141431"/>
            <a:ext cx="1577355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STAR</a:t>
            </a:r>
            <a:r>
              <a:rPr kumimoji="0" lang="zh-CN" altLang="en-US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 </a:t>
            </a:r>
            <a:r>
              <a:rPr kumimoji="0" lang="en-US" altLang="zh-CN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Preliminary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91087" y="2151796"/>
            <a:ext cx="1577355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STAR</a:t>
            </a:r>
            <a:r>
              <a:rPr kumimoji="0" lang="zh-CN" altLang="en-US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 </a:t>
            </a:r>
            <a:r>
              <a:rPr kumimoji="0" lang="en-US" altLang="zh-CN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Preliminary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10271003" y="5650093"/>
                <a:ext cx="2244397" cy="33342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zh-CN" sz="1500" b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ea typeface="+mn-ea"/>
                    <a:cs typeface="+mn-cs"/>
                    <a:sym typeface="Gill Sans"/>
                  </a:rPr>
                  <a:t>1.4</a:t>
                </a:r>
                <a:r>
                  <a:rPr kumimoji="0" lang="zh-CN" altLang="en-US" sz="1500" b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ea typeface="+mn-ea"/>
                    <a:cs typeface="+mn-cs"/>
                    <a:sym typeface="Gill Sans"/>
                  </a:rPr>
                  <a:t> </a:t>
                </a:r>
                <a:r>
                  <a:rPr kumimoji="0" lang="en-US" altLang="zh-CN" sz="1500" b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ea typeface="+mn-ea"/>
                    <a:cs typeface="+mn-cs"/>
                    <a:sym typeface="Gill Sans"/>
                  </a:rPr>
                  <a:t>GeV/c</a:t>
                </a:r>
                <a:r>
                  <a:rPr kumimoji="0" lang="zh-CN" altLang="en-US" sz="1500" b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ea typeface="+mn-ea"/>
                    <a:cs typeface="+mn-cs"/>
                    <a:sym typeface="Gill Sans"/>
                  </a:rPr>
                  <a:t> </a:t>
                </a:r>
                <a:r>
                  <a:rPr kumimoji="0" lang="en-US" altLang="zh-CN" sz="1500" b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ea typeface="+mn-ea"/>
                    <a:cs typeface="+mn-cs"/>
                    <a:sym typeface="Gill Sans"/>
                  </a:rPr>
                  <a:t>&lt;</a:t>
                </a:r>
                <a:r>
                  <a:rPr kumimoji="0" lang="zh-CN" altLang="en-US" sz="1500" b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ea typeface="+mn-ea"/>
                    <a:cs typeface="+mn-cs"/>
                    <a:sym typeface="Gill San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CN" sz="15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charset="0"/>
                            <a:ea typeface="+mn-ea"/>
                            <a:cs typeface="+mn-cs"/>
                            <a:sym typeface="Gill Sans"/>
                          </a:rPr>
                        </m:ctrlPr>
                      </m:sSubPr>
                      <m:e>
                        <m:r>
                          <a:rPr kumimoji="0" lang="en-US" altLang="zh-CN" sz="15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charset="0"/>
                            <a:ea typeface="+mn-ea"/>
                            <a:cs typeface="+mn-cs"/>
                            <a:sym typeface="Gill Sans"/>
                          </a:rPr>
                          <m:t>𝑝</m:t>
                        </m:r>
                      </m:e>
                      <m:sub>
                        <m:r>
                          <a:rPr kumimoji="0" lang="en-US" altLang="zh-CN" sz="15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charset="0"/>
                            <a:ea typeface="+mn-ea"/>
                            <a:cs typeface="+mn-cs"/>
                            <a:sym typeface="Gill Sans"/>
                          </a:rPr>
                          <m:t>𝑇</m:t>
                        </m:r>
                      </m:sub>
                    </m:sSub>
                  </m:oMath>
                </a14:m>
                <a:r>
                  <a:rPr kumimoji="0" lang="en-US" altLang="zh-CN" sz="1500" b="0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ea typeface="+mn-ea"/>
                    <a:cs typeface="+mn-cs"/>
                    <a:sym typeface="Gill Sans"/>
                  </a:rPr>
                  <a:t> &lt;1.5</a:t>
                </a:r>
                <a:r>
                  <a:rPr kumimoji="0" lang="zh-CN" altLang="en-US" sz="1500" b="0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ea typeface="+mn-ea"/>
                    <a:cs typeface="+mn-cs"/>
                    <a:sym typeface="Gill Sans"/>
                  </a:rPr>
                  <a:t> </a:t>
                </a:r>
                <a:r>
                  <a:rPr kumimoji="0" lang="en-US" altLang="zh-CN" sz="1500" b="0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ea typeface="+mn-ea"/>
                    <a:cs typeface="+mn-cs"/>
                    <a:sym typeface="Gill Sans"/>
                  </a:rPr>
                  <a:t>GeV/c</a:t>
                </a: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1003" y="5650093"/>
                <a:ext cx="2244397" cy="333425"/>
              </a:xfrm>
              <a:prstGeom prst="rect">
                <a:avLst/>
              </a:prstGeom>
              <a:blipFill rotWithShape="0">
                <a:blip r:embed="rId4"/>
                <a:stretch>
                  <a:fillRect l="-2717" t="-1818" r="-2446" b="-16364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3494107" y="5640388"/>
            <a:ext cx="102657" cy="379591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altLang="zh-CN" sz="18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sym typeface="Gill San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90058" y="5699080"/>
            <a:ext cx="2993635" cy="224745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1982499" y="5637045"/>
                <a:ext cx="1947071" cy="348813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en-US" sz="1600" b="0" u="none" strike="noStrike" cap="none" spc="0" normalizeH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sym typeface="Gill San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CN" sz="1600" b="0" i="1" u="none" strike="noStrike" cap="none" spc="0" normalizeH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charset="0"/>
                            <a:sym typeface="Gill Sans"/>
                          </a:rPr>
                        </m:ctrlPr>
                      </m:sSubPr>
                      <m:e>
                        <m:r>
                          <a:rPr kumimoji="0" lang="en-US" altLang="zh-CN" sz="1600" b="0" i="1" u="none" strike="noStrike" cap="none" spc="0" normalizeH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charset="0"/>
                            <a:sym typeface="Gill Sans"/>
                          </a:rPr>
                          <m:t>𝑝</m:t>
                        </m:r>
                      </m:e>
                      <m:sub>
                        <m:r>
                          <a:rPr kumimoji="0" lang="en-US" altLang="zh-CN" sz="1600" b="0" i="1" u="none" strike="noStrike" cap="none" spc="0" normalizeH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charset="0"/>
                            <a:sym typeface="Gill Sans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altLang="zh-CN" sz="1600" dirty="0" smtClean="0"/>
                  <a:t>: 0.30 -</a:t>
                </a:r>
                <a:r>
                  <a:rPr kumimoji="0" lang="zh-CN" altLang="en-US" sz="1600" b="0" i="0" u="none" strike="noStrike" cap="none" spc="0" normalizeH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sym typeface="Gill Sans"/>
                  </a:rPr>
                  <a:t> </a:t>
                </a:r>
                <a:r>
                  <a:rPr kumimoji="0" lang="en-US" altLang="zh-CN" sz="1600" b="0" i="0" u="none" strike="noStrike" cap="none" spc="0" normalizeH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sym typeface="Gill Sans"/>
                  </a:rPr>
                  <a:t>0.35 GeV/c</a:t>
                </a:r>
                <a:endParaRPr kumimoji="0" lang="en-US" altLang="zh-CN" sz="16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Gill Sans"/>
                </a:endParaRPr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2499" y="5637045"/>
                <a:ext cx="1947071" cy="348813"/>
              </a:xfrm>
              <a:prstGeom prst="rect">
                <a:avLst/>
              </a:prstGeom>
              <a:blipFill rotWithShape="0">
                <a:blip r:embed="rId5"/>
                <a:stretch>
                  <a:fillRect t="-3509" r="-2813" b="-2105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1971475" y="5982517"/>
            <a:ext cx="1157369" cy="348813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600" b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Gill Sans"/>
              </a:rPr>
              <a:t> </a:t>
            </a:r>
            <a:r>
              <a:rPr lang="en-US" altLang="zh-CN" sz="1600" dirty="0" smtClean="0"/>
              <a:t>y : -0.1 -</a:t>
            </a:r>
            <a:r>
              <a:rPr kumimoji="0" lang="zh-CN" altLang="en-US" sz="16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Gill Sans"/>
              </a:rPr>
              <a:t> </a:t>
            </a:r>
            <a:r>
              <a:rPr kumimoji="0" lang="en-US" altLang="zh-CN" sz="16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Gill Sans"/>
              </a:rPr>
              <a:t>0.1</a:t>
            </a:r>
            <a:endParaRPr kumimoji="0" lang="en-US" altLang="zh-CN" sz="16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sym typeface="Gill San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72600" y="5987321"/>
            <a:ext cx="372835" cy="692825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030" y="6050361"/>
            <a:ext cx="605284" cy="10786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1932" y="5976972"/>
            <a:ext cx="581389" cy="95758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2543298" y="9261282"/>
            <a:ext cx="461502" cy="44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200" smtClean="0"/>
              <a:t>10</a:t>
            </a:r>
            <a:endParaRPr lang="en-US" sz="2200" dirty="0" smtClean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Screen Shot 2016-02-22 at 12.59.41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61070" y="4673659"/>
            <a:ext cx="5180760" cy="2801361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Shape 2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zh-CN" sz="4800" dirty="0" smtClean="0"/>
              <a:t>TPC</a:t>
            </a:r>
            <a:r>
              <a:rPr lang="zh-CN" altLang="en-US" sz="4800" dirty="0" smtClean="0"/>
              <a:t> </a:t>
            </a:r>
            <a:r>
              <a:rPr sz="4800" dirty="0" smtClean="0"/>
              <a:t>Event </a:t>
            </a:r>
            <a:r>
              <a:rPr sz="4800" dirty="0"/>
              <a:t>Plane Reconstruction</a:t>
            </a:r>
          </a:p>
        </p:txBody>
      </p:sp>
      <p:sp>
        <p:nvSpPr>
          <p:cNvPr id="268" name="Shape 268"/>
          <p:cNvSpPr/>
          <p:nvPr/>
        </p:nvSpPr>
        <p:spPr>
          <a:xfrm>
            <a:off x="7645399" y="7464425"/>
            <a:ext cx="2146301" cy="2794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 algn="r" defTabSz="914400">
              <a:buClr>
                <a:srgbClr val="000000"/>
              </a:buClr>
              <a:defRPr sz="1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 </a:t>
            </a:r>
          </a:p>
        </p:txBody>
      </p:sp>
      <p:pic>
        <p:nvPicPr>
          <p:cNvPr id="269" name="image20.pn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0400" y="1612900"/>
            <a:ext cx="4525961" cy="3570286"/>
          </a:xfrm>
          <a:prstGeom prst="rect">
            <a:avLst/>
          </a:prstGeom>
        </p:spPr>
      </p:pic>
      <p:grpSp>
        <p:nvGrpSpPr>
          <p:cNvPr id="277" name="Group 277"/>
          <p:cNvGrpSpPr/>
          <p:nvPr/>
        </p:nvGrpSpPr>
        <p:grpSpPr>
          <a:xfrm>
            <a:off x="7617619" y="1310783"/>
            <a:ext cx="4348162" cy="3430589"/>
            <a:chOff x="0" y="0"/>
            <a:chExt cx="4348160" cy="3430587"/>
          </a:xfrm>
        </p:grpSpPr>
        <p:pic>
          <p:nvPicPr>
            <p:cNvPr id="270" name="image17.png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3455417" cy="3430588"/>
            </a:xfrm>
            <a:prstGeom prst="rect">
              <a:avLst/>
            </a:prstGeom>
            <a:ln w="9525" cap="flat">
              <a:noFill/>
              <a:round/>
            </a:ln>
            <a:effectLst/>
          </p:spPr>
        </p:pic>
        <p:pic>
          <p:nvPicPr>
            <p:cNvPr id="271" name="image16.png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586216" y="1067533"/>
              <a:ext cx="761945" cy="392466"/>
            </a:xfrm>
            <a:prstGeom prst="rect">
              <a:avLst/>
            </a:prstGeom>
            <a:ln w="9525" cap="flat">
              <a:noFill/>
              <a:round/>
            </a:ln>
            <a:effectLst/>
          </p:spPr>
        </p:pic>
        <p:sp>
          <p:nvSpPr>
            <p:cNvPr id="272" name="Shape 272"/>
            <p:cNvSpPr/>
            <p:nvPr/>
          </p:nvSpPr>
          <p:spPr>
            <a:xfrm>
              <a:off x="3357634" y="1331083"/>
              <a:ext cx="76195" cy="152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0800" y="0"/>
                    <a:pt x="21600" y="10800"/>
                    <a:pt x="21600" y="21600"/>
                  </a:cubicBez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3" name="Shape 273"/>
            <p:cNvSpPr/>
            <p:nvPr/>
          </p:nvSpPr>
          <p:spPr>
            <a:xfrm flipH="1">
              <a:off x="3129050" y="1483497"/>
              <a:ext cx="990529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4" name="Shape 274"/>
            <p:cNvSpPr/>
            <p:nvPr/>
          </p:nvSpPr>
          <p:spPr>
            <a:xfrm flipH="1">
              <a:off x="3129050" y="915119"/>
              <a:ext cx="838139" cy="568378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5" name="Shape 275"/>
            <p:cNvSpPr/>
            <p:nvPr/>
          </p:nvSpPr>
          <p:spPr>
            <a:xfrm>
              <a:off x="385416" y="1904"/>
              <a:ext cx="546101" cy="464065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/>
            <a:p>
              <a:pPr algn="l" defTabSz="914400">
                <a:buClr>
                  <a:srgbClr val="000000"/>
                </a:buClr>
                <a:buFont typeface="Times New Roman"/>
                <a:defRPr sz="1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2400" i="1">
                  <a:latin typeface="Times New Roman"/>
                  <a:ea typeface="Times New Roman"/>
                  <a:cs typeface="Times New Roman"/>
                  <a:sym typeface="Times New Roman"/>
                </a:rPr>
                <a:t>p</a:t>
              </a:r>
              <a:r>
                <a:rPr sz="2400" i="1" baseline="-25000">
                  <a:latin typeface="Times New Roman"/>
                  <a:ea typeface="Times New Roman"/>
                  <a:cs typeface="Times New Roman"/>
                  <a:sym typeface="Times New Roman"/>
                </a:rPr>
                <a:t>T</a:t>
              </a:r>
            </a:p>
          </p:txBody>
        </p:sp>
        <p:sp>
          <p:nvSpPr>
            <p:cNvPr id="276" name="Shape 276"/>
            <p:cNvSpPr/>
            <p:nvPr/>
          </p:nvSpPr>
          <p:spPr>
            <a:xfrm flipH="1" flipV="1">
              <a:off x="168897" y="275616"/>
              <a:ext cx="1558811" cy="1453014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pic>
        <p:nvPicPr>
          <p:cNvPr id="278" name="image22.png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55784" y="5191445"/>
            <a:ext cx="4129087" cy="2039938"/>
          </a:xfrm>
          <a:prstGeom prst="rect">
            <a:avLst/>
          </a:prstGeom>
          <a:ln>
            <a:solidFill>
              <a:srgbClr val="000000">
                <a:alpha val="24000"/>
              </a:srgbClr>
            </a:solidFill>
            <a:miter lim="400000"/>
          </a:ln>
        </p:spPr>
      </p:pic>
      <p:sp>
        <p:nvSpPr>
          <p:cNvPr id="279" name="Shape 279"/>
          <p:cNvSpPr/>
          <p:nvPr/>
        </p:nvSpPr>
        <p:spPr>
          <a:xfrm>
            <a:off x="439609" y="7604125"/>
            <a:ext cx="4127501" cy="72746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 defTabSz="914400">
              <a:buClr>
                <a:srgbClr val="0433FF"/>
              </a:buClr>
              <a:defRPr sz="2200" b="1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1400"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sz="2200" b="1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</a:rPr>
              <a:t>The estimated reaction plane is called the event plane.</a:t>
            </a:r>
          </a:p>
        </p:txBody>
      </p:sp>
      <p:sp>
        <p:nvSpPr>
          <p:cNvPr id="283" name="Shape 283"/>
          <p:cNvSpPr/>
          <p:nvPr/>
        </p:nvSpPr>
        <p:spPr>
          <a:xfrm>
            <a:off x="5744902" y="6133407"/>
            <a:ext cx="1514996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/>
              <a:t>before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051263" y="7752412"/>
            <a:ext cx="7492035" cy="13952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Other</a:t>
            </a:r>
            <a:r>
              <a:rPr kumimoji="0" lang="en-US" sz="2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 methods are also used in this study to reconstruct event planes by using </a:t>
            </a:r>
            <a:r>
              <a:rPr kumimoji="0" lang="en-US" sz="2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BBC and ZDC in small systems.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45" name="Shape 283"/>
          <p:cNvSpPr/>
          <p:nvPr/>
        </p:nvSpPr>
        <p:spPr>
          <a:xfrm>
            <a:off x="9240817" y="6088449"/>
            <a:ext cx="1117294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zh-CN" dirty="0" smtClean="0"/>
              <a:t>after</a:t>
            </a:r>
            <a:endParaRPr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414" y="4809085"/>
            <a:ext cx="3395829" cy="250924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/>
              <p:cNvSpPr txBox="1"/>
              <p:nvPr/>
            </p:nvSpPr>
            <p:spPr>
              <a:xfrm>
                <a:off x="11387894" y="7197853"/>
                <a:ext cx="579197" cy="397866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altLang="zh-CN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+mn-ea"/>
                              <a:cs typeface="+mn-cs"/>
                              <a:sym typeface="Gill San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n-US" altLang="zh-CN" sz="2400" b="0" i="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+mn-ea"/>
                              <a:cs typeface="+mn-cs"/>
                              <a:sym typeface="Gill Sans"/>
                            </a:rPr>
                            <m:t>Ψ</m:t>
                          </m:r>
                        </m:e>
                        <m:sub>
                          <m:r>
                            <a:rPr kumimoji="0" lang="en-US" altLang="zh-CN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+mn-ea"/>
                              <a:cs typeface="+mn-cs"/>
                              <a:sym typeface="Gill Sans"/>
                            </a:rPr>
                            <m:t>𝑒𝑝</m:t>
                          </m:r>
                        </m:sub>
                      </m:sSub>
                    </m:oMath>
                  </m:oMathPara>
                </a14:m>
                <a:endParaRPr kumimoji="0" lang="en-US" altLang="zh-CN" sz="24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Gill Sans"/>
                </a:endParaRPr>
              </a:p>
            </p:txBody>
          </p:sp>
        </mc:Choice>
        <mc:Fallback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87894" y="7197853"/>
                <a:ext cx="579197" cy="397866"/>
              </a:xfrm>
              <a:prstGeom prst="rect">
                <a:avLst/>
              </a:prstGeom>
              <a:blipFill rotWithShape="0">
                <a:blip r:embed="rId8"/>
                <a:stretch>
                  <a:fillRect l="-17895" b="-200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514" y="4790504"/>
            <a:ext cx="3470486" cy="2577965"/>
          </a:xfrm>
          <a:prstGeom prst="rect">
            <a:avLst/>
          </a:prstGeom>
        </p:spPr>
      </p:pic>
      <p:sp>
        <p:nvSpPr>
          <p:cNvPr id="48" name="Shape 283"/>
          <p:cNvSpPr/>
          <p:nvPr/>
        </p:nvSpPr>
        <p:spPr>
          <a:xfrm>
            <a:off x="5769332" y="6074339"/>
            <a:ext cx="1514996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/>
              <a:t>before</a:t>
            </a:r>
          </a:p>
        </p:txBody>
      </p:sp>
      <p:sp>
        <p:nvSpPr>
          <p:cNvPr id="49" name="Shape 283"/>
          <p:cNvSpPr/>
          <p:nvPr/>
        </p:nvSpPr>
        <p:spPr>
          <a:xfrm>
            <a:off x="9495887" y="6097036"/>
            <a:ext cx="1117294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zh-CN" dirty="0" smtClean="0"/>
              <a:t>after</a:t>
            </a:r>
            <a:endParaRPr dirty="0"/>
          </a:p>
        </p:txBody>
      </p:sp>
      <p:sp>
        <p:nvSpPr>
          <p:cNvPr id="19" name="Rectangle 18"/>
          <p:cNvSpPr/>
          <p:nvPr/>
        </p:nvSpPr>
        <p:spPr>
          <a:xfrm>
            <a:off x="11630243" y="7041160"/>
            <a:ext cx="255069" cy="190223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1" name="TextBox 50"/>
              <p:cNvSpPr txBox="1"/>
              <p:nvPr/>
            </p:nvSpPr>
            <p:spPr>
              <a:xfrm>
                <a:off x="7854044" y="7217514"/>
                <a:ext cx="579197" cy="397866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altLang="zh-CN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+mn-ea"/>
                              <a:cs typeface="+mn-cs"/>
                              <a:sym typeface="Gill San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n-US" altLang="zh-CN" sz="2400" b="0" i="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+mn-ea"/>
                              <a:cs typeface="+mn-cs"/>
                              <a:sym typeface="Gill Sans"/>
                            </a:rPr>
                            <m:t>Ψ</m:t>
                          </m:r>
                        </m:e>
                        <m:sub>
                          <m:r>
                            <a:rPr kumimoji="0" lang="en-US" altLang="zh-CN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+mn-ea"/>
                              <a:cs typeface="+mn-cs"/>
                              <a:sym typeface="Gill Sans"/>
                            </a:rPr>
                            <m:t>𝑒𝑝</m:t>
                          </m:r>
                        </m:sub>
                      </m:sSub>
                    </m:oMath>
                  </m:oMathPara>
                </a14:m>
                <a:endParaRPr kumimoji="0" lang="en-US" altLang="zh-CN" sz="24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Gill Sans"/>
                </a:endParaRPr>
              </a:p>
            </p:txBody>
          </p:sp>
        </mc:Choice>
        <mc:Fallback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4044" y="7217514"/>
                <a:ext cx="579197" cy="397866"/>
              </a:xfrm>
              <a:prstGeom prst="rect">
                <a:avLst/>
              </a:prstGeom>
              <a:blipFill rotWithShape="0">
                <a:blip r:embed="rId10"/>
                <a:stretch>
                  <a:fillRect l="-16842" b="-200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036" y="7645861"/>
            <a:ext cx="3124200" cy="266700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12543298" y="9261282"/>
            <a:ext cx="461502" cy="44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200" dirty="0" smtClean="0"/>
              <a:t>11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94" name="Shape 294"/>
              <p:cNvSpPr>
                <a:spLocks noGrp="1"/>
              </p:cNvSpPr>
              <p:nvPr>
                <p:ph type="title"/>
              </p:nvPr>
            </p:nvSpPr>
            <p:spPr>
              <a:prstGeom prst="rect">
                <a:avLst/>
              </a:prstGeo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altLang="zh-CN" sz="5400" b="0" i="1" dirty="0" smtClean="0">
                        <a:latin typeface="Cambria Math" charset="0"/>
                      </a:rPr>
                      <m:t>𝜋𝜋</m:t>
                    </m:r>
                  </m:oMath>
                </a14:m>
                <a:r>
                  <a:rPr lang="fr-FR" sz="5400" dirty="0"/>
                  <a:t> </a:t>
                </a:r>
                <a:r>
                  <a:rPr lang="fr-FR" sz="5400" dirty="0" err="1" smtClean="0"/>
                  <a:t>correlation</a:t>
                </a:r>
                <a:r>
                  <a:rPr lang="fr-FR" sz="5400" dirty="0" smtClean="0"/>
                  <a:t>, </a:t>
                </a:r>
                <a:r>
                  <a:rPr lang="fr-FR" sz="5400" dirty="0" err="1" smtClean="0"/>
                  <a:t>Au+Au</a:t>
                </a:r>
                <a:r>
                  <a:rPr lang="fr-FR" sz="5400" dirty="0" smtClean="0"/>
                  <a:t> 200 </a:t>
                </a:r>
                <a:r>
                  <a:rPr lang="fr-FR" sz="5400" dirty="0" err="1" smtClean="0"/>
                  <a:t>GeV</a:t>
                </a:r>
                <a:endParaRPr sz="5400" dirty="0"/>
              </a:p>
            </p:txBody>
          </p:sp>
        </mc:Choice>
        <mc:Fallback xmlns="">
          <p:sp>
            <p:nvSpPr>
              <p:cNvPr id="294" name="Shape 29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prstGeom prst="rect">
                <a:avLst/>
              </a:prstGeom>
              <a:blipFill rotWithShape="0">
                <a:blip r:embed="rId3"/>
                <a:stretch>
                  <a:fillRect t="-7821" b="-256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0" name="Shape 300"/>
              <p:cNvSpPr/>
              <p:nvPr/>
            </p:nvSpPr>
            <p:spPr>
              <a:xfrm>
                <a:off x="840910" y="6969559"/>
                <a:ext cx="11377155" cy="1395254"/>
              </a:xfrm>
              <a:prstGeom prst="rect">
                <a:avLst/>
              </a:prstGeom>
              <a:ln w="38100">
                <a:solidFill>
                  <a:schemeClr val="accent3"/>
                </a:solidFill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>
                <a:spAutoFit/>
              </a:bodyPr>
              <a:lstStyle>
                <a:lvl1pPr marL="254000" indent="-127000" algn="l">
                  <a:buSzPct val="171000"/>
                  <a:buChar char="•"/>
                  <a:defRPr sz="2300">
                    <a:solidFill>
                      <a:schemeClr val="accent5"/>
                    </a:solidFill>
                  </a:defRPr>
                </a:lvl1pPr>
              </a:lstStyle>
              <a:p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800" b="0" i="0" smtClean="0">
                        <a:latin typeface="Cambria Math" charset="0"/>
                      </a:rPr>
                      <m:t>Δ</m:t>
                    </m:r>
                    <m:r>
                      <a:rPr lang="en-US" altLang="zh-CN" sz="2800" b="0" i="1" smtClean="0">
                        <a:latin typeface="Cambria Math" charset="0"/>
                      </a:rPr>
                      <m:t>𝛾</m:t>
                    </m:r>
                  </m:oMath>
                </a14:m>
                <a:r>
                  <a:rPr lang="en-US" sz="2800" dirty="0" smtClean="0"/>
                  <a:t> for </a:t>
                </a:r>
                <a14:m>
                  <m:oMath xmlns:m="http://schemas.openxmlformats.org/officeDocument/2006/math">
                    <m:r>
                      <a:rPr lang="en-US" altLang="zh-CN" sz="2800" b="0" i="1" dirty="0" smtClean="0">
                        <a:latin typeface="Cambria Math" charset="0"/>
                      </a:rPr>
                      <m:t>𝜋𝜋</m:t>
                    </m:r>
                  </m:oMath>
                </a14:m>
                <a:r>
                  <a:rPr lang="zh-CN" altLang="en-US" sz="2800" dirty="0" smtClean="0"/>
                  <a:t> </a:t>
                </a:r>
                <a:r>
                  <a:rPr lang="en-US" sz="2800" dirty="0" smtClean="0"/>
                  <a:t>in </a:t>
                </a:r>
                <a:r>
                  <a:rPr lang="en-US" sz="2800" dirty="0"/>
                  <a:t>Au+Au 200 GeV shows similar </a:t>
                </a:r>
                <a:r>
                  <a:rPr lang="en-US" sz="2800" dirty="0" smtClean="0"/>
                  <a:t>value </a:t>
                </a:r>
                <a:r>
                  <a:rPr lang="en-US" sz="2800" dirty="0"/>
                  <a:t>to charged hadrons’. </a:t>
                </a:r>
                <a:endParaRPr lang="en-US" sz="2800" dirty="0"/>
              </a:p>
              <a:p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sz="2800" b="0" i="1" smtClean="0">
                            <a:latin typeface="Cambria Math" charset="0"/>
                          </a:rPr>
                          <m:t>𝜅</m:t>
                        </m:r>
                      </m:e>
                      <m:sub>
                        <m:r>
                          <a:rPr lang="en-US" altLang="zh-CN" sz="2800" b="0" i="1" smtClean="0">
                            <a:latin typeface="Cambria Math" charset="0"/>
                          </a:rPr>
                          <m:t>𝐾</m:t>
                        </m:r>
                      </m:sub>
                    </m:sSub>
                  </m:oMath>
                </a14:m>
                <a:r>
                  <a:rPr lang="en-US" sz="2800" dirty="0" smtClean="0"/>
                  <a:t> </a:t>
                </a:r>
                <a:r>
                  <a:rPr lang="en-US" sz="2800" dirty="0"/>
                  <a:t>for </a:t>
                </a:r>
                <a:r>
                  <a:rPr lang="en-US" sz="2800" dirty="0" smtClean="0"/>
                  <a:t>mid central and mid peripheral collisions </a:t>
                </a:r>
                <a:r>
                  <a:rPr lang="en-US" sz="2800" dirty="0" smtClean="0"/>
                  <a:t>is much </a:t>
                </a:r>
                <a:r>
                  <a:rPr lang="en-US" sz="2800" dirty="0"/>
                  <a:t>larger than the background </a:t>
                </a:r>
                <a:r>
                  <a:rPr lang="en-US" sz="2800" dirty="0" smtClean="0"/>
                  <a:t>level (1.0 to 2.0</a:t>
                </a:r>
                <a:r>
                  <a:rPr lang="en-US" sz="2800" dirty="0" smtClean="0"/>
                  <a:t>) estimated </a:t>
                </a:r>
                <a:r>
                  <a:rPr lang="en-US" sz="2800" dirty="0"/>
                  <a:t>from AMPT.</a:t>
                </a:r>
                <a:endParaRPr sz="2800" dirty="0"/>
              </a:p>
            </p:txBody>
          </p:sp>
        </mc:Choice>
        <mc:Fallback>
          <p:sp>
            <p:nvSpPr>
              <p:cNvPr id="300" name="Shape 30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910" y="6969559"/>
                <a:ext cx="11377155" cy="1395254"/>
              </a:xfrm>
              <a:prstGeom prst="rect">
                <a:avLst/>
              </a:prstGeom>
              <a:blipFill rotWithShape="0">
                <a:blip r:embed="rId4"/>
                <a:stretch>
                  <a:fillRect l="-1389" t="-22979" b="-9362"/>
                </a:stretch>
              </a:blipFill>
              <a:ln w="38100">
                <a:solidFill>
                  <a:schemeClr val="accent3"/>
                </a:solidFill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/>
          <p:cNvSpPr txBox="1"/>
          <p:nvPr/>
        </p:nvSpPr>
        <p:spPr>
          <a:xfrm>
            <a:off x="12543298" y="9261282"/>
            <a:ext cx="461502" cy="44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200" dirty="0" smtClean="0"/>
              <a:t>12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283" y="1711293"/>
            <a:ext cx="6185641" cy="421103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40" y="1711293"/>
            <a:ext cx="6082943" cy="414112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altLang="zh-CN" sz="5400" i="1" dirty="0">
                        <a:latin typeface="Cambria Math" charset="0"/>
                      </a:rPr>
                      <m:t>𝜋𝜋</m:t>
                    </m:r>
                  </m:oMath>
                </a14:m>
                <a:r>
                  <a:rPr lang="fr-FR" sz="5400" dirty="0"/>
                  <a:t> </a:t>
                </a:r>
                <a:r>
                  <a:rPr lang="fr-FR" sz="5400" dirty="0" err="1"/>
                  <a:t>correlation</a:t>
                </a:r>
                <a:r>
                  <a:rPr lang="fr-FR" sz="5400" dirty="0"/>
                  <a:t>, </a:t>
                </a:r>
                <a:r>
                  <a:rPr lang="fr-FR" sz="5400" dirty="0" err="1"/>
                  <a:t>Au+Au</a:t>
                </a:r>
                <a:r>
                  <a:rPr lang="fr-FR" sz="5400" dirty="0"/>
                  <a:t> </a:t>
                </a:r>
                <a:r>
                  <a:rPr lang="fr-FR" sz="5400" dirty="0" smtClean="0"/>
                  <a:t>39GeV</a:t>
                </a:r>
                <a:endParaRPr lang="en-US" sz="5400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 t="-7821" b="-256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Shape 301"/>
              <p:cNvSpPr/>
              <p:nvPr/>
            </p:nvSpPr>
            <p:spPr>
              <a:xfrm>
                <a:off x="417761" y="7056694"/>
                <a:ext cx="11785601" cy="1395254"/>
              </a:xfrm>
              <a:prstGeom prst="rect">
                <a:avLst/>
              </a:prstGeom>
              <a:ln w="38100">
                <a:solidFill>
                  <a:schemeClr val="accent3"/>
                </a:solidFill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>
                <a:spAutoFit/>
              </a:bodyPr>
              <a:lstStyle>
                <a:lvl1pPr marL="254000" indent="-127000" algn="l">
                  <a:buSzPct val="171000"/>
                  <a:buChar char="•"/>
                  <a:defRPr sz="2300">
                    <a:solidFill>
                      <a:schemeClr val="accent5"/>
                    </a:solidFill>
                  </a:defRPr>
                </a:lvl1pPr>
              </a:lstStyle>
              <a:p>
                <a:r>
                  <a:rPr lang="en-US" sz="2800" dirty="0" smtClean="0"/>
                  <a:t> Au+Au 39 GeV </a:t>
                </a:r>
                <a14:m>
                  <m:oMath xmlns:m="http://schemas.openxmlformats.org/officeDocument/2006/math">
                    <m:r>
                      <a:rPr lang="en-US" altLang="zh-CN" sz="2800" b="0" i="1" smtClean="0">
                        <a:latin typeface="Cambria Math" charset="0"/>
                      </a:rPr>
                      <m:t>𝜋</m:t>
                    </m:r>
                    <m:r>
                      <a:rPr lang="en-US" altLang="zh-CN" sz="2800" b="0" i="1" smtClean="0">
                        <a:latin typeface="Cambria Math" charset="0"/>
                      </a:rPr>
                      <m:t>𝜋</m:t>
                    </m:r>
                  </m:oMath>
                </a14:m>
                <a:r>
                  <a:rPr lang="en-US" altLang="zh-CN" sz="2800" dirty="0" smtClean="0"/>
                  <a:t> pair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800" b="0" i="0" smtClean="0">
                        <a:latin typeface="Cambria Math" charset="0"/>
                      </a:rPr>
                      <m:t>Δ</m:t>
                    </m:r>
                    <m:r>
                      <a:rPr lang="en-US" altLang="zh-CN" sz="2800" b="0" i="1" smtClean="0">
                        <a:latin typeface="Cambria Math" charset="0"/>
                      </a:rPr>
                      <m:t>𝛾</m:t>
                    </m:r>
                  </m:oMath>
                </a14:m>
                <a:r>
                  <a:rPr lang="zh-CN" altLang="en-US" sz="2800" dirty="0" smtClean="0"/>
                  <a:t> </a:t>
                </a:r>
                <a:r>
                  <a:rPr lang="en-US" sz="2800" dirty="0" smtClean="0"/>
                  <a:t>shows </a:t>
                </a:r>
                <a:r>
                  <a:rPr lang="en-US" sz="2800" dirty="0"/>
                  <a:t>similar </a:t>
                </a:r>
                <a:r>
                  <a:rPr lang="en-US" altLang="zh-CN" sz="2800" dirty="0" smtClean="0"/>
                  <a:t>magnitude</a:t>
                </a:r>
                <a:r>
                  <a:rPr lang="zh-CN" altLang="en-US" sz="2800" dirty="0" smtClean="0"/>
                  <a:t> </a:t>
                </a:r>
                <a:r>
                  <a:rPr lang="en-US" sz="2800" dirty="0" smtClean="0"/>
                  <a:t>to </a:t>
                </a:r>
                <a:r>
                  <a:rPr lang="en-US" sz="2800" dirty="0" smtClean="0"/>
                  <a:t>charged hadron’s at </a:t>
                </a:r>
                <a:r>
                  <a:rPr lang="en-US" sz="2800" dirty="0" smtClean="0"/>
                  <a:t>the same </a:t>
                </a:r>
                <a:r>
                  <a:rPr lang="en-US" sz="2800" dirty="0" smtClean="0"/>
                  <a:t>energy. </a:t>
                </a:r>
                <a:endParaRPr lang="en-US" sz="2800" dirty="0" smtClean="0"/>
              </a:p>
              <a:p>
                <a:r>
                  <a:rPr lang="en-US" altLang="zh-CN" sz="2800" b="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sz="2800" b="0" i="1" smtClean="0">
                            <a:latin typeface="Cambria Math" charset="0"/>
                          </a:rPr>
                          <m:t>𝜅</m:t>
                        </m:r>
                      </m:e>
                      <m:sub>
                        <m:r>
                          <a:rPr lang="en-US" altLang="zh-CN" sz="2800" b="0" i="1" smtClean="0">
                            <a:latin typeface="Cambria Math" charset="0"/>
                          </a:rPr>
                          <m:t>𝐾</m:t>
                        </m:r>
                      </m:sub>
                    </m:sSub>
                  </m:oMath>
                </a14:m>
                <a:r>
                  <a:rPr lang="en-US" sz="2800" dirty="0" smtClean="0"/>
                  <a:t> is higher </a:t>
                </a:r>
                <a:r>
                  <a:rPr lang="en-US" sz="2800" dirty="0" smtClean="0"/>
                  <a:t>than 2 except in central collisions. </a:t>
                </a:r>
                <a:endParaRPr sz="2800" dirty="0"/>
              </a:p>
            </p:txBody>
          </p:sp>
        </mc:Choice>
        <mc:Fallback>
          <p:sp>
            <p:nvSpPr>
              <p:cNvPr id="6" name="Shape 30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761" y="7056694"/>
                <a:ext cx="11785601" cy="1395254"/>
              </a:xfrm>
              <a:prstGeom prst="rect">
                <a:avLst/>
              </a:prstGeom>
              <a:blipFill rotWithShape="0">
                <a:blip r:embed="rId4"/>
                <a:stretch>
                  <a:fillRect l="-1341" t="-23077" b="-23077"/>
                </a:stretch>
              </a:blipFill>
              <a:ln w="38100">
                <a:solidFill>
                  <a:schemeClr val="accent3"/>
                </a:solidFill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/>
          <p:cNvSpPr txBox="1"/>
          <p:nvPr/>
        </p:nvSpPr>
        <p:spPr>
          <a:xfrm>
            <a:off x="12543298" y="9261282"/>
            <a:ext cx="461502" cy="44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200" dirty="0" smtClean="0"/>
              <a:t>13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849" y="1709287"/>
            <a:ext cx="6208449" cy="422656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9287"/>
            <a:ext cx="6383867" cy="434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0543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557" y="1864683"/>
            <a:ext cx="6186591" cy="42116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4" y="1864683"/>
            <a:ext cx="6277373" cy="42734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7" name="Shape 307"/>
              <p:cNvSpPr>
                <a:spLocks noGrp="1"/>
              </p:cNvSpPr>
              <p:nvPr>
                <p:ph type="title"/>
              </p:nvPr>
            </p:nvSpPr>
            <p:spPr>
              <a:prstGeom prst="rect">
                <a:avLst/>
              </a:prstGeo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altLang="zh-CN" b="0" i="1" dirty="0" smtClean="0">
                        <a:latin typeface="Cambria Math" charset="0"/>
                      </a:rPr>
                      <m:t>𝜋</m:t>
                    </m:r>
                    <m:r>
                      <a:rPr lang="en-US" altLang="zh-CN" b="0" i="1" dirty="0" smtClean="0">
                        <a:latin typeface="Cambria Math" charset="0"/>
                      </a:rPr>
                      <m:t>𝐾</m:t>
                    </m:r>
                  </m:oMath>
                </a14:m>
                <a:r>
                  <a:rPr lang="en-US" dirty="0"/>
                  <a:t>correlation</a:t>
                </a:r>
                <a:endParaRPr dirty="0"/>
              </a:p>
            </p:txBody>
          </p:sp>
        </mc:Choice>
        <mc:Fallback xmlns="">
          <p:sp>
            <p:nvSpPr>
              <p:cNvPr id="307" name="Shape 30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prstGeom prst="rect">
                <a:avLst/>
              </a:prstGeom>
              <a:blipFill rotWithShape="0">
                <a:blip r:embed="rId5"/>
                <a:stretch>
                  <a:fillRect t="-17318" b="-396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4" name="Shape 314"/>
              <p:cNvSpPr/>
              <p:nvPr/>
            </p:nvSpPr>
            <p:spPr>
              <a:xfrm>
                <a:off x="370841" y="7219225"/>
                <a:ext cx="12458208" cy="964367"/>
              </a:xfrm>
              <a:prstGeom prst="rect">
                <a:avLst/>
              </a:prstGeom>
              <a:ln w="38100">
                <a:solidFill>
                  <a:schemeClr val="accent3"/>
                </a:solidFill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>
                <a:spAutoFit/>
              </a:bodyPr>
              <a:lstStyle>
                <a:lvl1pPr marL="254000" indent="-127000" algn="l">
                  <a:buSzPct val="171000"/>
                  <a:buChar char="•"/>
                  <a:defRPr sz="2300">
                    <a:solidFill>
                      <a:schemeClr val="accent5"/>
                    </a:solidFill>
                  </a:defRPr>
                </a:lvl1pPr>
              </a:lstStyle>
              <a:p>
                <a:r>
                  <a:rPr lang="en-US" altLang="zh-CN" sz="2800" dirty="0" smtClean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800" b="0" i="0" smtClean="0">
                        <a:latin typeface="Cambria Math" charset="0"/>
                      </a:rPr>
                      <m:t>Δ</m:t>
                    </m:r>
                    <m:r>
                      <a:rPr lang="en-US" altLang="zh-CN" sz="2800" i="1">
                        <a:latin typeface="Cambria Math" charset="0"/>
                      </a:rPr>
                      <m:t>𝛾</m:t>
                    </m:r>
                  </m:oMath>
                </a14:m>
                <a:r>
                  <a:rPr lang="en-US" sz="2800" dirty="0"/>
                  <a:t> </a:t>
                </a:r>
                <a:r>
                  <a:rPr lang="en-US" sz="2800" dirty="0" smtClean="0"/>
                  <a:t>for </a:t>
                </a:r>
                <a14:m>
                  <m:oMath xmlns:m="http://schemas.openxmlformats.org/officeDocument/2006/math">
                    <m:r>
                      <a:rPr lang="en-US" altLang="zh-CN" sz="2800" i="1">
                        <a:latin typeface="Cambria Math" charset="0"/>
                      </a:rPr>
                      <m:t>𝜋</m:t>
                    </m:r>
                    <m:r>
                      <a:rPr lang="en-US" altLang="zh-CN" sz="2800" i="1">
                        <a:latin typeface="Cambria Math" charset="0"/>
                      </a:rPr>
                      <m:t>𝐾</m:t>
                    </m:r>
                  </m:oMath>
                </a14:m>
                <a:r>
                  <a:rPr lang="en-US" sz="2800" dirty="0"/>
                  <a:t> </a:t>
                </a:r>
                <a:r>
                  <a:rPr lang="en-US" sz="2800" dirty="0" smtClean="0"/>
                  <a:t>pair is finite in </a:t>
                </a:r>
                <a:r>
                  <a:rPr lang="en-US" sz="2800" dirty="0" err="1" smtClean="0"/>
                  <a:t>Au+Au</a:t>
                </a:r>
                <a:r>
                  <a:rPr lang="en-US" sz="2800" dirty="0" smtClean="0"/>
                  <a:t> at both 200 GeV and 39 GeV</a:t>
                </a:r>
                <a:r>
                  <a:rPr lang="en-US" sz="2800" dirty="0" smtClean="0"/>
                  <a:t>.  </a:t>
                </a:r>
              </a:p>
              <a:p>
                <a:r>
                  <a:rPr lang="en-US" altLang="zh-CN" sz="2800" b="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sz="2800" b="0" i="1" smtClean="0">
                            <a:latin typeface="Cambria Math" charset="0"/>
                          </a:rPr>
                          <m:t>𝜅</m:t>
                        </m:r>
                      </m:e>
                      <m:sub>
                        <m:r>
                          <a:rPr lang="en-US" altLang="zh-CN" sz="2800" b="0" i="1" smtClean="0">
                            <a:latin typeface="Cambria Math" charset="0"/>
                          </a:rPr>
                          <m:t>𝐾</m:t>
                        </m:r>
                      </m:sub>
                    </m:sSub>
                  </m:oMath>
                </a14:m>
                <a:r>
                  <a:rPr lang="en-US" sz="2800" dirty="0" smtClean="0"/>
                  <a:t> </a:t>
                </a:r>
                <a:r>
                  <a:rPr lang="en-US" sz="2800" dirty="0" smtClean="0"/>
                  <a:t>values are close </a:t>
                </a:r>
                <a:r>
                  <a:rPr lang="en-US" sz="2800" dirty="0"/>
                  <a:t>to or </a:t>
                </a:r>
                <a:r>
                  <a:rPr lang="en-US" sz="2800" dirty="0" smtClean="0"/>
                  <a:t>below 2, making it hard to distinguish from background. </a:t>
                </a:r>
                <a:endParaRPr sz="2800" dirty="0"/>
              </a:p>
            </p:txBody>
          </p:sp>
        </mc:Choice>
        <mc:Fallback>
          <p:sp>
            <p:nvSpPr>
              <p:cNvPr id="314" name="Shape 3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841" y="7219225"/>
                <a:ext cx="12458208" cy="964367"/>
              </a:xfrm>
              <a:prstGeom prst="rect">
                <a:avLst/>
              </a:prstGeom>
              <a:blipFill rotWithShape="0">
                <a:blip r:embed="rId6"/>
                <a:stretch>
                  <a:fillRect l="-1268" t="-32927" r="-732" b="-33537"/>
                </a:stretch>
              </a:blipFill>
              <a:ln w="38100">
                <a:solidFill>
                  <a:schemeClr val="accent3"/>
                </a:solidFill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2585137" y="3970524"/>
            <a:ext cx="1944442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2000" dirty="0" smtClean="0">
                <a:solidFill>
                  <a:schemeClr val="bg1">
                    <a:lumMod val="50000"/>
                  </a:schemeClr>
                </a:solidFill>
              </a:rPr>
              <a:t>STAR</a:t>
            </a: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2000" dirty="0" smtClean="0">
                <a:solidFill>
                  <a:schemeClr val="bg1">
                    <a:lumMod val="50000"/>
                  </a:schemeClr>
                </a:solidFill>
              </a:rPr>
              <a:t>Preliminary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sym typeface="Gill San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451139" y="3810732"/>
            <a:ext cx="1944442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2000" dirty="0" smtClean="0">
                <a:solidFill>
                  <a:schemeClr val="bg1">
                    <a:lumMod val="50000"/>
                  </a:schemeClr>
                </a:solidFill>
              </a:rPr>
              <a:t>STAR</a:t>
            </a: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2000" dirty="0" smtClean="0">
                <a:solidFill>
                  <a:schemeClr val="bg1">
                    <a:lumMod val="50000"/>
                  </a:schemeClr>
                </a:solidFill>
              </a:rPr>
              <a:t>Preliminary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sym typeface="Gill San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543298" y="9261282"/>
            <a:ext cx="461502" cy="44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200" dirty="0" smtClean="0"/>
              <a:t>14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444" y="1946985"/>
            <a:ext cx="6423137" cy="437271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36957"/>
            <a:ext cx="6605770" cy="44970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1" name="Shape 321"/>
              <p:cNvSpPr>
                <a:spLocks noGrp="1"/>
              </p:cNvSpPr>
              <p:nvPr>
                <p:ph type="title"/>
              </p:nvPr>
            </p:nvSpPr>
            <p:spPr>
              <a:prstGeom prst="rect">
                <a:avLst/>
              </a:prstGeo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charset="0"/>
                      </a:rPr>
                      <m:t>𝑝</m:t>
                    </m:r>
                    <m:r>
                      <a:rPr lang="en-US" altLang="zh-CN" b="0" i="1" smtClean="0">
                        <a:latin typeface="Cambria Math" charset="0"/>
                      </a:rPr>
                      <m:t>𝜋</m:t>
                    </m:r>
                    <m:r>
                      <a:rPr lang="zh-CN" altLang="en-US" b="0" i="1" smtClean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dirty="0" smtClean="0"/>
                  <a:t>correlation</a:t>
                </a:r>
                <a:endParaRPr dirty="0"/>
              </a:p>
            </p:txBody>
          </p:sp>
        </mc:Choice>
        <mc:Fallback xmlns="">
          <p:sp>
            <p:nvSpPr>
              <p:cNvPr id="321" name="Shape 32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prstGeom prst="rect">
                <a:avLst/>
              </a:prstGeom>
              <a:blipFill rotWithShape="0">
                <a:blip r:embed="rId5"/>
                <a:stretch>
                  <a:fillRect t="-17318" b="-396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3086769" y="4056306"/>
            <a:ext cx="1944442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2000" dirty="0" smtClean="0">
                <a:solidFill>
                  <a:schemeClr val="bg1">
                    <a:lumMod val="50000"/>
                  </a:schemeClr>
                </a:solidFill>
              </a:rPr>
              <a:t>STAR</a:t>
            </a: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2000" dirty="0" smtClean="0">
                <a:solidFill>
                  <a:schemeClr val="bg1">
                    <a:lumMod val="50000"/>
                  </a:schemeClr>
                </a:solidFill>
              </a:rPr>
              <a:t>Preliminary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sym typeface="Gill San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975538" y="4056306"/>
            <a:ext cx="1944442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2000" dirty="0" smtClean="0">
                <a:solidFill>
                  <a:schemeClr val="bg1">
                    <a:lumMod val="50000"/>
                  </a:schemeClr>
                </a:solidFill>
              </a:rPr>
              <a:t>STAR</a:t>
            </a: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2000" dirty="0" smtClean="0">
                <a:solidFill>
                  <a:schemeClr val="bg1">
                    <a:lumMod val="50000"/>
                  </a:schemeClr>
                </a:solidFill>
              </a:rPr>
              <a:t>Preliminary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sym typeface="Gill San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Shape 314"/>
              <p:cNvSpPr/>
              <p:nvPr/>
            </p:nvSpPr>
            <p:spPr>
              <a:xfrm>
                <a:off x="321854" y="7219225"/>
                <a:ext cx="12458208" cy="964367"/>
              </a:xfrm>
              <a:prstGeom prst="rect">
                <a:avLst/>
              </a:prstGeom>
              <a:ln w="38100">
                <a:solidFill>
                  <a:schemeClr val="accent3"/>
                </a:solidFill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>
                <a:spAutoFit/>
              </a:bodyPr>
              <a:lstStyle>
                <a:lvl1pPr marL="254000" indent="-127000" algn="l">
                  <a:buSzPct val="171000"/>
                  <a:buChar char="•"/>
                  <a:defRPr sz="2300">
                    <a:solidFill>
                      <a:schemeClr val="accent5"/>
                    </a:solidFill>
                  </a:defRPr>
                </a:lvl1pPr>
              </a:lstStyle>
              <a:p>
                <a:r>
                  <a:rPr lang="en-US" altLang="zh-CN" sz="2800" dirty="0" smtClean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800" b="0" i="0" smtClean="0">
                        <a:latin typeface="Cambria Math" charset="0"/>
                      </a:rPr>
                      <m:t>Δ</m:t>
                    </m:r>
                    <m:r>
                      <a:rPr lang="en-US" altLang="zh-CN" sz="2800" i="1">
                        <a:latin typeface="Cambria Math" charset="0"/>
                      </a:rPr>
                      <m:t>𝛾</m:t>
                    </m:r>
                  </m:oMath>
                </a14:m>
                <a:r>
                  <a:rPr lang="en-US" sz="2800" dirty="0"/>
                  <a:t> </a:t>
                </a:r>
                <a:r>
                  <a:rPr lang="en-US" sz="2800" dirty="0" smtClean="0"/>
                  <a:t>for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charset="0"/>
                      </a:rPr>
                      <m:t>𝑝</m:t>
                    </m:r>
                    <m:r>
                      <a:rPr lang="en-US" sz="2800" b="0" i="1" smtClean="0">
                        <a:latin typeface="Cambria Math" charset="0"/>
                      </a:rPr>
                      <m:t>𝜋</m:t>
                    </m:r>
                  </m:oMath>
                </a14:m>
                <a:r>
                  <a:rPr lang="en-US" sz="2800" dirty="0" smtClean="0"/>
                  <a:t> pair is finite in </a:t>
                </a:r>
                <a:r>
                  <a:rPr lang="en-US" sz="2800" dirty="0" err="1" smtClean="0"/>
                  <a:t>Au+Au</a:t>
                </a:r>
                <a:r>
                  <a:rPr lang="en-US" sz="2800" dirty="0" smtClean="0"/>
                  <a:t> at both 200 GeV and 39 GeV</a:t>
                </a:r>
                <a:r>
                  <a:rPr lang="en-US" sz="2800" dirty="0" smtClean="0"/>
                  <a:t>.  </a:t>
                </a:r>
              </a:p>
              <a:p>
                <a:r>
                  <a:rPr lang="en-US" altLang="zh-CN" sz="2800" b="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sz="2800" b="0" i="1" smtClean="0">
                            <a:latin typeface="Cambria Math" charset="0"/>
                          </a:rPr>
                          <m:t>𝜅</m:t>
                        </m:r>
                      </m:e>
                      <m:sub>
                        <m:r>
                          <a:rPr lang="en-US" altLang="zh-CN" sz="2800" b="0" i="1" smtClean="0">
                            <a:latin typeface="Cambria Math" charset="0"/>
                          </a:rPr>
                          <m:t>𝐾</m:t>
                        </m:r>
                      </m:sub>
                    </m:sSub>
                  </m:oMath>
                </a14:m>
                <a:r>
                  <a:rPr lang="en-US" sz="2800" dirty="0" smtClean="0"/>
                  <a:t> </a:t>
                </a:r>
                <a:r>
                  <a:rPr lang="en-US" sz="2800" dirty="0" smtClean="0"/>
                  <a:t>values are close </a:t>
                </a:r>
                <a:r>
                  <a:rPr lang="en-US" sz="2800" dirty="0"/>
                  <a:t>to or </a:t>
                </a:r>
                <a:r>
                  <a:rPr lang="en-US" sz="2800" dirty="0" smtClean="0"/>
                  <a:t>below 2, making it hard to distinguish from background. </a:t>
                </a:r>
                <a:endParaRPr sz="2800" dirty="0"/>
              </a:p>
            </p:txBody>
          </p:sp>
        </mc:Choice>
        <mc:Fallback>
          <p:sp>
            <p:nvSpPr>
              <p:cNvPr id="16" name="Shape 3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854" y="7219225"/>
                <a:ext cx="12458208" cy="964367"/>
              </a:xfrm>
              <a:prstGeom prst="rect">
                <a:avLst/>
              </a:prstGeom>
              <a:blipFill rotWithShape="0">
                <a:blip r:embed="rId6"/>
                <a:stretch>
                  <a:fillRect l="-1269" t="-32927" r="-781" b="-33537"/>
                </a:stretch>
              </a:blipFill>
              <a:ln w="38100">
                <a:solidFill>
                  <a:schemeClr val="accent3"/>
                </a:solidFill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/>
          <p:cNvSpPr txBox="1"/>
          <p:nvPr/>
        </p:nvSpPr>
        <p:spPr>
          <a:xfrm>
            <a:off x="12543298" y="9261282"/>
            <a:ext cx="461502" cy="44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200" smtClean="0"/>
              <a:t>15</a:t>
            </a:r>
            <a:endParaRPr lang="en-US" sz="2200" dirty="0" smtClean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33" name="Shape 333"/>
              <p:cNvSpPr>
                <a:spLocks noGrp="1"/>
              </p:cNvSpPr>
              <p:nvPr>
                <p:ph type="title"/>
              </p:nvPr>
            </p:nvSpPr>
            <p:spPr>
              <a:prstGeom prst="rect">
                <a:avLst/>
              </a:prstGeom>
            </p:spPr>
            <p:txBody>
              <a:bodyPr/>
              <a:lstStyle/>
              <a:p>
                <a:r>
                  <a:rPr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charset="0"/>
                      </a:rPr>
                      <m:t>𝑝𝑝</m:t>
                    </m:r>
                    <m:r>
                      <a:rPr lang="en-US" i="1" dirty="0" smtClean="0">
                        <a:latin typeface="Cambria Math" charset="0"/>
                      </a:rPr>
                      <m:t> </m:t>
                    </m:r>
                  </m:oMath>
                </a14:m>
                <a:r>
                  <a:rPr dirty="0"/>
                  <a:t>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charset="0"/>
                      </a:rPr>
                      <m:t>𝑝𝐾</m:t>
                    </m:r>
                    <m:r>
                      <a:rPr lang="en-US" i="1" dirty="0" smtClean="0">
                        <a:latin typeface="Cambria Math" charset="0"/>
                      </a:rPr>
                      <m:t> </m:t>
                    </m:r>
                  </m:oMath>
                </a14:m>
                <a:r>
                  <a:rPr dirty="0"/>
                  <a:t>correlation</a:t>
                </a:r>
              </a:p>
            </p:txBody>
          </p:sp>
        </mc:Choice>
        <mc:Fallback>
          <p:sp>
            <p:nvSpPr>
              <p:cNvPr id="333" name="Shape 33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prstGeom prst="rect">
                <a:avLst/>
              </a:prstGeom>
              <a:blipFill rotWithShape="0">
                <a:blip r:embed="rId3"/>
                <a:stretch>
                  <a:fillRect t="-17318" b="-396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9" name="Shape 339"/>
              <p:cNvSpPr/>
              <p:nvPr/>
            </p:nvSpPr>
            <p:spPr>
              <a:xfrm>
                <a:off x="677566" y="5855464"/>
                <a:ext cx="11465947" cy="2687915"/>
              </a:xfrm>
              <a:prstGeom prst="rect">
                <a:avLst/>
              </a:prstGeom>
              <a:ln w="38100">
                <a:solidFill>
                  <a:schemeClr val="accent3"/>
                </a:solidFill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>
                <a:spAutoFit/>
              </a:bodyPr>
              <a:lstStyle>
                <a:lvl1pPr marL="254000" indent="-127000" algn="l">
                  <a:buSzPct val="171000"/>
                  <a:buChar char="•"/>
                  <a:defRPr sz="2300">
                    <a:solidFill>
                      <a:schemeClr val="accent5"/>
                    </a:solidFill>
                  </a:defRPr>
                </a:lvl1pPr>
              </a:lstStyle>
              <a:p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charset="0"/>
                      </a:rPr>
                      <m:t>𝑝𝑝</m:t>
                    </m:r>
                  </m:oMath>
                </a14:m>
                <a:r>
                  <a:rPr lang="en-US" sz="2800" dirty="0" smtClean="0"/>
                  <a:t> </a:t>
                </a:r>
                <a:r>
                  <a:rPr lang="en-US" sz="2800" dirty="0" smtClean="0"/>
                  <a:t>pairs </a:t>
                </a:r>
                <a:r>
                  <a:rPr lang="en-US" altLang="zh-CN" sz="2800" dirty="0" smtClean="0"/>
                  <a:t>in</a:t>
                </a:r>
                <a:r>
                  <a:rPr lang="zh-CN" altLang="en-US" sz="2800" dirty="0" smtClean="0"/>
                  <a:t> </a:t>
                </a:r>
                <a:r>
                  <a:rPr lang="en-US" sz="2800" dirty="0" err="1" smtClean="0"/>
                  <a:t>Au+Au</a:t>
                </a:r>
                <a:r>
                  <a:rPr lang="en-US" sz="2800" dirty="0" smtClean="0"/>
                  <a:t> </a:t>
                </a:r>
                <a:r>
                  <a:rPr lang="en-US" sz="2800" dirty="0"/>
                  <a:t>200 GeV </a:t>
                </a:r>
                <a:r>
                  <a:rPr lang="en-US" sz="2800" dirty="0" smtClean="0"/>
                  <a:t>show large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800" b="0" i="0" dirty="0" smtClean="0">
                        <a:latin typeface="Cambria Math" charset="0"/>
                      </a:rPr>
                      <m:t>Δ</m:t>
                    </m:r>
                    <m:r>
                      <a:rPr lang="en-US" altLang="zh-CN" sz="2800" b="0" i="1" dirty="0" smtClean="0">
                        <a:latin typeface="Cambria Math" charset="0"/>
                      </a:rPr>
                      <m:t>𝛾</m:t>
                    </m:r>
                  </m:oMath>
                </a14:m>
                <a:r>
                  <a:rPr lang="en-US" sz="2800" dirty="0" smtClean="0"/>
                  <a:t>.</a:t>
                </a:r>
              </a:p>
              <a:p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800" b="0" i="0" dirty="0" smtClean="0">
                        <a:latin typeface="Cambria Math" charset="0"/>
                      </a:rPr>
                      <m:t>Δ</m:t>
                    </m:r>
                    <m:r>
                      <a:rPr lang="en-US" altLang="zh-CN" sz="2800" i="1" dirty="0">
                        <a:latin typeface="Cambria Math" charset="0"/>
                      </a:rPr>
                      <m:t>𝛾</m:t>
                    </m:r>
                  </m:oMath>
                </a14:m>
                <a:r>
                  <a:rPr lang="en-US" sz="2800" dirty="0"/>
                  <a:t> </a:t>
                </a:r>
                <a:r>
                  <a:rPr lang="en-US" sz="2800" dirty="0" smtClean="0"/>
                  <a:t>for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charset="0"/>
                      </a:rPr>
                      <m:t>𝑝𝐾</m:t>
                    </m:r>
                    <m:r>
                      <a:rPr lang="en-US" sz="2800" i="1" dirty="0" smtClean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800" dirty="0" smtClean="0"/>
                  <a:t>has smaller values, but still finite in peripheral and mid central collissions. </a:t>
                </a:r>
                <a:endParaRPr lang="en-US" sz="2800" dirty="0" smtClean="0"/>
              </a:p>
              <a:p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charset="0"/>
                          </a:rPr>
                          <m:t>𝜅</m:t>
                        </m:r>
                      </m:e>
                      <m:sub>
                        <m:r>
                          <a:rPr lang="en-US" altLang="zh-CN" sz="2800" i="1">
                            <a:latin typeface="Cambria Math" charset="0"/>
                          </a:rPr>
                          <m:t>𝐾</m:t>
                        </m:r>
                      </m:sub>
                    </m:sSub>
                  </m:oMath>
                </a14:m>
                <a:r>
                  <a:rPr lang="en-US" sz="2800" dirty="0"/>
                  <a:t> </a:t>
                </a:r>
                <a:r>
                  <a:rPr lang="en-US" sz="2800" dirty="0" smtClean="0"/>
                  <a:t>for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charset="0"/>
                      </a:rPr>
                      <m:t>𝑝𝑝</m:t>
                    </m:r>
                    <m:r>
                      <a:rPr lang="en-US" sz="2800" i="1" dirty="0" smtClean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800" dirty="0" smtClean="0"/>
                  <a:t>is lower than 2 or even 1 in some centrality bins. This behavior might </a:t>
                </a:r>
                <a:r>
                  <a:rPr lang="en-US" sz="2800" dirty="0"/>
                  <a:t>be due to </a:t>
                </a:r>
                <a:r>
                  <a:rPr lang="en-US" sz="2800" dirty="0" smtClean="0"/>
                  <a:t>annihilation effect. </a:t>
                </a:r>
              </a:p>
              <a:p>
                <a:r>
                  <a:rPr lang="en-US" sz="2800" dirty="0"/>
                  <a:t> </a:t>
                </a:r>
                <a:r>
                  <a:rPr lang="en-US" sz="2800" dirty="0" smtClean="0"/>
                  <a:t>For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charset="0"/>
                      </a:rPr>
                      <m:t>𝑝𝐾</m:t>
                    </m:r>
                    <m:r>
                      <a:rPr lang="en-US" sz="2800" i="1" dirty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800" dirty="0" smtClean="0"/>
                  <a:t>,</a:t>
                </a:r>
                <a:r>
                  <a:rPr lang="en-US" altLang="zh-CN" sz="280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charset="0"/>
                          </a:rPr>
                          <m:t>𝜅</m:t>
                        </m:r>
                      </m:e>
                      <m:sub>
                        <m:r>
                          <a:rPr lang="en-US" altLang="zh-CN" sz="2800" i="1">
                            <a:latin typeface="Cambria Math" charset="0"/>
                          </a:rPr>
                          <m:t>𝐾</m:t>
                        </m:r>
                      </m:sub>
                    </m:sSub>
                  </m:oMath>
                </a14:m>
                <a:r>
                  <a:rPr lang="en-US" sz="2800" dirty="0" smtClean="0"/>
                  <a:t> </a:t>
                </a:r>
                <a:r>
                  <a:rPr lang="en-US" sz="2800" dirty="0"/>
                  <a:t>fluctuates </a:t>
                </a:r>
                <a:r>
                  <a:rPr lang="en-US" sz="2800" dirty="0" smtClean="0"/>
                  <a:t>between1 and 2. </a:t>
                </a:r>
              </a:p>
            </p:txBody>
          </p:sp>
        </mc:Choice>
        <mc:Fallback>
          <p:sp>
            <p:nvSpPr>
              <p:cNvPr id="339" name="Shape 3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566" y="5855464"/>
                <a:ext cx="11465947" cy="2687915"/>
              </a:xfrm>
              <a:prstGeom prst="rect">
                <a:avLst/>
              </a:prstGeom>
              <a:blipFill rotWithShape="0">
                <a:blip r:embed="rId4"/>
                <a:stretch>
                  <a:fillRect l="-1378" t="-12108" b="-11659"/>
                </a:stretch>
              </a:blipFill>
              <a:ln w="38100">
                <a:solidFill>
                  <a:schemeClr val="accent3"/>
                </a:solidFill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9479879" y="2717920"/>
            <a:ext cx="1944442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2000" dirty="0" smtClean="0">
                <a:solidFill>
                  <a:schemeClr val="bg1">
                    <a:lumMod val="50000"/>
                  </a:schemeClr>
                </a:solidFill>
              </a:rPr>
              <a:t>STAR</a:t>
            </a: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2000" dirty="0" smtClean="0">
                <a:solidFill>
                  <a:schemeClr val="bg1">
                    <a:lumMod val="50000"/>
                  </a:schemeClr>
                </a:solidFill>
              </a:rPr>
              <a:t>Preliminary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sym typeface="Gill San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543298" y="9261282"/>
            <a:ext cx="461502" cy="44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200" smtClean="0"/>
              <a:t>16</a:t>
            </a:r>
            <a:endParaRPr lang="en-US" sz="2200" dirty="0" smtClean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804" y="1340505"/>
            <a:ext cx="6184494" cy="421025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1340505"/>
            <a:ext cx="6077919" cy="413770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PID summary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Shape 314"/>
              <p:cNvSpPr/>
              <p:nvPr/>
            </p:nvSpPr>
            <p:spPr>
              <a:xfrm>
                <a:off x="137245" y="6562274"/>
                <a:ext cx="12458208" cy="2257028"/>
              </a:xfrm>
              <a:prstGeom prst="rect">
                <a:avLst/>
              </a:prstGeom>
              <a:ln w="38100">
                <a:solidFill>
                  <a:schemeClr val="accent3"/>
                </a:solidFill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>
                <a:spAutoFit/>
              </a:bodyPr>
              <a:lstStyle>
                <a:lvl1pPr marL="254000" indent="-127000" algn="l">
                  <a:buSzPct val="171000"/>
                  <a:buChar char="•"/>
                  <a:defRPr sz="2300">
                    <a:solidFill>
                      <a:schemeClr val="accent5"/>
                    </a:solidFill>
                  </a:defRPr>
                </a:lvl1pPr>
              </a:lstStyle>
              <a:p>
                <a:r>
                  <a:rPr lang="en-US" altLang="zh-CN" sz="2800" dirty="0" smtClean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800" b="0" i="0" smtClean="0">
                        <a:latin typeface="Cambria Math" charset="0"/>
                      </a:rPr>
                      <m:t>Δ</m:t>
                    </m:r>
                    <m:r>
                      <a:rPr lang="en-US" altLang="zh-CN" sz="2800" i="1">
                        <a:latin typeface="Cambria Math" charset="0"/>
                      </a:rPr>
                      <m:t>𝛾</m:t>
                    </m:r>
                  </m:oMath>
                </a14:m>
                <a:r>
                  <a:rPr lang="en-US" sz="2800" dirty="0"/>
                  <a:t> </a:t>
                </a:r>
                <a:r>
                  <a:rPr lang="en-US" sz="2800" dirty="0" smtClean="0"/>
                  <a:t>for all PID pairs is finite in peripheral and mid central </a:t>
                </a:r>
                <a:r>
                  <a:rPr lang="en-US" sz="2800" dirty="0" err="1" smtClean="0"/>
                  <a:t>Au+Au</a:t>
                </a:r>
                <a:r>
                  <a:rPr lang="en-US" sz="2800" dirty="0" smtClean="0"/>
                  <a:t> collisions at 200 GeV</a:t>
                </a:r>
                <a:r>
                  <a:rPr lang="en-US" sz="2800" dirty="0" smtClean="0"/>
                  <a:t>.  </a:t>
                </a:r>
              </a:p>
              <a:p>
                <a:r>
                  <a:rPr lang="en-US" altLang="zh-CN" sz="2800" b="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sz="2800" b="0" i="1" smtClean="0">
                            <a:latin typeface="Cambria Math" charset="0"/>
                          </a:rPr>
                          <m:t>𝜅</m:t>
                        </m:r>
                      </m:e>
                      <m:sub>
                        <m:r>
                          <a:rPr lang="en-US" altLang="zh-CN" sz="2800" b="0" i="1" smtClean="0">
                            <a:latin typeface="Cambria Math" charset="0"/>
                          </a:rPr>
                          <m:t>𝐾</m:t>
                        </m:r>
                      </m:sub>
                    </m:sSub>
                  </m:oMath>
                </a14:m>
                <a:r>
                  <a:rPr lang="en-US" sz="2800" dirty="0" smtClean="0"/>
                  <a:t> </a:t>
                </a:r>
                <a:r>
                  <a:rPr lang="en-US" sz="2800" dirty="0" smtClean="0"/>
                  <a:t>for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charset="0"/>
                      </a:rPr>
                      <m:t>𝜋𝜋</m:t>
                    </m:r>
                  </m:oMath>
                </a14:m>
                <a:r>
                  <a:rPr lang="en-US" sz="2800" dirty="0" smtClean="0"/>
                  <a:t> is higher than estimated background in mid peripheral and mid central collisions. Other pairs are close to or within background range of 1.0 to 2.0.</a:t>
                </a:r>
              </a:p>
              <a:p>
                <a:r>
                  <a:rPr lang="en-US" sz="2800" b="0" dirty="0" smtClean="0"/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charset="0"/>
                      </a:rPr>
                      <m:t>𝑝𝑝</m:t>
                    </m:r>
                  </m:oMath>
                </a14:m>
                <a:r>
                  <a:rPr lang="en-US" sz="2800" dirty="0" smtClean="0"/>
                  <a:t> shows large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800" smtClean="0">
                        <a:latin typeface="Cambria Math" charset="0"/>
                      </a:rPr>
                      <m:t>Δ</m:t>
                    </m:r>
                    <m:r>
                      <a:rPr lang="en-US" altLang="zh-CN" sz="2800" b="0" i="1" smtClean="0">
                        <a:latin typeface="Cambria Math" charset="0"/>
                      </a:rPr>
                      <m:t>𝛾</m:t>
                    </m:r>
                  </m:oMath>
                </a14:m>
                <a:r>
                  <a:rPr lang="en-US" sz="2800" dirty="0" smtClean="0"/>
                  <a:t>, but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charset="0"/>
                          </a:rPr>
                          <m:t>𝜅</m:t>
                        </m:r>
                      </m:e>
                      <m:sub>
                        <m:r>
                          <a:rPr lang="en-US" altLang="zh-CN" sz="2800" i="1">
                            <a:latin typeface="Cambria Math" charset="0"/>
                          </a:rPr>
                          <m:t>𝐾</m:t>
                        </m:r>
                      </m:sub>
                    </m:sSub>
                  </m:oMath>
                </a14:m>
                <a:r>
                  <a:rPr lang="en-US" sz="2800" dirty="0" smtClean="0"/>
                  <a:t> is not fully understood yet. </a:t>
                </a:r>
                <a:endParaRPr lang="en-US" sz="2800" dirty="0"/>
              </a:p>
            </p:txBody>
          </p:sp>
        </mc:Choice>
        <mc:Fallback>
          <p:sp>
            <p:nvSpPr>
              <p:cNvPr id="7" name="Shape 3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245" y="6562274"/>
                <a:ext cx="12458208" cy="2257028"/>
              </a:xfrm>
              <a:prstGeom prst="rect">
                <a:avLst/>
              </a:prstGeom>
              <a:blipFill rotWithShape="0">
                <a:blip r:embed="rId3"/>
                <a:stretch>
                  <a:fillRect l="-1269" t="-14058" r="-49" b="-13793"/>
                </a:stretch>
              </a:blipFill>
              <a:ln w="38100">
                <a:solidFill>
                  <a:schemeClr val="accent3"/>
                </a:solidFill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3275258" y="4160750"/>
            <a:ext cx="2211142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2000" dirty="0" smtClean="0">
                <a:solidFill>
                  <a:schemeClr val="bg1">
                    <a:lumMod val="50000"/>
                  </a:schemeClr>
                </a:solidFill>
              </a:rPr>
              <a:t>STAR</a:t>
            </a: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2000" dirty="0" smtClean="0">
                <a:solidFill>
                  <a:schemeClr val="bg1">
                    <a:lumMod val="50000"/>
                  </a:schemeClr>
                </a:solidFill>
              </a:rPr>
              <a:t>Preliminary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sym typeface="Gill San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543298" y="9261282"/>
            <a:ext cx="461502" cy="44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200" dirty="0" smtClean="0"/>
              <a:t>17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8085"/>
            <a:ext cx="6235974" cy="42453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974" y="1745688"/>
            <a:ext cx="6077915" cy="413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6882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88" y="1452907"/>
            <a:ext cx="7794898" cy="562277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48" name="Shape 348"/>
              <p:cNvSpPr/>
              <p:nvPr/>
            </p:nvSpPr>
            <p:spPr>
              <a:xfrm>
                <a:off x="394253" y="7234143"/>
                <a:ext cx="12263345" cy="1744067"/>
              </a:xfrm>
              <a:prstGeom prst="rect">
                <a:avLst/>
              </a:prstGeom>
              <a:ln w="38100">
                <a:solidFill>
                  <a:schemeClr val="accent3"/>
                </a:solidFill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>
                <a:spAutoFit/>
              </a:bodyPr>
              <a:lstStyle/>
              <a:p>
                <a:pPr marL="381000" indent="-254000" algn="l">
                  <a:lnSpc>
                    <a:spcPts val="3200"/>
                  </a:lnSpc>
                  <a:buSzPct val="171000"/>
                  <a:buChar char="•"/>
                  <a:defRPr sz="2700">
                    <a:solidFill>
                      <a:schemeClr val="accent5"/>
                    </a:solidFill>
                  </a:defRPr>
                </a:pPr>
                <a:r>
                  <a:rPr lang="en-US" sz="2400" dirty="0" smtClean="0"/>
                  <a:t> Sizable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charset="0"/>
                      </a:rPr>
                      <m:t>Δ</m:t>
                    </m:r>
                    <m:r>
                      <a:rPr lang="en-US" sz="2400" b="0" i="1" smtClean="0">
                        <a:latin typeface="Cambria Math" charset="0"/>
                      </a:rPr>
                      <m:t>𝛾</m:t>
                    </m:r>
                  </m:oMath>
                </a14:m>
                <a:r>
                  <a:rPr lang="en-US" sz="2400" dirty="0" smtClean="0"/>
                  <a:t> in </a:t>
                </a:r>
                <a:r>
                  <a:rPr lang="en-US" sz="2400" dirty="0" err="1" smtClean="0"/>
                  <a:t>p+Au</a:t>
                </a:r>
                <a:r>
                  <a:rPr lang="en-US" sz="2400" dirty="0" smtClean="0"/>
                  <a:t> and </a:t>
                </a:r>
                <a:r>
                  <a:rPr lang="en-US" sz="2400" dirty="0" err="1" smtClean="0"/>
                  <a:t>d+Au</a:t>
                </a:r>
                <a:r>
                  <a:rPr lang="en-US" sz="2400" dirty="0" smtClean="0"/>
                  <a:t> </a:t>
                </a:r>
                <a:r>
                  <a:rPr lang="en-US" altLang="zh-CN" sz="2400" dirty="0" err="1" smtClean="0"/>
                  <a:t>w.r.t</a:t>
                </a:r>
                <a:r>
                  <a:rPr lang="en-US" altLang="zh-CN" sz="2400" dirty="0" smtClean="0"/>
                  <a:t>.</a:t>
                </a:r>
                <a:r>
                  <a:rPr lang="en-US" sz="2400" dirty="0" smtClean="0"/>
                  <a:t> 2</a:t>
                </a:r>
                <a:r>
                  <a:rPr lang="en-US" sz="2400" baseline="30000" dirty="0" smtClean="0"/>
                  <a:t>nd</a:t>
                </a:r>
                <a:r>
                  <a:rPr lang="en-US" altLang="zh-CN" sz="2400" dirty="0"/>
                  <a:t>-</a:t>
                </a:r>
                <a:r>
                  <a:rPr lang="en-US" sz="2400" dirty="0" smtClean="0"/>
                  <a:t>order event-plane</a:t>
                </a:r>
                <a:r>
                  <a:rPr lang="en-US" altLang="zh-CN" sz="2400" dirty="0" smtClean="0"/>
                  <a:t>(EP)</a:t>
                </a:r>
                <a:r>
                  <a:rPr lang="en-US" sz="240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400" b="0" i="0" smtClean="0">
                            <a:latin typeface="Cambria Math" charset="0"/>
                          </a:rPr>
                          <m:t>Ψ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dirty="0" smtClean="0"/>
                  <a:t> from TPC, the magnitude is</a:t>
                </a:r>
                <a:r>
                  <a:rPr lang="zh-CN" altLang="en-US" sz="2400" dirty="0" smtClean="0"/>
                  <a:t> </a:t>
                </a:r>
                <a:r>
                  <a:rPr lang="en-US" altLang="zh-CN" sz="2400" dirty="0" smtClean="0"/>
                  <a:t>similar</a:t>
                </a:r>
                <a:r>
                  <a:rPr lang="zh-CN" altLang="en-US" sz="2400" dirty="0" smtClean="0"/>
                  <a:t> </a:t>
                </a:r>
                <a:r>
                  <a:rPr lang="en-US" altLang="zh-CN" sz="2400" dirty="0" smtClean="0"/>
                  <a:t>to or</a:t>
                </a:r>
                <a:r>
                  <a:rPr lang="zh-CN" altLang="en-US" sz="2400" dirty="0" smtClean="0"/>
                  <a:t> </a:t>
                </a:r>
                <a:r>
                  <a:rPr lang="en-US" altLang="zh-CN" sz="2400" dirty="0" smtClean="0"/>
                  <a:t>higher</a:t>
                </a:r>
                <a:r>
                  <a:rPr lang="zh-CN" altLang="en-US" sz="2400" dirty="0" smtClean="0"/>
                  <a:t> </a:t>
                </a:r>
                <a:r>
                  <a:rPr lang="en-US" altLang="zh-CN" sz="2400" dirty="0" smtClean="0"/>
                  <a:t>than</a:t>
                </a:r>
                <a:r>
                  <a:rPr lang="zh-CN" altLang="en-US" sz="2400" dirty="0" smtClean="0"/>
                  <a:t> </a:t>
                </a:r>
                <a:r>
                  <a:rPr lang="en-US" altLang="zh-CN" sz="2400" dirty="0" err="1" smtClean="0"/>
                  <a:t>Au+Au</a:t>
                </a:r>
                <a:r>
                  <a:rPr lang="en-US" altLang="zh-CN" sz="2400" dirty="0" smtClean="0"/>
                  <a:t>.</a:t>
                </a:r>
              </a:p>
              <a:p>
                <a:pPr marL="381000" indent="-254000" algn="l">
                  <a:lnSpc>
                    <a:spcPts val="3200"/>
                  </a:lnSpc>
                  <a:buSzPct val="171000"/>
                  <a:buFontTx/>
                  <a:buChar char="•"/>
                  <a:defRPr sz="2700">
                    <a:solidFill>
                      <a:schemeClr val="accent5"/>
                    </a:solidFill>
                  </a:defRPr>
                </a:pP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 b="0" i="0" smtClean="0">
                        <a:latin typeface="Cambria Math" charset="0"/>
                      </a:rPr>
                      <m:t>Δ</m:t>
                    </m:r>
                    <m:r>
                      <a:rPr lang="en-US" altLang="zh-CN" sz="2400" i="1">
                        <a:latin typeface="Cambria Math" charset="0"/>
                      </a:rPr>
                      <m:t>𝛾</m:t>
                    </m:r>
                  </m:oMath>
                </a14:m>
                <a:r>
                  <a:rPr lang="zh-CN" altLang="en-US" sz="2400" dirty="0"/>
                  <a:t> </a:t>
                </a:r>
                <a:r>
                  <a:rPr lang="en-US" altLang="zh-CN" sz="2400" dirty="0" smtClean="0"/>
                  <a:t>disappears</a:t>
                </a:r>
                <a:r>
                  <a:rPr lang="zh-CN" altLang="en-US" sz="2400" dirty="0" smtClean="0"/>
                  <a:t> </a:t>
                </a:r>
                <a:r>
                  <a:rPr lang="en-US" altLang="zh-CN" sz="2400" dirty="0" smtClean="0"/>
                  <a:t>in </a:t>
                </a:r>
                <a:r>
                  <a:rPr lang="en-US" altLang="zh-CN" sz="2400" dirty="0" err="1"/>
                  <a:t>p+Au</a:t>
                </a:r>
                <a:r>
                  <a:rPr lang="en-US" altLang="zh-CN" sz="2400" dirty="0"/>
                  <a:t> </a:t>
                </a:r>
                <a:r>
                  <a:rPr lang="en-US" altLang="zh-CN" sz="2400" dirty="0" smtClean="0"/>
                  <a:t>when</a:t>
                </a:r>
                <a:r>
                  <a:rPr lang="zh-CN" altLang="en-US" sz="2400" dirty="0" smtClean="0"/>
                  <a:t>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 charset="0"/>
                      </a:rPr>
                      <m:t>𝜂</m:t>
                    </m:r>
                  </m:oMath>
                </a14:m>
                <a:r>
                  <a:rPr lang="zh-CN" altLang="en-US" sz="2400" dirty="0"/>
                  <a:t> </a:t>
                </a:r>
                <a:r>
                  <a:rPr lang="en-US" altLang="zh-CN" sz="2400" dirty="0"/>
                  <a:t>gap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is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introduced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between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EP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and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particles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of</a:t>
                </a:r>
                <a:r>
                  <a:rPr lang="zh-CN" altLang="en-US" sz="2400" dirty="0"/>
                  <a:t> </a:t>
                </a:r>
                <a:r>
                  <a:rPr lang="en-US" altLang="zh-CN" sz="2400" dirty="0" smtClean="0"/>
                  <a:t>interest: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 b="0" i="0" smtClean="0">
                        <a:latin typeface="Cambria Math" charset="0"/>
                      </a:rPr>
                      <m:t>Δ</m:t>
                    </m:r>
                    <m:r>
                      <a:rPr lang="en-US" altLang="zh-CN" sz="2400" b="0" i="1" smtClean="0">
                        <a:latin typeface="Cambria Math" charset="0"/>
                      </a:rPr>
                      <m:t>𝛾</m:t>
                    </m:r>
                  </m:oMath>
                </a14:m>
                <a:r>
                  <a:rPr lang="en-US" altLang="zh-CN" sz="2400" dirty="0" smtClean="0"/>
                  <a:t> in TPC EP results mostly from short range correlation.</a:t>
                </a:r>
              </a:p>
            </p:txBody>
          </p:sp>
        </mc:Choice>
        <mc:Fallback>
          <p:sp>
            <p:nvSpPr>
              <p:cNvPr id="348" name="Shape 3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253" y="7234143"/>
                <a:ext cx="12263345" cy="1744067"/>
              </a:xfrm>
              <a:prstGeom prst="rect">
                <a:avLst/>
              </a:prstGeom>
              <a:blipFill rotWithShape="0">
                <a:blip r:embed="rId4"/>
                <a:stretch>
                  <a:fillRect l="-892" t="-14726" r="-545" b="-4110"/>
                </a:stretch>
              </a:blipFill>
              <a:ln w="38100">
                <a:solidFill>
                  <a:schemeClr val="accent3"/>
                </a:solidFill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Shape 363"/>
              <p:cNvSpPr>
                <a:spLocks noGrp="1"/>
              </p:cNvSpPr>
              <p:nvPr>
                <p:ph type="title"/>
              </p:nvPr>
            </p:nvSpPr>
            <p:spPr>
              <a:xfrm>
                <a:off x="0" y="202247"/>
                <a:ext cx="10464800" cy="1092200"/>
              </a:xfrm>
              <a:prstGeom prst="rect">
                <a:avLst/>
              </a:prstGeo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altLang="zh-CN" sz="3600" b="0" i="1" smtClean="0">
                        <a:latin typeface="Cambria Math" charset="0"/>
                      </a:rPr>
                      <m:t>𝛾</m:t>
                    </m:r>
                  </m:oMath>
                </a14:m>
                <a:r>
                  <a:rPr lang="zh-CN" altLang="en-US" sz="3600" dirty="0" smtClean="0"/>
                  <a:t> </a:t>
                </a:r>
                <a:r>
                  <a:rPr lang="en-US" altLang="zh-CN" sz="3600" dirty="0" smtClean="0"/>
                  <a:t>correlation</a:t>
                </a:r>
                <a:r>
                  <a:rPr lang="zh-CN" altLang="en-US" sz="3600" dirty="0" smtClean="0"/>
                  <a:t> </a:t>
                </a:r>
                <a:r>
                  <a:rPr lang="en-US" altLang="zh-CN" sz="3600" dirty="0" smtClean="0"/>
                  <a:t>in</a:t>
                </a:r>
                <a:r>
                  <a:rPr lang="zh-CN" altLang="en-US" sz="3600" dirty="0" smtClean="0"/>
                  <a:t> </a:t>
                </a:r>
                <a:r>
                  <a:rPr lang="en-US" altLang="zh-CN" sz="3600" dirty="0" err="1" smtClean="0"/>
                  <a:t>p+Au</a:t>
                </a:r>
                <a:r>
                  <a:rPr lang="zh-CN" altLang="en-US" sz="3600" dirty="0" smtClean="0"/>
                  <a:t> </a:t>
                </a:r>
                <a:r>
                  <a:rPr lang="en-US" altLang="zh-CN" sz="3600" dirty="0" smtClean="0"/>
                  <a:t>and</a:t>
                </a:r>
                <a:r>
                  <a:rPr lang="zh-CN" altLang="en-US" sz="3600" dirty="0" smtClean="0"/>
                  <a:t> </a:t>
                </a:r>
                <a:r>
                  <a:rPr lang="en-US" altLang="zh-CN" sz="3600" dirty="0" err="1" smtClean="0"/>
                  <a:t>d+Au</a:t>
                </a:r>
                <a:endParaRPr sz="3600" dirty="0"/>
              </a:p>
            </p:txBody>
          </p:sp>
        </mc:Choice>
        <mc:Fallback>
          <p:sp>
            <p:nvSpPr>
              <p:cNvPr id="9" name="Shape 36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202247"/>
                <a:ext cx="10464800" cy="1092200"/>
              </a:xfrm>
              <a:prstGeom prst="rect">
                <a:avLst/>
              </a:prstGeom>
              <a:blipFill rotWithShape="0">
                <a:blip r:embed="rId5"/>
                <a:stretch>
                  <a:fillRect b="-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8631807" y="5895327"/>
            <a:ext cx="4372993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See J.</a:t>
            </a:r>
            <a:r>
              <a:rPr kumimoji="0" lang="en-US" sz="3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 Zhao’s poster</a:t>
            </a:r>
            <a:r>
              <a:rPr kumimoji="0" lang="en-US" altLang="zh-CN" sz="3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(A12)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Rectangle 22"/>
              <p:cNvSpPr/>
              <p:nvPr/>
            </p:nvSpPr>
            <p:spPr>
              <a:xfrm>
                <a:off x="8489127" y="2191609"/>
                <a:ext cx="4168471" cy="1015663"/>
              </a:xfrm>
              <a:prstGeom prst="rect">
                <a:avLst/>
              </a:prstGeom>
              <a:ln w="25400">
                <a:solidFill>
                  <a:schemeClr val="accent5"/>
                </a:solidFill>
              </a:ln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sz="2000" dirty="0" smtClean="0">
                    <a:solidFill>
                      <a:schemeClr val="accent5"/>
                    </a:solidFill>
                  </a:rPr>
                  <a:t>T</a:t>
                </a:r>
                <a:r>
                  <a:rPr lang="en-US" sz="2000" dirty="0" smtClean="0">
                    <a:solidFill>
                      <a:schemeClr val="tx1"/>
                    </a:solidFill>
                  </a:rPr>
                  <a:t>ime </a:t>
                </a:r>
                <a:r>
                  <a:rPr lang="en-US" sz="2000" dirty="0" smtClean="0">
                    <a:solidFill>
                      <a:schemeClr val="accent5"/>
                    </a:solidFill>
                  </a:rPr>
                  <a:t>P</a:t>
                </a:r>
                <a:r>
                  <a:rPr lang="en-US" sz="2000" dirty="0" smtClean="0">
                    <a:solidFill>
                      <a:schemeClr val="tx1"/>
                    </a:solidFill>
                  </a:rPr>
                  <a:t>rojection </a:t>
                </a:r>
                <a:r>
                  <a:rPr lang="en-US" sz="2000" dirty="0" smtClean="0">
                    <a:solidFill>
                      <a:schemeClr val="accent5"/>
                    </a:solidFill>
                  </a:rPr>
                  <a:t>C</a:t>
                </a:r>
                <a:r>
                  <a:rPr lang="en-US" sz="2000" dirty="0" smtClean="0">
                    <a:solidFill>
                      <a:schemeClr val="tx1"/>
                    </a:solidFill>
                  </a:rPr>
                  <a:t>hamber: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𝜂</m:t>
                        </m:r>
                      </m:e>
                    </m:d>
                    <m:r>
                      <a:rPr lang="en-US" sz="2000" i="1">
                        <a:solidFill>
                          <a:schemeClr val="tx1"/>
                        </a:solidFill>
                        <a:latin typeface="Cambria Math" charset="0"/>
                      </a:rPr>
                      <m:t>&lt;1</m:t>
                    </m:r>
                  </m:oMath>
                </a14:m>
                <a:endParaRPr lang="en-US" sz="2000" dirty="0">
                  <a:solidFill>
                    <a:schemeClr val="tx1"/>
                  </a:solidFill>
                </a:endParaRPr>
              </a:p>
              <a:p>
                <a:pPr algn="l"/>
                <a:r>
                  <a:rPr lang="en-US" sz="2000" dirty="0" smtClean="0">
                    <a:solidFill>
                      <a:schemeClr val="accent5"/>
                    </a:solidFill>
                  </a:rPr>
                  <a:t>B</a:t>
                </a:r>
                <a:r>
                  <a:rPr lang="en-US" sz="2000" dirty="0" smtClean="0">
                    <a:solidFill>
                      <a:schemeClr val="tx1"/>
                    </a:solidFill>
                  </a:rPr>
                  <a:t>eam-</a:t>
                </a:r>
                <a:r>
                  <a:rPr lang="en-US" sz="2000" dirty="0" smtClean="0">
                    <a:solidFill>
                      <a:schemeClr val="accent5"/>
                    </a:solidFill>
                  </a:rPr>
                  <a:t>B</a:t>
                </a:r>
                <a:r>
                  <a:rPr lang="en-US" sz="2000" dirty="0" smtClean="0">
                    <a:solidFill>
                      <a:schemeClr val="tx1"/>
                    </a:solidFill>
                  </a:rPr>
                  <a:t>eam </a:t>
                </a:r>
                <a:r>
                  <a:rPr lang="en-US" sz="2000" dirty="0">
                    <a:solidFill>
                      <a:schemeClr val="accent5"/>
                    </a:solidFill>
                  </a:rPr>
                  <a:t>C</a:t>
                </a:r>
                <a:r>
                  <a:rPr lang="en-US" sz="2000" dirty="0">
                    <a:solidFill>
                      <a:schemeClr val="tx1"/>
                    </a:solidFill>
                  </a:rPr>
                  <a:t>ounter: </a:t>
                </a:r>
                <a14:m>
                  <m:oMath xmlns:m="http://schemas.openxmlformats.org/officeDocument/2006/math">
                    <m:r>
                      <a:rPr lang="en-US" sz="2000">
                        <a:solidFill>
                          <a:schemeClr val="tx1"/>
                        </a:solidFill>
                        <a:latin typeface="Cambria Math" charset="0"/>
                      </a:rPr>
                      <m:t>3.</m:t>
                    </m:r>
                    <m:r>
                      <a:rPr lang="en-US" sz="2000" b="0" i="0" smtClean="0">
                        <a:solidFill>
                          <a:schemeClr val="tx1"/>
                        </a:solidFill>
                        <a:latin typeface="Cambria Math" charset="0"/>
                      </a:rPr>
                      <m:t>8</m:t>
                    </m:r>
                    <m:r>
                      <a:rPr lang="en-US" sz="2000">
                        <a:solidFill>
                          <a:schemeClr val="tx1"/>
                        </a:solidFill>
                        <a:latin typeface="Cambria Math" charset="0"/>
                      </a:rPr>
                      <m:t>&lt;</m:t>
                    </m:r>
                    <m:d>
                      <m:dPr>
                        <m:begChr m:val="|"/>
                        <m:endChr m:val="|"/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𝜂</m:t>
                        </m:r>
                      </m:e>
                    </m:d>
                    <m:r>
                      <a:rPr lang="en-US" sz="2000" i="1">
                        <a:solidFill>
                          <a:schemeClr val="tx1"/>
                        </a:solidFill>
                        <a:latin typeface="Cambria Math" charset="0"/>
                      </a:rPr>
                      <m:t>&lt;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5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charset="0"/>
                      </a:rPr>
                      <m:t>.2</m:t>
                    </m:r>
                  </m:oMath>
                </a14:m>
                <a:endParaRPr lang="en-US" sz="2000" dirty="0">
                  <a:solidFill>
                    <a:schemeClr val="tx1"/>
                  </a:solidFill>
                </a:endParaRPr>
              </a:p>
              <a:p>
                <a:pPr algn="l"/>
                <a:r>
                  <a:rPr lang="en-US" sz="2000" dirty="0">
                    <a:solidFill>
                      <a:schemeClr val="accent5"/>
                    </a:solidFill>
                  </a:rPr>
                  <a:t>Z</a:t>
                </a:r>
                <a:r>
                  <a:rPr lang="en-US" sz="2000" dirty="0">
                    <a:solidFill>
                      <a:schemeClr val="tx1"/>
                    </a:solidFill>
                  </a:rPr>
                  <a:t>ero </a:t>
                </a:r>
                <a:r>
                  <a:rPr lang="en-US" sz="2000" dirty="0">
                    <a:solidFill>
                      <a:schemeClr val="accent5"/>
                    </a:solidFill>
                  </a:rPr>
                  <a:t>D</a:t>
                </a:r>
                <a:r>
                  <a:rPr lang="en-US" sz="2000" dirty="0">
                    <a:solidFill>
                      <a:schemeClr val="tx1"/>
                    </a:solidFill>
                  </a:rPr>
                  <a:t>egree </a:t>
                </a:r>
                <a:r>
                  <a:rPr lang="en-US" sz="2000" dirty="0">
                    <a:solidFill>
                      <a:schemeClr val="accent5"/>
                    </a:solidFill>
                  </a:rPr>
                  <a:t>C</a:t>
                </a:r>
                <a:r>
                  <a:rPr lang="en-US" sz="2000" dirty="0">
                    <a:solidFill>
                      <a:schemeClr val="tx1"/>
                    </a:solidFill>
                  </a:rPr>
                  <a:t>alorimeter: 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solidFill>
                          <a:schemeClr val="tx1"/>
                        </a:solidFill>
                        <a:latin typeface="Cambria Math" charset="0"/>
                      </a:rPr>
                      <m:t>6&lt;</m:t>
                    </m:r>
                    <m:d>
                      <m:dPr>
                        <m:begChr m:val="|"/>
                        <m:endChr m:val="|"/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𝜂</m:t>
                        </m:r>
                      </m:e>
                    </m:d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9127" y="2191609"/>
                <a:ext cx="4168471" cy="1015663"/>
              </a:xfrm>
              <a:prstGeom prst="rect">
                <a:avLst/>
              </a:prstGeom>
              <a:blipFill rotWithShape="0">
                <a:blip r:embed="rId6"/>
                <a:stretch>
                  <a:fillRect l="-1310" t="-2353" b="-8824"/>
                </a:stretch>
              </a:blipFill>
              <a:ln w="25400">
                <a:solidFill>
                  <a:schemeClr val="accent5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/>
          <p:cNvSpPr txBox="1"/>
          <p:nvPr/>
        </p:nvSpPr>
        <p:spPr>
          <a:xfrm>
            <a:off x="8969276" y="4339060"/>
            <a:ext cx="3497131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sz="2000" dirty="0" smtClean="0"/>
              <a:t>HT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(</a:t>
            </a:r>
            <a:r>
              <a:rPr kumimoji="0" lang="en-US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Gill Sans"/>
              </a:rPr>
              <a:t>High</a:t>
            </a:r>
            <a:r>
              <a:rPr kumimoji="0" lang="en-US" sz="2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Gill Sans"/>
              </a:rPr>
              <a:t> Tower): </a:t>
            </a:r>
            <a:r>
              <a:rPr lang="en-US" sz="2000" dirty="0" smtClean="0"/>
              <a:t>trigger </a:t>
            </a:r>
            <a:r>
              <a:rPr lang="en-US" sz="2000" dirty="0"/>
              <a:t>on electromagnetic energy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Gill Sans"/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 flipV="1">
            <a:off x="7116744" y="4698134"/>
            <a:ext cx="1766807" cy="464950"/>
          </a:xfrm>
          <a:prstGeom prst="straightConnector1">
            <a:avLst/>
          </a:prstGeom>
          <a:noFill/>
          <a:ln w="38100" cap="flat">
            <a:solidFill>
              <a:schemeClr val="accent5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2" name="TextBox 51"/>
          <p:cNvSpPr txBox="1"/>
          <p:nvPr/>
        </p:nvSpPr>
        <p:spPr>
          <a:xfrm>
            <a:off x="12543298" y="9261282"/>
            <a:ext cx="461502" cy="44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200" smtClean="0"/>
              <a:t>18</a:t>
            </a:r>
            <a:endParaRPr lang="en-US" sz="2200" dirty="0" smtClean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Another scaling scheme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429" y="1273628"/>
            <a:ext cx="7081520" cy="580208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Shape 348"/>
              <p:cNvSpPr/>
              <p:nvPr/>
            </p:nvSpPr>
            <p:spPr>
              <a:xfrm>
                <a:off x="915105" y="7282542"/>
                <a:ext cx="11412965" cy="1692771"/>
              </a:xfrm>
              <a:prstGeom prst="rect">
                <a:avLst/>
              </a:prstGeom>
              <a:ln w="38100">
                <a:solidFill>
                  <a:schemeClr val="accent3"/>
                </a:solidFill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>
                <a:spAutoFit/>
              </a:bodyPr>
              <a:lstStyle/>
              <a:p>
                <a:pPr marL="381000" indent="-254000" algn="l">
                  <a:lnSpc>
                    <a:spcPts val="3100"/>
                  </a:lnSpc>
                  <a:buSzPct val="171000"/>
                  <a:buChar char="•"/>
                  <a:defRPr sz="2700">
                    <a:solidFill>
                      <a:schemeClr val="accent5"/>
                    </a:solidFill>
                  </a:defRPr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charset="0"/>
                      </a:rPr>
                      <m:t>Δ</m:t>
                    </m:r>
                    <m:r>
                      <a:rPr lang="en-US" sz="2400" b="0" i="1" smtClean="0">
                        <a:latin typeface="Cambria Math" charset="0"/>
                      </a:rPr>
                      <m:t>𝛾</m:t>
                    </m:r>
                    <m:r>
                      <a:rPr lang="en-US" sz="2400" b="0" i="1" smtClean="0">
                        <a:latin typeface="Cambria Math" charset="0"/>
                      </a:rPr>
                      <m:t>⋅</m:t>
                    </m:r>
                    <m:r>
                      <a:rPr lang="en-US" sz="2400" b="0" i="1" smtClean="0">
                        <a:latin typeface="Cambria Math" charset="0"/>
                      </a:rPr>
                      <m:t>𝑁</m:t>
                    </m:r>
                    <m:r>
                      <a:rPr lang="en-US" sz="2400" b="0" i="1" smtClean="0">
                        <a:latin typeface="Cambria Math" charset="0"/>
                      </a:rPr>
                      <m:t>/</m:t>
                    </m:r>
                    <m:sSub>
                      <m:sSub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𝑣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dirty="0" smtClean="0"/>
                  <a:t> </a:t>
                </a:r>
                <a:r>
                  <a:rPr lang="en-US" sz="2400" dirty="0"/>
                  <a:t>from </a:t>
                </a:r>
                <a:r>
                  <a:rPr lang="en-US" sz="2400" dirty="0" smtClean="0"/>
                  <a:t>AMPT (hadronic scattering turned off) </a:t>
                </a:r>
                <a:r>
                  <a:rPr lang="en-US" sz="2400" dirty="0"/>
                  <a:t>does not match data in central events, but accounts for ~2/3 of the observed signal from peripheral to mid-central </a:t>
                </a:r>
                <a:r>
                  <a:rPr lang="en-US" sz="2400" dirty="0" err="1"/>
                  <a:t>Au+Au</a:t>
                </a:r>
                <a:r>
                  <a:rPr lang="en-US" sz="2400" dirty="0"/>
                  <a:t>.</a:t>
                </a:r>
                <a:r>
                  <a:rPr lang="en-US" sz="2400" dirty="0" smtClean="0"/>
                  <a:t> </a:t>
                </a:r>
              </a:p>
              <a:p>
                <a:pPr marL="381000" indent="-254000" algn="l">
                  <a:lnSpc>
                    <a:spcPts val="3100"/>
                  </a:lnSpc>
                  <a:buSzPct val="171000"/>
                  <a:buChar char="•"/>
                  <a:defRPr sz="2700">
                    <a:solidFill>
                      <a:schemeClr val="accent5"/>
                    </a:solidFill>
                  </a:defRPr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latin typeface="Cambria Math" charset="0"/>
                      </a:rPr>
                      <m:t>Δ</m:t>
                    </m:r>
                    <m:r>
                      <a:rPr lang="en-US" sz="2400" i="1">
                        <a:latin typeface="Cambria Math" charset="0"/>
                      </a:rPr>
                      <m:t>𝛾</m:t>
                    </m:r>
                    <m:r>
                      <a:rPr lang="en-US" sz="2400" i="1">
                        <a:latin typeface="Cambria Math" charset="0"/>
                      </a:rPr>
                      <m:t>⋅</m:t>
                    </m:r>
                    <m:r>
                      <a:rPr lang="en-US" sz="2400" i="1">
                        <a:latin typeface="Cambria Math" charset="0"/>
                      </a:rPr>
                      <m:t>𝑁</m:t>
                    </m:r>
                    <m:r>
                      <a:rPr lang="en-US" sz="2400" i="1">
                        <a:latin typeface="Cambria Math" charset="0"/>
                      </a:rPr>
                      <m:t>/</m:t>
                    </m:r>
                    <m:sSub>
                      <m:sSubPr>
                        <m:ctrlPr>
                          <a:rPr lang="en-US" sz="24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</a:rPr>
                          <m:t>𝑣</m:t>
                        </m:r>
                      </m:e>
                      <m:sub>
                        <m:r>
                          <a:rPr lang="en-US" sz="2400" i="1">
                            <a:latin typeface="Cambria Math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dirty="0" smtClean="0"/>
                  <a:t> from </a:t>
                </a:r>
                <a:r>
                  <a:rPr lang="en-US" sz="2400" dirty="0"/>
                  <a:t>AMPT accounts for ~</a:t>
                </a:r>
                <a:r>
                  <a:rPr lang="en-US" sz="2400" dirty="0" smtClean="0"/>
                  <a:t>1/3 </a:t>
                </a:r>
                <a:r>
                  <a:rPr lang="en-US" sz="2400" dirty="0"/>
                  <a:t>of the observed signal in </a:t>
                </a:r>
                <a:r>
                  <a:rPr lang="en-US" sz="2400" dirty="0" err="1"/>
                  <a:t>d+Au</a:t>
                </a:r>
                <a:r>
                  <a:rPr lang="en-US" sz="2400" dirty="0" smtClean="0"/>
                  <a:t>.</a:t>
                </a:r>
                <a:endParaRPr lang="en-US" sz="2400" dirty="0"/>
              </a:p>
            </p:txBody>
          </p:sp>
        </mc:Choice>
        <mc:Fallback>
          <p:sp>
            <p:nvSpPr>
              <p:cNvPr id="7" name="Shape 3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105" y="7282542"/>
                <a:ext cx="11412965" cy="1692771"/>
              </a:xfrm>
              <a:prstGeom prst="rect">
                <a:avLst/>
              </a:prstGeom>
              <a:blipFill rotWithShape="0">
                <a:blip r:embed="rId3"/>
                <a:stretch>
                  <a:fillRect l="-1012" t="-17314" b="-14134"/>
                </a:stretch>
              </a:blipFill>
              <a:ln w="38100">
                <a:solidFill>
                  <a:schemeClr val="accent3"/>
                </a:solidFill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12543298" y="9261282"/>
            <a:ext cx="461502" cy="44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200" dirty="0" smtClean="0"/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1861577595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Outline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5" name="Shape 165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-12700" y="1539226"/>
                <a:ext cx="11693549" cy="7442201"/>
              </a:xfrm>
              <a:prstGeom prst="rect">
                <a:avLst/>
              </a:prstGeom>
            </p:spPr>
            <p:txBody>
              <a:bodyPr anchor="t"/>
              <a:lstStyle/>
              <a:p>
                <a:pPr marL="0" indent="0">
                  <a:lnSpc>
                    <a:spcPts val="2400"/>
                  </a:lnSpc>
                  <a:spcBef>
                    <a:spcPts val="1800"/>
                  </a:spcBef>
                  <a:buSzTx/>
                  <a:buNone/>
                  <a:defRPr>
                    <a:latin typeface="Apple SD 산돌고딕 Neo 일반체"/>
                    <a:ea typeface="Apple SD 산돌고딕 Neo 일반체"/>
                    <a:cs typeface="Apple SD 산돌고딕 Neo 일반체"/>
                    <a:sym typeface="Apple SD 산돌고딕 Neo 일반체"/>
                  </a:defRPr>
                </a:pPr>
                <a:r>
                  <a:rPr lang="en-US" dirty="0" smtClean="0"/>
                  <a:t> I. Physics Motivation and Observables</a:t>
                </a:r>
              </a:p>
              <a:p>
                <a:pPr marL="0" indent="0">
                  <a:lnSpc>
                    <a:spcPts val="2400"/>
                  </a:lnSpc>
                  <a:spcBef>
                    <a:spcPts val="1800"/>
                  </a:spcBef>
                  <a:buSzTx/>
                  <a:buNone/>
                  <a:defRPr>
                    <a:latin typeface="Apple SD 산돌고딕 Neo 일반체"/>
                    <a:ea typeface="Apple SD 산돌고딕 Neo 일반체"/>
                    <a:cs typeface="Apple SD 산돌고딕 Neo 일반체"/>
                    <a:sym typeface="Apple SD 산돌고딕 Neo 일반체"/>
                  </a:defRPr>
                </a:pPr>
                <a:endParaRPr lang="en-US" dirty="0"/>
              </a:p>
              <a:p>
                <a:pPr marL="0" indent="0">
                  <a:lnSpc>
                    <a:spcPts val="2400"/>
                  </a:lnSpc>
                  <a:spcBef>
                    <a:spcPts val="1800"/>
                  </a:spcBef>
                  <a:buSzTx/>
                  <a:buNone/>
                  <a:defRPr>
                    <a:latin typeface="Apple SD 산돌고딕 Neo 일반체"/>
                    <a:ea typeface="Apple SD 산돌고딕 Neo 일반체"/>
                    <a:cs typeface="Apple SD 산돌고딕 Neo 일반체"/>
                    <a:sym typeface="Apple SD 산돌고딕 Neo 일반체"/>
                  </a:defRPr>
                </a:pPr>
                <a:r>
                  <a:rPr lang="en-US" dirty="0"/>
                  <a:t> II. STAR Experiment</a:t>
                </a:r>
              </a:p>
              <a:p>
                <a:pPr marL="977900" lvl="1" indent="-342900">
                  <a:lnSpc>
                    <a:spcPts val="2400"/>
                  </a:lnSpc>
                  <a:spcBef>
                    <a:spcPts val="1800"/>
                  </a:spcBef>
                  <a:buSzPct val="100000"/>
                  <a:buFont typeface="Wingdings" charset="2"/>
                  <a:buChar char="Ø"/>
                  <a:defRPr sz="2000"/>
                </a:pPr>
                <a:endParaRPr lang="en-US" dirty="0"/>
              </a:p>
              <a:p>
                <a:pPr marL="0" indent="0">
                  <a:lnSpc>
                    <a:spcPts val="2400"/>
                  </a:lnSpc>
                  <a:spcBef>
                    <a:spcPts val="1800"/>
                  </a:spcBef>
                  <a:buSzTx/>
                  <a:buNone/>
                  <a:defRPr>
                    <a:latin typeface="Apple SD 산돌고딕 Neo 일반체"/>
                    <a:ea typeface="Apple SD 산돌고딕 Neo 일반체"/>
                    <a:cs typeface="Apple SD 산돌고딕 Neo 일반체"/>
                    <a:sym typeface="Apple SD 산돌고딕 Neo 일반체"/>
                  </a:defRPr>
                </a:pPr>
                <a:r>
                  <a:rPr lang="en-US" dirty="0"/>
                  <a:t> III. </a:t>
                </a:r>
                <a:r>
                  <a:rPr lang="en-US" dirty="0" smtClean="0"/>
                  <a:t>Correlation Measurements</a:t>
                </a:r>
                <a:endParaRPr lang="en-US" dirty="0"/>
              </a:p>
              <a:p>
                <a:pPr marL="977900" lvl="1" indent="-342900">
                  <a:lnSpc>
                    <a:spcPts val="3100"/>
                  </a:lnSpc>
                  <a:spcBef>
                    <a:spcPts val="1800"/>
                  </a:spcBef>
                  <a:buSzPct val="100000"/>
                  <a:buFont typeface="Wingdings" charset="2"/>
                  <a:buChar char="Ø"/>
                  <a:defRPr sz="2000"/>
                </a:pP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charset="0"/>
                      </a:rPr>
                      <m:t>𝛾</m:t>
                    </m:r>
                    <m:r>
                      <a:rPr lang="en-US" sz="2800" b="0" i="1" smtClean="0">
                        <a:latin typeface="Cambria Math" charset="0"/>
                      </a:rPr>
                      <m:t>, </m:t>
                    </m:r>
                    <m:sSub>
                      <m:sSubPr>
                        <m:ctrlPr>
                          <a:rPr lang="en-US" sz="28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charset="0"/>
                          </a:rPr>
                          <m:t>𝜅</m:t>
                        </m:r>
                      </m:e>
                      <m:sub>
                        <m:r>
                          <a:rPr lang="en-US" sz="2800" b="0" i="1" smtClean="0">
                            <a:latin typeface="Cambria Math" charset="0"/>
                          </a:rPr>
                          <m:t>𝐾</m:t>
                        </m:r>
                      </m:sub>
                    </m:sSub>
                  </m:oMath>
                </a14:m>
                <a:r>
                  <a:rPr lang="en-US" sz="2800" dirty="0" smtClean="0"/>
                  <a:t> for identified particles in </a:t>
                </a:r>
                <a:r>
                  <a:rPr lang="en-US" sz="2800" dirty="0" err="1" smtClean="0">
                    <a:solidFill>
                      <a:schemeClr val="accent5"/>
                    </a:solidFill>
                  </a:rPr>
                  <a:t>Au+Au</a:t>
                </a:r>
                <a:r>
                  <a:rPr lang="en-US" sz="2800" dirty="0" smtClean="0">
                    <a:solidFill>
                      <a:schemeClr val="tx1"/>
                    </a:solidFill>
                  </a:rPr>
                  <a:t>.</a:t>
                </a:r>
                <a:endParaRPr lang="en-US" sz="2800" dirty="0">
                  <a:solidFill>
                    <a:schemeClr val="tx1"/>
                  </a:solidFill>
                </a:endParaRPr>
              </a:p>
              <a:p>
                <a:pPr marL="977900" lvl="1" indent="-342900">
                  <a:lnSpc>
                    <a:spcPts val="3100"/>
                  </a:lnSpc>
                  <a:spcBef>
                    <a:spcPts val="1800"/>
                  </a:spcBef>
                  <a:buSzPct val="100000"/>
                  <a:buFont typeface="Wingdings" charset="2"/>
                  <a:buChar char="Ø"/>
                  <a:defRPr sz="2000"/>
                </a:pPr>
                <a14:m>
                  <m:oMath xmlns:m="http://schemas.openxmlformats.org/officeDocument/2006/math">
                    <m:r>
                      <a:rPr lang="en-US" sz="2800" i="1">
                        <a:latin typeface="Cambria Math" charset="0"/>
                      </a:rPr>
                      <m:t>𝛾</m:t>
                    </m:r>
                  </m:oMath>
                </a14:m>
                <a:r>
                  <a:rPr lang="en-US" sz="2800" dirty="0" smtClean="0"/>
                  <a:t> for charged hadrons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800" dirty="0" smtClean="0"/>
                  <a:t>in </a:t>
                </a:r>
                <a:r>
                  <a:rPr lang="en-US" sz="2800" dirty="0">
                    <a:solidFill>
                      <a:schemeClr val="accent5"/>
                    </a:solidFill>
                  </a:rPr>
                  <a:t>p+Au</a:t>
                </a:r>
                <a:r>
                  <a:rPr lang="en-US" sz="2800" dirty="0"/>
                  <a:t>, </a:t>
                </a:r>
                <a:r>
                  <a:rPr lang="en-US" sz="2800" dirty="0" err="1" smtClean="0">
                    <a:solidFill>
                      <a:schemeClr val="accent5"/>
                    </a:solidFill>
                  </a:rPr>
                  <a:t>d+Au</a:t>
                </a:r>
                <a:r>
                  <a:rPr lang="en-US" sz="2800" dirty="0" smtClean="0">
                    <a:solidFill>
                      <a:schemeClr val="tx1"/>
                    </a:solidFill>
                  </a:rPr>
                  <a:t>.</a:t>
                </a:r>
              </a:p>
              <a:p>
                <a:pPr marL="977900" lvl="1" indent="-342900">
                  <a:lnSpc>
                    <a:spcPts val="3100"/>
                  </a:lnSpc>
                  <a:spcBef>
                    <a:spcPts val="1800"/>
                  </a:spcBef>
                  <a:buSzPct val="100000"/>
                  <a:buFont typeface="Wingdings" charset="2"/>
                  <a:buChar char="Ø"/>
                  <a:defRPr sz="2000"/>
                </a:pPr>
                <a:r>
                  <a:rPr lang="en-US" sz="2800" dirty="0" smtClean="0">
                    <a:solidFill>
                      <a:schemeClr val="tx1"/>
                    </a:solidFill>
                  </a:rPr>
                  <a:t>Search for Chiral Magnetic Wave (CMW) in </a:t>
                </a:r>
                <a:r>
                  <a:rPr lang="en-US" sz="2800" dirty="0" err="1" smtClean="0">
                    <a:solidFill>
                      <a:schemeClr val="accent5"/>
                    </a:solidFill>
                  </a:rPr>
                  <a:t>p+Au</a:t>
                </a:r>
                <a:r>
                  <a:rPr lang="en-US" sz="2800" dirty="0" smtClean="0">
                    <a:solidFill>
                      <a:schemeClr val="tx1"/>
                    </a:solidFill>
                  </a:rPr>
                  <a:t>.</a:t>
                </a:r>
                <a:endParaRPr lang="en-US" sz="2800" dirty="0" smtClean="0">
                  <a:solidFill>
                    <a:schemeClr val="tx1"/>
                  </a:solidFill>
                </a:endParaRPr>
              </a:p>
              <a:p>
                <a:pPr marL="977900" lvl="1" indent="-342900">
                  <a:lnSpc>
                    <a:spcPts val="2400"/>
                  </a:lnSpc>
                  <a:spcBef>
                    <a:spcPts val="1800"/>
                  </a:spcBef>
                  <a:buSzPct val="100000"/>
                  <a:buFont typeface="Wingdings" charset="2"/>
                  <a:buChar char="Ø"/>
                  <a:defRPr sz="2000"/>
                </a:pPr>
                <a:endParaRPr lang="en-US" dirty="0"/>
              </a:p>
              <a:p>
                <a:pPr marL="0" indent="0">
                  <a:lnSpc>
                    <a:spcPts val="2400"/>
                  </a:lnSpc>
                  <a:spcBef>
                    <a:spcPts val="1800"/>
                  </a:spcBef>
                  <a:buSzTx/>
                  <a:buNone/>
                </a:pPr>
                <a:r>
                  <a:rPr lang="en-US" dirty="0"/>
                  <a:t> </a:t>
                </a:r>
                <a:r>
                  <a:rPr lang="en-US" dirty="0">
                    <a:latin typeface="Apple SD 산돌고딕 Neo 일반체"/>
                    <a:ea typeface="Apple SD 산돌고딕 Neo 일반체"/>
                    <a:cs typeface="Apple SD 산돌고딕 Neo 일반체"/>
                    <a:sym typeface="Apple SD 산돌고딕 Neo 일반체"/>
                  </a:rPr>
                  <a:t>IV. </a:t>
                </a:r>
                <a:r>
                  <a:rPr lang="en-US" dirty="0" smtClean="0">
                    <a:latin typeface="Apple SD 산돌고딕 Neo 일반체"/>
                    <a:ea typeface="Apple SD 산돌고딕 Neo 일반체"/>
                    <a:cs typeface="Apple SD 산돌고딕 Neo 일반체"/>
                    <a:sym typeface="Apple SD 산돌고딕 Neo 일반체"/>
                  </a:rPr>
                  <a:t>Summary &amp; Outlook</a:t>
                </a:r>
                <a:endParaRPr dirty="0">
                  <a:latin typeface="Apple SD 산돌고딕 Neo 일반체"/>
                  <a:ea typeface="Apple SD 산돌고딕 Neo 일반체"/>
                  <a:cs typeface="Apple SD 산돌고딕 Neo 일반체"/>
                  <a:sym typeface="Apple SD 산돌고딕 Neo 일반체"/>
                </a:endParaRPr>
              </a:p>
            </p:txBody>
          </p:sp>
        </mc:Choice>
        <mc:Fallback>
          <p:sp>
            <p:nvSpPr>
              <p:cNvPr id="165" name="Shape 16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-12700" y="1539226"/>
                <a:ext cx="11693549" cy="7442201"/>
              </a:xfrm>
              <a:prstGeom prst="rect">
                <a:avLst/>
              </a:prstGeom>
              <a:blipFill rotWithShape="0">
                <a:blip r:embed="rId3"/>
                <a:stretch>
                  <a:fillRect l="-1147" t="-49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6280451" y="4505508"/>
            <a:ext cx="65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414143" y="8981427"/>
            <a:ext cx="167566" cy="44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2</a:t>
            </a: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985" y="6123553"/>
            <a:ext cx="3815839" cy="2944046"/>
          </a:xfrm>
          <a:prstGeom prst="rect">
            <a:avLst/>
          </a:prstGeom>
        </p:spPr>
      </p:pic>
      <p:sp>
        <p:nvSpPr>
          <p:cNvPr id="236" name="Shape 236"/>
          <p:cNvSpPr>
            <a:spLocks noGrp="1"/>
          </p:cNvSpPr>
          <p:nvPr>
            <p:ph type="title"/>
          </p:nvPr>
        </p:nvSpPr>
        <p:spPr>
          <a:xfrm>
            <a:off x="101600" y="-25400"/>
            <a:ext cx="10464800" cy="1092200"/>
          </a:xfrm>
          <a:prstGeom prst="rect">
            <a:avLst/>
          </a:prstGeom>
        </p:spPr>
        <p:txBody>
          <a:bodyPr/>
          <a:lstStyle/>
          <a:p>
            <a:r>
              <a:rPr>
                <a:solidFill>
                  <a:schemeClr val="accent5"/>
                </a:solidFill>
              </a:rPr>
              <a:t>C</a:t>
            </a:r>
            <a:r>
              <a:t>hiral </a:t>
            </a:r>
            <a:r>
              <a:rPr>
                <a:solidFill>
                  <a:schemeClr val="accent5"/>
                </a:solidFill>
              </a:rPr>
              <a:t>M</a:t>
            </a:r>
            <a:r>
              <a:t>agnetic </a:t>
            </a:r>
            <a:r>
              <a:rPr>
                <a:solidFill>
                  <a:schemeClr val="accent5"/>
                </a:solidFill>
              </a:rPr>
              <a:t>W</a:t>
            </a:r>
            <a:r>
              <a:t>ave(CMW)</a:t>
            </a:r>
          </a:p>
        </p:txBody>
      </p:sp>
      <p:pic>
        <p:nvPicPr>
          <p:cNvPr id="238" name="Screen Shot 2017-01-16 at 3.36.53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979058" y="1274370"/>
            <a:ext cx="3736669" cy="37538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Screen Shot 2017-01-16 at 3.49.41 P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48446" y="1367997"/>
            <a:ext cx="6362872" cy="43383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478117" y="3302748"/>
            <a:ext cx="1176665" cy="713131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Shape 241"/>
          <p:cNvSpPr/>
          <p:nvPr/>
        </p:nvSpPr>
        <p:spPr>
          <a:xfrm>
            <a:off x="509395" y="5586186"/>
            <a:ext cx="2943610" cy="469901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300">
                <a:solidFill>
                  <a:schemeClr val="accent5"/>
                </a:solidFill>
              </a:defRPr>
            </a:lvl1pPr>
          </a:lstStyle>
          <a:p>
            <a:r>
              <a:rPr dirty="0"/>
              <a:t>Chiral Separation Effect</a:t>
            </a:r>
          </a:p>
        </p:txBody>
      </p:sp>
      <p:sp>
        <p:nvSpPr>
          <p:cNvPr id="242" name="Shape 242"/>
          <p:cNvSpPr/>
          <p:nvPr/>
        </p:nvSpPr>
        <p:spPr>
          <a:xfrm>
            <a:off x="4368933" y="5586186"/>
            <a:ext cx="2742934" cy="469901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300">
                <a:solidFill>
                  <a:schemeClr val="accent5"/>
                </a:solidFill>
              </a:defRPr>
            </a:lvl1pPr>
          </a:lstStyle>
          <a:p>
            <a:r>
              <a:t>Chiral Magnetic Effect</a:t>
            </a:r>
          </a:p>
        </p:txBody>
      </p:sp>
      <p:pic>
        <p:nvPicPr>
          <p:cNvPr id="243" name="pasted-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784649" y="5668340"/>
            <a:ext cx="304801" cy="317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pasted-image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368361" y="5445034"/>
            <a:ext cx="982813" cy="595644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Shape 245"/>
          <p:cNvSpPr/>
          <p:nvPr/>
        </p:nvSpPr>
        <p:spPr>
          <a:xfrm>
            <a:off x="8607668" y="5570777"/>
            <a:ext cx="2715265" cy="469901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300">
                <a:solidFill>
                  <a:schemeClr val="accent5"/>
                </a:solidFill>
              </a:defRPr>
            </a:lvl1pPr>
          </a:lstStyle>
          <a:p>
            <a:r>
              <a:t>Chiral Magnetic Wave</a:t>
            </a:r>
          </a:p>
        </p:txBody>
      </p:sp>
      <p:sp>
        <p:nvSpPr>
          <p:cNvPr id="246" name="Shape 246"/>
          <p:cNvSpPr/>
          <p:nvPr/>
        </p:nvSpPr>
        <p:spPr>
          <a:xfrm>
            <a:off x="519577" y="6388099"/>
            <a:ext cx="6592289" cy="2364750"/>
          </a:xfrm>
          <a:prstGeom prst="rect">
            <a:avLst/>
          </a:prstGeom>
          <a:ln w="38100">
            <a:solidFill>
              <a:schemeClr val="accent3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algn="l">
              <a:defRPr sz="2100"/>
            </a:pPr>
            <a:r>
              <a:rPr dirty="0"/>
              <a:t>Formation of electric quadrupole moment results from CMW:  the “poles” of fireball acquire additional positive charges while the “equator” acquires additional negative charges.</a:t>
            </a:r>
          </a:p>
          <a:p>
            <a:pPr algn="l">
              <a:defRPr sz="2100"/>
            </a:pPr>
            <a:endParaRPr dirty="0"/>
          </a:p>
          <a:p>
            <a:pPr algn="l">
              <a:defRPr sz="2100"/>
            </a:pPr>
            <a:r>
              <a:rPr dirty="0">
                <a:solidFill>
                  <a:schemeClr val="accent5"/>
                </a:solidFill>
              </a:rPr>
              <a:t>Observable</a:t>
            </a:r>
            <a:r>
              <a:rPr dirty="0"/>
              <a:t>: </a:t>
            </a:r>
          </a:p>
          <a:p>
            <a:pPr algn="l">
              <a:defRPr sz="2100"/>
            </a:pPr>
            <a:endParaRPr lang="en-US" dirty="0" smtClean="0"/>
          </a:p>
        </p:txBody>
      </p:sp>
      <p:sp>
        <p:nvSpPr>
          <p:cNvPr id="8" name="Rectangle 7"/>
          <p:cNvSpPr/>
          <p:nvPr/>
        </p:nvSpPr>
        <p:spPr>
          <a:xfrm>
            <a:off x="-256868" y="1066800"/>
            <a:ext cx="92359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latin typeface="Calibri" charset="0"/>
              </a:rPr>
              <a:t>Y. </a:t>
            </a:r>
            <a:r>
              <a:rPr lang="it-IT" sz="2000" dirty="0" err="1">
                <a:latin typeface="Calibri" charset="0"/>
              </a:rPr>
              <a:t>Burnier</a:t>
            </a:r>
            <a:r>
              <a:rPr lang="it-IT" sz="2000" dirty="0">
                <a:latin typeface="Calibri" charset="0"/>
              </a:rPr>
              <a:t>, D. E. </a:t>
            </a:r>
            <a:r>
              <a:rPr lang="it-IT" sz="2000" dirty="0" err="1">
                <a:latin typeface="Calibri" charset="0"/>
              </a:rPr>
              <a:t>Kharzeev</a:t>
            </a:r>
            <a:r>
              <a:rPr lang="it-IT" sz="2000" dirty="0">
                <a:latin typeface="Calibri" charset="0"/>
              </a:rPr>
              <a:t>, </a:t>
            </a:r>
            <a:r>
              <a:rPr lang="it-IT" sz="2000" dirty="0" err="1">
                <a:latin typeface="Calibri" charset="0"/>
              </a:rPr>
              <a:t>J</a:t>
            </a:r>
            <a:r>
              <a:rPr lang="it-IT" sz="2000" dirty="0">
                <a:latin typeface="Calibri" charset="0"/>
              </a:rPr>
              <a:t>. </a:t>
            </a:r>
            <a:r>
              <a:rPr lang="it-IT" sz="2000" dirty="0" err="1">
                <a:latin typeface="Calibri" charset="0"/>
              </a:rPr>
              <a:t>Liao</a:t>
            </a:r>
            <a:r>
              <a:rPr lang="it-IT" sz="2000" dirty="0">
                <a:latin typeface="Calibri" charset="0"/>
              </a:rPr>
              <a:t> and H-U </a:t>
            </a:r>
            <a:r>
              <a:rPr lang="it-IT" sz="2000" dirty="0" err="1">
                <a:latin typeface="Calibri" charset="0"/>
              </a:rPr>
              <a:t>Yee</a:t>
            </a:r>
            <a:r>
              <a:rPr lang="it-IT" sz="2000" dirty="0">
                <a:latin typeface="Calibri" charset="0"/>
              </a:rPr>
              <a:t>,  </a:t>
            </a:r>
            <a:r>
              <a:rPr lang="it-IT" sz="2000" dirty="0" err="1">
                <a:latin typeface="Calibri" charset="0"/>
              </a:rPr>
              <a:t>Phys</a:t>
            </a:r>
            <a:r>
              <a:rPr lang="it-IT" sz="2000" dirty="0">
                <a:latin typeface="Calibri" charset="0"/>
              </a:rPr>
              <a:t>. Rev. </a:t>
            </a:r>
            <a:r>
              <a:rPr lang="it-IT" sz="2000" dirty="0" err="1">
                <a:latin typeface="Calibri" charset="0"/>
              </a:rPr>
              <a:t>Lett</a:t>
            </a:r>
            <a:r>
              <a:rPr lang="it-IT" sz="2000" dirty="0">
                <a:latin typeface="Calibri" charset="0"/>
              </a:rPr>
              <a:t>. 107 (2011)052303 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10957461" y="7998731"/>
            <a:ext cx="2662440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is-IS" sz="1500" dirty="0">
                <a:solidFill>
                  <a:schemeClr val="accent5"/>
                </a:solidFill>
              </a:rPr>
              <a:t>STAR, Phys. Rev. Lett. </a:t>
            </a:r>
            <a:r>
              <a:rPr lang="is-IS" sz="1500" b="1" dirty="0">
                <a:solidFill>
                  <a:schemeClr val="accent5"/>
                </a:solidFill>
              </a:rPr>
              <a:t>114</a:t>
            </a:r>
            <a:r>
              <a:rPr lang="is-IS" sz="1500" dirty="0">
                <a:solidFill>
                  <a:schemeClr val="accent5"/>
                </a:solidFill>
              </a:rPr>
              <a:t> (2015) 252302</a:t>
            </a:r>
            <a:endParaRPr lang="en-US" sz="1500" dirty="0">
              <a:solidFill>
                <a:schemeClr val="accent5"/>
              </a:solidFill>
            </a:endParaRP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Gill San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/>
              <p:cNvSpPr txBox="1"/>
              <p:nvPr/>
            </p:nvSpPr>
            <p:spPr>
              <a:xfrm>
                <a:off x="2031719" y="7841597"/>
                <a:ext cx="4885568" cy="75142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en-US" sz="2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charset="0"/>
                              <a:ea typeface="+mn-ea"/>
                              <a:cs typeface="+mn-cs"/>
                              <a:sym typeface="Gill Sans"/>
                            </a:rPr>
                          </m:ctrlPr>
                        </m:sSubSupPr>
                        <m:e>
                          <m:r>
                            <a:rPr kumimoji="0" lang="en-US" sz="2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charset="0"/>
                              <a:ea typeface="+mn-ea"/>
                              <a:cs typeface="+mn-cs"/>
                              <a:sym typeface="Gill Sans"/>
                            </a:rPr>
                            <m:t>𝑣</m:t>
                          </m:r>
                        </m:e>
                        <m:sub>
                          <m:r>
                            <a:rPr kumimoji="0" lang="en-US" sz="2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charset="0"/>
                              <a:ea typeface="+mn-ea"/>
                              <a:cs typeface="+mn-cs"/>
                              <a:sym typeface="Gill Sans"/>
                            </a:rPr>
                            <m:t>2</m:t>
                          </m:r>
                        </m:sub>
                        <m:sup>
                          <m:r>
                            <a:rPr kumimoji="0" lang="en-US" sz="2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charset="0"/>
                              <a:ea typeface="+mn-ea"/>
                              <a:cs typeface="+mn-cs"/>
                              <a:sym typeface="Gill Sans"/>
                            </a:rPr>
                            <m:t>±</m:t>
                          </m:r>
                        </m:sup>
                      </m:sSubSup>
                      <m:r>
                        <a:rPr kumimoji="0" lang="en-US" sz="2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charset="0"/>
                          <a:ea typeface="+mn-ea"/>
                          <a:cs typeface="+mn-cs"/>
                          <a:sym typeface="Gill Sans"/>
                        </a:rPr>
                        <m:t>=</m:t>
                      </m:r>
                      <m:sSubSup>
                        <m:sSubSupPr>
                          <m:ctrlPr>
                            <a:rPr kumimoji="0" lang="en-US" sz="2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charset="0"/>
                              <a:ea typeface="+mn-ea"/>
                              <a:cs typeface="+mn-cs"/>
                              <a:sym typeface="Gill Sans"/>
                            </a:rPr>
                          </m:ctrlPr>
                        </m:sSubSupPr>
                        <m:e>
                          <m:r>
                            <a:rPr kumimoji="0" lang="en-US" sz="2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charset="0"/>
                              <a:ea typeface="+mn-ea"/>
                              <a:cs typeface="+mn-cs"/>
                              <a:sym typeface="Gill Sans"/>
                            </a:rPr>
                            <m:t>𝑣</m:t>
                          </m:r>
                        </m:e>
                        <m:sub>
                          <m:r>
                            <a:rPr kumimoji="0" lang="en-US" sz="2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charset="0"/>
                              <a:ea typeface="+mn-ea"/>
                              <a:cs typeface="+mn-cs"/>
                              <a:sym typeface="Gill Sans"/>
                            </a:rPr>
                            <m:t>2</m:t>
                          </m:r>
                        </m:sub>
                        <m:sup>
                          <m:r>
                            <a:rPr kumimoji="0" lang="en-US" sz="2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charset="0"/>
                              <a:ea typeface="+mn-ea"/>
                              <a:cs typeface="+mn-cs"/>
                              <a:sym typeface="Gill Sans"/>
                            </a:rPr>
                            <m:t>𝑏𝑎𝑠𝑒</m:t>
                          </m:r>
                        </m:sup>
                      </m:sSubSup>
                      <m:r>
                        <a:rPr kumimoji="0" lang="en-US" sz="2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charset="0"/>
                          <a:ea typeface="+mn-ea"/>
                          <a:cs typeface="+mn-cs"/>
                          <a:sym typeface="Gill Sans"/>
                        </a:rPr>
                        <m:t>∓</m:t>
                      </m:r>
                      <m:d>
                        <m:dPr>
                          <m:ctrlPr>
                            <a:rPr kumimoji="0" lang="en-US" sz="2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charset="0"/>
                              <a:ea typeface="+mn-ea"/>
                              <a:cs typeface="+mn-cs"/>
                              <a:sym typeface="Gill Sans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0" lang="en-US" sz="22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  <a:sym typeface="Gill Sans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kumimoji="0" lang="en-US" sz="22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  <a:sym typeface="Gill San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2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  <a:sym typeface="Gill Sans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kumimoji="0" lang="en-US" sz="22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  <a:sym typeface="Gill Sans"/>
                                    </a:rPr>
                                    <m:t>𝑒</m:t>
                                  </m:r>
                                </m:sub>
                              </m:sSub>
                            </m:num>
                            <m:den>
                              <m:acc>
                                <m:accPr>
                                  <m:chr m:val="̅"/>
                                  <m:ctrlPr>
                                    <a:rPr kumimoji="0" lang="en-US" sz="22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  <a:sym typeface="Gill Sans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kumimoji="0" lang="en-US" sz="22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  <a:sym typeface="Gill San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2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  <a:sym typeface="Gill Sans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kumimoji="0" lang="en-US" sz="22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  <a:sym typeface="Gill Sans"/>
                                        </a:rPr>
                                        <m:t>𝑒</m:t>
                                      </m:r>
                                    </m:sub>
                                  </m:sSub>
                                </m:e>
                              </m:acc>
                            </m:den>
                          </m:f>
                        </m:e>
                      </m:d>
                      <m:sSub>
                        <m:sSubPr>
                          <m:ctrlPr>
                            <a:rPr kumimoji="0" lang="en-US" sz="2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charset="0"/>
                              <a:ea typeface="+mn-ea"/>
                              <a:cs typeface="+mn-cs"/>
                              <a:sym typeface="Gill Sans"/>
                            </a:rPr>
                          </m:ctrlPr>
                        </m:sSubPr>
                        <m:e>
                          <m:r>
                            <a:rPr kumimoji="0" lang="en-US" sz="2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charset="0"/>
                              <a:ea typeface="+mn-ea"/>
                              <a:cs typeface="+mn-cs"/>
                              <a:sym typeface="Gill Sans"/>
                            </a:rPr>
                            <m:t>𝐴</m:t>
                          </m:r>
                        </m:e>
                        <m:sub>
                          <m:r>
                            <a:rPr kumimoji="0" lang="en-US" sz="2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charset="0"/>
                              <a:ea typeface="+mn-ea"/>
                              <a:cs typeface="+mn-cs"/>
                              <a:sym typeface="Gill Sans"/>
                            </a:rPr>
                            <m:t>𝑐h</m:t>
                          </m:r>
                        </m:sub>
                      </m:sSub>
                      <m:r>
                        <a:rPr kumimoji="0" lang="en-US" sz="2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charset="0"/>
                          <a:ea typeface="+mn-ea"/>
                          <a:cs typeface="+mn-cs"/>
                          <a:sym typeface="Gill Sans"/>
                        </a:rPr>
                        <m:t>=</m:t>
                      </m:r>
                      <m:sSubSup>
                        <m:sSubSupPr>
                          <m:ctrlPr>
                            <a:rPr kumimoji="0" lang="en-US" sz="2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charset="0"/>
                              <a:ea typeface="+mn-ea"/>
                              <a:cs typeface="+mn-cs"/>
                              <a:sym typeface="Gill Sans"/>
                            </a:rPr>
                          </m:ctrlPr>
                        </m:sSubSupPr>
                        <m:e>
                          <m:r>
                            <a:rPr kumimoji="0" lang="en-US" sz="2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charset="0"/>
                              <a:ea typeface="+mn-ea"/>
                              <a:cs typeface="+mn-cs"/>
                              <a:sym typeface="Gill Sans"/>
                            </a:rPr>
                            <m:t>𝑣</m:t>
                          </m:r>
                        </m:e>
                        <m:sub>
                          <m:r>
                            <a:rPr kumimoji="0" lang="en-US" sz="2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charset="0"/>
                              <a:ea typeface="+mn-ea"/>
                              <a:cs typeface="+mn-cs"/>
                              <a:sym typeface="Gill Sans"/>
                            </a:rPr>
                            <m:t>2</m:t>
                          </m:r>
                        </m:sub>
                        <m:sup>
                          <m:r>
                            <a:rPr kumimoji="0" lang="en-US" sz="2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charset="0"/>
                              <a:ea typeface="+mn-ea"/>
                              <a:cs typeface="+mn-cs"/>
                              <a:sym typeface="Gill Sans"/>
                            </a:rPr>
                            <m:t>𝑏𝑎𝑠𝑒</m:t>
                          </m:r>
                        </m:sup>
                      </m:sSubSup>
                      <m:r>
                        <a:rPr kumimoji="0" lang="en-US" sz="2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charset="0"/>
                          <a:ea typeface="+mn-ea"/>
                          <a:cs typeface="+mn-cs"/>
                          <a:sym typeface="Gill Sans"/>
                        </a:rPr>
                        <m:t>∓</m:t>
                      </m:r>
                      <m:f>
                        <m:fPr>
                          <m:ctrlPr>
                            <a:rPr kumimoji="0" lang="mr-IN" sz="2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charset="0"/>
                              <a:ea typeface="+mn-ea"/>
                              <a:cs typeface="+mn-cs"/>
                              <a:sym typeface="Gill Sans"/>
                            </a:rPr>
                          </m:ctrlPr>
                        </m:fPr>
                        <m:num>
                          <m:r>
                            <a:rPr kumimoji="0" lang="en-US" sz="2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5"/>
                              </a:solidFill>
                              <a:effectLst/>
                              <a:uFillTx/>
                              <a:latin typeface="Cambria Math" charset="0"/>
                              <a:ea typeface="+mn-ea"/>
                              <a:cs typeface="+mn-cs"/>
                              <a:sym typeface="Gill Sans"/>
                            </a:rPr>
                            <m:t>𝑟</m:t>
                          </m:r>
                        </m:num>
                        <m:den>
                          <m:r>
                            <a:rPr kumimoji="0" lang="en-US" sz="2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charset="0"/>
                              <a:ea typeface="+mn-ea"/>
                              <a:cs typeface="+mn-cs"/>
                              <a:sym typeface="Gill Sans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kumimoji="0" lang="en-US" sz="2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charset="0"/>
                              <a:ea typeface="+mn-ea"/>
                              <a:cs typeface="+mn-cs"/>
                              <a:sym typeface="Gill Sans"/>
                            </a:rPr>
                          </m:ctrlPr>
                        </m:sSubPr>
                        <m:e>
                          <m:r>
                            <a:rPr kumimoji="0" lang="en-US" sz="2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charset="0"/>
                              <a:ea typeface="+mn-ea"/>
                              <a:cs typeface="+mn-cs"/>
                              <a:sym typeface="Gill Sans"/>
                            </a:rPr>
                            <m:t>𝐴</m:t>
                          </m:r>
                        </m:e>
                        <m:sub>
                          <m:r>
                            <a:rPr kumimoji="0" lang="en-US" sz="2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charset="0"/>
                              <a:ea typeface="+mn-ea"/>
                              <a:cs typeface="+mn-cs"/>
                              <a:sym typeface="Gill Sans"/>
                            </a:rPr>
                            <m:t>𝑐h</m:t>
                          </m:r>
                        </m:sub>
                      </m:sSub>
                    </m:oMath>
                  </m:oMathPara>
                </a14:m>
                <a:endParaRPr kumimoji="0" lang="en-US" sz="22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ea typeface="+mn-ea"/>
                  <a:cs typeface="+mn-cs"/>
                  <a:sym typeface="Gill Sans"/>
                </a:endParaRPr>
              </a:p>
            </p:txBody>
          </p:sp>
        </mc:Choice>
        <mc:Fallback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1719" y="7841597"/>
                <a:ext cx="4885568" cy="751424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/>
          <p:cNvSpPr txBox="1"/>
          <p:nvPr/>
        </p:nvSpPr>
        <p:spPr>
          <a:xfrm>
            <a:off x="12543298" y="9261282"/>
            <a:ext cx="461502" cy="44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200" dirty="0" smtClean="0"/>
              <a:t>20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Chiral Magnetic Wave in </a:t>
            </a:r>
            <a:r>
              <a:rPr dirty="0" smtClean="0"/>
              <a:t>p+Au</a:t>
            </a:r>
            <a:r>
              <a:rPr lang="en-US" altLang="zh-CN" dirty="0" smtClean="0"/>
              <a:t>?</a:t>
            </a:r>
            <a:endParaRPr dirty="0"/>
          </a:p>
        </p:txBody>
      </p:sp>
      <p:pic>
        <p:nvPicPr>
          <p:cNvPr id="365" name="cmw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68517" y="1243692"/>
            <a:ext cx="7630456" cy="5006225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66" name="Shape 366"/>
              <p:cNvSpPr/>
              <p:nvPr/>
            </p:nvSpPr>
            <p:spPr>
              <a:xfrm>
                <a:off x="285750" y="7152230"/>
                <a:ext cx="12103100" cy="1182888"/>
              </a:xfrm>
              <a:prstGeom prst="rect">
                <a:avLst/>
              </a:prstGeom>
              <a:ln w="38100">
                <a:solidFill>
                  <a:schemeClr val="accent3"/>
                </a:solidFill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lIns="50800" tIns="50800" rIns="50800" bIns="50800" anchor="ctr">
                <a:spAutoFit/>
              </a:bodyPr>
              <a:lstStyle/>
              <a:p>
                <a:pPr marL="381000" indent="-254000" algn="l">
                  <a:lnSpc>
                    <a:spcPct val="130000"/>
                  </a:lnSpc>
                  <a:buSzPct val="171000"/>
                  <a:buChar char="•"/>
                  <a:defRPr sz="2700">
                    <a:solidFill>
                      <a:schemeClr val="accent5"/>
                    </a:solidFill>
                  </a:defRPr>
                </a:pPr>
                <a:r>
                  <a:rPr lang="en-US" dirty="0" smtClean="0"/>
                  <a:t>The </a:t>
                </a:r>
                <a:r>
                  <a:rPr lang="en-US" dirty="0" smtClean="0"/>
                  <a:t>slope</a:t>
                </a:r>
                <a:r>
                  <a:rPr lang="en-US" altLang="zh-CN" dirty="0" smtClean="0"/>
                  <a:t>,</a:t>
                </a:r>
                <a:r>
                  <a:rPr lang="zh-CN" altLang="en-US" dirty="0" smtClean="0"/>
                  <a:t> </a:t>
                </a:r>
                <a:r>
                  <a:rPr lang="en-US" dirty="0" smtClean="0"/>
                  <a:t>r </a:t>
                </a:r>
                <a:r>
                  <a:rPr lang="en-US" dirty="0"/>
                  <a:t>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b="0" i="0" dirty="0" smtClean="0">
                        <a:latin typeface="Cambria Math" charset="0"/>
                      </a:rPr>
                      <m:t>Δ</m:t>
                    </m:r>
                    <m:sSub>
                      <m:sSubPr>
                        <m:ctrlPr>
                          <a:rPr lang="en-US" altLang="zh-CN" b="0" i="1" dirty="0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charset="0"/>
                          </a:rPr>
                          <m:t>𝑣</m:t>
                        </m:r>
                      </m:e>
                      <m:sub>
                        <m:r>
                          <a:rPr lang="en-US" i="1" dirty="0" smtClean="0">
                            <a:latin typeface="Cambria Math" charset="0"/>
                          </a:rPr>
                          <m:t>2</m:t>
                        </m:r>
                      </m:sub>
                    </m:sSub>
                    <m:r>
                      <a:rPr lang="en-US" altLang="zh-CN" b="0" i="1" dirty="0" smtClean="0">
                        <a:latin typeface="Cambria Math" charset="0"/>
                      </a:rPr>
                      <m:t>(</m:t>
                    </m:r>
                    <m:sSub>
                      <m:sSubPr>
                        <m:ctrlPr>
                          <a:rPr lang="en-US" altLang="zh-CN" b="0" i="1" dirty="0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b="0" i="1" dirty="0" smtClean="0">
                            <a:latin typeface="Cambria Math" charset="0"/>
                          </a:rPr>
                          <m:t>𝐴</m:t>
                        </m:r>
                      </m:e>
                      <m:sub>
                        <m:r>
                          <a:rPr lang="en-US" altLang="zh-CN" b="0" i="1" dirty="0" smtClean="0">
                            <a:latin typeface="Cambria Math" charset="0"/>
                          </a:rPr>
                          <m:t>𝑐h</m:t>
                        </m:r>
                      </m:sub>
                    </m:sSub>
                    <m:r>
                      <a:rPr lang="en-US" altLang="zh-CN" b="0" i="1" dirty="0" smtClean="0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dirty="0"/>
                  <a:t> between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 charset="0"/>
                          </a:rPr>
                          <m:t>+</m:t>
                        </m:r>
                      </m:sup>
                    </m:sSup>
                    <m:r>
                      <a:rPr lang="zh-CN" altLang="en-US" b="0" i="1" smtClean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dirty="0" smtClean="0"/>
                  <a:t>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dirty="0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b="0" i="1" dirty="0" smtClean="0"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altLang="zh-CN" b="0" i="1" dirty="0" smtClean="0">
                            <a:latin typeface="Cambria Math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dirty="0" smtClean="0"/>
                  <a:t> </a:t>
                </a:r>
                <a:r>
                  <a:rPr lang="en-US" dirty="0" smtClean="0"/>
                  <a:t>was </a:t>
                </a:r>
                <a:r>
                  <a:rPr lang="en-US" dirty="0"/>
                  <a:t>used to search for CMW;</a:t>
                </a:r>
              </a:p>
              <a:p>
                <a:pPr marL="381000" indent="-254000" algn="l">
                  <a:lnSpc>
                    <a:spcPct val="130000"/>
                  </a:lnSpc>
                  <a:buSzPct val="171000"/>
                  <a:buChar char="•"/>
                  <a:defRPr sz="2700">
                    <a:solidFill>
                      <a:schemeClr val="accent5"/>
                    </a:solidFill>
                  </a:defRPr>
                </a:pPr>
                <a:r>
                  <a:rPr lang="en-US" altLang="zh-CN" dirty="0"/>
                  <a:t>S</a:t>
                </a:r>
                <a:r>
                  <a:rPr lang="en-US" dirty="0" smtClean="0"/>
                  <a:t>imilar </a:t>
                </a:r>
                <a:r>
                  <a:rPr lang="en-US" dirty="0"/>
                  <a:t>to peripheral Au+Au 200 </a:t>
                </a:r>
                <a:r>
                  <a:rPr lang="en-US" dirty="0" smtClean="0"/>
                  <a:t>GeV</a:t>
                </a:r>
                <a:r>
                  <a:rPr lang="en-US" altLang="zh-CN" dirty="0" smtClean="0"/>
                  <a:t>,</a:t>
                </a:r>
                <a:r>
                  <a:rPr lang="zh-CN" altLang="en-US" dirty="0" smtClean="0"/>
                  <a:t> </a:t>
                </a:r>
                <a:r>
                  <a:rPr lang="en-US" dirty="0"/>
                  <a:t>r is consistent with zero in </a:t>
                </a:r>
                <a:r>
                  <a:rPr lang="en-US" dirty="0" err="1"/>
                  <a:t>p+Au</a:t>
                </a:r>
                <a:r>
                  <a:rPr lang="en-US" dirty="0"/>
                  <a:t> 200 GeV</a:t>
                </a:r>
                <a:r>
                  <a:rPr lang="en-US" dirty="0" smtClean="0"/>
                  <a:t>;</a:t>
                </a:r>
                <a:endParaRPr lang="en-US" dirty="0"/>
              </a:p>
            </p:txBody>
          </p:sp>
        </mc:Choice>
        <mc:Fallback>
          <p:sp>
            <p:nvSpPr>
              <p:cNvPr id="366" name="Shape 36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750" y="7152230"/>
                <a:ext cx="12103100" cy="1182888"/>
              </a:xfrm>
              <a:prstGeom prst="rect">
                <a:avLst/>
              </a:prstGeom>
              <a:blipFill rotWithShape="0">
                <a:blip r:embed="rId4"/>
                <a:stretch>
                  <a:fillRect l="-1155" t="-18500" b="-22000"/>
                </a:stretch>
              </a:blipFill>
              <a:ln w="38100">
                <a:solidFill>
                  <a:schemeClr val="accent3"/>
                </a:solidFill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7381173" y="6140158"/>
            <a:ext cx="5421356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is-IS" sz="2400" dirty="0" smtClean="0"/>
              <a:t>STAR, Phys</a:t>
            </a:r>
            <a:r>
              <a:rPr lang="is-IS" sz="2400" dirty="0"/>
              <a:t>. Rev. Lett. </a:t>
            </a:r>
            <a:r>
              <a:rPr lang="is-IS" sz="2400" b="1" dirty="0"/>
              <a:t>114</a:t>
            </a:r>
            <a:r>
              <a:rPr lang="is-IS" sz="2400" dirty="0"/>
              <a:t> (2015) 252302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Gill San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543298" y="9261282"/>
            <a:ext cx="461502" cy="44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200" dirty="0" smtClean="0"/>
              <a:t>21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smtClean="0"/>
              <a:t>Summary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Outlook</a:t>
            </a:r>
            <a:endParaRPr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70" name="Shape 370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83799" y="959765"/>
                <a:ext cx="12869286" cy="7442200"/>
              </a:xfrm>
              <a:prstGeom prst="rect">
                <a:avLst/>
              </a:prstGeom>
            </p:spPr>
            <p:txBody>
              <a:bodyPr/>
              <a:lstStyle/>
              <a:p>
                <a:pPr marL="0" indent="0">
                  <a:lnSpc>
                    <a:spcPts val="3000"/>
                  </a:lnSpc>
                  <a:spcBef>
                    <a:spcPts val="600"/>
                  </a:spcBef>
                  <a:buSzTx/>
                  <a:buNone/>
                  <a:defRPr>
                    <a:latin typeface="Apple SD 산돌고딕 Neo 일반체"/>
                    <a:ea typeface="Apple SD 산돌고딕 Neo 일반체"/>
                    <a:cs typeface="Apple SD 산돌고딕 Neo 일반체"/>
                    <a:sym typeface="Apple SD 산돌고딕 Neo 일반체"/>
                  </a:defRPr>
                </a:pPr>
                <a:r>
                  <a:rPr lang="en-US" sz="3600" dirty="0" smtClean="0"/>
                  <a:t> a. </a:t>
                </a:r>
                <a:r>
                  <a:rPr lang="en-US" altLang="zh-CN" sz="3600" dirty="0" smtClean="0"/>
                  <a:t>Search</a:t>
                </a:r>
                <a:r>
                  <a:rPr lang="zh-CN" altLang="en-US" sz="3600" dirty="0" smtClean="0"/>
                  <a:t> </a:t>
                </a:r>
                <a:r>
                  <a:rPr lang="en-US" altLang="zh-CN" sz="3600" dirty="0" smtClean="0"/>
                  <a:t>for</a:t>
                </a:r>
                <a:r>
                  <a:rPr lang="zh-CN" altLang="en-US" sz="3600" dirty="0" smtClean="0"/>
                  <a:t> </a:t>
                </a:r>
                <a:r>
                  <a:rPr lang="en-US" sz="3600" dirty="0" smtClean="0"/>
                  <a:t>Chiral Magnetic Effect in Au+Au:</a:t>
                </a:r>
              </a:p>
              <a:p>
                <a:pPr marL="977900" lvl="1" indent="-342900">
                  <a:lnSpc>
                    <a:spcPts val="3000"/>
                  </a:lnSpc>
                  <a:spcBef>
                    <a:spcPts val="600"/>
                  </a:spcBef>
                  <a:buSzPct val="100000"/>
                  <a:buFont typeface="Wingdings" charset="2"/>
                  <a:buChar char="Ø"/>
                  <a:defRPr sz="2000">
                    <a:solidFill>
                      <a:schemeClr val="accent5"/>
                    </a:solidFill>
                  </a:defRPr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𝜅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𝐾</m:t>
                        </m:r>
                      </m:sub>
                    </m:sSub>
                  </m:oMath>
                </a14:m>
                <a:r>
                  <a:rPr lang="zh-CN" altLang="en-US" sz="2400" dirty="0" smtClean="0"/>
                  <a:t> </a:t>
                </a:r>
                <a:r>
                  <a:rPr lang="en-US" altLang="zh-CN" sz="2400" dirty="0" smtClean="0"/>
                  <a:t>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0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charset="0"/>
                          </a:rPr>
                          <m:t>h</m:t>
                        </m:r>
                      </m:e>
                      <m:sup>
                        <m:r>
                          <a:rPr lang="en-US" sz="2400" b="0" i="1" smtClean="0">
                            <a:latin typeface="Cambria Math" charset="0"/>
                          </a:rPr>
                          <m:t>±</m:t>
                        </m:r>
                      </m:sup>
                    </m:sSup>
                    <m:sSup>
                      <m:sSupPr>
                        <m:ctrlPr>
                          <a:rPr lang="en-US" sz="2400" b="0" i="0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charset="0"/>
                          </a:rPr>
                          <m:t>h</m:t>
                        </m:r>
                      </m:e>
                      <m:sup>
                        <m:r>
                          <a:rPr lang="en-US" sz="2400" b="0" i="1" smtClean="0">
                            <a:latin typeface="Cambria Math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en-US" altLang="zh-CN" sz="2400" dirty="0" smtClean="0"/>
                  <a:t> and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𝜋𝜋</m:t>
                    </m:r>
                  </m:oMath>
                </a14:m>
                <a:r>
                  <a:rPr lang="zh-CN" altLang="en-US" sz="2400" dirty="0" smtClean="0"/>
                  <a:t> </a:t>
                </a:r>
                <a:r>
                  <a:rPr lang="en-US" altLang="zh-CN" sz="2400" dirty="0" smtClean="0"/>
                  <a:t>in</a:t>
                </a:r>
                <a:r>
                  <a:rPr lang="zh-CN" altLang="en-US" sz="2400" dirty="0" smtClean="0"/>
                  <a:t> </a:t>
                </a:r>
                <a:r>
                  <a:rPr lang="en-US" altLang="zh-CN" sz="2400" dirty="0" err="1" smtClean="0"/>
                  <a:t>Au+Au</a:t>
                </a:r>
                <a:r>
                  <a:rPr lang="zh-CN" altLang="en-US" sz="2400" dirty="0" smtClean="0"/>
                  <a:t> </a:t>
                </a:r>
                <a:r>
                  <a:rPr lang="en-US" altLang="zh-CN" sz="2400" dirty="0" smtClean="0"/>
                  <a:t>200</a:t>
                </a:r>
                <a:r>
                  <a:rPr lang="zh-CN" altLang="en-US" sz="2400" dirty="0" smtClean="0"/>
                  <a:t> </a:t>
                </a:r>
                <a:r>
                  <a:rPr lang="en-US" altLang="zh-CN" sz="2400" dirty="0" smtClean="0"/>
                  <a:t>GeV</a:t>
                </a:r>
                <a:r>
                  <a:rPr lang="zh-CN" altLang="en-US" sz="2400" dirty="0" smtClean="0"/>
                  <a:t> </a:t>
                </a:r>
                <a:r>
                  <a:rPr lang="en-US" altLang="zh-CN" sz="2400" dirty="0" smtClean="0"/>
                  <a:t>is</a:t>
                </a:r>
                <a:r>
                  <a:rPr lang="zh-CN" altLang="en-US" sz="2400" dirty="0" smtClean="0"/>
                  <a:t> </a:t>
                </a:r>
                <a:r>
                  <a:rPr lang="en-US" altLang="zh-CN" sz="2400" dirty="0" smtClean="0"/>
                  <a:t>larger</a:t>
                </a:r>
                <a:r>
                  <a:rPr lang="zh-CN" altLang="en-US" sz="2400" dirty="0" smtClean="0"/>
                  <a:t> </a:t>
                </a:r>
                <a:r>
                  <a:rPr lang="en-US" altLang="zh-CN" sz="2400" dirty="0" smtClean="0"/>
                  <a:t>than</a:t>
                </a:r>
                <a:r>
                  <a:rPr lang="zh-CN" altLang="en-US" sz="2400" dirty="0" smtClean="0"/>
                  <a:t> </a:t>
                </a:r>
                <a:r>
                  <a:rPr lang="en-US" altLang="zh-CN" sz="2400" dirty="0" smtClean="0"/>
                  <a:t>AMPT background.</a:t>
                </a:r>
                <a:endParaRPr lang="en-US" sz="2400" dirty="0" smtClean="0"/>
              </a:p>
              <a:p>
                <a:pPr marL="977900" lvl="1" indent="-342900">
                  <a:lnSpc>
                    <a:spcPts val="3000"/>
                  </a:lnSpc>
                  <a:spcBef>
                    <a:spcPts val="600"/>
                  </a:spcBef>
                  <a:buSzPct val="100000"/>
                  <a:buFont typeface="Wingdings" charset="2"/>
                  <a:buChar char="Ø"/>
                  <a:defRPr sz="2000">
                    <a:solidFill>
                      <a:schemeClr val="accent5"/>
                    </a:solidFill>
                  </a:defRPr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</a:rPr>
                          <m:t>𝜅</m:t>
                        </m:r>
                      </m:e>
                      <m:sub>
                        <m:r>
                          <a:rPr lang="en-US" sz="2400" i="1">
                            <a:latin typeface="Cambria Math" charset="0"/>
                          </a:rPr>
                          <m:t>𝐾</m:t>
                        </m:r>
                      </m:sub>
                    </m:sSub>
                  </m:oMath>
                </a14:m>
                <a:r>
                  <a:rPr lang="en-US" sz="2400" dirty="0" smtClean="0"/>
                  <a:t> of other </a:t>
                </a:r>
                <a:r>
                  <a:rPr lang="en-US" sz="2400" dirty="0" smtClean="0"/>
                  <a:t>identified pairs, </a:t>
                </a:r>
                <a14:m>
                  <m:oMath xmlns:m="http://schemas.openxmlformats.org/officeDocument/2006/math">
                    <m:r>
                      <a:rPr lang="en-US" altLang="zh-CN" sz="2400" b="0" i="1" dirty="0" smtClean="0">
                        <a:latin typeface="Cambria Math" charset="0"/>
                      </a:rPr>
                      <m:t>𝜋</m:t>
                    </m:r>
                    <m:r>
                      <a:rPr lang="en-US" sz="2400" i="1" dirty="0" smtClean="0">
                        <a:latin typeface="Cambria Math" charset="0"/>
                      </a:rPr>
                      <m:t>𝐾</m:t>
                    </m:r>
                    <m:r>
                      <a:rPr lang="en-US" sz="2400" i="1" dirty="0" smtClean="0">
                        <a:latin typeface="Cambria Math" charset="0"/>
                      </a:rPr>
                      <m:t>, </m:t>
                    </m:r>
                    <m:r>
                      <a:rPr lang="en-US" altLang="zh-CN" sz="2400" b="0" i="1" dirty="0" smtClean="0">
                        <a:latin typeface="Cambria Math" charset="0"/>
                      </a:rPr>
                      <m:t>𝑝</m:t>
                    </m:r>
                    <m:r>
                      <a:rPr lang="en-US" altLang="zh-CN" sz="2400" b="0" i="1" dirty="0" smtClean="0">
                        <a:latin typeface="Cambria Math" charset="0"/>
                      </a:rPr>
                      <m:t>𝜋</m:t>
                    </m:r>
                    <m:r>
                      <a:rPr lang="en-US" sz="2400" i="1" dirty="0" smtClean="0">
                        <a:latin typeface="Cambria Math" charset="0"/>
                      </a:rPr>
                      <m:t>, </m:t>
                    </m:r>
                    <m:r>
                      <a:rPr lang="en-US" sz="2400" i="1" dirty="0" smtClean="0">
                        <a:latin typeface="Cambria Math" charset="0"/>
                      </a:rPr>
                      <m:t>𝑝𝐾</m:t>
                    </m:r>
                  </m:oMath>
                </a14:m>
                <a:r>
                  <a:rPr lang="en-US" sz="2400" dirty="0" smtClean="0"/>
                  <a:t>, </a:t>
                </a:r>
                <a:r>
                  <a:rPr lang="en-US" altLang="zh-CN" sz="2400" dirty="0" smtClean="0"/>
                  <a:t>is hard to distinguish from background. </a:t>
                </a:r>
              </a:p>
              <a:p>
                <a:pPr marL="977900" lvl="1" indent="-342900">
                  <a:lnSpc>
                    <a:spcPts val="3000"/>
                  </a:lnSpc>
                  <a:spcBef>
                    <a:spcPts val="600"/>
                  </a:spcBef>
                  <a:buSzPct val="100000"/>
                  <a:buFont typeface="Wingdings" charset="2"/>
                  <a:buChar char="Ø"/>
                  <a:defRPr sz="2000">
                    <a:solidFill>
                      <a:schemeClr val="accent5"/>
                    </a:solidFill>
                  </a:defRPr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𝜅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𝐾</m:t>
                        </m:r>
                      </m:sub>
                    </m:sSub>
                  </m:oMath>
                </a14:m>
                <a:r>
                  <a:rPr lang="en-US" sz="2400" dirty="0" smtClean="0"/>
                  <a:t> for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𝑝𝑝</m:t>
                    </m:r>
                  </m:oMath>
                </a14:m>
                <a:r>
                  <a:rPr lang="en-US" sz="2400" dirty="0" smtClean="0"/>
                  <a:t> needs further investigation.   </a:t>
                </a:r>
                <a:endParaRPr lang="en-US" sz="2400" dirty="0" smtClean="0"/>
              </a:p>
              <a:p>
                <a:pPr marL="977900" lvl="1" indent="-342900">
                  <a:lnSpc>
                    <a:spcPts val="3000"/>
                  </a:lnSpc>
                  <a:spcBef>
                    <a:spcPts val="600"/>
                  </a:spcBef>
                  <a:buSzPct val="100000"/>
                  <a:buFont typeface="Wingdings" charset="2"/>
                  <a:buChar char="Ø"/>
                  <a:defRPr sz="2000">
                    <a:solidFill>
                      <a:schemeClr val="accent5"/>
                    </a:solidFill>
                  </a:defRPr>
                </a:pPr>
                <a:endParaRPr lang="en-US" dirty="0"/>
              </a:p>
              <a:p>
                <a:pPr marL="0" indent="0">
                  <a:lnSpc>
                    <a:spcPts val="3000"/>
                  </a:lnSpc>
                  <a:spcBef>
                    <a:spcPts val="600"/>
                  </a:spcBef>
                  <a:buSzTx/>
                  <a:buNone/>
                  <a:defRPr>
                    <a:latin typeface="Apple SD 산돌고딕 Neo 일반체"/>
                    <a:ea typeface="Apple SD 산돌고딕 Neo 일반체"/>
                    <a:cs typeface="Apple SD 산돌고딕 Neo 일반체"/>
                    <a:sym typeface="Apple SD 산돌고딕 Neo 일반체"/>
                  </a:defRPr>
                </a:pPr>
                <a:r>
                  <a:rPr lang="en-US" sz="3600" dirty="0"/>
                  <a:t> </a:t>
                </a:r>
                <a:r>
                  <a:rPr lang="en-US" sz="3600" dirty="0"/>
                  <a:t>b</a:t>
                </a:r>
                <a:r>
                  <a:rPr lang="en-US" sz="3600" dirty="0" smtClean="0"/>
                  <a:t>. </a:t>
                </a:r>
                <a:r>
                  <a:rPr lang="en-US" altLang="zh-CN" sz="3600" dirty="0" smtClean="0"/>
                  <a:t>Search</a:t>
                </a:r>
                <a:r>
                  <a:rPr lang="zh-CN" altLang="en-US" sz="3600" dirty="0" smtClean="0"/>
                  <a:t> </a:t>
                </a:r>
                <a:r>
                  <a:rPr lang="en-US" altLang="zh-CN" sz="3600" dirty="0" smtClean="0"/>
                  <a:t>for</a:t>
                </a:r>
                <a:r>
                  <a:rPr lang="zh-CN" altLang="en-US" sz="3600" dirty="0" smtClean="0"/>
                  <a:t> </a:t>
                </a:r>
                <a:r>
                  <a:rPr lang="en-US" sz="3600" dirty="0" smtClean="0"/>
                  <a:t>Chiral </a:t>
                </a:r>
                <a:r>
                  <a:rPr lang="en-US" sz="3600" dirty="0"/>
                  <a:t>Magnetic Effect in p+Au and </a:t>
                </a:r>
                <a:r>
                  <a:rPr lang="en-US" sz="3600" dirty="0" err="1"/>
                  <a:t>d+Au</a:t>
                </a:r>
                <a:r>
                  <a:rPr lang="en-US" sz="3600" dirty="0" smtClean="0"/>
                  <a:t>:</a:t>
                </a:r>
              </a:p>
              <a:p>
                <a:pPr marL="977900" lvl="1" indent="-342900">
                  <a:lnSpc>
                    <a:spcPts val="3000"/>
                  </a:lnSpc>
                  <a:spcBef>
                    <a:spcPts val="600"/>
                  </a:spcBef>
                  <a:buSzPct val="100000"/>
                  <a:buFont typeface="Wingdings" charset="2"/>
                  <a:buChar char="Ø"/>
                  <a:defRPr sz="2000">
                    <a:solidFill>
                      <a:schemeClr val="accent5"/>
                    </a:solidFill>
                  </a:defRPr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charset="0"/>
                      </a:rPr>
                      <m:t>Δ</m:t>
                    </m:r>
                    <m:r>
                      <a:rPr lang="en-US" sz="2400" b="0" i="1" smtClean="0">
                        <a:latin typeface="Cambria Math" charset="0"/>
                      </a:rPr>
                      <m:t>𝛾</m:t>
                    </m:r>
                  </m:oMath>
                </a14:m>
                <a:r>
                  <a:rPr lang="en-US" sz="2400" dirty="0" smtClean="0"/>
                  <a:t> </a:t>
                </a:r>
                <a:r>
                  <a:rPr lang="en-US" sz="2400" dirty="0" smtClean="0"/>
                  <a:t>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charset="0"/>
                          </a:rPr>
                          <m:t>h</m:t>
                        </m:r>
                      </m:e>
                      <m:sup>
                        <m:r>
                          <a:rPr lang="en-US" sz="2400" i="1">
                            <a:latin typeface="Cambria Math" charset="0"/>
                          </a:rPr>
                          <m:t>±</m:t>
                        </m:r>
                      </m:sup>
                    </m:sSup>
                    <m:sSup>
                      <m:sSupPr>
                        <m:ctrlPr>
                          <a:rPr lang="en-US" sz="2400" i="1">
                            <a:latin typeface="Cambria Math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charset="0"/>
                          </a:rPr>
                          <m:t>h</m:t>
                        </m:r>
                      </m:e>
                      <m:sup>
                        <m:r>
                          <a:rPr lang="en-US" sz="2400" i="1">
                            <a:latin typeface="Cambria Math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en-US" sz="2400" dirty="0" smtClean="0"/>
                  <a:t> </a:t>
                </a:r>
                <a:r>
                  <a:rPr lang="en-US" sz="2400" dirty="0" smtClean="0"/>
                  <a:t>in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p+Au</a:t>
                </a:r>
                <a:r>
                  <a:rPr lang="en-US" sz="2400" dirty="0" smtClean="0"/>
                  <a:t>  and </a:t>
                </a:r>
                <a:r>
                  <a:rPr lang="en-US" sz="2400" dirty="0" err="1" smtClean="0"/>
                  <a:t>d+Au</a:t>
                </a:r>
                <a:r>
                  <a:rPr lang="en-US" sz="2400" dirty="0" smtClean="0"/>
                  <a:t> 200 GeV shows sizable magnitude using TPC event plane. </a:t>
                </a:r>
              </a:p>
              <a:p>
                <a:pPr marL="977900" lvl="1" indent="-342900">
                  <a:lnSpc>
                    <a:spcPts val="3000"/>
                  </a:lnSpc>
                  <a:spcBef>
                    <a:spcPts val="600"/>
                  </a:spcBef>
                  <a:buSzPct val="100000"/>
                  <a:buFont typeface="Wingdings" charset="2"/>
                  <a:buChar char="Ø"/>
                  <a:defRPr sz="2000">
                    <a:solidFill>
                      <a:schemeClr val="accent5"/>
                    </a:solidFill>
                  </a:defRPr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latin typeface="Cambria Math" charset="0"/>
                      </a:rPr>
                      <m:t>Δ</m:t>
                    </m:r>
                    <m:r>
                      <a:rPr lang="en-US" sz="2400" i="1">
                        <a:latin typeface="Cambria Math" charset="0"/>
                      </a:rPr>
                      <m:t>𝛾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altLang="zh-CN" sz="2400" dirty="0" smtClean="0"/>
                  <a:t>disappears when introducing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charset="0"/>
                      </a:rPr>
                      <m:t>𝜂</m:t>
                    </m:r>
                  </m:oMath>
                </a14:m>
                <a:r>
                  <a:rPr lang="en-US" altLang="zh-CN" sz="2400" dirty="0" smtClean="0"/>
                  <a:t> gap (&gt;2) between particles of interest and event plane in </a:t>
                </a:r>
                <a:r>
                  <a:rPr lang="en-US" altLang="zh-CN" sz="2400" dirty="0" err="1" smtClean="0"/>
                  <a:t>p+Au</a:t>
                </a:r>
                <a:r>
                  <a:rPr lang="en-US" altLang="zh-CN" sz="2400" dirty="0" smtClean="0"/>
                  <a:t> 200 GeV. </a:t>
                </a:r>
              </a:p>
              <a:p>
                <a:pPr marL="977900" lvl="1" indent="-342900">
                  <a:lnSpc>
                    <a:spcPts val="3000"/>
                  </a:lnSpc>
                  <a:spcBef>
                    <a:spcPts val="600"/>
                  </a:spcBef>
                  <a:buSzPct val="100000"/>
                  <a:buFont typeface="Wingdings" charset="2"/>
                  <a:buChar char="Ø"/>
                  <a:defRPr sz="2000">
                    <a:solidFill>
                      <a:schemeClr val="accent5"/>
                    </a:solidFill>
                  </a:defRPr>
                </a:pPr>
                <a:endParaRPr lang="en-US" dirty="0"/>
              </a:p>
              <a:p>
                <a:pPr marL="0" indent="0">
                  <a:lnSpc>
                    <a:spcPts val="3000"/>
                  </a:lnSpc>
                  <a:spcBef>
                    <a:spcPts val="600"/>
                  </a:spcBef>
                  <a:buSzTx/>
                  <a:buNone/>
                  <a:defRPr>
                    <a:latin typeface="Apple SD 산돌고딕 Neo 일반체"/>
                    <a:ea typeface="Apple SD 산돌고딕 Neo 일반체"/>
                    <a:cs typeface="Apple SD 산돌고딕 Neo 일반체"/>
                    <a:sym typeface="Apple SD 산돌고딕 Neo 일반체"/>
                  </a:defRPr>
                </a:pPr>
                <a:r>
                  <a:rPr lang="en-US" sz="3600" dirty="0"/>
                  <a:t> </a:t>
                </a:r>
                <a:r>
                  <a:rPr lang="en-US" sz="3600" dirty="0" smtClean="0"/>
                  <a:t>c.</a:t>
                </a:r>
                <a:r>
                  <a:rPr lang="en-US" sz="3600" dirty="0" smtClean="0"/>
                  <a:t> </a:t>
                </a:r>
                <a:r>
                  <a:rPr lang="en-US" altLang="zh-CN" sz="3600" dirty="0" smtClean="0"/>
                  <a:t>Search</a:t>
                </a:r>
                <a:r>
                  <a:rPr lang="zh-CN" altLang="en-US" sz="3600" dirty="0" smtClean="0"/>
                  <a:t> </a:t>
                </a:r>
                <a:r>
                  <a:rPr lang="en-US" altLang="zh-CN" sz="3600" dirty="0" smtClean="0"/>
                  <a:t>for</a:t>
                </a:r>
                <a:r>
                  <a:rPr lang="zh-CN" altLang="en-US" sz="3600" dirty="0" smtClean="0"/>
                  <a:t> </a:t>
                </a:r>
                <a:r>
                  <a:rPr lang="en-US" sz="3600" dirty="0" smtClean="0"/>
                  <a:t>Chiral </a:t>
                </a:r>
                <a:r>
                  <a:rPr lang="en-US" sz="3600" dirty="0"/>
                  <a:t>Magnetic Wave in p+Au:</a:t>
                </a:r>
              </a:p>
              <a:p>
                <a:pPr marL="977900" lvl="1" indent="-342900">
                  <a:lnSpc>
                    <a:spcPts val="3000"/>
                  </a:lnSpc>
                  <a:spcBef>
                    <a:spcPts val="600"/>
                  </a:spcBef>
                  <a:buSzPct val="100000"/>
                  <a:buFont typeface="Wingdings" charset="2"/>
                  <a:buChar char="Ø"/>
                  <a:defRPr sz="2000">
                    <a:solidFill>
                      <a:schemeClr val="accent5"/>
                    </a:solidFill>
                  </a:defRPr>
                </a:pPr>
                <a:r>
                  <a:rPr lang="en-US" sz="2400" dirty="0"/>
                  <a:t> </a:t>
                </a:r>
                <a:r>
                  <a:rPr lang="en-US" sz="2400" dirty="0" smtClean="0"/>
                  <a:t>In </a:t>
                </a:r>
                <a:r>
                  <a:rPr lang="en-US" sz="2400" dirty="0" err="1" smtClean="0"/>
                  <a:t>p+Au</a:t>
                </a:r>
                <a:r>
                  <a:rPr lang="en-US" sz="2400" dirty="0" smtClean="0"/>
                  <a:t> 200 GeV collisions, the observable r is consistent with zero.</a:t>
                </a:r>
              </a:p>
              <a:p>
                <a:pPr marL="977900" lvl="1" indent="-342900">
                  <a:lnSpc>
                    <a:spcPts val="3000"/>
                  </a:lnSpc>
                  <a:spcBef>
                    <a:spcPts val="600"/>
                  </a:spcBef>
                  <a:buSzPct val="100000"/>
                  <a:buFont typeface="Wingdings" charset="2"/>
                  <a:buChar char="Ø"/>
                  <a:defRPr sz="2000">
                    <a:solidFill>
                      <a:schemeClr val="accent5"/>
                    </a:solidFill>
                  </a:defRPr>
                </a:pPr>
                <a:endParaRPr sz="2400" dirty="0"/>
              </a:p>
            </p:txBody>
          </p:sp>
        </mc:Choice>
        <mc:Fallback>
          <p:sp>
            <p:nvSpPr>
              <p:cNvPr id="370" name="Shape 370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83799" y="959765"/>
                <a:ext cx="12869286" cy="7442200"/>
              </a:xfrm>
              <a:prstGeom prst="rect">
                <a:avLst/>
              </a:prstGeom>
              <a:blipFill rotWithShape="0">
                <a:blip r:embed="rId3"/>
                <a:stretch>
                  <a:fillRect l="-8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6304514" y="4505508"/>
            <a:ext cx="65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799" y="959765"/>
            <a:ext cx="2245808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200" b="0" i="0" u="none" strike="noStrike" cap="none" spc="0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Summary:</a:t>
            </a:r>
            <a:endParaRPr kumimoji="0" lang="en-US" sz="4200" b="0" i="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2700" y="7025165"/>
            <a:ext cx="2083905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200" b="0" i="0" u="none" strike="noStrike" cap="none" spc="0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Outlook:</a:t>
            </a:r>
            <a:endParaRPr kumimoji="0" lang="en-US" sz="4200" b="0" i="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83799" y="7806734"/>
                <a:ext cx="12189154" cy="126662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l"/>
                <a:r>
                  <a:rPr lang="en-US" sz="2500" dirty="0" smtClean="0"/>
                  <a:t>Isobar collisions,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500" b="0" i="0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500" b="0" i="1" smtClean="0">
                            <a:latin typeface="Cambria Math" charset="0"/>
                          </a:rPr>
                          <m:t> </m:t>
                        </m:r>
                      </m:e>
                      <m:sub>
                        <m:r>
                          <a:rPr lang="en-US" sz="2500" b="0" i="0" smtClean="0">
                            <a:latin typeface="Cambria Math" charset="0"/>
                          </a:rPr>
                          <m:t>44</m:t>
                        </m:r>
                      </m:sub>
                      <m:sup>
                        <m:r>
                          <a:rPr lang="en-US" sz="2500" b="0" i="0" smtClean="0">
                            <a:latin typeface="Cambria Math" charset="0"/>
                          </a:rPr>
                          <m:t>96</m:t>
                        </m:r>
                      </m:sup>
                    </m:sSubSup>
                    <m:r>
                      <a:rPr lang="en-US" sz="2500" b="0" i="1" smtClean="0">
                        <a:latin typeface="Cambria Math" charset="0"/>
                      </a:rPr>
                      <m:t>𝑅𝑢</m:t>
                    </m:r>
                  </m:oMath>
                </a14:m>
                <a:r>
                  <a:rPr lang="en-US" sz="2500" dirty="0" smtClean="0"/>
                  <a:t> +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500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500" i="1">
                            <a:latin typeface="Cambria Math" charset="0"/>
                          </a:rPr>
                          <m:t> </m:t>
                        </m:r>
                      </m:e>
                      <m:sub>
                        <m:r>
                          <a:rPr lang="en-US" sz="2500">
                            <a:latin typeface="Cambria Math" charset="0"/>
                          </a:rPr>
                          <m:t>44</m:t>
                        </m:r>
                      </m:sub>
                      <m:sup>
                        <m:r>
                          <a:rPr lang="en-US" sz="2500">
                            <a:latin typeface="Cambria Math" charset="0"/>
                          </a:rPr>
                          <m:t>96</m:t>
                        </m:r>
                      </m:sup>
                    </m:sSubSup>
                    <m:r>
                      <a:rPr lang="en-US" sz="2500" i="1">
                        <a:latin typeface="Cambria Math" charset="0"/>
                      </a:rPr>
                      <m:t>𝑅𝑢</m:t>
                    </m:r>
                  </m:oMath>
                </a14:m>
                <a:r>
                  <a:rPr lang="en-US" sz="2500" dirty="0" smtClean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500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500" i="1">
                            <a:latin typeface="Cambria Math" charset="0"/>
                          </a:rPr>
                          <m:t> </m:t>
                        </m:r>
                      </m:e>
                      <m:sub>
                        <m:r>
                          <a:rPr lang="en-US" sz="2500" b="0" i="0" smtClean="0">
                            <a:latin typeface="Cambria Math" charset="0"/>
                          </a:rPr>
                          <m:t>40</m:t>
                        </m:r>
                      </m:sub>
                      <m:sup>
                        <m:r>
                          <a:rPr lang="en-US" sz="2500">
                            <a:latin typeface="Cambria Math" charset="0"/>
                          </a:rPr>
                          <m:t>96</m:t>
                        </m:r>
                      </m:sup>
                    </m:sSubSup>
                    <m:r>
                      <a:rPr lang="en-US" sz="2500" b="0" i="1" smtClean="0">
                        <a:latin typeface="Cambria Math" charset="0"/>
                      </a:rPr>
                      <m:t>𝑍𝑟</m:t>
                    </m:r>
                  </m:oMath>
                </a14:m>
                <a:r>
                  <a:rPr lang="en-US" sz="2500" dirty="0" smtClean="0"/>
                  <a:t>+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500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500" i="1">
                            <a:latin typeface="Cambria Math" charset="0"/>
                          </a:rPr>
                          <m:t> </m:t>
                        </m:r>
                      </m:e>
                      <m:sub>
                        <m:r>
                          <a:rPr lang="en-US" sz="2500">
                            <a:latin typeface="Cambria Math" charset="0"/>
                          </a:rPr>
                          <m:t>40</m:t>
                        </m:r>
                      </m:sub>
                      <m:sup>
                        <m:r>
                          <a:rPr lang="en-US" sz="2500">
                            <a:latin typeface="Cambria Math" charset="0"/>
                          </a:rPr>
                          <m:t>96</m:t>
                        </m:r>
                      </m:sup>
                    </m:sSubSup>
                    <m:r>
                      <a:rPr lang="en-US" sz="2500" i="1">
                        <a:latin typeface="Cambria Math" charset="0"/>
                      </a:rPr>
                      <m:t>𝑍𝑟</m:t>
                    </m:r>
                  </m:oMath>
                </a14:m>
                <a:r>
                  <a:rPr lang="en-US" sz="2500" dirty="0" smtClean="0"/>
                  <a:t>, maintaining flow magnitude and varying magnetic field, provide an exciting opportunity to justify the physics beyond flow-related background. Stay tuned for STAR in 2018!</a:t>
                </a:r>
                <a:endParaRPr kumimoji="0" lang="en-US" sz="25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Gill Sans"/>
                </a:endParaRPr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99" y="7806734"/>
                <a:ext cx="12189154" cy="1266629"/>
              </a:xfrm>
              <a:prstGeom prst="rect">
                <a:avLst/>
              </a:prstGeom>
              <a:blipFill rotWithShape="0">
                <a:blip r:embed="rId4"/>
                <a:stretch>
                  <a:fillRect l="-1151" t="-2415" b="-1062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12543298" y="9261282"/>
            <a:ext cx="461502" cy="44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200" dirty="0" smtClean="0"/>
              <a:t>22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366" name="Shape 366"/>
          <p:cNvSpPr/>
          <p:nvPr/>
        </p:nvSpPr>
        <p:spPr>
          <a:xfrm>
            <a:off x="4808765" y="4140854"/>
            <a:ext cx="3451832" cy="902811"/>
          </a:xfrm>
          <a:prstGeom prst="rect">
            <a:avLst/>
          </a:prstGeom>
          <a:ln w="38100">
            <a:solidFill>
              <a:schemeClr val="accent3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381000" marR="0" lvl="0" indent="-254000" algn="l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Pct val="171000"/>
              <a:buFontTx/>
              <a:buNone/>
              <a:tabLst/>
              <a:defRPr sz="2700">
                <a:solidFill>
                  <a:schemeClr val="accent5"/>
                </a:solidFill>
              </a:defRPr>
            </a:pPr>
            <a:r>
              <a:rPr lang="en-US" sz="4000" dirty="0" smtClean="0"/>
              <a:t>B</a:t>
            </a:r>
            <a:r>
              <a:rPr lang="en-US" altLang="zh-CN" sz="4000" dirty="0" smtClean="0"/>
              <a:t>a</a:t>
            </a:r>
            <a:r>
              <a:rPr lang="en-US" sz="4000" dirty="0" smtClean="0"/>
              <a:t>ck up slides</a:t>
            </a:r>
            <a:endParaRPr lang="en-US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12543298" y="9261282"/>
            <a:ext cx="461502" cy="44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200" dirty="0" smtClean="0"/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11943082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>
            <a:spLocks noGrp="1"/>
          </p:cNvSpPr>
          <p:nvPr>
            <p:ph type="title"/>
          </p:nvPr>
        </p:nvSpPr>
        <p:spPr>
          <a:xfrm>
            <a:off x="-12700" y="-25400"/>
            <a:ext cx="10970002" cy="1092200"/>
          </a:xfrm>
          <a:prstGeom prst="rect">
            <a:avLst/>
          </a:prstGeom>
        </p:spPr>
        <p:txBody>
          <a:bodyPr/>
          <a:lstStyle/>
          <a:p>
            <a:r>
              <a:rPr lang="en-US" altLang="zh-CN" sz="5400" dirty="0" smtClean="0"/>
              <a:t>Non-flow</a:t>
            </a:r>
            <a:r>
              <a:rPr lang="zh-CN" altLang="en-US" sz="5400" dirty="0" smtClean="0"/>
              <a:t> </a:t>
            </a:r>
            <a:r>
              <a:rPr lang="en-US" altLang="zh-CN" sz="5400" dirty="0" smtClean="0"/>
              <a:t>in</a:t>
            </a:r>
            <a:r>
              <a:rPr lang="zh-CN" altLang="en-US" sz="5400" dirty="0" smtClean="0"/>
              <a:t> </a:t>
            </a:r>
            <a:r>
              <a:rPr lang="en-US" altLang="zh-CN" sz="5400" dirty="0" smtClean="0"/>
              <a:t>peripheral</a:t>
            </a:r>
            <a:r>
              <a:rPr lang="zh-CN" altLang="en-US" sz="5400" dirty="0" smtClean="0"/>
              <a:t> </a:t>
            </a:r>
            <a:r>
              <a:rPr lang="en-US" altLang="zh-CN" sz="5400" dirty="0" smtClean="0"/>
              <a:t>collisions</a:t>
            </a:r>
            <a:endParaRPr sz="5400" dirty="0"/>
          </a:p>
        </p:txBody>
      </p:sp>
      <p:sp>
        <p:nvSpPr>
          <p:cNvPr id="366" name="Shape 366"/>
          <p:cNvSpPr/>
          <p:nvPr/>
        </p:nvSpPr>
        <p:spPr>
          <a:xfrm>
            <a:off x="554498" y="7497648"/>
            <a:ext cx="12103100" cy="518091"/>
          </a:xfrm>
          <a:prstGeom prst="rect">
            <a:avLst/>
          </a:prstGeom>
          <a:ln w="38100">
            <a:solidFill>
              <a:schemeClr val="accent3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81000" indent="-254000" algn="l">
              <a:buSzPct val="171000"/>
              <a:buChar char="•"/>
              <a:defRPr sz="2700">
                <a:solidFill>
                  <a:schemeClr val="accent5"/>
                </a:solidFill>
              </a:defRPr>
            </a:pPr>
            <a:r>
              <a:rPr lang="en-US" dirty="0" smtClean="0"/>
              <a:t> Non-flow dominated in peripheral </a:t>
            </a:r>
            <a:r>
              <a:rPr lang="en-US" dirty="0" err="1" smtClean="0"/>
              <a:t>Au+Au</a:t>
            </a:r>
            <a:r>
              <a:rPr lang="en-US" dirty="0" smtClean="0"/>
              <a:t> collisions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715" y="1066800"/>
            <a:ext cx="8701385" cy="590134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762172" y="6928012"/>
            <a:ext cx="65024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s-IS" sz="2400" dirty="0"/>
              <a:t>PHYSICAL REVIEW C 72, 014904 (2005)</a:t>
            </a:r>
            <a:endParaRPr lang="en-US" sz="2200" dirty="0"/>
          </a:p>
        </p:txBody>
      </p:sp>
      <p:sp>
        <p:nvSpPr>
          <p:cNvPr id="9" name="TextBox 8"/>
          <p:cNvSpPr txBox="1"/>
          <p:nvPr/>
        </p:nvSpPr>
        <p:spPr>
          <a:xfrm>
            <a:off x="12543298" y="9261282"/>
            <a:ext cx="461502" cy="44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200" dirty="0" smtClean="0"/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10905015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altLang="zh-CN" dirty="0" smtClean="0"/>
                  <a:t>Peripheral</a:t>
                </a:r>
                <a:r>
                  <a:rPr lang="zh-CN" altLang="en-US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charset="0"/>
                          </a:rPr>
                          <m:t>𝜅</m:t>
                        </m:r>
                      </m:e>
                      <m:sub>
                        <m:r>
                          <a:rPr lang="en-US" altLang="zh-CN" b="0" i="1" smtClean="0">
                            <a:latin typeface="Cambria Math" charset="0"/>
                          </a:rPr>
                          <m:t>𝐾</m:t>
                        </m:r>
                      </m:sub>
                    </m:sSub>
                  </m:oMath>
                </a14:m>
                <a:r>
                  <a:rPr lang="en-US" altLang="zh-CN" dirty="0" smtClean="0"/>
                  <a:t>?</a:t>
                </a:r>
                <a:r>
                  <a:rPr lang="zh-CN" altLang="en-US" dirty="0" smtClean="0"/>
                  <a:t> </a:t>
                </a:r>
                <a:endParaRPr lang="en-US" dirty="0"/>
              </a:p>
            </p:txBody>
          </p:sp>
        </mc:Choice>
        <mc:Fallback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4193" t="-17318" b="-396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651" y="1477505"/>
            <a:ext cx="7200900" cy="4876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543298" y="9261282"/>
            <a:ext cx="461502" cy="44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200" dirty="0" smtClean="0"/>
              <a:t>25</a:t>
            </a:r>
          </a:p>
        </p:txBody>
      </p:sp>
      <p:sp>
        <p:nvSpPr>
          <p:cNvPr id="7" name="Rectangle 6"/>
          <p:cNvSpPr/>
          <p:nvPr/>
        </p:nvSpPr>
        <p:spPr>
          <a:xfrm>
            <a:off x="3607661" y="6549566"/>
            <a:ext cx="65024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s-IS" sz="2200" dirty="0">
                <a:latin typeface="Lucida Grande" charset="0"/>
              </a:rPr>
              <a:t>Phys. Rev. Lett. </a:t>
            </a:r>
            <a:r>
              <a:rPr lang="is-IS" sz="2200" b="1" dirty="0">
                <a:latin typeface="Lucida Grande" charset="0"/>
              </a:rPr>
              <a:t>113</a:t>
            </a:r>
            <a:r>
              <a:rPr lang="is-IS" sz="2200" dirty="0">
                <a:latin typeface="Lucida Grande" charset="0"/>
              </a:rPr>
              <a:t> (2014) 52302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06388362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image44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2442" y="1420663"/>
            <a:ext cx="10840358" cy="4725901"/>
          </a:xfrm>
          <a:prstGeom prst="rect">
            <a:avLst/>
          </a:prstGeom>
        </p:spPr>
      </p:pic>
      <p:sp>
        <p:nvSpPr>
          <p:cNvPr id="173" name="Shape 17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>
                <a:solidFill>
                  <a:schemeClr val="accent5"/>
                </a:solidFill>
              </a:rPr>
              <a:t>C</a:t>
            </a:r>
            <a:r>
              <a:t>hiral </a:t>
            </a:r>
            <a:r>
              <a:rPr>
                <a:solidFill>
                  <a:schemeClr val="accent5"/>
                </a:solidFill>
              </a:rPr>
              <a:t>M</a:t>
            </a:r>
            <a:r>
              <a:t>agnetic </a:t>
            </a:r>
            <a:r>
              <a:rPr>
                <a:solidFill>
                  <a:schemeClr val="accent5"/>
                </a:solidFill>
              </a:rPr>
              <a:t>E</a:t>
            </a:r>
            <a:r>
              <a:t>ffect (CME)</a:t>
            </a:r>
          </a:p>
        </p:txBody>
      </p:sp>
      <p:sp>
        <p:nvSpPr>
          <p:cNvPr id="175" name="Shape 175"/>
          <p:cNvSpPr/>
          <p:nvPr/>
        </p:nvSpPr>
        <p:spPr>
          <a:xfrm>
            <a:off x="8760454" y="1271586"/>
            <a:ext cx="3782844" cy="29815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b">
            <a:spAutoFit/>
          </a:bodyPr>
          <a:lstStyle/>
          <a:p>
            <a:pPr defTabSz="914400">
              <a:buClr>
                <a:srgbClr val="929292"/>
              </a:buClr>
              <a:defRPr sz="1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1600" b="1"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</a:rPr>
              <a:t> </a:t>
            </a:r>
            <a:r>
              <a:rPr sz="1600"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</a:rPr>
              <a:t>D. </a:t>
            </a:r>
            <a:r>
              <a:rPr sz="1600" dirty="0"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</a:rPr>
              <a:t>Kharzeev, etc. NPA 803, 227(2008)</a:t>
            </a:r>
          </a:p>
        </p:txBody>
      </p:sp>
      <p:sp>
        <p:nvSpPr>
          <p:cNvPr id="177" name="Shape 177"/>
          <p:cNvSpPr/>
          <p:nvPr/>
        </p:nvSpPr>
        <p:spPr>
          <a:xfrm>
            <a:off x="280640" y="6603764"/>
            <a:ext cx="12103101" cy="2318583"/>
          </a:xfrm>
          <a:prstGeom prst="rect">
            <a:avLst/>
          </a:prstGeom>
          <a:ln w="38100">
            <a:solidFill>
              <a:schemeClr val="accent3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600"/>
            </a:pPr>
            <a:r>
              <a:rPr dirty="0">
                <a:solidFill>
                  <a:schemeClr val="accent5"/>
                </a:solidFill>
              </a:rPr>
              <a:t>Non-zero</a:t>
            </a:r>
            <a:r>
              <a:rPr dirty="0"/>
              <a:t> topological charge induces excess of right or left handed quarks. Under </a:t>
            </a:r>
            <a:r>
              <a:rPr dirty="0">
                <a:solidFill>
                  <a:schemeClr val="accent5"/>
                </a:solidFill>
              </a:rPr>
              <a:t>strong magnetic </a:t>
            </a:r>
            <a:r>
              <a:rPr dirty="0" smtClean="0">
                <a:solidFill>
                  <a:schemeClr val="accent5"/>
                </a:solidFill>
              </a:rPr>
              <a:t>field</a:t>
            </a:r>
            <a:r>
              <a:rPr lang="en-US" dirty="0" smtClean="0">
                <a:solidFill>
                  <a:schemeClr val="accent5"/>
                </a:solidFill>
              </a:rPr>
              <a:t> </a:t>
            </a:r>
            <a:r>
              <a:rPr dirty="0" smtClean="0">
                <a:solidFill>
                  <a:schemeClr val="accent5"/>
                </a:solidFill>
              </a:rPr>
              <a:t>(</a:t>
            </a:r>
            <a:r>
              <a:rPr dirty="0">
                <a:solidFill>
                  <a:schemeClr val="accent5"/>
                </a:solidFill>
              </a:rPr>
              <a:t>B)</a:t>
            </a:r>
            <a:r>
              <a:rPr dirty="0"/>
              <a:t>, </a:t>
            </a:r>
            <a:r>
              <a:rPr dirty="0" smtClean="0"/>
              <a:t>a</a:t>
            </a:r>
            <a:r>
              <a:rPr lang="en-US" altLang="zh-CN" dirty="0" smtClean="0"/>
              <a:t>n</a:t>
            </a:r>
            <a:r>
              <a:rPr dirty="0" smtClean="0"/>
              <a:t> </a:t>
            </a:r>
            <a:r>
              <a:rPr lang="en-US" dirty="0" smtClean="0"/>
              <a:t>electric </a:t>
            </a:r>
            <a:r>
              <a:rPr dirty="0" smtClean="0"/>
              <a:t>current </a:t>
            </a:r>
            <a:r>
              <a:rPr dirty="0"/>
              <a:t>along B direction is generated and leads to </a:t>
            </a:r>
            <a:r>
              <a:rPr dirty="0">
                <a:solidFill>
                  <a:schemeClr val="accent5"/>
                </a:solidFill>
              </a:rPr>
              <a:t>electric charge separation</a:t>
            </a:r>
            <a:r>
              <a:rPr dirty="0"/>
              <a:t>.</a:t>
            </a:r>
          </a:p>
        </p:txBody>
      </p:sp>
      <p:pic>
        <p:nvPicPr>
          <p:cNvPr id="178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98738" y="5541639"/>
            <a:ext cx="1885003" cy="754002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extBox 12"/>
          <p:cNvSpPr txBox="1"/>
          <p:nvPr/>
        </p:nvSpPr>
        <p:spPr>
          <a:xfrm>
            <a:off x="12543298" y="9261282"/>
            <a:ext cx="293872" cy="44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200" smtClean="0"/>
              <a:t>3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Observable: γ correlator</a:t>
            </a:r>
          </a:p>
        </p:txBody>
      </p:sp>
      <p:grpSp>
        <p:nvGrpSpPr>
          <p:cNvPr id="184" name="Group 184"/>
          <p:cNvGrpSpPr/>
          <p:nvPr/>
        </p:nvGrpSpPr>
        <p:grpSpPr>
          <a:xfrm>
            <a:off x="2798480" y="7641201"/>
            <a:ext cx="2919113" cy="1369057"/>
            <a:chOff x="207288" y="-319290"/>
            <a:chExt cx="2919111" cy="1369056"/>
          </a:xfrm>
        </p:grpSpPr>
        <p:sp>
          <p:nvSpPr>
            <p:cNvPr id="183" name="Shape 183"/>
            <p:cNvSpPr/>
            <p:nvPr/>
          </p:nvSpPr>
          <p:spPr>
            <a:xfrm>
              <a:off x="283488" y="-281191"/>
              <a:ext cx="2842911" cy="129285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914400">
                <a:defRPr sz="1800">
                  <a:latin typeface="Cambria Math"/>
                  <a:ea typeface="Cambria Math"/>
                  <a:cs typeface="Cambria Math"/>
                  <a:sym typeface="Cambria Math"/>
                </a:defRPr>
              </a:lvl1pPr>
            </a:lstStyle>
            <a:p>
              <a:r>
                <a:rPr dirty="0"/>
                <a:t>Background effects: </a:t>
              </a:r>
              <a:r>
                <a:rPr lang="en-US" dirty="0" smtClean="0"/>
                <a:t>could </a:t>
              </a:r>
              <a:r>
                <a:rPr dirty="0" smtClean="0"/>
                <a:t>cancel </a:t>
              </a:r>
              <a:r>
                <a:rPr dirty="0"/>
                <a:t>out,  but flow-related background may still exist. </a:t>
              </a:r>
            </a:p>
          </p:txBody>
        </p:sp>
        <p:pic>
          <p:nvPicPr>
            <p:cNvPr id="182" name="Picture 181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07288" y="-319290"/>
              <a:ext cx="2919111" cy="1369056"/>
            </a:xfrm>
            <a:prstGeom prst="rect">
              <a:avLst/>
            </a:prstGeom>
            <a:effectLst/>
          </p:spPr>
        </p:pic>
      </p:grpSp>
      <p:pic>
        <p:nvPicPr>
          <p:cNvPr id="185" name="image18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06101" y="1089802"/>
            <a:ext cx="5573139" cy="44283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93527" y="6260001"/>
            <a:ext cx="7848601" cy="1168401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Shape 187"/>
          <p:cNvSpPr/>
          <p:nvPr/>
        </p:nvSpPr>
        <p:spPr>
          <a:xfrm>
            <a:off x="4455951" y="7340221"/>
            <a:ext cx="1" cy="424097"/>
          </a:xfrm>
          <a:prstGeom prst="line">
            <a:avLst/>
          </a:prstGeom>
          <a:ln w="50800">
            <a:solidFill>
              <a:srgbClr val="FF2600"/>
            </a:solidFill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88" name="Shape 188"/>
          <p:cNvSpPr/>
          <p:nvPr/>
        </p:nvSpPr>
        <p:spPr>
          <a:xfrm flipH="1">
            <a:off x="5113039" y="7379385"/>
            <a:ext cx="2514299" cy="429613"/>
          </a:xfrm>
          <a:prstGeom prst="line">
            <a:avLst/>
          </a:prstGeom>
          <a:ln w="50800">
            <a:solidFill>
              <a:srgbClr val="FF2600"/>
            </a:solidFill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grpSp>
        <p:nvGrpSpPr>
          <p:cNvPr id="191" name="Group 191"/>
          <p:cNvGrpSpPr/>
          <p:nvPr/>
        </p:nvGrpSpPr>
        <p:grpSpPr>
          <a:xfrm>
            <a:off x="133511" y="7641201"/>
            <a:ext cx="2447529" cy="1369056"/>
            <a:chOff x="0" y="0"/>
            <a:chExt cx="2447528" cy="1369055"/>
          </a:xfrm>
        </p:grpSpPr>
        <p:sp>
          <p:nvSpPr>
            <p:cNvPr id="190" name="Shape 190"/>
            <p:cNvSpPr/>
            <p:nvPr/>
          </p:nvSpPr>
          <p:spPr>
            <a:xfrm>
              <a:off x="38100" y="38100"/>
              <a:ext cx="2371329" cy="129285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1800">
                  <a:latin typeface="Cambria Math"/>
                  <a:ea typeface="Cambria Math"/>
                  <a:cs typeface="Cambria Math"/>
                  <a:sym typeface="Cambria Math"/>
                </a:defRPr>
              </a:pPr>
              <a:r>
                <a:t>Directed flow: expected to be same for “</a:t>
              </a:r>
              <a:r>
                <a:rPr>
                  <a:solidFill>
                    <a:srgbClr val="FF2600"/>
                  </a:solidFill>
                </a:rPr>
                <a:t>same sign</a:t>
              </a:r>
              <a:r>
                <a:t>” and “</a:t>
              </a:r>
              <a:r>
                <a:rPr>
                  <a:solidFill>
                    <a:srgbClr val="0433FF"/>
                  </a:solidFill>
                </a:rPr>
                <a:t>opposite sign</a:t>
              </a:r>
              <a:r>
                <a:t>”</a:t>
              </a:r>
            </a:p>
          </p:txBody>
        </p:sp>
        <p:pic>
          <p:nvPicPr>
            <p:cNvPr id="189" name="Picture 188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2447529" cy="1369056"/>
            </a:xfrm>
            <a:prstGeom prst="rect">
              <a:avLst/>
            </a:prstGeom>
            <a:effectLst/>
          </p:spPr>
        </p:pic>
      </p:grpSp>
      <p:sp>
        <p:nvSpPr>
          <p:cNvPr id="192" name="Shape 192"/>
          <p:cNvSpPr/>
          <p:nvPr/>
        </p:nvSpPr>
        <p:spPr>
          <a:xfrm>
            <a:off x="2144551" y="7454427"/>
            <a:ext cx="1" cy="609884"/>
          </a:xfrm>
          <a:prstGeom prst="line">
            <a:avLst/>
          </a:prstGeom>
          <a:ln w="50800">
            <a:solidFill>
              <a:srgbClr val="0433FF"/>
            </a:solidFill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grpSp>
        <p:nvGrpSpPr>
          <p:cNvPr id="195" name="Group 195"/>
          <p:cNvGrpSpPr/>
          <p:nvPr/>
        </p:nvGrpSpPr>
        <p:grpSpPr>
          <a:xfrm>
            <a:off x="5884154" y="7696923"/>
            <a:ext cx="3166955" cy="1386995"/>
            <a:chOff x="-158898" y="38100"/>
            <a:chExt cx="3166954" cy="1386994"/>
          </a:xfrm>
        </p:grpSpPr>
        <p:sp>
          <p:nvSpPr>
            <p:cNvPr id="194" name="Shape 194"/>
            <p:cNvSpPr/>
            <p:nvPr/>
          </p:nvSpPr>
          <p:spPr>
            <a:xfrm>
              <a:off x="38100" y="38100"/>
              <a:ext cx="2969956" cy="129285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1800">
                  <a:latin typeface="Cambria Math"/>
                  <a:ea typeface="Cambria Math"/>
                  <a:cs typeface="Cambria Math"/>
                  <a:sym typeface="Cambria Math"/>
                </a:defRPr>
              </a:pPr>
              <a:r>
                <a:rPr dirty="0"/>
                <a:t>P-even quantity: still sensitive to separation effect, i.e., different for “</a:t>
              </a:r>
              <a:r>
                <a:rPr dirty="0">
                  <a:solidFill>
                    <a:srgbClr val="FF2600"/>
                  </a:solidFill>
                </a:rPr>
                <a:t>same sign</a:t>
              </a:r>
              <a:r>
                <a:rPr dirty="0"/>
                <a:t>” and “</a:t>
              </a:r>
              <a:r>
                <a:rPr dirty="0" smtClean="0">
                  <a:solidFill>
                    <a:srgbClr val="0433FF"/>
                  </a:solidFill>
                </a:rPr>
                <a:t>oppo</a:t>
              </a:r>
              <a:r>
                <a:rPr lang="en-US" dirty="0" smtClean="0">
                  <a:solidFill>
                    <a:srgbClr val="0433FF"/>
                  </a:solidFill>
                </a:rPr>
                <a:t>site</a:t>
              </a:r>
              <a:r>
                <a:rPr dirty="0" smtClean="0">
                  <a:solidFill>
                    <a:srgbClr val="0433FF"/>
                  </a:solidFill>
                </a:rPr>
                <a:t>  </a:t>
              </a:r>
              <a:r>
                <a:rPr dirty="0">
                  <a:solidFill>
                    <a:srgbClr val="0433FF"/>
                  </a:solidFill>
                </a:rPr>
                <a:t>sign</a:t>
              </a:r>
              <a:r>
                <a:rPr dirty="0"/>
                <a:t>”</a:t>
              </a:r>
            </a:p>
          </p:txBody>
        </p:sp>
        <p:pic>
          <p:nvPicPr>
            <p:cNvPr id="193" name="Picture 192"/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158898" y="56038"/>
              <a:ext cx="3046157" cy="1369056"/>
            </a:xfrm>
            <a:prstGeom prst="rect">
              <a:avLst/>
            </a:prstGeom>
            <a:effectLst/>
          </p:spPr>
        </p:pic>
      </p:grpSp>
      <p:sp>
        <p:nvSpPr>
          <p:cNvPr id="196" name="Shape 196"/>
          <p:cNvSpPr/>
          <p:nvPr/>
        </p:nvSpPr>
        <p:spPr>
          <a:xfrm>
            <a:off x="4074921" y="6837569"/>
            <a:ext cx="762063" cy="571784"/>
          </a:xfrm>
          <a:prstGeom prst="roundRect">
            <a:avLst>
              <a:gd name="adj" fmla="val 27186"/>
            </a:avLst>
          </a:prstGeom>
          <a:ln w="38100">
            <a:solidFill>
              <a:srgbClr val="FF2600"/>
            </a:solidFill>
            <a:bevel/>
          </a:ln>
        </p:spPr>
        <p:txBody>
          <a:bodyPr lIns="45719" rIns="45719" anchor="ctr"/>
          <a:lstStyle/>
          <a:p>
            <a:pPr algn="l" defTabSz="914400"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97" name="Shape 197"/>
          <p:cNvSpPr/>
          <p:nvPr/>
        </p:nvSpPr>
        <p:spPr>
          <a:xfrm>
            <a:off x="7546362" y="6913704"/>
            <a:ext cx="867071" cy="571784"/>
          </a:xfrm>
          <a:prstGeom prst="roundRect">
            <a:avLst>
              <a:gd name="adj" fmla="val 27186"/>
            </a:avLst>
          </a:prstGeom>
          <a:ln w="38100">
            <a:solidFill>
              <a:srgbClr val="FF2600"/>
            </a:solidFill>
            <a:bevel/>
          </a:ln>
        </p:spPr>
        <p:txBody>
          <a:bodyPr lIns="45719" rIns="45719" anchor="ctr"/>
          <a:lstStyle/>
          <a:p>
            <a:pPr algn="l" defTabSz="914400"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98" name="Shape 198"/>
          <p:cNvSpPr/>
          <p:nvPr/>
        </p:nvSpPr>
        <p:spPr>
          <a:xfrm>
            <a:off x="5690103" y="6837569"/>
            <a:ext cx="1277859" cy="571784"/>
          </a:xfrm>
          <a:prstGeom prst="roundRect">
            <a:avLst>
              <a:gd name="adj" fmla="val 27186"/>
            </a:avLst>
          </a:prstGeom>
          <a:ln w="38100">
            <a:solidFill>
              <a:srgbClr val="FF9300"/>
            </a:solidFill>
            <a:bevel/>
          </a:ln>
        </p:spPr>
        <p:txBody>
          <a:bodyPr lIns="45719" rIns="45719" anchor="ctr"/>
          <a:lstStyle/>
          <a:p>
            <a:pPr algn="l" defTabSz="914400"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99" name="Shape 199"/>
          <p:cNvSpPr/>
          <p:nvPr/>
        </p:nvSpPr>
        <p:spPr>
          <a:xfrm>
            <a:off x="1714317" y="6913704"/>
            <a:ext cx="1901399" cy="571784"/>
          </a:xfrm>
          <a:prstGeom prst="roundRect">
            <a:avLst>
              <a:gd name="adj" fmla="val 27186"/>
            </a:avLst>
          </a:prstGeom>
          <a:ln w="38100">
            <a:solidFill>
              <a:srgbClr val="0433FF"/>
            </a:solidFill>
            <a:bevel/>
          </a:ln>
        </p:spPr>
        <p:txBody>
          <a:bodyPr lIns="45719" rIns="45719" anchor="ctr"/>
          <a:lstStyle/>
          <a:p>
            <a:pPr algn="l" defTabSz="914400"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00" name="Shape 200"/>
          <p:cNvSpPr/>
          <p:nvPr/>
        </p:nvSpPr>
        <p:spPr>
          <a:xfrm flipH="1">
            <a:off x="2144551" y="3260098"/>
            <a:ext cx="1" cy="2917527"/>
          </a:xfrm>
          <a:prstGeom prst="line">
            <a:avLst/>
          </a:prstGeom>
          <a:ln w="88900">
            <a:solidFill>
              <a:srgbClr val="000000"/>
            </a:solidFill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grpSp>
        <p:nvGrpSpPr>
          <p:cNvPr id="203" name="Group 203"/>
          <p:cNvGrpSpPr/>
          <p:nvPr/>
        </p:nvGrpSpPr>
        <p:grpSpPr>
          <a:xfrm>
            <a:off x="2278948" y="3473537"/>
            <a:ext cx="3613248" cy="2132570"/>
            <a:chOff x="-205230" y="38100"/>
            <a:chExt cx="3613247" cy="2132568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2" name="Shape 202"/>
                <p:cNvSpPr/>
                <p:nvPr/>
              </p:nvSpPr>
              <p:spPr>
                <a:xfrm>
                  <a:off x="38100" y="38100"/>
                  <a:ext cx="3369917" cy="213256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noAutofit/>
                </a:bodyPr>
                <a:lstStyle>
                  <a:lvl1pPr algn="l" defTabSz="914400">
                    <a:defRPr sz="2300">
                      <a:latin typeface="Cambria Math"/>
                      <a:ea typeface="Cambria Math"/>
                      <a:cs typeface="Cambria Math"/>
                      <a:sym typeface="Cambria Math"/>
                    </a:defRPr>
                  </a:lvl1pPr>
                </a:lstStyle>
                <a:p>
                  <a:r>
                    <a:rPr lang="en-US" dirty="0" smtClean="0"/>
                    <a:t>Direct measurement of “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𝑎</m:t>
                      </m:r>
                    </m:oMath>
                  </a14:m>
                  <a:r>
                    <a:rPr lang="en-US" dirty="0" smtClean="0"/>
                    <a:t>” </a:t>
                  </a:r>
                  <a:r>
                    <a:rPr lang="en-US" dirty="0"/>
                    <a:t>would yield zero value. So we need “three-point-correlator”— observable </a:t>
                  </a:r>
                  <a:r>
                    <a:rPr lang="en-US" dirty="0" smtClean="0"/>
                    <a:t>“</a:t>
                  </a:r>
                  <a:r>
                    <a:rPr lang="en-US" dirty="0" err="1" smtClean="0"/>
                    <a:t>γ</a:t>
                  </a:r>
                  <a:r>
                    <a:rPr lang="en-US" dirty="0" smtClean="0"/>
                    <a:t>”! </a:t>
                  </a:r>
                  <a:endParaRPr dirty="0"/>
                </a:p>
              </p:txBody>
            </p:sp>
          </mc:Choice>
          <mc:Fallback>
            <p:sp>
              <p:nvSpPr>
                <p:cNvPr id="202" name="Shape 20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00" y="38100"/>
                  <a:ext cx="3369917" cy="2132568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3978"/>
                  </a:stretch>
                </a:blipFill>
                <a:ln>
                  <a:noFill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01" name="Picture 200"/>
            <p:cNvPicPr>
              <a:picLocks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-205230" y="63313"/>
              <a:ext cx="3411154" cy="2057490"/>
            </a:xfrm>
            <a:prstGeom prst="rect">
              <a:avLst/>
            </a:prstGeom>
            <a:effectLst/>
          </p:spPr>
        </p:pic>
      </p:grpSp>
      <p:pic>
        <p:nvPicPr>
          <p:cNvPr id="204" name="pasted-image.pd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70555" y="2292417"/>
            <a:ext cx="5247056" cy="885307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Shape 205"/>
          <p:cNvSpPr/>
          <p:nvPr/>
        </p:nvSpPr>
        <p:spPr>
          <a:xfrm>
            <a:off x="193487" y="1079662"/>
            <a:ext cx="6478218" cy="777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l" defTabSz="914400">
              <a:defRPr sz="2300">
                <a:solidFill>
                  <a:srgbClr val="FF2600"/>
                </a:solidFill>
                <a:latin typeface="Cambria Math"/>
                <a:ea typeface="Cambria Math"/>
                <a:cs typeface="Cambria Math"/>
                <a:sym typeface="Cambria Math"/>
              </a:defRPr>
            </a:lvl1pPr>
          </a:lstStyle>
          <a:p>
            <a:r>
              <a:t>We investigate the charge dependent two-particle correlations with respect to the reaction plane:</a:t>
            </a:r>
          </a:p>
        </p:txBody>
      </p:sp>
      <p:sp>
        <p:nvSpPr>
          <p:cNvPr id="211" name="Shape 211"/>
          <p:cNvSpPr/>
          <p:nvPr/>
        </p:nvSpPr>
        <p:spPr>
          <a:xfrm>
            <a:off x="6329032" y="7304228"/>
            <a:ext cx="1" cy="605668"/>
          </a:xfrm>
          <a:prstGeom prst="line">
            <a:avLst/>
          </a:prstGeom>
          <a:ln w="50800">
            <a:solidFill>
              <a:srgbClr val="FF9300"/>
            </a:solidFill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12" name="Shape 212"/>
          <p:cNvSpPr/>
          <p:nvPr/>
        </p:nvSpPr>
        <p:spPr>
          <a:xfrm>
            <a:off x="6806101" y="1005313"/>
            <a:ext cx="4413574" cy="5271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914400">
              <a:defRPr sz="15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S. Voloshin, Physical Review C. 70 (2004) 057901</a:t>
            </a:r>
          </a:p>
        </p:txBody>
      </p:sp>
      <p:sp>
        <p:nvSpPr>
          <p:cNvPr id="213" name="Shape 213"/>
          <p:cNvSpPr/>
          <p:nvPr/>
        </p:nvSpPr>
        <p:spPr>
          <a:xfrm>
            <a:off x="12541249" y="9264650"/>
            <a:ext cx="228601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 sz="1800">
                <a:solidFill>
                  <a:srgbClr val="FFFFFF"/>
                </a:solidFill>
              </a:defRPr>
            </a:pPr>
            <a:fld id="{86CB4B4D-7CA3-9044-876B-883B54F8677D}" type="slidenum">
              <a:t>4</a:t>
            </a:fld>
            <a:r>
              <a:t>￼</a:t>
            </a:r>
          </a:p>
        </p:txBody>
      </p:sp>
      <p:pic>
        <p:nvPicPr>
          <p:cNvPr id="35" name="image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9363786" y="5737380"/>
            <a:ext cx="3406064" cy="3340562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TextBox 35"/>
          <p:cNvSpPr txBox="1"/>
          <p:nvPr/>
        </p:nvSpPr>
        <p:spPr>
          <a:xfrm>
            <a:off x="11338620" y="6764887"/>
            <a:ext cx="1040620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STAR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302545" y="5396422"/>
            <a:ext cx="65024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dirty="0">
                <a:latin typeface="Times" charset="0"/>
                <a:cs typeface="+mj-cs"/>
              </a:rPr>
              <a:t>PHYSICAL REVIEW C </a:t>
            </a:r>
            <a:r>
              <a:rPr lang="en-US" sz="2200" b="1" dirty="0">
                <a:latin typeface="Times" charset="0"/>
                <a:cs typeface="+mj-cs"/>
              </a:rPr>
              <a:t>81</a:t>
            </a:r>
            <a:r>
              <a:rPr lang="en-US" sz="2200" dirty="0">
                <a:latin typeface="Times" charset="0"/>
                <a:cs typeface="+mj-cs"/>
              </a:rPr>
              <a:t>, 054908 (2010</a:t>
            </a:r>
            <a:r>
              <a:rPr lang="en-US" sz="2200" dirty="0" smtClean="0">
                <a:latin typeface="Times" charset="0"/>
                <a:cs typeface="+mj-cs"/>
              </a:rPr>
              <a:t>)</a:t>
            </a:r>
            <a:endParaRPr lang="en-US" sz="2200" dirty="0">
              <a:cs typeface="+mj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2543298" y="9261282"/>
            <a:ext cx="293872" cy="44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200" dirty="0" smtClean="0"/>
              <a:t>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Background!</a:t>
            </a:r>
          </a:p>
        </p:txBody>
      </p:sp>
      <p:sp>
        <p:nvSpPr>
          <p:cNvPr id="220" name="Shape 220"/>
          <p:cNvSpPr/>
          <p:nvPr/>
        </p:nvSpPr>
        <p:spPr>
          <a:xfrm>
            <a:off x="250517" y="839725"/>
            <a:ext cx="7830146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rPr dirty="0"/>
              <a:t>A. Bzdak, V. Koch and J. Liao, Lect. Notes Phys. 871, 503 (2013).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2" name="Shape 222"/>
              <p:cNvSpPr/>
              <p:nvPr/>
            </p:nvSpPr>
            <p:spPr>
              <a:xfrm>
                <a:off x="9367247" y="1512306"/>
                <a:ext cx="3558576" cy="1118255"/>
              </a:xfrm>
              <a:prstGeom prst="rect">
                <a:avLst/>
              </a:prstGeom>
              <a:ln w="44450">
                <a:solidFill>
                  <a:schemeClr val="accent5"/>
                </a:solidFill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>
                <a:spAutoFit/>
              </a:bodyPr>
              <a:lstStyle/>
              <a:p>
                <a:pPr algn="l">
                  <a:defRPr sz="2000"/>
                </a:pPr>
                <a:r>
                  <a:rPr lang="en-US" sz="2200" dirty="0" smtClean="0">
                    <a:solidFill>
                      <a:schemeClr val="tx1"/>
                    </a:solidFill>
                  </a:rPr>
                  <a:t>F: Flow-related backgrounds</a:t>
                </a:r>
                <a:endParaRPr lang="en-US" sz="2200" dirty="0">
                  <a:solidFill>
                    <a:schemeClr val="tx1"/>
                  </a:solidFill>
                </a:endParaRPr>
              </a:p>
              <a:p>
                <a:pPr algn="l">
                  <a:defRPr sz="2000"/>
                </a:pPr>
                <a:r>
                  <a:rPr lang="en-US" sz="2200" dirty="0">
                    <a:solidFill>
                      <a:schemeClr val="tx1"/>
                    </a:solidFill>
                  </a:rPr>
                  <a:t>H: Charge separation </a:t>
                </a:r>
                <a:r>
                  <a:rPr lang="en-US" sz="2200" dirty="0" smtClean="0">
                    <a:solidFill>
                      <a:schemeClr val="tx1"/>
                    </a:solidFill>
                  </a:rPr>
                  <a:t>signal</a:t>
                </a:r>
              </a:p>
              <a:p>
                <a:pPr algn="l">
                  <a:defRPr sz="2000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smtClean="0">
                        <a:solidFill>
                          <a:schemeClr val="tx1"/>
                        </a:solidFill>
                        <a:latin typeface="Cambria Math" charset="0"/>
                      </a:rPr>
                      <m:t>Δ</m:t>
                    </m:r>
                    <m:r>
                      <a:rPr lang="en-US" sz="2200" b="0" i="0" smtClean="0">
                        <a:solidFill>
                          <a:schemeClr val="tx1"/>
                        </a:solidFill>
                        <a:latin typeface="Cambria Math" charset="0"/>
                      </a:rPr>
                      <m:t>:</m:t>
                    </m:r>
                  </m:oMath>
                </a14:m>
                <a:r>
                  <a:rPr lang="en-US" sz="2200" dirty="0" smtClean="0">
                    <a:solidFill>
                      <a:schemeClr val="tx1"/>
                    </a:solidFill>
                  </a:rPr>
                  <a:t> OS </a:t>
                </a:r>
                <a:r>
                  <a:rPr lang="mr-IN" sz="2200" dirty="0" smtClean="0">
                    <a:solidFill>
                      <a:schemeClr val="tx1"/>
                    </a:solidFill>
                  </a:rPr>
                  <a:t>–</a:t>
                </a:r>
                <a:r>
                  <a:rPr lang="en-US" sz="2200" dirty="0" smtClean="0">
                    <a:solidFill>
                      <a:schemeClr val="tx1"/>
                    </a:solidFill>
                  </a:rPr>
                  <a:t> SS</a:t>
                </a:r>
                <a:endParaRPr sz="22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22" name="Shape 2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7247" y="1512306"/>
                <a:ext cx="3558576" cy="1118255"/>
              </a:xfrm>
              <a:prstGeom prst="rect">
                <a:avLst/>
              </a:prstGeom>
              <a:blipFill rotWithShape="0">
                <a:blip r:embed="rId3"/>
                <a:stretch>
                  <a:fillRect l="-2881" t="-1571" b="-6806"/>
                </a:stretch>
              </a:blipFill>
              <a:ln w="44450">
                <a:solidFill>
                  <a:schemeClr val="accent5"/>
                </a:solidFill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6586746" y="4512305"/>
            <a:ext cx="65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2851" y="1665208"/>
            <a:ext cx="3312073" cy="83547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328372" y="2009659"/>
                <a:ext cx="5676810" cy="5445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zh-CN" sz="25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+mn-ea"/>
                          <a:cs typeface="+mn-cs"/>
                          <a:sym typeface="Gill Sans"/>
                        </a:rPr>
                        <m:t>𝛾</m:t>
                      </m:r>
                      <m:r>
                        <a:rPr kumimoji="0" lang="en-US" altLang="zh-CN" sz="25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+mn-ea"/>
                          <a:cs typeface="+mn-cs"/>
                          <a:sym typeface="Gill Sans"/>
                        </a:rPr>
                        <m:t>≡</m:t>
                      </m:r>
                      <m:d>
                        <m:dPr>
                          <m:begChr m:val="〈"/>
                          <m:endChr m:val="〉"/>
                          <m:ctrlPr>
                            <a:rPr kumimoji="0" lang="en-US" altLang="zh-CN" sz="25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+mn-ea"/>
                              <a:cs typeface="+mn-cs"/>
                              <a:sym typeface="Gill Sans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kumimoji="0" lang="en-US" altLang="zh-CN" sz="25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  <a:sym typeface="Gill Sans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US" altLang="zh-CN" sz="2500" b="0" i="0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  <a:sym typeface="Gill Sans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kumimoji="0" lang="en-US" altLang="zh-CN" sz="25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  <a:sym typeface="Gill Sans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kumimoji="0" lang="en-US" altLang="zh-CN" sz="25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  <a:sym typeface="Gill San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altLang="zh-CN" sz="25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  <a:sym typeface="Gill Sans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kumimoji="0" lang="en-US" altLang="zh-CN" sz="25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  <a:sym typeface="Gill Sans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kumimoji="0" lang="en-US" altLang="zh-CN" sz="25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  <a:sym typeface="Gill Sans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kumimoji="0" lang="en-US" altLang="zh-CN" sz="25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  <a:sym typeface="Gill San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altLang="zh-CN" sz="25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  <a:sym typeface="Gill Sans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kumimoji="0" lang="en-US" altLang="zh-CN" sz="25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  <a:sym typeface="Gill Sans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kumimoji="0" lang="en-US" altLang="zh-CN" sz="25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  <a:sym typeface="Gill Sans"/>
                                    </a:rPr>
                                    <m:t>−2</m:t>
                                  </m:r>
                                  <m:sSub>
                                    <m:sSubPr>
                                      <m:ctrlPr>
                                        <a:rPr kumimoji="0" lang="en-US" altLang="zh-CN" sz="25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  <a:sym typeface="Gill San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altLang="zh-CN" sz="25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  <a:sym typeface="Gill Sans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kumimoji="0" lang="en-US" altLang="zh-CN" sz="25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  <a:sym typeface="Gill Sans"/>
                                        </a:rPr>
                                        <m:t>𝑒𝑝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e>
                      </m:d>
                      <m:r>
                        <a:rPr kumimoji="0" lang="en-US" altLang="zh-CN" sz="25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+mn-ea"/>
                          <a:cs typeface="+mn-cs"/>
                          <a:sym typeface="Gill Sans"/>
                        </a:rPr>
                        <m:t>=</m:t>
                      </m:r>
                      <m:r>
                        <a:rPr kumimoji="0" lang="en-US" altLang="zh-CN" sz="25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+mn-ea"/>
                          <a:cs typeface="+mn-cs"/>
                          <a:sym typeface="Gill Sans"/>
                        </a:rPr>
                        <m:t>𝜅</m:t>
                      </m:r>
                      <m:sSub>
                        <m:sSubPr>
                          <m:ctrlPr>
                            <a:rPr kumimoji="0" lang="en-US" altLang="zh-CN" sz="25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+mn-ea"/>
                              <a:cs typeface="+mn-cs"/>
                              <a:sym typeface="Gill Sans"/>
                            </a:rPr>
                          </m:ctrlPr>
                        </m:sSubPr>
                        <m:e>
                          <m:r>
                            <a:rPr kumimoji="0" lang="en-US" altLang="zh-CN" sz="25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+mn-ea"/>
                              <a:cs typeface="+mn-cs"/>
                              <a:sym typeface="Gill Sans"/>
                            </a:rPr>
                            <m:t>𝑣</m:t>
                          </m:r>
                        </m:e>
                        <m:sub>
                          <m:r>
                            <a:rPr kumimoji="0" lang="en-US" altLang="zh-CN" sz="25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+mn-ea"/>
                              <a:cs typeface="+mn-cs"/>
                              <a:sym typeface="Gill Sans"/>
                            </a:rPr>
                            <m:t>2</m:t>
                          </m:r>
                        </m:sub>
                      </m:sSub>
                      <m:r>
                        <a:rPr kumimoji="0" lang="en-US" altLang="zh-CN" sz="25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+mn-ea"/>
                          <a:cs typeface="+mn-cs"/>
                          <a:sym typeface="Gill Sans"/>
                        </a:rPr>
                        <m:t>𝐹</m:t>
                      </m:r>
                      <m:r>
                        <a:rPr kumimoji="0" lang="en-US" altLang="zh-CN" sz="25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+mn-ea"/>
                          <a:cs typeface="+mn-cs"/>
                          <a:sym typeface="Gill Sans"/>
                        </a:rPr>
                        <m:t>−</m:t>
                      </m:r>
                      <m:r>
                        <a:rPr kumimoji="0" lang="en-US" altLang="zh-CN" sz="25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+mn-ea"/>
                          <a:cs typeface="+mn-cs"/>
                          <a:sym typeface="Gill Sans"/>
                        </a:rPr>
                        <m:t>𝐻</m:t>
                      </m:r>
                    </m:oMath>
                  </m:oMathPara>
                </a14:m>
                <a:endParaRPr kumimoji="0" lang="en-US" sz="25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Gill Sans"/>
                </a:endParaRPr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372" y="2009659"/>
                <a:ext cx="5676810" cy="54450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/>
              <p:cNvSpPr txBox="1"/>
              <p:nvPr/>
            </p:nvSpPr>
            <p:spPr>
              <a:xfrm>
                <a:off x="328372" y="1536137"/>
                <a:ext cx="4099199" cy="48731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zh-CN" sz="25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+mn-ea"/>
                          <a:cs typeface="+mn-cs"/>
                          <a:sym typeface="Gill Sans"/>
                        </a:rPr>
                        <m:t>𝛿</m:t>
                      </m:r>
                      <m:r>
                        <a:rPr kumimoji="0" lang="en-US" altLang="zh-CN" sz="25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+mn-ea"/>
                          <a:cs typeface="+mn-cs"/>
                          <a:sym typeface="Gill Sans"/>
                        </a:rPr>
                        <m:t>≡</m:t>
                      </m:r>
                      <m:d>
                        <m:dPr>
                          <m:begChr m:val="〈"/>
                          <m:endChr m:val="〉"/>
                          <m:ctrlPr>
                            <a:rPr kumimoji="0" lang="en-US" altLang="zh-CN" sz="25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+mn-ea"/>
                              <a:cs typeface="+mn-cs"/>
                              <a:sym typeface="Gill Sans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kumimoji="0" lang="en-US" altLang="zh-CN" sz="25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  <a:sym typeface="Gill Sans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US" altLang="zh-CN" sz="2500" b="0" i="0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  <a:sym typeface="Gill Sans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kumimoji="0" lang="en-US" altLang="zh-CN" sz="25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  <a:sym typeface="Gill Sans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kumimoji="0" lang="en-US" altLang="zh-CN" sz="25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  <a:sym typeface="Gill San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altLang="zh-CN" sz="25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  <a:sym typeface="Gill Sans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kumimoji="0" lang="en-US" altLang="zh-CN" sz="25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  <a:sym typeface="Gill Sans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kumimoji="0" lang="en-US" altLang="zh-CN" sz="25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  <a:sym typeface="Gill Sans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kumimoji="0" lang="en-US" altLang="zh-CN" sz="25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  <a:sym typeface="Gill San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altLang="zh-CN" sz="25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  <a:sym typeface="Gill Sans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kumimoji="0" lang="en-US" altLang="zh-CN" sz="25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  <a:sym typeface="Gill Sans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e>
                      </m:d>
                      <m:r>
                        <a:rPr kumimoji="0" lang="en-US" altLang="zh-CN" sz="25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+mn-ea"/>
                          <a:cs typeface="+mn-cs"/>
                          <a:sym typeface="Gill Sans"/>
                        </a:rPr>
                        <m:t>=</m:t>
                      </m:r>
                      <m:r>
                        <a:rPr kumimoji="0" lang="en-US" altLang="zh-CN" sz="25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+mn-ea"/>
                          <a:cs typeface="+mn-cs"/>
                          <a:sym typeface="Gill Sans"/>
                        </a:rPr>
                        <m:t>𝐹</m:t>
                      </m:r>
                      <m:r>
                        <a:rPr kumimoji="0" lang="en-US" altLang="zh-CN" sz="25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+mn-ea"/>
                          <a:cs typeface="+mn-cs"/>
                          <a:sym typeface="Gill Sans"/>
                        </a:rPr>
                        <m:t>+</m:t>
                      </m:r>
                      <m:r>
                        <a:rPr kumimoji="0" lang="en-US" altLang="zh-CN" sz="25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+mn-ea"/>
                          <a:cs typeface="+mn-cs"/>
                          <a:sym typeface="Gill Sans"/>
                        </a:rPr>
                        <m:t>𝐻</m:t>
                      </m:r>
                    </m:oMath>
                  </m:oMathPara>
                </a14:m>
                <a:endParaRPr kumimoji="0" lang="en-US" sz="25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Gill Sans"/>
                </a:endParaRPr>
              </a:p>
            </p:txBody>
          </p:sp>
        </mc:Choice>
        <mc:Fallback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372" y="1536137"/>
                <a:ext cx="4099199" cy="487313"/>
              </a:xfrm>
              <a:prstGeom prst="rect">
                <a:avLst/>
              </a:prstGeom>
              <a:blipFill rotWithShape="0">
                <a:blip r:embed="rId6"/>
                <a:stretch>
                  <a:fillRect l="-1042" b="-175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/>
          <p:cNvSpPr/>
          <p:nvPr/>
        </p:nvSpPr>
        <p:spPr>
          <a:xfrm>
            <a:off x="6237505" y="1534094"/>
            <a:ext cx="2898321" cy="1100581"/>
          </a:xfrm>
          <a:prstGeom prst="rect">
            <a:avLst/>
          </a:prstGeom>
          <a:noFill/>
          <a:ln w="41275" cap="flat">
            <a:solidFill>
              <a:schemeClr val="accent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6777" y="3053053"/>
            <a:ext cx="1958758" cy="7211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34131" y="2535288"/>
            <a:ext cx="254000" cy="41910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117791" y="2980427"/>
            <a:ext cx="2107364" cy="893099"/>
          </a:xfrm>
          <a:prstGeom prst="rect">
            <a:avLst/>
          </a:prstGeom>
          <a:noFill/>
          <a:ln w="41275" cap="flat">
            <a:solidFill>
              <a:schemeClr val="accent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543298" y="9261282"/>
            <a:ext cx="293872" cy="44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200" dirty="0"/>
              <a:t>5</a:t>
            </a:r>
            <a:endParaRPr lang="en-US" sz="2200" dirty="0" smtClean="0"/>
          </a:p>
        </p:txBody>
      </p:sp>
    </p:spTree>
    <p:extLst>
      <p:ext uri="{BB962C8B-B14F-4D97-AF65-F5344CB8AC3E}">
        <p14:creationId xmlns:p14="http://schemas.microsoft.com/office/powerpoint/2010/main" val="19423307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Background!</a:t>
            </a:r>
          </a:p>
        </p:txBody>
      </p:sp>
      <p:sp>
        <p:nvSpPr>
          <p:cNvPr id="220" name="Shape 220"/>
          <p:cNvSpPr/>
          <p:nvPr/>
        </p:nvSpPr>
        <p:spPr>
          <a:xfrm>
            <a:off x="250517" y="839725"/>
            <a:ext cx="7830146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rPr dirty="0"/>
              <a:t>A. Bzdak, V. Koch and J. Liao, Lect. Notes Phys. 871, 503 (2013).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2" name="Shape 222"/>
              <p:cNvSpPr/>
              <p:nvPr/>
            </p:nvSpPr>
            <p:spPr>
              <a:xfrm>
                <a:off x="9367247" y="1512306"/>
                <a:ext cx="3558576" cy="1118255"/>
              </a:xfrm>
              <a:prstGeom prst="rect">
                <a:avLst/>
              </a:prstGeom>
              <a:ln w="44450">
                <a:solidFill>
                  <a:schemeClr val="accent5"/>
                </a:solidFill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>
                <a:spAutoFit/>
              </a:bodyPr>
              <a:lstStyle/>
              <a:p>
                <a:pPr algn="l">
                  <a:defRPr sz="2000"/>
                </a:pPr>
                <a:r>
                  <a:rPr lang="en-US" sz="2200" dirty="0" smtClean="0">
                    <a:solidFill>
                      <a:schemeClr val="tx1"/>
                    </a:solidFill>
                  </a:rPr>
                  <a:t>F: Flow-related backgrounds</a:t>
                </a:r>
                <a:endParaRPr lang="en-US" sz="2200" dirty="0">
                  <a:solidFill>
                    <a:schemeClr val="tx1"/>
                  </a:solidFill>
                </a:endParaRPr>
              </a:p>
              <a:p>
                <a:pPr algn="l">
                  <a:defRPr sz="2000"/>
                </a:pPr>
                <a:r>
                  <a:rPr lang="en-US" sz="2200" dirty="0">
                    <a:solidFill>
                      <a:schemeClr val="tx1"/>
                    </a:solidFill>
                  </a:rPr>
                  <a:t>H: Charge separation </a:t>
                </a:r>
                <a:r>
                  <a:rPr lang="en-US" sz="2200" dirty="0" smtClean="0">
                    <a:solidFill>
                      <a:schemeClr val="tx1"/>
                    </a:solidFill>
                  </a:rPr>
                  <a:t>signal</a:t>
                </a:r>
              </a:p>
              <a:p>
                <a:pPr algn="l">
                  <a:defRPr sz="2000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smtClean="0">
                        <a:solidFill>
                          <a:schemeClr val="tx1"/>
                        </a:solidFill>
                        <a:latin typeface="Cambria Math" charset="0"/>
                      </a:rPr>
                      <m:t>Δ</m:t>
                    </m:r>
                    <m:r>
                      <a:rPr lang="en-US" sz="2200" b="0" i="0" smtClean="0">
                        <a:solidFill>
                          <a:schemeClr val="tx1"/>
                        </a:solidFill>
                        <a:latin typeface="Cambria Math" charset="0"/>
                      </a:rPr>
                      <m:t>:</m:t>
                    </m:r>
                  </m:oMath>
                </a14:m>
                <a:r>
                  <a:rPr lang="en-US" sz="2200" dirty="0" smtClean="0">
                    <a:solidFill>
                      <a:schemeClr val="tx1"/>
                    </a:solidFill>
                  </a:rPr>
                  <a:t> OS </a:t>
                </a:r>
                <a:r>
                  <a:rPr lang="mr-IN" sz="2200" dirty="0" smtClean="0">
                    <a:solidFill>
                      <a:schemeClr val="tx1"/>
                    </a:solidFill>
                  </a:rPr>
                  <a:t>–</a:t>
                </a:r>
                <a:r>
                  <a:rPr lang="en-US" sz="2200" dirty="0" smtClean="0">
                    <a:solidFill>
                      <a:schemeClr val="tx1"/>
                    </a:solidFill>
                  </a:rPr>
                  <a:t> SS</a:t>
                </a:r>
                <a:endParaRPr sz="22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22" name="Shape 2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7247" y="1512306"/>
                <a:ext cx="3558576" cy="1118255"/>
              </a:xfrm>
              <a:prstGeom prst="rect">
                <a:avLst/>
              </a:prstGeom>
              <a:blipFill rotWithShape="0">
                <a:blip r:embed="rId3"/>
                <a:stretch>
                  <a:fillRect l="-2881" t="-1571" b="-6806"/>
                </a:stretch>
              </a:blipFill>
              <a:ln w="44450">
                <a:solidFill>
                  <a:schemeClr val="accent5"/>
                </a:solidFill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6586746" y="4512305"/>
            <a:ext cx="65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2851" y="1665208"/>
            <a:ext cx="3312073" cy="83547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328372" y="2009659"/>
                <a:ext cx="5676810" cy="5445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zh-CN" sz="25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+mn-ea"/>
                          <a:cs typeface="+mn-cs"/>
                          <a:sym typeface="Gill Sans"/>
                        </a:rPr>
                        <m:t>𝛾</m:t>
                      </m:r>
                      <m:r>
                        <a:rPr kumimoji="0" lang="en-US" altLang="zh-CN" sz="25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+mn-ea"/>
                          <a:cs typeface="+mn-cs"/>
                          <a:sym typeface="Gill Sans"/>
                        </a:rPr>
                        <m:t>≡</m:t>
                      </m:r>
                      <m:d>
                        <m:dPr>
                          <m:begChr m:val="〈"/>
                          <m:endChr m:val="〉"/>
                          <m:ctrlPr>
                            <a:rPr kumimoji="0" lang="en-US" altLang="zh-CN" sz="25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+mn-ea"/>
                              <a:cs typeface="+mn-cs"/>
                              <a:sym typeface="Gill Sans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kumimoji="0" lang="en-US" altLang="zh-CN" sz="25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  <a:sym typeface="Gill Sans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US" altLang="zh-CN" sz="2500" b="0" i="0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  <a:sym typeface="Gill Sans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kumimoji="0" lang="en-US" altLang="zh-CN" sz="25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  <a:sym typeface="Gill Sans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kumimoji="0" lang="en-US" altLang="zh-CN" sz="25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  <a:sym typeface="Gill San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altLang="zh-CN" sz="25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  <a:sym typeface="Gill Sans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kumimoji="0" lang="en-US" altLang="zh-CN" sz="25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  <a:sym typeface="Gill Sans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kumimoji="0" lang="en-US" altLang="zh-CN" sz="25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  <a:sym typeface="Gill Sans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kumimoji="0" lang="en-US" altLang="zh-CN" sz="25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  <a:sym typeface="Gill San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altLang="zh-CN" sz="25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  <a:sym typeface="Gill Sans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kumimoji="0" lang="en-US" altLang="zh-CN" sz="25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  <a:sym typeface="Gill Sans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kumimoji="0" lang="en-US" altLang="zh-CN" sz="25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  <a:sym typeface="Gill Sans"/>
                                    </a:rPr>
                                    <m:t>−2</m:t>
                                  </m:r>
                                  <m:sSub>
                                    <m:sSubPr>
                                      <m:ctrlPr>
                                        <a:rPr kumimoji="0" lang="en-US" altLang="zh-CN" sz="25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  <a:sym typeface="Gill San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altLang="zh-CN" sz="25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  <a:sym typeface="Gill Sans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kumimoji="0" lang="en-US" altLang="zh-CN" sz="25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  <a:sym typeface="Gill Sans"/>
                                        </a:rPr>
                                        <m:t>𝑒𝑝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e>
                      </m:d>
                      <m:r>
                        <a:rPr kumimoji="0" lang="en-US" altLang="zh-CN" sz="25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+mn-ea"/>
                          <a:cs typeface="+mn-cs"/>
                          <a:sym typeface="Gill Sans"/>
                        </a:rPr>
                        <m:t>=</m:t>
                      </m:r>
                      <m:r>
                        <a:rPr kumimoji="0" lang="en-US" altLang="zh-CN" sz="25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+mn-ea"/>
                          <a:cs typeface="+mn-cs"/>
                          <a:sym typeface="Gill Sans"/>
                        </a:rPr>
                        <m:t>𝜅</m:t>
                      </m:r>
                      <m:sSub>
                        <m:sSubPr>
                          <m:ctrlPr>
                            <a:rPr kumimoji="0" lang="en-US" altLang="zh-CN" sz="25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+mn-ea"/>
                              <a:cs typeface="+mn-cs"/>
                              <a:sym typeface="Gill Sans"/>
                            </a:rPr>
                          </m:ctrlPr>
                        </m:sSubPr>
                        <m:e>
                          <m:r>
                            <a:rPr kumimoji="0" lang="en-US" altLang="zh-CN" sz="25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+mn-ea"/>
                              <a:cs typeface="+mn-cs"/>
                              <a:sym typeface="Gill Sans"/>
                            </a:rPr>
                            <m:t>𝑣</m:t>
                          </m:r>
                        </m:e>
                        <m:sub>
                          <m:r>
                            <a:rPr kumimoji="0" lang="en-US" altLang="zh-CN" sz="25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+mn-ea"/>
                              <a:cs typeface="+mn-cs"/>
                              <a:sym typeface="Gill Sans"/>
                            </a:rPr>
                            <m:t>2</m:t>
                          </m:r>
                        </m:sub>
                      </m:sSub>
                      <m:r>
                        <a:rPr kumimoji="0" lang="en-US" altLang="zh-CN" sz="25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+mn-ea"/>
                          <a:cs typeface="+mn-cs"/>
                          <a:sym typeface="Gill Sans"/>
                        </a:rPr>
                        <m:t>𝐹</m:t>
                      </m:r>
                      <m:r>
                        <a:rPr kumimoji="0" lang="en-US" altLang="zh-CN" sz="25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+mn-ea"/>
                          <a:cs typeface="+mn-cs"/>
                          <a:sym typeface="Gill Sans"/>
                        </a:rPr>
                        <m:t>−</m:t>
                      </m:r>
                      <m:r>
                        <a:rPr kumimoji="0" lang="en-US" altLang="zh-CN" sz="25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+mn-ea"/>
                          <a:cs typeface="+mn-cs"/>
                          <a:sym typeface="Gill Sans"/>
                        </a:rPr>
                        <m:t>𝐻</m:t>
                      </m:r>
                    </m:oMath>
                  </m:oMathPara>
                </a14:m>
                <a:endParaRPr kumimoji="0" lang="en-US" sz="25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Gill Sans"/>
                </a:endParaRPr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372" y="2009659"/>
                <a:ext cx="5676810" cy="54450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/>
              <p:cNvSpPr txBox="1"/>
              <p:nvPr/>
            </p:nvSpPr>
            <p:spPr>
              <a:xfrm>
                <a:off x="328372" y="1536137"/>
                <a:ext cx="4099199" cy="48731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zh-CN" sz="25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+mn-ea"/>
                          <a:cs typeface="+mn-cs"/>
                          <a:sym typeface="Gill Sans"/>
                        </a:rPr>
                        <m:t>𝛿</m:t>
                      </m:r>
                      <m:r>
                        <a:rPr kumimoji="0" lang="en-US" altLang="zh-CN" sz="25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+mn-ea"/>
                          <a:cs typeface="+mn-cs"/>
                          <a:sym typeface="Gill Sans"/>
                        </a:rPr>
                        <m:t>≡</m:t>
                      </m:r>
                      <m:d>
                        <m:dPr>
                          <m:begChr m:val="〈"/>
                          <m:endChr m:val="〉"/>
                          <m:ctrlPr>
                            <a:rPr kumimoji="0" lang="en-US" altLang="zh-CN" sz="25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+mn-ea"/>
                              <a:cs typeface="+mn-cs"/>
                              <a:sym typeface="Gill Sans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kumimoji="0" lang="en-US" altLang="zh-CN" sz="25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  <a:sym typeface="Gill Sans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US" altLang="zh-CN" sz="2500" b="0" i="0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  <a:sym typeface="Gill Sans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kumimoji="0" lang="en-US" altLang="zh-CN" sz="25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  <a:sym typeface="Gill Sans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kumimoji="0" lang="en-US" altLang="zh-CN" sz="25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  <a:sym typeface="Gill San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altLang="zh-CN" sz="25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  <a:sym typeface="Gill Sans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kumimoji="0" lang="en-US" altLang="zh-CN" sz="25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  <a:sym typeface="Gill Sans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kumimoji="0" lang="en-US" altLang="zh-CN" sz="25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  <a:sym typeface="Gill Sans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kumimoji="0" lang="en-US" altLang="zh-CN" sz="25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  <a:sym typeface="Gill San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altLang="zh-CN" sz="25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  <a:sym typeface="Gill Sans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kumimoji="0" lang="en-US" altLang="zh-CN" sz="25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  <a:sym typeface="Gill Sans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e>
                      </m:d>
                      <m:r>
                        <a:rPr kumimoji="0" lang="en-US" altLang="zh-CN" sz="25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+mn-ea"/>
                          <a:cs typeface="+mn-cs"/>
                          <a:sym typeface="Gill Sans"/>
                        </a:rPr>
                        <m:t>=</m:t>
                      </m:r>
                      <m:r>
                        <a:rPr kumimoji="0" lang="en-US" altLang="zh-CN" sz="25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+mn-ea"/>
                          <a:cs typeface="+mn-cs"/>
                          <a:sym typeface="Gill Sans"/>
                        </a:rPr>
                        <m:t>𝐹</m:t>
                      </m:r>
                      <m:r>
                        <a:rPr kumimoji="0" lang="en-US" altLang="zh-CN" sz="25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+mn-ea"/>
                          <a:cs typeface="+mn-cs"/>
                          <a:sym typeface="Gill Sans"/>
                        </a:rPr>
                        <m:t>+</m:t>
                      </m:r>
                      <m:r>
                        <a:rPr kumimoji="0" lang="en-US" altLang="zh-CN" sz="25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+mn-ea"/>
                          <a:cs typeface="+mn-cs"/>
                          <a:sym typeface="Gill Sans"/>
                        </a:rPr>
                        <m:t>𝐻</m:t>
                      </m:r>
                    </m:oMath>
                  </m:oMathPara>
                </a14:m>
                <a:endParaRPr kumimoji="0" lang="en-US" sz="25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Gill Sans"/>
                </a:endParaRPr>
              </a:p>
            </p:txBody>
          </p:sp>
        </mc:Choice>
        <mc:Fallback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372" y="1536137"/>
                <a:ext cx="4099199" cy="487313"/>
              </a:xfrm>
              <a:prstGeom prst="rect">
                <a:avLst/>
              </a:prstGeom>
              <a:blipFill rotWithShape="0">
                <a:blip r:embed="rId6"/>
                <a:stretch>
                  <a:fillRect l="-1042" b="-175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/>
          <p:cNvSpPr/>
          <p:nvPr/>
        </p:nvSpPr>
        <p:spPr>
          <a:xfrm>
            <a:off x="6237505" y="1534094"/>
            <a:ext cx="2898321" cy="1100581"/>
          </a:xfrm>
          <a:prstGeom prst="rect">
            <a:avLst/>
          </a:prstGeom>
          <a:noFill/>
          <a:ln w="41275" cap="flat">
            <a:solidFill>
              <a:schemeClr val="accent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5726" y="2791553"/>
            <a:ext cx="5299867" cy="327353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/>
              <p:cNvSpPr txBox="1"/>
              <p:nvPr/>
            </p:nvSpPr>
            <p:spPr>
              <a:xfrm>
                <a:off x="123064" y="6164393"/>
                <a:ext cx="3614331" cy="281102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200" b="0" i="1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mbria Math" charset="0"/>
                    <a:sym typeface="Gill Sans"/>
                  </a:rPr>
                  <a:t>Correlators:</a:t>
                </a:r>
              </a:p>
              <a:p>
                <a:pPr marL="0" marR="0" indent="0" algn="l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sym typeface="Gill Sans"/>
                            </a:rPr>
                          </m:ctrlPr>
                        </m:sSubPr>
                        <m:e>
                          <m:r>
                            <a:rPr kumimoji="0" lang="en-US" sz="2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sym typeface="Gill Sans"/>
                            </a:rPr>
                            <m:t>𝛾</m:t>
                          </m:r>
                        </m:e>
                        <m:sub>
                          <m:r>
                            <a:rPr kumimoji="0" lang="en-US" sz="2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sym typeface="Gill Sans"/>
                            </a:rPr>
                            <m:t>𝑠𝑠</m:t>
                          </m:r>
                        </m:sub>
                      </m:sSub>
                      <m:r>
                        <a:rPr kumimoji="0" lang="en-US" sz="2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Gill Sans"/>
                        </a:rPr>
                        <m:t>=−1</m:t>
                      </m:r>
                    </m:oMath>
                  </m:oMathPara>
                </a14:m>
                <a:endParaRPr kumimoji="0" lang="en-US" sz="22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Gill Sans"/>
                </a:endParaRPr>
              </a:p>
              <a:p>
                <a:pPr marL="0" marR="0" indent="0" algn="l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charset="0"/>
                            <a:sym typeface="Gill Sans"/>
                          </a:rPr>
                        </m:ctrlPr>
                      </m:sSubPr>
                      <m:e>
                        <m:r>
                          <a:rPr kumimoji="0" lang="en-US" sz="2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charset="0"/>
                            <a:sym typeface="Gill Sans"/>
                          </a:rPr>
                          <m:t>𝛿</m:t>
                        </m:r>
                      </m:e>
                      <m:sub>
                        <m:r>
                          <a:rPr kumimoji="0" lang="en-US" sz="2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charset="0"/>
                            <a:sym typeface="Gill Sans"/>
                          </a:rPr>
                          <m:t>𝑠𝑠</m:t>
                        </m:r>
                      </m:sub>
                    </m:sSub>
                    <m:r>
                      <a:rPr kumimoji="0" lang="en-US" sz="2200" b="0" i="1" u="none" strike="noStrike" cap="none" spc="0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Cambria Math" charset="0"/>
                        <a:sym typeface="Gill Sans"/>
                      </a:rPr>
                      <m:t>=−1</m:t>
                    </m:r>
                  </m:oMath>
                </a14:m>
                <a:r>
                  <a:rPr kumimoji="0" lang="en-US" sz="2200" b="0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sym typeface="Gill Sans"/>
                  </a:rPr>
                  <a:t> 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sz="2200" b="0" i="1" u="none" strike="noStrike" cap="none" spc="0" normalizeH="0" baseline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charset="0"/>
                            <a:sym typeface="Gill Sans"/>
                          </a:rPr>
                        </m:ctrlPr>
                      </m:sSubSupPr>
                      <m:e>
                        <m:r>
                          <a:rPr kumimoji="0" lang="en-US" sz="2200" b="0" i="1" u="none" strike="noStrike" cap="none" spc="0" normalizeH="0" baseline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charset="0"/>
                            <a:sym typeface="Gill Sans"/>
                          </a:rPr>
                          <m:t>𝐻</m:t>
                        </m:r>
                      </m:e>
                      <m:sub>
                        <m:r>
                          <a:rPr kumimoji="0" lang="en-US" sz="2200" b="0" i="1" u="none" strike="noStrike" cap="none" spc="0" normalizeH="0" baseline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charset="0"/>
                            <a:sym typeface="Gill Sans"/>
                          </a:rPr>
                          <m:t>𝑠𝑠</m:t>
                        </m:r>
                      </m:sub>
                      <m:sup>
                        <m:r>
                          <a:rPr kumimoji="0" lang="en-US" sz="2200" b="0" i="1" u="none" strike="noStrike" cap="none" spc="0" normalizeH="0" baseline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charset="0"/>
                            <a:sym typeface="Gill Sans"/>
                          </a:rPr>
                          <m:t>𝜅</m:t>
                        </m:r>
                        <m:r>
                          <a:rPr kumimoji="0" lang="en-US" sz="2200" b="0" i="1" u="none" strike="noStrike" cap="none" spc="0" normalizeH="0" baseline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charset="0"/>
                            <a:sym typeface="Gill Sans"/>
                          </a:rPr>
                          <m:t>=1</m:t>
                        </m:r>
                      </m:sup>
                    </m:sSubSup>
                    <m:r>
                      <a:rPr kumimoji="0" lang="en-US" sz="2200" b="0" i="1" u="none" strike="noStrike" cap="none" spc="0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Cambria Math" charset="0"/>
                        <a:sym typeface="Gill Sans"/>
                      </a:rPr>
                      <m:t>=0</m:t>
                    </m:r>
                  </m:oMath>
                </a14:m>
                <a:endParaRPr kumimoji="0" lang="en-US" sz="22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Gill Sans"/>
                </a:endParaRPr>
              </a:p>
              <a:p>
                <a:pPr marL="0" marR="0" indent="0" algn="l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en-US" sz="2200" dirty="0" smtClean="0"/>
              </a:p>
              <a:p>
                <a:pPr marL="0" marR="0" indent="0" algn="l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charset="0"/>
                            </a:rPr>
                            <m:t>𝑣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US" sz="2200" b="0" i="1" smtClean="0">
                          <a:latin typeface="Cambria Math" charset="0"/>
                        </a:rPr>
                        <m:t>=1</m:t>
                      </m:r>
                    </m:oMath>
                  </m:oMathPara>
                </a14:m>
                <a:endParaRPr lang="en-US" sz="2200" dirty="0" smtClean="0"/>
              </a:p>
              <a:p>
                <a:pPr marL="0" marR="0" indent="0" algn="l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en-US" sz="2200" dirty="0"/>
              </a:p>
              <a:p>
                <a:pPr marL="0" marR="0" indent="0" algn="l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charset="0"/>
                            <a:sym typeface="Gill Sans"/>
                          </a:rPr>
                        </m:ctrlPr>
                      </m:sSubPr>
                      <m:e>
                        <m:r>
                          <a:rPr kumimoji="0" lang="en-US" sz="2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charset="0"/>
                            <a:sym typeface="Gill Sans"/>
                          </a:rPr>
                          <m:t>𝛾</m:t>
                        </m:r>
                      </m:e>
                      <m:sub>
                        <m:r>
                          <a:rPr kumimoji="0" lang="en-US" sz="2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charset="0"/>
                            <a:sym typeface="Gill Sans"/>
                          </a:rPr>
                          <m:t>𝑜𝑠</m:t>
                        </m:r>
                      </m:sub>
                    </m:sSub>
                    <m:r>
                      <a:rPr kumimoji="0" lang="en-US" sz="2200" b="0" i="1" u="none" strike="noStrike" cap="none" spc="0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Cambria Math" charset="0"/>
                        <a:sym typeface="Gill Sans"/>
                      </a:rPr>
                      <m:t>=0</m:t>
                    </m:r>
                  </m:oMath>
                </a14:m>
                <a:r>
                  <a:rPr kumimoji="0" lang="en-US" sz="2200" b="0" i="1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mbria Math" charset="0"/>
                    <a:sym typeface="Gill Sans"/>
                  </a:rPr>
                  <a:t>      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sz="2200" b="0" i="1" u="none" strike="noStrike" cap="none" spc="0" normalizeH="0" baseline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charset="0"/>
                            <a:sym typeface="Gill Sans"/>
                          </a:rPr>
                        </m:ctrlPr>
                      </m:sSubSupPr>
                      <m:e>
                        <m:r>
                          <a:rPr kumimoji="0" lang="en-US" sz="2200" b="0" i="1" u="none" strike="noStrike" cap="none" spc="0" normalizeH="0" baseline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charset="0"/>
                            <a:sym typeface="Gill Sans"/>
                          </a:rPr>
                          <m:t>𝐻</m:t>
                        </m:r>
                      </m:e>
                      <m:sub>
                        <m:r>
                          <a:rPr kumimoji="0" lang="en-US" sz="2200" b="0" i="1" u="none" strike="noStrike" cap="none" spc="0" normalizeH="0" baseline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charset="0"/>
                            <a:sym typeface="Gill Sans"/>
                          </a:rPr>
                          <m:t>𝑜𝑠</m:t>
                        </m:r>
                      </m:sub>
                      <m:sup>
                        <m:r>
                          <a:rPr kumimoji="0" lang="en-US" sz="2200" b="0" i="1" u="none" strike="noStrike" cap="none" spc="0" normalizeH="0" baseline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charset="0"/>
                            <a:sym typeface="Gill Sans"/>
                          </a:rPr>
                          <m:t>𝜅</m:t>
                        </m:r>
                        <m:r>
                          <a:rPr kumimoji="0" lang="en-US" sz="2200" b="0" i="1" u="none" strike="noStrike" cap="none" spc="0" normalizeH="0" baseline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charset="0"/>
                            <a:sym typeface="Gill Sans"/>
                          </a:rPr>
                          <m:t>=1</m:t>
                        </m:r>
                      </m:sup>
                    </m:sSubSup>
                    <m:r>
                      <a:rPr kumimoji="0" lang="en-US" sz="2200" b="0" i="1" u="none" strike="noStrike" cap="none" spc="0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Cambria Math" charset="0"/>
                        <a:sym typeface="Gill Sans"/>
                      </a:rPr>
                      <m:t>=0</m:t>
                    </m:r>
                  </m:oMath>
                </a14:m>
                <a:endParaRPr kumimoji="0" lang="en-US" sz="2200" b="0" i="1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mbria Math" charset="0"/>
                  <a:sym typeface="Gill Sans"/>
                </a:endParaRPr>
              </a:p>
              <a:p>
                <a:pPr marL="0" marR="0" indent="0" algn="l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sym typeface="Gill Sans"/>
                            </a:rPr>
                          </m:ctrlPr>
                        </m:sSubPr>
                        <m:e>
                          <m:r>
                            <a:rPr kumimoji="0" lang="en-US" sz="2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sym typeface="Gill Sans"/>
                            </a:rPr>
                            <m:t>𝛿</m:t>
                          </m:r>
                        </m:e>
                        <m:sub>
                          <m:r>
                            <a:rPr kumimoji="0" lang="en-US" sz="2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sym typeface="Gill Sans"/>
                            </a:rPr>
                            <m:t>𝑜𝑠</m:t>
                          </m:r>
                        </m:sub>
                      </m:sSub>
                      <m:r>
                        <a:rPr kumimoji="0" lang="en-US" sz="2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Gill Sans"/>
                        </a:rPr>
                        <m:t>=0</m:t>
                      </m:r>
                    </m:oMath>
                  </m:oMathPara>
                </a14:m>
                <a:endParaRPr kumimoji="0" lang="en-US" sz="22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Gill Sans"/>
                </a:endParaRPr>
              </a:p>
            </p:txBody>
          </p:sp>
        </mc:Choice>
        <mc:Fallback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064" y="6164393"/>
                <a:ext cx="3614331" cy="2811026"/>
              </a:xfrm>
              <a:prstGeom prst="rect">
                <a:avLst/>
              </a:prstGeom>
              <a:blipFill rotWithShape="0">
                <a:blip r:embed="rId8"/>
                <a:stretch>
                  <a:fillRect l="-3204" t="-651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66777" y="3053053"/>
            <a:ext cx="1958758" cy="7211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34131" y="2535288"/>
            <a:ext cx="254000" cy="4191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2847" y="4706945"/>
            <a:ext cx="3584315" cy="1456809"/>
          </a:xfrm>
          <a:prstGeom prst="rect">
            <a:avLst/>
          </a:prstGeom>
          <a:noFill/>
          <a:ln w="3175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ü"/>
              <a:tabLst/>
            </a:pPr>
            <a:r>
              <a:rPr lang="en-US" sz="2200" dirty="0" smtClean="0">
                <a:solidFill>
                  <a:schemeClr val="accent5"/>
                </a:solidFill>
              </a:rPr>
              <a:t>Flow</a:t>
            </a:r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ü"/>
              <a:tabLst/>
            </a:pPr>
            <a:r>
              <a:rPr lang="en-US" sz="2200" dirty="0" smtClean="0">
                <a:solidFill>
                  <a:schemeClr val="accent5"/>
                </a:solidFill>
              </a:rPr>
              <a:t>Momentum Conservation</a:t>
            </a:r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ü"/>
              <a:tabLst/>
            </a:pPr>
            <a:r>
              <a:rPr kumimoji="0" lang="en-US" sz="2200" b="0" i="0" u="none" strike="noStrike" cap="none" spc="0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uFillTx/>
                <a:sym typeface="Gill Sans"/>
              </a:rPr>
              <a:t>Local Charge Conservation</a:t>
            </a:r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ü"/>
              <a:tabLst/>
            </a:pPr>
            <a:r>
              <a:rPr lang="en-US" sz="2200" dirty="0" smtClean="0">
                <a:solidFill>
                  <a:schemeClr val="accent5"/>
                </a:solidFill>
              </a:rPr>
              <a:t>Decay</a:t>
            </a:r>
            <a:endParaRPr kumimoji="0" lang="en-US" sz="2200" b="0" i="0" u="none" strike="noStrike" cap="none" spc="0" normalizeH="0" baseline="0" dirty="0" smtClean="0">
              <a:ln>
                <a:noFill/>
              </a:ln>
              <a:solidFill>
                <a:schemeClr val="accent5"/>
              </a:solidFill>
              <a:effectLst/>
              <a:uFillTx/>
              <a:sym typeface="Gill San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69576" y="8710136"/>
            <a:ext cx="4086375" cy="738664"/>
          </a:xfrm>
          <a:prstGeom prst="rect">
            <a:avLst/>
          </a:prstGeom>
          <a:ln w="44450">
            <a:solidFill>
              <a:schemeClr val="accent5"/>
            </a:solidFill>
          </a:ln>
        </p:spPr>
        <p:txBody>
          <a:bodyPr wrap="none">
            <a:spAutoFit/>
          </a:bodyPr>
          <a:lstStyle/>
          <a:p>
            <a:r>
              <a:rPr lang="en-US" dirty="0"/>
              <a:t>H is more </a:t>
            </a:r>
            <a:r>
              <a:rPr lang="en-US" dirty="0" smtClean="0"/>
              <a:t>robust!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3117791" y="2980427"/>
            <a:ext cx="2107364" cy="893099"/>
          </a:xfrm>
          <a:prstGeom prst="rect">
            <a:avLst/>
          </a:prstGeom>
          <a:noFill/>
          <a:ln w="41275" cap="flat">
            <a:solidFill>
              <a:schemeClr val="accent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2543298" y="9261282"/>
            <a:ext cx="293872" cy="44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200" dirty="0" smtClean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859692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Background!</a:t>
            </a:r>
          </a:p>
        </p:txBody>
      </p:sp>
      <p:sp>
        <p:nvSpPr>
          <p:cNvPr id="220" name="Shape 220"/>
          <p:cNvSpPr/>
          <p:nvPr/>
        </p:nvSpPr>
        <p:spPr>
          <a:xfrm>
            <a:off x="250517" y="839725"/>
            <a:ext cx="7830146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rPr dirty="0"/>
              <a:t>A. Bzdak, V. Koch and J. Liao, Lect. Notes Phys. 871, 503 (2013).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2" name="Shape 222"/>
              <p:cNvSpPr/>
              <p:nvPr/>
            </p:nvSpPr>
            <p:spPr>
              <a:xfrm>
                <a:off x="9367247" y="1512306"/>
                <a:ext cx="3558576" cy="1118255"/>
              </a:xfrm>
              <a:prstGeom prst="rect">
                <a:avLst/>
              </a:prstGeom>
              <a:ln w="44450">
                <a:solidFill>
                  <a:schemeClr val="accent5"/>
                </a:solidFill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>
                <a:spAutoFit/>
              </a:bodyPr>
              <a:lstStyle/>
              <a:p>
                <a:pPr algn="l">
                  <a:defRPr sz="2000"/>
                </a:pPr>
                <a:r>
                  <a:rPr lang="en-US" sz="2200" dirty="0" smtClean="0">
                    <a:solidFill>
                      <a:schemeClr val="tx1"/>
                    </a:solidFill>
                  </a:rPr>
                  <a:t>F: Flow-related backgrounds</a:t>
                </a:r>
                <a:endParaRPr lang="en-US" sz="2200" dirty="0">
                  <a:solidFill>
                    <a:schemeClr val="tx1"/>
                  </a:solidFill>
                </a:endParaRPr>
              </a:p>
              <a:p>
                <a:pPr algn="l">
                  <a:defRPr sz="2000"/>
                </a:pPr>
                <a:r>
                  <a:rPr lang="en-US" sz="2200" dirty="0">
                    <a:solidFill>
                      <a:schemeClr val="tx1"/>
                    </a:solidFill>
                  </a:rPr>
                  <a:t>H: Charge separation </a:t>
                </a:r>
                <a:r>
                  <a:rPr lang="en-US" sz="2200" dirty="0" smtClean="0">
                    <a:solidFill>
                      <a:schemeClr val="tx1"/>
                    </a:solidFill>
                  </a:rPr>
                  <a:t>signal</a:t>
                </a:r>
              </a:p>
              <a:p>
                <a:pPr algn="l">
                  <a:defRPr sz="2000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smtClean="0">
                        <a:solidFill>
                          <a:schemeClr val="tx1"/>
                        </a:solidFill>
                        <a:latin typeface="Cambria Math" charset="0"/>
                      </a:rPr>
                      <m:t>Δ</m:t>
                    </m:r>
                    <m:r>
                      <a:rPr lang="en-US" sz="2200" b="0" i="0" smtClean="0">
                        <a:solidFill>
                          <a:schemeClr val="tx1"/>
                        </a:solidFill>
                        <a:latin typeface="Cambria Math" charset="0"/>
                      </a:rPr>
                      <m:t>:</m:t>
                    </m:r>
                  </m:oMath>
                </a14:m>
                <a:r>
                  <a:rPr lang="en-US" sz="2200" dirty="0" smtClean="0">
                    <a:solidFill>
                      <a:schemeClr val="tx1"/>
                    </a:solidFill>
                  </a:rPr>
                  <a:t> OS </a:t>
                </a:r>
                <a:r>
                  <a:rPr lang="mr-IN" sz="2200" dirty="0" smtClean="0">
                    <a:solidFill>
                      <a:schemeClr val="tx1"/>
                    </a:solidFill>
                  </a:rPr>
                  <a:t>–</a:t>
                </a:r>
                <a:r>
                  <a:rPr lang="en-US" sz="2200" dirty="0" smtClean="0">
                    <a:solidFill>
                      <a:schemeClr val="tx1"/>
                    </a:solidFill>
                  </a:rPr>
                  <a:t> SS</a:t>
                </a:r>
                <a:endParaRPr sz="22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22" name="Shape 2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7247" y="1512306"/>
                <a:ext cx="3558576" cy="1118255"/>
              </a:xfrm>
              <a:prstGeom prst="rect">
                <a:avLst/>
              </a:prstGeom>
              <a:blipFill rotWithShape="0">
                <a:blip r:embed="rId3"/>
                <a:stretch>
                  <a:fillRect l="-2881" t="-1571" b="-6806"/>
                </a:stretch>
              </a:blipFill>
              <a:ln w="44450">
                <a:solidFill>
                  <a:schemeClr val="accent5"/>
                </a:solidFill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6586746" y="4512305"/>
            <a:ext cx="65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2851" y="1665208"/>
            <a:ext cx="3312073" cy="83547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328372" y="2009659"/>
                <a:ext cx="5676810" cy="5445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zh-CN" sz="25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+mn-ea"/>
                          <a:cs typeface="+mn-cs"/>
                          <a:sym typeface="Gill Sans"/>
                        </a:rPr>
                        <m:t>𝛾</m:t>
                      </m:r>
                      <m:r>
                        <a:rPr kumimoji="0" lang="en-US" altLang="zh-CN" sz="25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+mn-ea"/>
                          <a:cs typeface="+mn-cs"/>
                          <a:sym typeface="Gill Sans"/>
                        </a:rPr>
                        <m:t>≡</m:t>
                      </m:r>
                      <m:d>
                        <m:dPr>
                          <m:begChr m:val="〈"/>
                          <m:endChr m:val="〉"/>
                          <m:ctrlPr>
                            <a:rPr kumimoji="0" lang="en-US" altLang="zh-CN" sz="25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+mn-ea"/>
                              <a:cs typeface="+mn-cs"/>
                              <a:sym typeface="Gill Sans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kumimoji="0" lang="en-US" altLang="zh-CN" sz="25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  <a:sym typeface="Gill Sans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US" altLang="zh-CN" sz="2500" b="0" i="0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  <a:sym typeface="Gill Sans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kumimoji="0" lang="en-US" altLang="zh-CN" sz="25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  <a:sym typeface="Gill Sans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kumimoji="0" lang="en-US" altLang="zh-CN" sz="25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  <a:sym typeface="Gill San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altLang="zh-CN" sz="25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  <a:sym typeface="Gill Sans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kumimoji="0" lang="en-US" altLang="zh-CN" sz="25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  <a:sym typeface="Gill Sans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kumimoji="0" lang="en-US" altLang="zh-CN" sz="25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  <a:sym typeface="Gill Sans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kumimoji="0" lang="en-US" altLang="zh-CN" sz="25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  <a:sym typeface="Gill San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altLang="zh-CN" sz="25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  <a:sym typeface="Gill Sans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kumimoji="0" lang="en-US" altLang="zh-CN" sz="25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  <a:sym typeface="Gill Sans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kumimoji="0" lang="en-US" altLang="zh-CN" sz="25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  <a:sym typeface="Gill Sans"/>
                                    </a:rPr>
                                    <m:t>−2</m:t>
                                  </m:r>
                                  <m:sSub>
                                    <m:sSubPr>
                                      <m:ctrlPr>
                                        <a:rPr kumimoji="0" lang="en-US" altLang="zh-CN" sz="25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  <a:sym typeface="Gill San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altLang="zh-CN" sz="25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  <a:sym typeface="Gill Sans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kumimoji="0" lang="en-US" altLang="zh-CN" sz="25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  <a:sym typeface="Gill Sans"/>
                                        </a:rPr>
                                        <m:t>𝑒𝑝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e>
                      </m:d>
                      <m:r>
                        <a:rPr kumimoji="0" lang="en-US" altLang="zh-CN" sz="25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+mn-ea"/>
                          <a:cs typeface="+mn-cs"/>
                          <a:sym typeface="Gill Sans"/>
                        </a:rPr>
                        <m:t>=</m:t>
                      </m:r>
                      <m:r>
                        <a:rPr kumimoji="0" lang="en-US" altLang="zh-CN" sz="25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+mn-ea"/>
                          <a:cs typeface="+mn-cs"/>
                          <a:sym typeface="Gill Sans"/>
                        </a:rPr>
                        <m:t>𝜅</m:t>
                      </m:r>
                      <m:sSub>
                        <m:sSubPr>
                          <m:ctrlPr>
                            <a:rPr kumimoji="0" lang="en-US" altLang="zh-CN" sz="25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+mn-ea"/>
                              <a:cs typeface="+mn-cs"/>
                              <a:sym typeface="Gill Sans"/>
                            </a:rPr>
                          </m:ctrlPr>
                        </m:sSubPr>
                        <m:e>
                          <m:r>
                            <a:rPr kumimoji="0" lang="en-US" altLang="zh-CN" sz="25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+mn-ea"/>
                              <a:cs typeface="+mn-cs"/>
                              <a:sym typeface="Gill Sans"/>
                            </a:rPr>
                            <m:t>𝑣</m:t>
                          </m:r>
                        </m:e>
                        <m:sub>
                          <m:r>
                            <a:rPr kumimoji="0" lang="en-US" altLang="zh-CN" sz="25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+mn-ea"/>
                              <a:cs typeface="+mn-cs"/>
                              <a:sym typeface="Gill Sans"/>
                            </a:rPr>
                            <m:t>2</m:t>
                          </m:r>
                        </m:sub>
                      </m:sSub>
                      <m:r>
                        <a:rPr kumimoji="0" lang="en-US" altLang="zh-CN" sz="25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+mn-ea"/>
                          <a:cs typeface="+mn-cs"/>
                          <a:sym typeface="Gill Sans"/>
                        </a:rPr>
                        <m:t>𝐹</m:t>
                      </m:r>
                      <m:r>
                        <a:rPr kumimoji="0" lang="en-US" altLang="zh-CN" sz="25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+mn-ea"/>
                          <a:cs typeface="+mn-cs"/>
                          <a:sym typeface="Gill Sans"/>
                        </a:rPr>
                        <m:t>−</m:t>
                      </m:r>
                      <m:r>
                        <a:rPr kumimoji="0" lang="en-US" altLang="zh-CN" sz="25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+mn-ea"/>
                          <a:cs typeface="+mn-cs"/>
                          <a:sym typeface="Gill Sans"/>
                        </a:rPr>
                        <m:t>𝐻</m:t>
                      </m:r>
                    </m:oMath>
                  </m:oMathPara>
                </a14:m>
                <a:endParaRPr kumimoji="0" lang="en-US" sz="25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Gill Sans"/>
                </a:endParaRPr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372" y="2009659"/>
                <a:ext cx="5676810" cy="54450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/>
              <p:cNvSpPr txBox="1"/>
              <p:nvPr/>
            </p:nvSpPr>
            <p:spPr>
              <a:xfrm>
                <a:off x="328372" y="1536137"/>
                <a:ext cx="4099199" cy="48731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zh-CN" sz="25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+mn-ea"/>
                          <a:cs typeface="+mn-cs"/>
                          <a:sym typeface="Gill Sans"/>
                        </a:rPr>
                        <m:t>𝛿</m:t>
                      </m:r>
                      <m:r>
                        <a:rPr kumimoji="0" lang="en-US" altLang="zh-CN" sz="25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+mn-ea"/>
                          <a:cs typeface="+mn-cs"/>
                          <a:sym typeface="Gill Sans"/>
                        </a:rPr>
                        <m:t>≡</m:t>
                      </m:r>
                      <m:d>
                        <m:dPr>
                          <m:begChr m:val="〈"/>
                          <m:endChr m:val="〉"/>
                          <m:ctrlPr>
                            <a:rPr kumimoji="0" lang="en-US" altLang="zh-CN" sz="25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+mn-ea"/>
                              <a:cs typeface="+mn-cs"/>
                              <a:sym typeface="Gill Sans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kumimoji="0" lang="en-US" altLang="zh-CN" sz="25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  <a:sym typeface="Gill Sans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US" altLang="zh-CN" sz="2500" b="0" i="0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  <a:sym typeface="Gill Sans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kumimoji="0" lang="en-US" altLang="zh-CN" sz="25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  <a:sym typeface="Gill Sans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kumimoji="0" lang="en-US" altLang="zh-CN" sz="25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  <a:sym typeface="Gill San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altLang="zh-CN" sz="25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  <a:sym typeface="Gill Sans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kumimoji="0" lang="en-US" altLang="zh-CN" sz="25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  <a:sym typeface="Gill Sans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kumimoji="0" lang="en-US" altLang="zh-CN" sz="25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  <a:sym typeface="Gill Sans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kumimoji="0" lang="en-US" altLang="zh-CN" sz="25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  <a:sym typeface="Gill San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altLang="zh-CN" sz="25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  <a:sym typeface="Gill Sans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kumimoji="0" lang="en-US" altLang="zh-CN" sz="25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  <a:sym typeface="Gill Sans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e>
                      </m:d>
                      <m:r>
                        <a:rPr kumimoji="0" lang="en-US" altLang="zh-CN" sz="25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+mn-ea"/>
                          <a:cs typeface="+mn-cs"/>
                          <a:sym typeface="Gill Sans"/>
                        </a:rPr>
                        <m:t>=</m:t>
                      </m:r>
                      <m:r>
                        <a:rPr kumimoji="0" lang="en-US" altLang="zh-CN" sz="25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+mn-ea"/>
                          <a:cs typeface="+mn-cs"/>
                          <a:sym typeface="Gill Sans"/>
                        </a:rPr>
                        <m:t>𝐹</m:t>
                      </m:r>
                      <m:r>
                        <a:rPr kumimoji="0" lang="en-US" altLang="zh-CN" sz="25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+mn-ea"/>
                          <a:cs typeface="+mn-cs"/>
                          <a:sym typeface="Gill Sans"/>
                        </a:rPr>
                        <m:t>+</m:t>
                      </m:r>
                      <m:r>
                        <a:rPr kumimoji="0" lang="en-US" altLang="zh-CN" sz="25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+mn-ea"/>
                          <a:cs typeface="+mn-cs"/>
                          <a:sym typeface="Gill Sans"/>
                        </a:rPr>
                        <m:t>𝐻</m:t>
                      </m:r>
                    </m:oMath>
                  </m:oMathPara>
                </a14:m>
                <a:endParaRPr kumimoji="0" lang="en-US" sz="25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Gill Sans"/>
                </a:endParaRPr>
              </a:p>
            </p:txBody>
          </p:sp>
        </mc:Choice>
        <mc:Fallback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372" y="1536137"/>
                <a:ext cx="4099199" cy="487313"/>
              </a:xfrm>
              <a:prstGeom prst="rect">
                <a:avLst/>
              </a:prstGeom>
              <a:blipFill rotWithShape="0">
                <a:blip r:embed="rId6"/>
                <a:stretch>
                  <a:fillRect l="-1042" b="-175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/>
          <p:cNvSpPr/>
          <p:nvPr/>
        </p:nvSpPr>
        <p:spPr>
          <a:xfrm>
            <a:off x="6237505" y="1534094"/>
            <a:ext cx="2898321" cy="1100581"/>
          </a:xfrm>
          <a:prstGeom prst="rect">
            <a:avLst/>
          </a:prstGeom>
          <a:noFill/>
          <a:ln w="41275" cap="flat">
            <a:solidFill>
              <a:schemeClr val="accent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5726" y="2791553"/>
            <a:ext cx="5299867" cy="327353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/>
              <p:cNvSpPr txBox="1"/>
              <p:nvPr/>
            </p:nvSpPr>
            <p:spPr>
              <a:xfrm>
                <a:off x="123064" y="6164393"/>
                <a:ext cx="3614331" cy="281102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200" b="0" i="1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mbria Math" charset="0"/>
                    <a:sym typeface="Gill Sans"/>
                  </a:rPr>
                  <a:t>Correlators:</a:t>
                </a:r>
              </a:p>
              <a:p>
                <a:pPr marL="0" marR="0" indent="0" algn="l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sym typeface="Gill Sans"/>
                            </a:rPr>
                          </m:ctrlPr>
                        </m:sSubPr>
                        <m:e>
                          <m:r>
                            <a:rPr kumimoji="0" lang="en-US" sz="2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sym typeface="Gill Sans"/>
                            </a:rPr>
                            <m:t>𝛾</m:t>
                          </m:r>
                        </m:e>
                        <m:sub>
                          <m:r>
                            <a:rPr kumimoji="0" lang="en-US" sz="2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sym typeface="Gill Sans"/>
                            </a:rPr>
                            <m:t>𝑠𝑠</m:t>
                          </m:r>
                        </m:sub>
                      </m:sSub>
                      <m:r>
                        <a:rPr kumimoji="0" lang="en-US" sz="2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Gill Sans"/>
                        </a:rPr>
                        <m:t>=−1</m:t>
                      </m:r>
                    </m:oMath>
                  </m:oMathPara>
                </a14:m>
                <a:endParaRPr kumimoji="0" lang="en-US" sz="22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Gill Sans"/>
                </a:endParaRPr>
              </a:p>
              <a:p>
                <a:pPr marL="0" marR="0" indent="0" algn="l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charset="0"/>
                            <a:sym typeface="Gill Sans"/>
                          </a:rPr>
                        </m:ctrlPr>
                      </m:sSubPr>
                      <m:e>
                        <m:r>
                          <a:rPr kumimoji="0" lang="en-US" sz="2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charset="0"/>
                            <a:sym typeface="Gill Sans"/>
                          </a:rPr>
                          <m:t>𝛿</m:t>
                        </m:r>
                      </m:e>
                      <m:sub>
                        <m:r>
                          <a:rPr kumimoji="0" lang="en-US" sz="2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charset="0"/>
                            <a:sym typeface="Gill Sans"/>
                          </a:rPr>
                          <m:t>𝑠𝑠</m:t>
                        </m:r>
                      </m:sub>
                    </m:sSub>
                    <m:r>
                      <a:rPr kumimoji="0" lang="en-US" sz="2200" b="0" i="1" u="none" strike="noStrike" cap="none" spc="0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Cambria Math" charset="0"/>
                        <a:sym typeface="Gill Sans"/>
                      </a:rPr>
                      <m:t>=−1</m:t>
                    </m:r>
                  </m:oMath>
                </a14:m>
                <a:r>
                  <a:rPr kumimoji="0" lang="en-US" sz="2200" b="0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sym typeface="Gill Sans"/>
                  </a:rPr>
                  <a:t> 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sz="2200" b="0" i="1" u="none" strike="noStrike" cap="none" spc="0" normalizeH="0" baseline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charset="0"/>
                            <a:sym typeface="Gill Sans"/>
                          </a:rPr>
                        </m:ctrlPr>
                      </m:sSubSupPr>
                      <m:e>
                        <m:r>
                          <a:rPr kumimoji="0" lang="en-US" sz="2200" b="0" i="1" u="none" strike="noStrike" cap="none" spc="0" normalizeH="0" baseline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charset="0"/>
                            <a:sym typeface="Gill Sans"/>
                          </a:rPr>
                          <m:t>𝐻</m:t>
                        </m:r>
                      </m:e>
                      <m:sub>
                        <m:r>
                          <a:rPr kumimoji="0" lang="en-US" sz="2200" b="0" i="1" u="none" strike="noStrike" cap="none" spc="0" normalizeH="0" baseline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charset="0"/>
                            <a:sym typeface="Gill Sans"/>
                          </a:rPr>
                          <m:t>𝑠𝑠</m:t>
                        </m:r>
                      </m:sub>
                      <m:sup>
                        <m:r>
                          <a:rPr kumimoji="0" lang="en-US" sz="2200" b="0" i="1" u="none" strike="noStrike" cap="none" spc="0" normalizeH="0" baseline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charset="0"/>
                            <a:sym typeface="Gill Sans"/>
                          </a:rPr>
                          <m:t>𝜅</m:t>
                        </m:r>
                        <m:r>
                          <a:rPr kumimoji="0" lang="en-US" sz="2200" b="0" i="1" u="none" strike="noStrike" cap="none" spc="0" normalizeH="0" baseline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charset="0"/>
                            <a:sym typeface="Gill Sans"/>
                          </a:rPr>
                          <m:t>=1</m:t>
                        </m:r>
                      </m:sup>
                    </m:sSubSup>
                    <m:r>
                      <a:rPr kumimoji="0" lang="en-US" sz="2200" b="0" i="1" u="none" strike="noStrike" cap="none" spc="0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Cambria Math" charset="0"/>
                        <a:sym typeface="Gill Sans"/>
                      </a:rPr>
                      <m:t>=0</m:t>
                    </m:r>
                  </m:oMath>
                </a14:m>
                <a:endParaRPr kumimoji="0" lang="en-US" sz="22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Gill Sans"/>
                </a:endParaRPr>
              </a:p>
              <a:p>
                <a:pPr marL="0" marR="0" indent="0" algn="l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en-US" sz="2200" dirty="0" smtClean="0"/>
              </a:p>
              <a:p>
                <a:pPr marL="0" marR="0" indent="0" algn="l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charset="0"/>
                            </a:rPr>
                            <m:t>𝑣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US" sz="2200" b="0" i="1" smtClean="0">
                          <a:latin typeface="Cambria Math" charset="0"/>
                        </a:rPr>
                        <m:t>=1</m:t>
                      </m:r>
                    </m:oMath>
                  </m:oMathPara>
                </a14:m>
                <a:endParaRPr lang="en-US" sz="2200" dirty="0" smtClean="0"/>
              </a:p>
              <a:p>
                <a:pPr marL="0" marR="0" indent="0" algn="l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en-US" sz="2200" dirty="0"/>
              </a:p>
              <a:p>
                <a:pPr marL="0" marR="0" indent="0" algn="l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charset="0"/>
                            <a:sym typeface="Gill Sans"/>
                          </a:rPr>
                        </m:ctrlPr>
                      </m:sSubPr>
                      <m:e>
                        <m:r>
                          <a:rPr kumimoji="0" lang="en-US" sz="2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charset="0"/>
                            <a:sym typeface="Gill Sans"/>
                          </a:rPr>
                          <m:t>𝛾</m:t>
                        </m:r>
                      </m:e>
                      <m:sub>
                        <m:r>
                          <a:rPr kumimoji="0" lang="en-US" sz="2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charset="0"/>
                            <a:sym typeface="Gill Sans"/>
                          </a:rPr>
                          <m:t>𝑜𝑠</m:t>
                        </m:r>
                      </m:sub>
                    </m:sSub>
                    <m:r>
                      <a:rPr kumimoji="0" lang="en-US" sz="2200" b="0" i="1" u="none" strike="noStrike" cap="none" spc="0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Cambria Math" charset="0"/>
                        <a:sym typeface="Gill Sans"/>
                      </a:rPr>
                      <m:t>=0</m:t>
                    </m:r>
                  </m:oMath>
                </a14:m>
                <a:r>
                  <a:rPr kumimoji="0" lang="en-US" sz="2200" b="0" i="1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mbria Math" charset="0"/>
                    <a:sym typeface="Gill Sans"/>
                  </a:rPr>
                  <a:t>      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sz="2200" b="0" i="1" u="none" strike="noStrike" cap="none" spc="0" normalizeH="0" baseline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charset="0"/>
                            <a:sym typeface="Gill Sans"/>
                          </a:rPr>
                        </m:ctrlPr>
                      </m:sSubSupPr>
                      <m:e>
                        <m:r>
                          <a:rPr kumimoji="0" lang="en-US" sz="2200" b="0" i="1" u="none" strike="noStrike" cap="none" spc="0" normalizeH="0" baseline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charset="0"/>
                            <a:sym typeface="Gill Sans"/>
                          </a:rPr>
                          <m:t>𝐻</m:t>
                        </m:r>
                      </m:e>
                      <m:sub>
                        <m:r>
                          <a:rPr kumimoji="0" lang="en-US" sz="2200" b="0" i="1" u="none" strike="noStrike" cap="none" spc="0" normalizeH="0" baseline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charset="0"/>
                            <a:sym typeface="Gill Sans"/>
                          </a:rPr>
                          <m:t>𝑜𝑠</m:t>
                        </m:r>
                      </m:sub>
                      <m:sup>
                        <m:r>
                          <a:rPr kumimoji="0" lang="en-US" sz="2200" b="0" i="1" u="none" strike="noStrike" cap="none" spc="0" normalizeH="0" baseline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charset="0"/>
                            <a:sym typeface="Gill Sans"/>
                          </a:rPr>
                          <m:t>𝜅</m:t>
                        </m:r>
                        <m:r>
                          <a:rPr kumimoji="0" lang="en-US" sz="2200" b="0" i="1" u="none" strike="noStrike" cap="none" spc="0" normalizeH="0" baseline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charset="0"/>
                            <a:sym typeface="Gill Sans"/>
                          </a:rPr>
                          <m:t>=1</m:t>
                        </m:r>
                      </m:sup>
                    </m:sSubSup>
                    <m:r>
                      <a:rPr kumimoji="0" lang="en-US" sz="2200" b="0" i="1" u="none" strike="noStrike" cap="none" spc="0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Cambria Math" charset="0"/>
                        <a:sym typeface="Gill Sans"/>
                      </a:rPr>
                      <m:t>=0</m:t>
                    </m:r>
                  </m:oMath>
                </a14:m>
                <a:endParaRPr kumimoji="0" lang="en-US" sz="2200" b="0" i="1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mbria Math" charset="0"/>
                  <a:sym typeface="Gill Sans"/>
                </a:endParaRPr>
              </a:p>
              <a:p>
                <a:pPr marL="0" marR="0" indent="0" algn="l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sym typeface="Gill Sans"/>
                            </a:rPr>
                          </m:ctrlPr>
                        </m:sSubPr>
                        <m:e>
                          <m:r>
                            <a:rPr kumimoji="0" lang="en-US" sz="2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sym typeface="Gill Sans"/>
                            </a:rPr>
                            <m:t>𝛿</m:t>
                          </m:r>
                        </m:e>
                        <m:sub>
                          <m:r>
                            <a:rPr kumimoji="0" lang="en-US" sz="2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sym typeface="Gill Sans"/>
                            </a:rPr>
                            <m:t>𝑜𝑠</m:t>
                          </m:r>
                        </m:sub>
                      </m:sSub>
                      <m:r>
                        <a:rPr kumimoji="0" lang="en-US" sz="2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Gill Sans"/>
                        </a:rPr>
                        <m:t>=0</m:t>
                      </m:r>
                    </m:oMath>
                  </m:oMathPara>
                </a14:m>
                <a:endParaRPr kumimoji="0" lang="en-US" sz="22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Gill Sans"/>
                </a:endParaRPr>
              </a:p>
            </p:txBody>
          </p:sp>
        </mc:Choice>
        <mc:Fallback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064" y="6164393"/>
                <a:ext cx="3614331" cy="2811026"/>
              </a:xfrm>
              <a:prstGeom prst="rect">
                <a:avLst/>
              </a:prstGeom>
              <a:blipFill rotWithShape="0">
                <a:blip r:embed="rId8"/>
                <a:stretch>
                  <a:fillRect l="-3204" t="-651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66777" y="3053053"/>
            <a:ext cx="1958758" cy="7211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34131" y="2535288"/>
            <a:ext cx="254000" cy="4191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2847" y="4706945"/>
            <a:ext cx="3584315" cy="1456809"/>
          </a:xfrm>
          <a:prstGeom prst="rect">
            <a:avLst/>
          </a:prstGeom>
          <a:noFill/>
          <a:ln w="3175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ü"/>
              <a:tabLst/>
            </a:pPr>
            <a:r>
              <a:rPr lang="en-US" sz="2200" dirty="0" smtClean="0">
                <a:solidFill>
                  <a:schemeClr val="accent5"/>
                </a:solidFill>
              </a:rPr>
              <a:t>Flow</a:t>
            </a:r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ü"/>
              <a:tabLst/>
            </a:pPr>
            <a:r>
              <a:rPr lang="en-US" sz="2200" dirty="0" smtClean="0">
                <a:solidFill>
                  <a:schemeClr val="accent5"/>
                </a:solidFill>
              </a:rPr>
              <a:t>Momentum Conservation</a:t>
            </a:r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ü"/>
              <a:tabLst/>
            </a:pPr>
            <a:r>
              <a:rPr kumimoji="0" lang="en-US" sz="2200" b="0" i="0" u="none" strike="noStrike" cap="none" spc="0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uFillTx/>
                <a:sym typeface="Gill Sans"/>
              </a:rPr>
              <a:t>Local Charge Conservation</a:t>
            </a:r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ü"/>
              <a:tabLst/>
            </a:pPr>
            <a:r>
              <a:rPr lang="en-US" sz="2200" dirty="0" smtClean="0">
                <a:solidFill>
                  <a:schemeClr val="accent5"/>
                </a:solidFill>
              </a:rPr>
              <a:t>Decay</a:t>
            </a:r>
            <a:endParaRPr kumimoji="0" lang="en-US" sz="2200" b="0" i="0" u="none" strike="noStrike" cap="none" spc="0" normalizeH="0" baseline="0" dirty="0" smtClean="0">
              <a:ln>
                <a:noFill/>
              </a:ln>
              <a:solidFill>
                <a:schemeClr val="accent5"/>
              </a:solidFill>
              <a:effectLst/>
              <a:uFillTx/>
              <a:sym typeface="Gill San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851" y="2842099"/>
            <a:ext cx="6946999" cy="443425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131" y="6913101"/>
            <a:ext cx="3891258" cy="26939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/>
              <p:cNvSpPr/>
              <p:nvPr/>
            </p:nvSpPr>
            <p:spPr>
              <a:xfrm>
                <a:off x="6430512" y="7591509"/>
                <a:ext cx="6336090" cy="1579278"/>
              </a:xfrm>
              <a:prstGeom prst="rect">
                <a:avLst/>
              </a:prstGeom>
              <a:ln w="31750">
                <a:solidFill>
                  <a:schemeClr val="accent3"/>
                </a:solidFill>
              </a:ln>
            </p:spPr>
            <p:txBody>
              <a:bodyPr wrap="square">
                <a:spAutoFit/>
              </a:bodyPr>
              <a:lstStyle/>
              <a:p>
                <a:pPr marL="523875" indent="-396875" algn="l">
                  <a:buFont typeface="Arial" charset="0"/>
                  <a:buChar char="•"/>
                  <a:defRPr sz="3000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 i="1" smtClean="0">
                        <a:latin typeface="Cambria Math" charset="0"/>
                      </a:rPr>
                      <m:t>κ</m:t>
                    </m:r>
                  </m:oMath>
                </a14:m>
                <a:r>
                  <a:rPr lang="en-US" altLang="zh-CN" sz="2400" dirty="0"/>
                  <a:t> is a factor near unity that </a:t>
                </a:r>
                <a:r>
                  <a:rPr lang="en-US" altLang="zh-CN" sz="2400" dirty="0" smtClean="0"/>
                  <a:t>can be estimated </a:t>
                </a:r>
                <a:r>
                  <a:rPr lang="en-US" altLang="zh-CN" sz="2400" dirty="0"/>
                  <a:t>by background models. </a:t>
                </a:r>
                <a:endParaRPr lang="en-US" altLang="zh-CN" sz="2400" dirty="0" smtClean="0"/>
              </a:p>
              <a:p>
                <a:pPr marL="523875" indent="-396875" algn="l">
                  <a:buFont typeface="Arial" charset="0"/>
                  <a:buChar char="•"/>
                  <a:defRPr sz="3000"/>
                </a:pPr>
                <a:r>
                  <a:rPr lang="en-US" altLang="zh-CN" sz="2400" dirty="0" smtClean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charset="0"/>
                          </a:rPr>
                          <m:t>𝐻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charset="0"/>
                          </a:rPr>
                          <m:t>𝑠𝑠</m:t>
                        </m:r>
                      </m:sub>
                    </m:sSub>
                    <m:r>
                      <a:rPr lang="en-US" altLang="zh-CN" sz="2400" b="0" i="1" smtClean="0">
                        <a:latin typeface="Cambria Math" charset="0"/>
                      </a:rPr>
                      <m:t>−</m:t>
                    </m:r>
                    <m:sSub>
                      <m:sSubPr>
                        <m:ctrlPr>
                          <a:rPr lang="en-US" altLang="zh-CN" sz="24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charset="0"/>
                          </a:rPr>
                          <m:t>𝐻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charset="0"/>
                          </a:rPr>
                          <m:t>𝑜𝑠</m:t>
                        </m:r>
                      </m:sub>
                    </m:sSub>
                  </m:oMath>
                </a14:m>
                <a:r>
                  <a:rPr lang="en-US" altLang="zh-CN" sz="2400" dirty="0" smtClean="0"/>
                  <a:t> signal is observed in </a:t>
                </a:r>
                <a:r>
                  <a:rPr lang="en-US" altLang="zh-CN" sz="2400" dirty="0" err="1" smtClean="0"/>
                  <a:t>Au+Au</a:t>
                </a:r>
                <a:r>
                  <a:rPr lang="en-US" altLang="zh-CN" sz="2400" dirty="0" smtClean="0"/>
                  <a:t> collisions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zh-CN" sz="2400" b="0" i="1" smtClean="0">
                            <a:latin typeface="Cambria Math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altLang="zh-CN" sz="24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  <m:r>
                      <a:rPr lang="en-US" altLang="zh-CN" sz="2400" b="0" i="1" smtClean="0">
                        <a:latin typeface="Cambria Math" charset="0"/>
                      </a:rPr>
                      <m:t>≥19.6</m:t>
                    </m:r>
                  </m:oMath>
                </a14:m>
                <a:r>
                  <a:rPr lang="en-US" altLang="zh-CN" sz="2400" dirty="0" smtClean="0"/>
                  <a:t> GeV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latin typeface="Cambria Math" charset="0"/>
                          </a:rPr>
                          <m:t>h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charset="0"/>
                          </a:rPr>
                          <m:t>±</m:t>
                        </m:r>
                      </m:sup>
                    </m:sSup>
                    <m:sSup>
                      <m:sSupPr>
                        <m:ctrlPr>
                          <a:rPr lang="en-US" altLang="zh-CN" sz="2400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latin typeface="Cambria Math" charset="0"/>
                          </a:rPr>
                          <m:t>h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en-US" altLang="zh-CN" sz="2400" dirty="0" smtClean="0"/>
                  <a:t>.</a:t>
                </a:r>
                <a:endParaRPr lang="en-US" altLang="zh-CN" sz="2400" dirty="0"/>
              </a:p>
            </p:txBody>
          </p:sp>
        </mc:Choice>
        <mc:Fallback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0512" y="7591509"/>
                <a:ext cx="6336090" cy="1579278"/>
              </a:xfrm>
              <a:prstGeom prst="rect">
                <a:avLst/>
              </a:prstGeom>
              <a:blipFill rotWithShape="0">
                <a:blip r:embed="rId13"/>
                <a:stretch>
                  <a:fillRect t="-2273" r="-766" b="-10985"/>
                </a:stretch>
              </a:blipFill>
              <a:ln w="31750">
                <a:solidFill>
                  <a:schemeClr val="accent3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2069576" y="8710136"/>
            <a:ext cx="4086375" cy="738664"/>
          </a:xfrm>
          <a:prstGeom prst="rect">
            <a:avLst/>
          </a:prstGeom>
          <a:ln w="44450">
            <a:solidFill>
              <a:schemeClr val="accent5"/>
            </a:solidFill>
          </a:ln>
        </p:spPr>
        <p:txBody>
          <a:bodyPr wrap="none">
            <a:spAutoFit/>
          </a:bodyPr>
          <a:lstStyle/>
          <a:p>
            <a:r>
              <a:rPr lang="en-US" dirty="0"/>
              <a:t>H is more </a:t>
            </a:r>
            <a:r>
              <a:rPr lang="en-US" dirty="0" smtClean="0"/>
              <a:t>robust!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3117791" y="2980427"/>
            <a:ext cx="2107364" cy="893099"/>
          </a:xfrm>
          <a:prstGeom prst="rect">
            <a:avLst/>
          </a:prstGeom>
          <a:noFill/>
          <a:ln w="41275" cap="flat">
            <a:solidFill>
              <a:schemeClr val="accent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543298" y="9261282"/>
            <a:ext cx="293872" cy="44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200" dirty="0"/>
              <a:t>7</a:t>
            </a:r>
            <a:endParaRPr lang="en-US" sz="2200" dirty="0" smtClean="0"/>
          </a:p>
        </p:txBody>
      </p:sp>
      <p:sp>
        <p:nvSpPr>
          <p:cNvPr id="3" name="Rectangle 2"/>
          <p:cNvSpPr/>
          <p:nvPr/>
        </p:nvSpPr>
        <p:spPr>
          <a:xfrm flipH="1">
            <a:off x="5797554" y="2582864"/>
            <a:ext cx="45719" cy="4412519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8127004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kappa_BE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04275" y="2944228"/>
            <a:ext cx="5806468" cy="3603844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16" name="Shape 216"/>
              <p:cNvSpPr>
                <a:spLocks noGrp="1"/>
              </p:cNvSpPr>
              <p:nvPr>
                <p:ph type="title"/>
              </p:nvPr>
            </p:nvSpPr>
            <p:spPr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𝜅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𝐾</m:t>
                        </m:r>
                      </m:sub>
                    </m:sSub>
                  </m:oMath>
                </a14:m>
                <a:r>
                  <a:rPr lang="en-US" dirty="0" smtClean="0"/>
                  <a:t>: scaled </a:t>
                </a:r>
                <a:r>
                  <a:rPr lang="en-US" dirty="0" err="1" smtClean="0"/>
                  <a:t>bg+signal</a:t>
                </a:r>
                <a:endParaRPr dirty="0"/>
              </a:p>
            </p:txBody>
          </p:sp>
        </mc:Choice>
        <mc:Fallback>
          <p:sp>
            <p:nvSpPr>
              <p:cNvPr id="216" name="Shape 21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prstGeom prst="rect">
                <a:avLst/>
              </a:prstGeom>
              <a:blipFill rotWithShape="0">
                <a:blip r:embed="rId4"/>
                <a:stretch>
                  <a:fillRect t="-17318" b="-396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0" name="Shape 220"/>
          <p:cNvSpPr/>
          <p:nvPr/>
        </p:nvSpPr>
        <p:spPr>
          <a:xfrm>
            <a:off x="257940" y="925758"/>
            <a:ext cx="7830146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rPr dirty="0"/>
              <a:t>A. Bzdak, V. Koch and J. Liao, Lect. Notes Phys. 871, 503 (2013).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586746" y="4512305"/>
            <a:ext cx="65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5275" y="1666645"/>
            <a:ext cx="3130896" cy="83547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-4227" y="1979920"/>
                <a:ext cx="5676810" cy="5445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zh-CN" sz="25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+mn-ea"/>
                          <a:cs typeface="+mn-cs"/>
                          <a:sym typeface="Gill Sans"/>
                        </a:rPr>
                        <m:t>𝛾</m:t>
                      </m:r>
                      <m:r>
                        <a:rPr kumimoji="0" lang="en-US" altLang="zh-CN" sz="25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+mn-ea"/>
                          <a:cs typeface="+mn-cs"/>
                          <a:sym typeface="Gill Sans"/>
                        </a:rPr>
                        <m:t>≡</m:t>
                      </m:r>
                      <m:d>
                        <m:dPr>
                          <m:begChr m:val="〈"/>
                          <m:endChr m:val="〉"/>
                          <m:ctrlPr>
                            <a:rPr kumimoji="0" lang="en-US" altLang="zh-CN" sz="25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+mn-ea"/>
                              <a:cs typeface="+mn-cs"/>
                              <a:sym typeface="Gill Sans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kumimoji="0" lang="en-US" altLang="zh-CN" sz="25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  <a:sym typeface="Gill Sans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US" altLang="zh-CN" sz="2500" b="0" i="0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  <a:sym typeface="Gill Sans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kumimoji="0" lang="en-US" altLang="zh-CN" sz="25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  <a:sym typeface="Gill Sans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kumimoji="0" lang="en-US" altLang="zh-CN" sz="25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  <a:sym typeface="Gill San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altLang="zh-CN" sz="25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  <a:sym typeface="Gill Sans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kumimoji="0" lang="en-US" altLang="zh-CN" sz="25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  <a:sym typeface="Gill Sans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kumimoji="0" lang="en-US" altLang="zh-CN" sz="25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  <a:sym typeface="Gill Sans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kumimoji="0" lang="en-US" altLang="zh-CN" sz="25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  <a:sym typeface="Gill San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altLang="zh-CN" sz="25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  <a:sym typeface="Gill Sans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kumimoji="0" lang="en-US" altLang="zh-CN" sz="25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  <a:sym typeface="Gill Sans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kumimoji="0" lang="en-US" altLang="zh-CN" sz="25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  <a:sym typeface="Gill Sans"/>
                                    </a:rPr>
                                    <m:t>−2</m:t>
                                  </m:r>
                                  <m:sSub>
                                    <m:sSubPr>
                                      <m:ctrlPr>
                                        <a:rPr kumimoji="0" lang="en-US" altLang="zh-CN" sz="25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  <a:sym typeface="Gill San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altLang="zh-CN" sz="25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  <a:sym typeface="Gill Sans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kumimoji="0" lang="en-US" altLang="zh-CN" sz="25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  <a:sym typeface="Gill Sans"/>
                                        </a:rPr>
                                        <m:t>𝑒𝑝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e>
                      </m:d>
                      <m:r>
                        <a:rPr kumimoji="0" lang="en-US" altLang="zh-CN" sz="25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+mn-ea"/>
                          <a:cs typeface="+mn-cs"/>
                          <a:sym typeface="Gill Sans"/>
                        </a:rPr>
                        <m:t>=</m:t>
                      </m:r>
                      <m:r>
                        <a:rPr kumimoji="0" lang="en-US" altLang="zh-CN" sz="25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+mn-ea"/>
                          <a:cs typeface="+mn-cs"/>
                          <a:sym typeface="Gill Sans"/>
                        </a:rPr>
                        <m:t>𝜅</m:t>
                      </m:r>
                      <m:sSub>
                        <m:sSubPr>
                          <m:ctrlPr>
                            <a:rPr kumimoji="0" lang="en-US" altLang="zh-CN" sz="25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+mn-ea"/>
                              <a:cs typeface="+mn-cs"/>
                              <a:sym typeface="Gill Sans"/>
                            </a:rPr>
                          </m:ctrlPr>
                        </m:sSubPr>
                        <m:e>
                          <m:r>
                            <a:rPr kumimoji="0" lang="en-US" altLang="zh-CN" sz="25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+mn-ea"/>
                              <a:cs typeface="+mn-cs"/>
                              <a:sym typeface="Gill Sans"/>
                            </a:rPr>
                            <m:t>𝑣</m:t>
                          </m:r>
                        </m:e>
                        <m:sub>
                          <m:r>
                            <a:rPr kumimoji="0" lang="en-US" altLang="zh-CN" sz="25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+mn-ea"/>
                              <a:cs typeface="+mn-cs"/>
                              <a:sym typeface="Gill Sans"/>
                            </a:rPr>
                            <m:t>2</m:t>
                          </m:r>
                        </m:sub>
                      </m:sSub>
                      <m:r>
                        <a:rPr kumimoji="0" lang="en-US" altLang="zh-CN" sz="25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+mn-ea"/>
                          <a:cs typeface="+mn-cs"/>
                          <a:sym typeface="Gill Sans"/>
                        </a:rPr>
                        <m:t>𝐹</m:t>
                      </m:r>
                      <m:r>
                        <a:rPr kumimoji="0" lang="en-US" altLang="zh-CN" sz="25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+mn-ea"/>
                          <a:cs typeface="+mn-cs"/>
                          <a:sym typeface="Gill Sans"/>
                        </a:rPr>
                        <m:t>−</m:t>
                      </m:r>
                      <m:r>
                        <a:rPr kumimoji="0" lang="en-US" altLang="zh-CN" sz="25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+mn-ea"/>
                          <a:cs typeface="+mn-cs"/>
                          <a:sym typeface="Gill Sans"/>
                        </a:rPr>
                        <m:t>𝐻</m:t>
                      </m:r>
                    </m:oMath>
                  </m:oMathPara>
                </a14:m>
                <a:endParaRPr kumimoji="0" lang="en-US" sz="25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Gill Sans"/>
                </a:endParaRPr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227" y="1979920"/>
                <a:ext cx="5676810" cy="544508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/>
              <p:cNvSpPr txBox="1"/>
              <p:nvPr/>
            </p:nvSpPr>
            <p:spPr>
              <a:xfrm>
                <a:off x="-4227" y="1534094"/>
                <a:ext cx="4099199" cy="48731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zh-CN" sz="25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+mn-ea"/>
                          <a:cs typeface="+mn-cs"/>
                          <a:sym typeface="Gill Sans"/>
                        </a:rPr>
                        <m:t>𝛿</m:t>
                      </m:r>
                      <m:r>
                        <a:rPr kumimoji="0" lang="en-US" altLang="zh-CN" sz="25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+mn-ea"/>
                          <a:cs typeface="+mn-cs"/>
                          <a:sym typeface="Gill Sans"/>
                        </a:rPr>
                        <m:t>≡</m:t>
                      </m:r>
                      <m:d>
                        <m:dPr>
                          <m:begChr m:val="〈"/>
                          <m:endChr m:val="〉"/>
                          <m:ctrlPr>
                            <a:rPr kumimoji="0" lang="en-US" altLang="zh-CN" sz="25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+mn-ea"/>
                              <a:cs typeface="+mn-cs"/>
                              <a:sym typeface="Gill Sans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kumimoji="0" lang="en-US" altLang="zh-CN" sz="25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  <a:sym typeface="Gill Sans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US" altLang="zh-CN" sz="2500" b="0" i="0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  <a:sym typeface="Gill Sans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kumimoji="0" lang="en-US" altLang="zh-CN" sz="25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  <a:sym typeface="Gill Sans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kumimoji="0" lang="en-US" altLang="zh-CN" sz="25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  <a:sym typeface="Gill San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altLang="zh-CN" sz="25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  <a:sym typeface="Gill Sans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kumimoji="0" lang="en-US" altLang="zh-CN" sz="25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  <a:sym typeface="Gill Sans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kumimoji="0" lang="en-US" altLang="zh-CN" sz="25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  <a:sym typeface="Gill Sans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kumimoji="0" lang="en-US" altLang="zh-CN" sz="25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  <a:sym typeface="Gill San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altLang="zh-CN" sz="25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  <a:sym typeface="Gill Sans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kumimoji="0" lang="en-US" altLang="zh-CN" sz="25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  <a:sym typeface="Gill Sans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e>
                      </m:d>
                      <m:r>
                        <a:rPr kumimoji="0" lang="en-US" altLang="zh-CN" sz="25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+mn-ea"/>
                          <a:cs typeface="+mn-cs"/>
                          <a:sym typeface="Gill Sans"/>
                        </a:rPr>
                        <m:t>=</m:t>
                      </m:r>
                      <m:r>
                        <a:rPr kumimoji="0" lang="en-US" altLang="zh-CN" sz="25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+mn-ea"/>
                          <a:cs typeface="+mn-cs"/>
                          <a:sym typeface="Gill Sans"/>
                        </a:rPr>
                        <m:t>𝐹</m:t>
                      </m:r>
                      <m:r>
                        <a:rPr kumimoji="0" lang="en-US" altLang="zh-CN" sz="25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+mn-ea"/>
                          <a:cs typeface="+mn-cs"/>
                          <a:sym typeface="Gill Sans"/>
                        </a:rPr>
                        <m:t>+</m:t>
                      </m:r>
                      <m:r>
                        <a:rPr kumimoji="0" lang="en-US" altLang="zh-CN" sz="25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+mn-ea"/>
                          <a:cs typeface="+mn-cs"/>
                          <a:sym typeface="Gill Sans"/>
                        </a:rPr>
                        <m:t>𝐻</m:t>
                      </m:r>
                    </m:oMath>
                  </m:oMathPara>
                </a14:m>
                <a:endParaRPr kumimoji="0" lang="en-US" sz="25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Gill Sans"/>
                </a:endParaRPr>
              </a:p>
            </p:txBody>
          </p:sp>
        </mc:Choice>
        <mc:Fallback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227" y="1534094"/>
                <a:ext cx="4099199" cy="487313"/>
              </a:xfrm>
              <a:prstGeom prst="rect">
                <a:avLst/>
              </a:prstGeom>
              <a:blipFill rotWithShape="0">
                <a:blip r:embed="rId7"/>
                <a:stretch>
                  <a:fillRect l="-1040" b="-1625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28268" y="1631444"/>
            <a:ext cx="2466521" cy="1016000"/>
          </a:xfrm>
          <a:prstGeom prst="rect">
            <a:avLst/>
          </a:prstGeom>
          <a:ln w="47625">
            <a:solidFill>
              <a:schemeClr val="accent5"/>
            </a:solidFill>
          </a:ln>
        </p:spPr>
      </p:pic>
      <p:sp>
        <p:nvSpPr>
          <p:cNvPr id="14" name="Rectangle 13"/>
          <p:cNvSpPr/>
          <p:nvPr/>
        </p:nvSpPr>
        <p:spPr>
          <a:xfrm>
            <a:off x="5773704" y="1547655"/>
            <a:ext cx="2898321" cy="1100581"/>
          </a:xfrm>
          <a:prstGeom prst="rect">
            <a:avLst/>
          </a:prstGeom>
          <a:noFill/>
          <a:ln w="41275" cap="flat">
            <a:solidFill>
              <a:schemeClr val="accent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7" y="3199130"/>
            <a:ext cx="6147004" cy="415220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/>
              <p:cNvSpPr txBox="1"/>
              <p:nvPr/>
            </p:nvSpPr>
            <p:spPr>
              <a:xfrm>
                <a:off x="10657" y="7383968"/>
                <a:ext cx="6405600" cy="7797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200" b="0" i="0" u="none" strike="noStrike" cap="none" spc="0" normalizeH="0" baseline="0" dirty="0" smtClean="0">
                    <a:ln>
                      <a:noFill/>
                    </a:ln>
                    <a:solidFill>
                      <a:schemeClr val="accent5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rPr>
                  <a:t>Assumption:</a:t>
                </a:r>
                <a:r>
                  <a:rPr kumimoji="0" lang="en-US" sz="2200" b="0" i="0" u="none" strike="noStrike" cap="none" spc="0" normalizeH="0" dirty="0" smtClean="0">
                    <a:ln>
                      <a:noFill/>
                    </a:ln>
                    <a:solidFill>
                      <a:schemeClr val="accent5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cap="none" spc="0" normalizeH="0" smtClean="0">
                        <a:ln>
                          <a:noFill/>
                        </a:ln>
                        <a:solidFill>
                          <a:schemeClr val="accent5"/>
                        </a:solidFill>
                        <a:effectLst/>
                        <a:uFillTx/>
                        <a:latin typeface="Cambria Math" charset="0"/>
                        <a:ea typeface="+mn-ea"/>
                        <a:cs typeface="+mn-cs"/>
                        <a:sym typeface="Gill Sans"/>
                      </a:rPr>
                      <m:t>𝜅</m:t>
                    </m:r>
                  </m:oMath>
                </a14:m>
                <a:r>
                  <a:rPr kumimoji="0" lang="en-US" sz="2200" b="0" i="0" u="none" strike="noStrike" cap="none" spc="0" normalizeH="0" dirty="0" smtClean="0">
                    <a:ln>
                      <a:noFill/>
                    </a:ln>
                    <a:solidFill>
                      <a:schemeClr val="accent5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rPr>
                  <a:t> from backgroun</a:t>
                </a:r>
                <a:r>
                  <a:rPr lang="en-US" sz="2200" dirty="0" smtClean="0">
                    <a:solidFill>
                      <a:schemeClr val="accent5"/>
                    </a:solidFill>
                  </a:rPr>
                  <a:t>d is </a:t>
                </a:r>
                <a:r>
                  <a:rPr lang="en-US" altLang="zh-CN" sz="2200" dirty="0" smtClean="0">
                    <a:solidFill>
                      <a:schemeClr val="accent5"/>
                    </a:solidFill>
                  </a:rPr>
                  <a:t>beam-</a:t>
                </a:r>
                <a:r>
                  <a:rPr kumimoji="0" lang="en-US" sz="2200" b="0" i="0" u="none" strike="noStrike" cap="none" spc="0" normalizeH="0" dirty="0" smtClean="0">
                    <a:ln>
                      <a:noFill/>
                    </a:ln>
                    <a:solidFill>
                      <a:schemeClr val="accent5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rPr>
                  <a:t>energy, </a:t>
                </a:r>
              </a:p>
              <a:p>
                <a:pPr marL="0" marR="0" indent="0" algn="l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zh-CN" sz="2200" dirty="0">
                    <a:solidFill>
                      <a:schemeClr val="accent5"/>
                    </a:solidFill>
                  </a:rPr>
                  <a:t>c</a:t>
                </a:r>
                <a:r>
                  <a:rPr kumimoji="0" lang="en-US" sz="2200" b="0" i="0" u="none" strike="noStrike" cap="none" spc="0" normalizeH="0" dirty="0" smtClean="0">
                    <a:ln>
                      <a:noFill/>
                    </a:ln>
                    <a:solidFill>
                      <a:schemeClr val="accent5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rPr>
                  <a:t>entrality</a:t>
                </a:r>
                <a:r>
                  <a:rPr kumimoji="0" lang="zh-CN" altLang="en-US" sz="2200" b="0" i="0" u="none" strike="noStrike" cap="none" spc="0" normalizeH="0" dirty="0" smtClean="0">
                    <a:ln>
                      <a:noFill/>
                    </a:ln>
                    <a:solidFill>
                      <a:schemeClr val="accent5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rPr>
                  <a:t> </a:t>
                </a:r>
                <a:r>
                  <a:rPr kumimoji="0" lang="en-US" altLang="zh-CN" sz="2200" b="0" i="0" u="none" strike="noStrike" cap="none" spc="0" normalizeH="0" dirty="0" smtClean="0">
                    <a:ln>
                      <a:noFill/>
                    </a:ln>
                    <a:solidFill>
                      <a:schemeClr val="accent5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rPr>
                  <a:t>and</a:t>
                </a:r>
                <a:r>
                  <a:rPr kumimoji="0" lang="en-US" sz="2200" b="0" i="0" u="none" strike="noStrike" cap="none" spc="0" normalizeH="0" dirty="0" smtClean="0">
                    <a:ln>
                      <a:noFill/>
                    </a:ln>
                    <a:solidFill>
                      <a:schemeClr val="accent5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rPr>
                  <a:t> particle </a:t>
                </a:r>
                <a:r>
                  <a:rPr kumimoji="0" lang="en-US" sz="2200" b="0" i="0" u="none" strike="noStrike" cap="none" spc="0" normalizeH="0" dirty="0" err="1" smtClean="0">
                    <a:ln>
                      <a:noFill/>
                    </a:ln>
                    <a:solidFill>
                      <a:schemeClr val="accent5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rPr>
                  <a:t>idependent</a:t>
                </a:r>
                <a:r>
                  <a:rPr kumimoji="0" lang="en-US" sz="2200" b="0" i="0" u="none" strike="noStrike" cap="none" spc="0" normalizeH="0" dirty="0" smtClean="0">
                    <a:ln>
                      <a:noFill/>
                    </a:ln>
                    <a:solidFill>
                      <a:schemeClr val="accent5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Gill Sans"/>
                  </a:rPr>
                  <a:t> and between 1 to 2!</a:t>
                </a:r>
                <a:endParaRPr kumimoji="0" lang="en-US" sz="2200" b="0" i="0" u="none" strike="noStrike" cap="none" spc="0" normalizeH="0" baseline="0" dirty="0">
                  <a:ln>
                    <a:noFill/>
                  </a:ln>
                  <a:solidFill>
                    <a:schemeClr val="accent5"/>
                  </a:solidFill>
                  <a:effectLst/>
                  <a:uFillTx/>
                  <a:latin typeface="+mn-lt"/>
                  <a:ea typeface="+mn-ea"/>
                  <a:cs typeface="+mn-cs"/>
                  <a:sym typeface="Gill Sans"/>
                </a:endParaRPr>
              </a:p>
            </p:txBody>
          </p:sp>
        </mc:Choice>
        <mc:Fallback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57" y="7383968"/>
                <a:ext cx="6405600" cy="779701"/>
              </a:xfrm>
              <a:prstGeom prst="rect">
                <a:avLst/>
              </a:prstGeom>
              <a:blipFill rotWithShape="0">
                <a:blip r:embed="rId10"/>
                <a:stretch>
                  <a:fillRect l="-1903" t="-3906" b="-14844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56209" y="1767407"/>
            <a:ext cx="1066800" cy="50800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0" y="8452391"/>
            <a:ext cx="5514372" cy="379591"/>
          </a:xfrm>
          <a:prstGeom prst="rect">
            <a:avLst/>
          </a:prstGeom>
          <a:noFill/>
          <a:ln w="38100" cap="flat">
            <a:solidFill>
              <a:schemeClr val="accent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 smtClean="0"/>
              <a:t>Charge may not be conserved in this version of AMPT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Gill San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-1205828" y="6603560"/>
            <a:ext cx="65024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2200" dirty="0"/>
              <a:t/>
            </a:r>
            <a:br>
              <a:rPr lang="de-DE" sz="2200" dirty="0"/>
            </a:br>
            <a:endParaRPr lang="en-US" sz="2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/>
              <p:cNvSpPr txBox="1"/>
              <p:nvPr/>
            </p:nvSpPr>
            <p:spPr>
              <a:xfrm>
                <a:off x="6411121" y="6459285"/>
                <a:ext cx="6426049" cy="2872581"/>
              </a:xfrm>
              <a:prstGeom prst="rect">
                <a:avLst/>
              </a:prstGeom>
              <a:noFill/>
              <a:ln w="38100" cap="flat">
                <a:solidFill>
                  <a:schemeClr val="accent3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274320" indent="-182880" algn="l">
                  <a:lnSpc>
                    <a:spcPts val="2100"/>
                  </a:lnSpc>
                  <a:spcBef>
                    <a:spcPts val="1200"/>
                  </a:spcBef>
                  <a:buFont typeface="Arial" charset="0"/>
                  <a:buChar char="•"/>
                  <a:defRPr sz="3000"/>
                </a:pPr>
                <a:r>
                  <a:rPr lang="en-US" altLang="zh-CN" sz="1900" dirty="0" smtClean="0"/>
                  <a:t>At</a:t>
                </a:r>
                <a:r>
                  <a:rPr lang="zh-CN" altLang="en-US" sz="1900" dirty="0" smtClean="0"/>
                  <a:t> </a:t>
                </a:r>
                <a:r>
                  <a:rPr lang="en-US" sz="1900" dirty="0" smtClean="0"/>
                  <a:t>the </a:t>
                </a:r>
                <a:r>
                  <a:rPr lang="en-US" sz="1900" dirty="0"/>
                  <a:t>extreme, we introduce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9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sz="1900" i="1">
                            <a:latin typeface="Cambria Math" charset="0"/>
                          </a:rPr>
                          <m:t>𝜅</m:t>
                        </m:r>
                      </m:e>
                      <m:sub>
                        <m:r>
                          <a:rPr lang="en-US" altLang="zh-CN" sz="1900" i="1">
                            <a:latin typeface="Cambria Math" charset="0"/>
                          </a:rPr>
                          <m:t>𝐾</m:t>
                        </m:r>
                      </m:sub>
                    </m:sSub>
                  </m:oMath>
                </a14:m>
                <a:r>
                  <a:rPr lang="en-US" sz="1900" dirty="0"/>
                  <a:t> </a:t>
                </a:r>
                <a:r>
                  <a:rPr lang="en-US" sz="1900" dirty="0" smtClean="0"/>
                  <a:t>such</a:t>
                </a:r>
                <a:r>
                  <a:rPr lang="zh-CN" altLang="en-US" sz="1900" dirty="0" smtClean="0"/>
                  <a:t> </a:t>
                </a:r>
                <a:r>
                  <a:rPr lang="en-US" sz="1900" dirty="0" smtClean="0"/>
                  <a:t>that</a:t>
                </a:r>
                <a:r>
                  <a:rPr lang="zh-CN" altLang="en-US" sz="1900" dirty="0" smtClean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900">
                        <a:latin typeface="Cambria Math" charset="0"/>
                      </a:rPr>
                      <m:t>ΔH</m:t>
                    </m:r>
                    <m:r>
                      <a:rPr lang="en-US" altLang="zh-CN" sz="1900">
                        <a:latin typeface="Cambria Math" charset="0"/>
                      </a:rPr>
                      <m:t>=0</m:t>
                    </m:r>
                  </m:oMath>
                </a14:m>
                <a:r>
                  <a:rPr lang="en-US" altLang="zh-CN" sz="1900" dirty="0"/>
                  <a:t>.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9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sz="1900" i="1">
                            <a:latin typeface="Cambria Math" charset="0"/>
                          </a:rPr>
                          <m:t>𝜅</m:t>
                        </m:r>
                      </m:e>
                      <m:sub>
                        <m:r>
                          <a:rPr lang="en-US" altLang="zh-CN" sz="1900" i="1">
                            <a:latin typeface="Cambria Math" charset="0"/>
                          </a:rPr>
                          <m:t>𝐾</m:t>
                        </m:r>
                      </m:sub>
                    </m:sSub>
                  </m:oMath>
                </a14:m>
                <a:r>
                  <a:rPr lang="en-US" sz="1900" dirty="0"/>
                  <a:t>&gt;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900" i="1">
                        <a:latin typeface="Cambria Math" charset="0"/>
                      </a:rPr>
                      <m:t>κ</m:t>
                    </m:r>
                  </m:oMath>
                </a14:m>
                <a:r>
                  <a:rPr lang="en-US" altLang="zh-CN" sz="1900" dirty="0"/>
                  <a:t> </a:t>
                </a:r>
                <a:r>
                  <a:rPr lang="en-US" altLang="zh-CN" sz="1900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900" i="1" dirty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sz="1900" i="1" dirty="0">
                            <a:latin typeface="Cambria Math" charset="0"/>
                          </a:rPr>
                          <m:t>𝐻</m:t>
                        </m:r>
                      </m:e>
                      <m:sub>
                        <m:r>
                          <a:rPr lang="en-US" altLang="zh-CN" sz="1900" i="1" dirty="0">
                            <a:latin typeface="Cambria Math" charset="0"/>
                          </a:rPr>
                          <m:t>𝑠𝑠</m:t>
                        </m:r>
                        <m:r>
                          <a:rPr lang="en-US" altLang="zh-CN" sz="1900" i="1" dirty="0">
                            <a:latin typeface="Cambria Math" charset="0"/>
                          </a:rPr>
                          <m:t>−</m:t>
                        </m:r>
                        <m:r>
                          <a:rPr lang="en-US" altLang="zh-CN" sz="1900" i="1" dirty="0">
                            <a:latin typeface="Cambria Math" charset="0"/>
                          </a:rPr>
                          <m:t>𝑜𝑠</m:t>
                        </m:r>
                      </m:sub>
                    </m:sSub>
                    <m:r>
                      <a:rPr lang="en-US" altLang="zh-CN" sz="1900" i="1" dirty="0">
                        <a:latin typeface="Cambria Math" charset="0"/>
                      </a:rPr>
                      <m:t>&gt;0</m:t>
                    </m:r>
                  </m:oMath>
                </a14:m>
                <a:r>
                  <a:rPr lang="en-US" altLang="zh-CN" sz="1900" dirty="0"/>
                  <a:t>), there could be extra physics, like CME. </a:t>
                </a:r>
                <a:endParaRPr lang="en-US" altLang="zh-CN" sz="1900" dirty="0" smtClean="0"/>
              </a:p>
              <a:p>
                <a:pPr marL="274320" indent="-182880" algn="l">
                  <a:lnSpc>
                    <a:spcPts val="2100"/>
                  </a:lnSpc>
                  <a:spcBef>
                    <a:spcPts val="1200"/>
                  </a:spcBef>
                  <a:buFont typeface="Arial" charset="0"/>
                  <a:buChar char="•"/>
                  <a:defRPr sz="3000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9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sz="19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𝜅</m:t>
                        </m:r>
                      </m:e>
                      <m:sub>
                        <m:r>
                          <a:rPr lang="en-US" altLang="zh-CN" sz="19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𝐾</m:t>
                        </m:r>
                      </m:sub>
                    </m:sSub>
                  </m:oMath>
                </a14:m>
                <a:r>
                  <a:rPr lang="en-US" sz="1900" dirty="0">
                    <a:solidFill>
                      <a:schemeClr val="tx1"/>
                    </a:solidFill>
                  </a:rPr>
                  <a:t> at 7.7 GeV shows weak centrality dependence with values within [1, 2</a:t>
                </a:r>
                <a:r>
                  <a:rPr lang="en-US" sz="1900" dirty="0" smtClean="0">
                    <a:solidFill>
                      <a:schemeClr val="tx1"/>
                    </a:solidFill>
                  </a:rPr>
                  <a:t>].</a:t>
                </a:r>
              </a:p>
              <a:p>
                <a:pPr marL="274320" indent="-182880" algn="l">
                  <a:lnSpc>
                    <a:spcPts val="2100"/>
                  </a:lnSpc>
                  <a:spcBef>
                    <a:spcPts val="1200"/>
                  </a:spcBef>
                  <a:buFont typeface="Arial" charset="0"/>
                  <a:buChar char="•"/>
                  <a:defRPr sz="3000"/>
                </a:pPr>
                <a:r>
                  <a:rPr lang="en-US" sz="1900" dirty="0">
                    <a:solidFill>
                      <a:schemeClr val="tx1"/>
                    </a:solidFill>
                  </a:rPr>
                  <a:t>At </a:t>
                </a:r>
                <a:r>
                  <a:rPr lang="en-US" sz="1900" dirty="0">
                    <a:solidFill>
                      <a:schemeClr val="tx1"/>
                    </a:solidFill>
                  </a:rPr>
                  <a:t>energies &gt;= 19.6 GeV,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9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sz="19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𝜅</m:t>
                        </m:r>
                      </m:e>
                      <m:sub>
                        <m:r>
                          <a:rPr lang="en-US" altLang="zh-CN" sz="19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𝐾</m:t>
                        </m:r>
                      </m:sub>
                    </m:sSub>
                  </m:oMath>
                </a14:m>
                <a:r>
                  <a:rPr lang="en-US" sz="1900" dirty="0">
                    <a:solidFill>
                      <a:schemeClr val="tx1"/>
                    </a:solidFill>
                  </a:rPr>
                  <a:t> shows higher values than 2 in mid central and mid peripheral collisions. </a:t>
                </a:r>
                <a:endParaRPr lang="en-US" sz="1900" dirty="0">
                  <a:solidFill>
                    <a:schemeClr val="tx1"/>
                  </a:solidFill>
                </a:endParaRPr>
              </a:p>
              <a:p>
                <a:pPr marL="274320" indent="-182880" algn="l">
                  <a:lnSpc>
                    <a:spcPts val="2100"/>
                  </a:lnSpc>
                  <a:spcBef>
                    <a:spcPts val="1200"/>
                  </a:spcBef>
                  <a:buFont typeface="Arial" charset="0"/>
                  <a:buChar char="•"/>
                  <a:defRPr sz="3000"/>
                </a:pPr>
                <a:r>
                  <a:rPr lang="en-US" sz="1900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9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𝜅</m:t>
                        </m:r>
                      </m:e>
                      <m:sub>
                        <m:r>
                          <a:rPr lang="en-US" sz="19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𝐾</m:t>
                        </m:r>
                      </m:sub>
                    </m:sSub>
                  </m:oMath>
                </a14:m>
                <a:r>
                  <a:rPr lang="en-US" sz="1900" dirty="0">
                    <a:solidFill>
                      <a:schemeClr val="tx1"/>
                    </a:solidFill>
                  </a:rPr>
                  <a:t> is not applicable in peripheral collisions due to non-flow correlations. </a:t>
                </a:r>
                <a:endParaRPr lang="en-US" altLang="zh-CN" sz="1900" dirty="0" smtClean="0"/>
              </a:p>
            </p:txBody>
          </p:sp>
        </mc:Choice>
        <mc:Fallback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1121" y="6459285"/>
                <a:ext cx="6426049" cy="2872581"/>
              </a:xfrm>
              <a:prstGeom prst="rect">
                <a:avLst/>
              </a:prstGeom>
              <a:blipFill rotWithShape="0">
                <a:blip r:embed="rId12"/>
                <a:stretch>
                  <a:fillRect r="-1887" b="-2096"/>
                </a:stretch>
              </a:blipFill>
              <a:ln w="38100" cap="flat">
                <a:solidFill>
                  <a:schemeClr val="accent3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/>
          <p:cNvSpPr txBox="1"/>
          <p:nvPr/>
        </p:nvSpPr>
        <p:spPr>
          <a:xfrm>
            <a:off x="12543298" y="9261282"/>
            <a:ext cx="293872" cy="44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200" dirty="0" smtClean="0"/>
              <a:t>8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50895" y="9068652"/>
            <a:ext cx="3391955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Wen, Wen</a:t>
            </a:r>
            <a:r>
              <a:rPr kumimoji="0" lang="en-US" sz="16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 &amp; Wang</a:t>
            </a:r>
            <a:r>
              <a:rPr kumimoji="0" lang="en-US" sz="1600" b="0" i="0" u="none" strike="noStrike" cap="none" spc="0" normalizeH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, </a:t>
            </a:r>
            <a:r>
              <a:rPr kumimoji="0" lang="en-US" sz="16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arXiv</a:t>
            </a:r>
            <a:r>
              <a:rPr kumimoji="0" lang="en-US" sz="16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: 1608.03205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ln>
            <a:noFill/>
          </a:ln>
        </p:spPr>
        <p:txBody>
          <a:bodyPr/>
          <a:lstStyle/>
          <a:p>
            <a:pPr>
              <a:defRPr sz="4800"/>
            </a:pPr>
            <a:r>
              <a:rPr lang="en-US" altLang="zh-CN" dirty="0">
                <a:solidFill>
                  <a:srgbClr val="FFFF00"/>
                </a:solidFill>
              </a:rPr>
              <a:t>S</a:t>
            </a:r>
            <a:r>
              <a:rPr dirty="0" smtClean="0"/>
              <a:t>olenoidal </a:t>
            </a:r>
            <a:r>
              <a:rPr dirty="0">
                <a:solidFill>
                  <a:srgbClr val="FFFF00"/>
                </a:solidFill>
              </a:rPr>
              <a:t>T</a:t>
            </a:r>
            <a:r>
              <a:rPr dirty="0"/>
              <a:t>racker </a:t>
            </a:r>
            <a:r>
              <a:rPr dirty="0">
                <a:solidFill>
                  <a:srgbClr val="FFFF00"/>
                </a:solidFill>
              </a:rPr>
              <a:t>A</a:t>
            </a:r>
            <a:r>
              <a:rPr dirty="0"/>
              <a:t>t </a:t>
            </a:r>
            <a:r>
              <a:rPr dirty="0">
                <a:solidFill>
                  <a:srgbClr val="FFFF00"/>
                </a:solidFill>
              </a:rPr>
              <a:t>R</a:t>
            </a:r>
            <a:r>
              <a:rPr dirty="0"/>
              <a:t>HIC (STAR)</a:t>
            </a:r>
          </a:p>
        </p:txBody>
      </p:sp>
      <p:sp>
        <p:nvSpPr>
          <p:cNvPr id="254" name="Shape 25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56" name="image19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700" y="1155700"/>
            <a:ext cx="13017500" cy="7851251"/>
          </a:xfrm>
          <a:prstGeom prst="rect">
            <a:avLst/>
          </a:prstGeom>
          <a:ln w="50800">
            <a:solidFill>
              <a:schemeClr val="accent1">
                <a:hueOff val="273561"/>
                <a:satOff val="2937"/>
                <a:lumOff val="-22233"/>
              </a:schemeClr>
            </a:solidFill>
            <a:miter lim="400000"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8433386" y="1878006"/>
                <a:ext cx="5056803" cy="145680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200" dirty="0" smtClean="0">
                    <a:solidFill>
                      <a:srgbClr val="FF0000"/>
                    </a:solidFill>
                  </a:rPr>
                  <a:t>T</a:t>
                </a:r>
                <a:r>
                  <a:rPr lang="en-US" sz="2200" dirty="0" smtClean="0">
                    <a:solidFill>
                      <a:schemeClr val="bg1"/>
                    </a:solidFill>
                  </a:rPr>
                  <a:t>ime </a:t>
                </a:r>
                <a:r>
                  <a:rPr lang="en-US" sz="2200" dirty="0" smtClean="0">
                    <a:solidFill>
                      <a:srgbClr val="FF0000"/>
                    </a:solidFill>
                  </a:rPr>
                  <a:t>P</a:t>
                </a:r>
                <a:r>
                  <a:rPr lang="en-US" sz="2200" dirty="0" smtClean="0">
                    <a:solidFill>
                      <a:schemeClr val="bg1"/>
                    </a:solidFill>
                  </a:rPr>
                  <a:t>rojection </a:t>
                </a:r>
                <a:r>
                  <a:rPr lang="en-US" sz="2200" dirty="0" smtClean="0">
                    <a:solidFill>
                      <a:srgbClr val="FF0000"/>
                    </a:solidFill>
                  </a:rPr>
                  <a:t>C</a:t>
                </a:r>
                <a:r>
                  <a:rPr lang="en-US" sz="2200" dirty="0" smtClean="0">
                    <a:solidFill>
                      <a:schemeClr val="bg1"/>
                    </a:solidFill>
                  </a:rPr>
                  <a:t>hamber: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200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𝜂</m:t>
                        </m:r>
                      </m:e>
                    </m:d>
                    <m:r>
                      <a:rPr lang="en-US" sz="2200" b="0" i="1" smtClean="0">
                        <a:solidFill>
                          <a:schemeClr val="bg1"/>
                        </a:solidFill>
                        <a:latin typeface="Cambria Math" charset="0"/>
                      </a:rPr>
                      <m:t>&lt;1</m:t>
                    </m:r>
                  </m:oMath>
                </a14:m>
                <a:endParaRPr lang="en-US" sz="2200" dirty="0" smtClean="0">
                  <a:solidFill>
                    <a:schemeClr val="bg1"/>
                  </a:solidFill>
                </a:endParaRPr>
              </a:p>
              <a:p>
                <a:pPr algn="l"/>
                <a:r>
                  <a:rPr lang="en-US" sz="2200" dirty="0">
                    <a:solidFill>
                      <a:srgbClr val="FF0000"/>
                    </a:solidFill>
                  </a:rPr>
                  <a:t>T</a:t>
                </a:r>
                <a:r>
                  <a:rPr lang="en-US" sz="2200" dirty="0">
                    <a:solidFill>
                      <a:schemeClr val="bg1"/>
                    </a:solidFill>
                  </a:rPr>
                  <a:t>ime-</a:t>
                </a:r>
                <a:r>
                  <a:rPr lang="en-US" sz="2200" dirty="0">
                    <a:solidFill>
                      <a:srgbClr val="FF0000"/>
                    </a:solidFill>
                  </a:rPr>
                  <a:t>O</a:t>
                </a:r>
                <a:r>
                  <a:rPr lang="en-US" sz="2200" dirty="0">
                    <a:solidFill>
                      <a:schemeClr val="bg1"/>
                    </a:solidFill>
                  </a:rPr>
                  <a:t>f-</a:t>
                </a:r>
                <a:r>
                  <a:rPr lang="en-US" sz="2200" dirty="0">
                    <a:solidFill>
                      <a:srgbClr val="FF0000"/>
                    </a:solidFill>
                  </a:rPr>
                  <a:t>F</a:t>
                </a:r>
                <a:r>
                  <a:rPr lang="en-US" sz="2200" dirty="0">
                    <a:solidFill>
                      <a:schemeClr val="bg1"/>
                    </a:solidFill>
                  </a:rPr>
                  <a:t>light: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200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200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𝜂</m:t>
                        </m:r>
                      </m:e>
                    </m:d>
                    <m:r>
                      <a:rPr lang="en-US" sz="2200" i="1">
                        <a:solidFill>
                          <a:schemeClr val="bg1"/>
                        </a:solidFill>
                        <a:latin typeface="Cambria Math" charset="0"/>
                      </a:rPr>
                      <m:t>&lt;1</m:t>
                    </m:r>
                  </m:oMath>
                </a14:m>
                <a:endParaRPr lang="en-US" sz="2200" dirty="0" smtClean="0">
                  <a:solidFill>
                    <a:schemeClr val="bg1"/>
                  </a:solidFill>
                </a:endParaRPr>
              </a:p>
              <a:p>
                <a:pPr algn="l"/>
                <a:r>
                  <a:rPr kumimoji="0" lang="en-US" sz="2200" b="0" i="0" u="none" strike="noStrike" cap="none" spc="0" normalizeH="0" baseline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FillTx/>
                    <a:sym typeface="Gill Sans"/>
                  </a:rPr>
                  <a:t>B</a:t>
                </a:r>
                <a:r>
                  <a:rPr kumimoji="0" lang="en-US" sz="22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sym typeface="Gill Sans"/>
                  </a:rPr>
                  <a:t>eam-</a:t>
                </a:r>
                <a:r>
                  <a:rPr kumimoji="0" lang="en-US" sz="2200" b="0" i="0" u="none" strike="noStrike" cap="none" spc="0" normalizeH="0" baseline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FillTx/>
                    <a:sym typeface="Gill Sans"/>
                  </a:rPr>
                  <a:t>B</a:t>
                </a:r>
                <a:r>
                  <a:rPr kumimoji="0" lang="en-US" sz="22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sym typeface="Gill Sans"/>
                  </a:rPr>
                  <a:t>eam</a:t>
                </a:r>
                <a:r>
                  <a:rPr kumimoji="0" lang="en-US" sz="2200" b="0" i="0" u="none" strike="noStrike" cap="none" spc="0" normalizeH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sym typeface="Gill Sans"/>
                  </a:rPr>
                  <a:t> </a:t>
                </a:r>
                <a:r>
                  <a:rPr kumimoji="0" lang="en-US" sz="2200" b="0" i="0" u="none" strike="noStrike" cap="none" spc="0" normalizeH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FillTx/>
                    <a:sym typeface="Gill Sans"/>
                  </a:rPr>
                  <a:t>C</a:t>
                </a:r>
                <a:r>
                  <a:rPr kumimoji="0" lang="en-US" sz="2200" b="0" i="0" u="none" strike="noStrike" cap="none" spc="0" normalizeH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sym typeface="Gill Sans"/>
                  </a:rPr>
                  <a:t>ounter: </a:t>
                </a:r>
                <a14:m>
                  <m:oMath xmlns:m="http://schemas.openxmlformats.org/officeDocument/2006/math">
                    <m:r>
                      <a:rPr lang="en-US" sz="2200" b="0" i="0" smtClean="0">
                        <a:solidFill>
                          <a:schemeClr val="bg1"/>
                        </a:solidFill>
                        <a:latin typeface="Cambria Math" charset="0"/>
                      </a:rPr>
                      <m:t>3.</m:t>
                    </m:r>
                    <m:r>
                      <a:rPr lang="en-US" altLang="zh-CN" sz="2200" b="0" i="0" smtClean="0">
                        <a:solidFill>
                          <a:schemeClr val="bg1"/>
                        </a:solidFill>
                        <a:latin typeface="Cambria Math" charset="0"/>
                      </a:rPr>
                      <m:t>8</m:t>
                    </m:r>
                    <m:r>
                      <a:rPr lang="en-US" sz="2200" b="0" i="0" smtClean="0">
                        <a:solidFill>
                          <a:schemeClr val="bg1"/>
                        </a:solidFill>
                        <a:latin typeface="Cambria Math" charset="0"/>
                      </a:rPr>
                      <m:t>&lt;</m:t>
                    </m:r>
                    <m:d>
                      <m:dPr>
                        <m:begChr m:val="|"/>
                        <m:endChr m:val="|"/>
                        <m:ctrlPr>
                          <a:rPr lang="en-US" sz="2200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200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𝜂</m:t>
                        </m:r>
                      </m:e>
                    </m:d>
                    <m:r>
                      <a:rPr lang="en-US" sz="2200" i="1">
                        <a:solidFill>
                          <a:schemeClr val="bg1"/>
                        </a:solidFill>
                        <a:latin typeface="Cambria Math" charset="0"/>
                      </a:rPr>
                      <m:t>&lt;</m:t>
                    </m:r>
                    <m:r>
                      <a:rPr lang="en-US" altLang="zh-CN" sz="2200" b="0" i="1" smtClean="0">
                        <a:solidFill>
                          <a:schemeClr val="bg1"/>
                        </a:solidFill>
                        <a:latin typeface="Cambria Math" charset="0"/>
                      </a:rPr>
                      <m:t>5</m:t>
                    </m:r>
                    <m:r>
                      <a:rPr lang="en-US" sz="2200" b="0" i="1" smtClean="0">
                        <a:solidFill>
                          <a:schemeClr val="bg1"/>
                        </a:solidFill>
                        <a:latin typeface="Cambria Math" charset="0"/>
                      </a:rPr>
                      <m:t>.2</m:t>
                    </m:r>
                  </m:oMath>
                </a14:m>
                <a:endParaRPr lang="en-US" sz="2200" b="0" i="0" dirty="0" smtClean="0">
                  <a:solidFill>
                    <a:schemeClr val="bg1"/>
                  </a:solidFill>
                </a:endParaRPr>
              </a:p>
              <a:p>
                <a:pPr algn="l"/>
                <a:r>
                  <a:rPr kumimoji="0" lang="en-US" sz="2200" b="0" i="0" u="none" strike="noStrike" cap="none" spc="0" normalizeH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FillTx/>
                    <a:sym typeface="Gill Sans"/>
                  </a:rPr>
                  <a:t>Z</a:t>
                </a:r>
                <a:r>
                  <a:rPr kumimoji="0" lang="en-US" sz="2200" b="0" i="0" u="none" strike="noStrike" cap="none" spc="0" normalizeH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sym typeface="Gill Sans"/>
                  </a:rPr>
                  <a:t>ero </a:t>
                </a:r>
                <a:r>
                  <a:rPr kumimoji="0" lang="en-US" sz="2200" b="0" i="0" u="none" strike="noStrike" cap="none" spc="0" normalizeH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FillTx/>
                    <a:sym typeface="Gill Sans"/>
                  </a:rPr>
                  <a:t>D</a:t>
                </a:r>
                <a:r>
                  <a:rPr kumimoji="0" lang="en-US" sz="2200" b="0" i="0" u="none" strike="noStrike" cap="none" spc="0" normalizeH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sym typeface="Gill Sans"/>
                  </a:rPr>
                  <a:t>egree </a:t>
                </a:r>
                <a:r>
                  <a:rPr kumimoji="0" lang="en-US" sz="2200" b="0" i="0" u="none" strike="noStrike" cap="none" spc="0" normalizeH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FillTx/>
                    <a:sym typeface="Gill Sans"/>
                  </a:rPr>
                  <a:t>C</a:t>
                </a:r>
                <a:r>
                  <a:rPr kumimoji="0" lang="en-US" sz="2200" b="0" i="0" u="none" strike="noStrike" cap="none" spc="0" normalizeH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sym typeface="Gill Sans"/>
                  </a:rPr>
                  <a:t>alorimeter: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200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200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𝜂</m:t>
                        </m:r>
                      </m:e>
                    </m:d>
                  </m:oMath>
                </a14:m>
                <a:r>
                  <a:rPr kumimoji="0" lang="en-US" sz="2200" b="0" i="0" u="none" strike="noStrike" cap="none" spc="0" normalizeH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sym typeface="Gill Sans"/>
                  </a:rPr>
                  <a:t> &gt; 6 </a:t>
                </a: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3386" y="1878006"/>
                <a:ext cx="5056803" cy="1456809"/>
              </a:xfrm>
              <a:prstGeom prst="rect">
                <a:avLst/>
              </a:prstGeom>
              <a:blipFill rotWithShape="0">
                <a:blip r:embed="rId3"/>
                <a:stretch>
                  <a:fillRect l="-2289" t="-2092" b="-795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9470569" y="1180224"/>
            <a:ext cx="1115786" cy="482532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272146" y="1169338"/>
            <a:ext cx="1115786" cy="482532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701647" y="1180140"/>
            <a:ext cx="1115786" cy="482532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543298" y="9261282"/>
            <a:ext cx="293872" cy="44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200" dirty="0"/>
              <a:t>9</a:t>
            </a:r>
            <a:endParaRPr lang="en-US" sz="2200" dirty="0" smtClean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28631</TotalTime>
  <Words>920</Words>
  <Application>Microsoft Macintosh PowerPoint</Application>
  <PresentationFormat>Custom</PresentationFormat>
  <Paragraphs>209</Paragraphs>
  <Slides>25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Apple SD 산돌고딕 Neo 일반체</vt:lpstr>
      <vt:lpstr>Calibri</vt:lpstr>
      <vt:lpstr>Cambria Math</vt:lpstr>
      <vt:lpstr>Gill Sans</vt:lpstr>
      <vt:lpstr>Helvetica</vt:lpstr>
      <vt:lpstr>Lucida Grande</vt:lpstr>
      <vt:lpstr>Times</vt:lpstr>
      <vt:lpstr>Times New Roman</vt:lpstr>
      <vt:lpstr>Wingdings</vt:lpstr>
      <vt:lpstr>Arial</vt:lpstr>
      <vt:lpstr>White</vt:lpstr>
      <vt:lpstr>Towards Measurements of Chiral Effects Using Identified Particles from STAR</vt:lpstr>
      <vt:lpstr>Outline</vt:lpstr>
      <vt:lpstr>Chiral Magnetic Effect (CME)</vt:lpstr>
      <vt:lpstr>Observable: γ correlator</vt:lpstr>
      <vt:lpstr>Background!</vt:lpstr>
      <vt:lpstr>Background!</vt:lpstr>
      <vt:lpstr>Background!</vt:lpstr>
      <vt:lpstr>κ_K: scaled bg+signal</vt:lpstr>
      <vt:lpstr>Solenoidal Tracker At RHIC (STAR)</vt:lpstr>
      <vt:lpstr>STAR Particle Identification</vt:lpstr>
      <vt:lpstr>TPC Event Plane Reconstruction</vt:lpstr>
      <vt:lpstr>ππ correlation, Au+Au 200 GeV</vt:lpstr>
      <vt:lpstr>ππ correlation, Au+Au 39GeV</vt:lpstr>
      <vt:lpstr>πKcorrelation</vt:lpstr>
      <vt:lpstr>pπ correlation</vt:lpstr>
      <vt:lpstr> pp and pK correlation</vt:lpstr>
      <vt:lpstr>PID summary</vt:lpstr>
      <vt:lpstr>γ correlation in p+Au and d+Au</vt:lpstr>
      <vt:lpstr>Another scaling scheme</vt:lpstr>
      <vt:lpstr>Chiral Magnetic Wave(CMW)</vt:lpstr>
      <vt:lpstr>Chiral Magnetic Wave in p+Au?</vt:lpstr>
      <vt:lpstr>Summary and Outlook</vt:lpstr>
      <vt:lpstr>PowerPoint Presentation</vt:lpstr>
      <vt:lpstr>Non-flow in peripheral collisions</vt:lpstr>
      <vt:lpstr>Peripheral κ_K? </vt:lpstr>
    </vt:vector>
  </TitlesOfParts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Towards Measurements of Chiral Effects Using Identified Particles from STAR</dc:title>
  <cp:lastModifiedBy>Microsoft Office User</cp:lastModifiedBy>
  <cp:revision>222</cp:revision>
  <cp:lastPrinted>2017-02-07T15:32:20Z</cp:lastPrinted>
  <dcterms:modified xsi:type="dcterms:W3CDTF">2017-02-08T20:47:10Z</dcterms:modified>
</cp:coreProperties>
</file>