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2"/>
  </p:notesMasterIdLst>
  <p:handoutMasterIdLst>
    <p:handoutMasterId r:id="rId23"/>
  </p:handoutMasterIdLst>
  <p:sldIdLst>
    <p:sldId id="256" r:id="rId2"/>
    <p:sldId id="276" r:id="rId3"/>
    <p:sldId id="260" r:id="rId4"/>
    <p:sldId id="267" r:id="rId5"/>
    <p:sldId id="290" r:id="rId6"/>
    <p:sldId id="283" r:id="rId7"/>
    <p:sldId id="301" r:id="rId8"/>
    <p:sldId id="296" r:id="rId9"/>
    <p:sldId id="294" r:id="rId10"/>
    <p:sldId id="295" r:id="rId11"/>
    <p:sldId id="302" r:id="rId12"/>
    <p:sldId id="298" r:id="rId13"/>
    <p:sldId id="270" r:id="rId14"/>
    <p:sldId id="292" r:id="rId15"/>
    <p:sldId id="284" r:id="rId16"/>
    <p:sldId id="285" r:id="rId17"/>
    <p:sldId id="272" r:id="rId18"/>
    <p:sldId id="288" r:id="rId19"/>
    <p:sldId id="291" r:id="rId20"/>
    <p:sldId id="28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EE"/>
    <a:srgbClr val="DEF3FA"/>
    <a:srgbClr val="0432FF"/>
    <a:srgbClr val="FFF2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7"/>
    <p:restoredTop sz="74159" autoAdjust="0"/>
  </p:normalViewPr>
  <p:slideViewPr>
    <p:cSldViewPr snapToGrid="0" snapToObjects="1">
      <p:cViewPr>
        <p:scale>
          <a:sx n="79" d="100"/>
          <a:sy n="79" d="100"/>
        </p:scale>
        <p:origin x="221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9A2421-AB6B-D540-AC38-8AFC68F5F6FF}" type="datetimeFigureOut">
              <a:rPr lang="en-US" smtClean="0"/>
              <a:t>2/8/17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D5277D-C067-2249-97F2-59569D88341F}" type="slidenum">
              <a:rPr lang="en-US" smtClean="0"/>
              <a:t>‹#›</a:t>
            </a:fld>
            <a:endParaRPr lang="en-US"/>
          </a:p>
        </p:txBody>
      </p:sp>
    </p:spTree>
    <p:extLst>
      <p:ext uri="{BB962C8B-B14F-4D97-AF65-F5344CB8AC3E}">
        <p14:creationId xmlns:p14="http://schemas.microsoft.com/office/powerpoint/2010/main" val="3720209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6EC5D-5D37-9347-A733-B5228E802612}" type="datetimeFigureOut">
              <a:rPr lang="en-US" smtClean="0"/>
              <a:t>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5433E5-F23A-0A47-963F-10E3AA051228}" type="slidenum">
              <a:rPr lang="en-US" smtClean="0"/>
              <a:t>‹#›</a:t>
            </a:fld>
            <a:endParaRPr lang="en-US"/>
          </a:p>
        </p:txBody>
      </p:sp>
    </p:spTree>
    <p:extLst>
      <p:ext uri="{BB962C8B-B14F-4D97-AF65-F5344CB8AC3E}">
        <p14:creationId xmlns:p14="http://schemas.microsoft.com/office/powerpoint/2010/main" val="22345462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Thankyou for the opportunity to speak at the Quark Matter 2017. I will be talking about the measurement of the cumulants of the net-proton multiplicity distribution in Au+Au collisions from the STAR experiment.</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1</a:t>
            </a:fld>
            <a:endParaRPr lang="en-US"/>
          </a:p>
        </p:txBody>
      </p:sp>
    </p:spTree>
    <p:extLst>
      <p:ext uri="{BB962C8B-B14F-4D97-AF65-F5344CB8AC3E}">
        <p14:creationId xmlns:p14="http://schemas.microsoft.com/office/powerpoint/2010/main" val="1262725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first panel shows the energy dependence of the normalized fourth</a:t>
            </a:r>
            <a:r>
              <a:rPr lang="en-US" baseline="0" dirty="0" smtClean="0"/>
              <a:t> order cumulant of proton multiplicity distribution with beam energy for most central collisions. We the extract the four particle correlation function for protons in the second panel. We find that the four particle correlation functions contribute dominantly to the observed non-monotonicity. With four particle correlation function in the third panel, the observed non-monotonicity disappears. Further studies are underway to better understand this phenomenon.</a:t>
            </a:r>
            <a:endParaRPr lang="en-US" dirty="0" smtClean="0"/>
          </a:p>
        </p:txBody>
      </p:sp>
      <p:sp>
        <p:nvSpPr>
          <p:cNvPr id="4" name="Slide Number Placeholder 3"/>
          <p:cNvSpPr>
            <a:spLocks noGrp="1"/>
          </p:cNvSpPr>
          <p:nvPr>
            <p:ph type="sldNum" sz="quarter" idx="10"/>
          </p:nvPr>
        </p:nvSpPr>
        <p:spPr/>
        <p:txBody>
          <a:bodyPr/>
          <a:lstStyle/>
          <a:p>
            <a:fld id="{405433E5-F23A-0A47-963F-10E3AA051228}" type="slidenum">
              <a:rPr lang="en-US" smtClean="0"/>
              <a:t>10</a:t>
            </a:fld>
            <a:endParaRPr lang="en-US"/>
          </a:p>
        </p:txBody>
      </p:sp>
    </p:spTree>
    <p:extLst>
      <p:ext uri="{BB962C8B-B14F-4D97-AF65-F5344CB8AC3E}">
        <p14:creationId xmlns:p14="http://schemas.microsoft.com/office/powerpoint/2010/main" val="45074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summarize this, non-monotonic energy dependence observed in net-proton and proton C4/C2 in most central </a:t>
            </a:r>
            <a:r>
              <a:rPr lang="en-US" baseline="0" dirty="0" err="1" smtClean="0"/>
              <a:t>AuAu</a:t>
            </a:r>
            <a:r>
              <a:rPr lang="en-US" baseline="0" dirty="0" smtClean="0"/>
              <a:t> collisions has a dominant contribution from four-particle correlations. With detector upgrades, more data with be collected in BES-II to give us a better insight into our efforts to pin down the QCD critical point. The plot here shows the estimated errors for BES-II with </a:t>
            </a:r>
            <a:r>
              <a:rPr lang="en-US" baseline="0" dirty="0" err="1" smtClean="0"/>
              <a:t>iTPC</a:t>
            </a:r>
            <a:r>
              <a:rPr lang="en-US" baseline="0" dirty="0" smtClean="0"/>
              <a:t> upgrades.</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11</a:t>
            </a:fld>
            <a:endParaRPr lang="en-US"/>
          </a:p>
        </p:txBody>
      </p:sp>
    </p:spTree>
    <p:extLst>
      <p:ext uri="{BB962C8B-B14F-4D97-AF65-F5344CB8AC3E}">
        <p14:creationId xmlns:p14="http://schemas.microsoft.com/office/powerpoint/2010/main" val="984059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to the next part, which is the search for experimental</a:t>
            </a:r>
            <a:r>
              <a:rPr lang="en-US" baseline="0" dirty="0" smtClean="0"/>
              <a:t> signature for crossover at small baryon chemical potential by measurement of the sixth order cumulant of net proton multiplicity distribution and its comparison to estimates from Lattice QCD.</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12</a:t>
            </a:fld>
            <a:endParaRPr lang="en-US"/>
          </a:p>
        </p:txBody>
      </p:sp>
    </p:spTree>
    <p:extLst>
      <p:ext uri="{BB962C8B-B14F-4D97-AF65-F5344CB8AC3E}">
        <p14:creationId xmlns:p14="http://schemas.microsoft.com/office/powerpoint/2010/main" val="7673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Lattice QCD is a well-established non-perturbative approach to solve the theory of quarks and gluons exactly from first principles and without any assumptions. It can be used to study the thermodynamic properties of a strongly interacting system in thermal equilibrium. Most importantly, lattice QCD provides a framework for investigation of non-perturbative phenomena which are difficult to deal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by means of analytic field theories. However, these calculations are exact at</a:t>
            </a:r>
            <a:r>
              <a:rPr lang="en-US" sz="1200" kern="1200" baseline="0" dirty="0" smtClean="0">
                <a:solidFill>
                  <a:schemeClr val="tx1"/>
                </a:solidFill>
                <a:effectLst/>
                <a:latin typeface="+mn-lt"/>
                <a:ea typeface="+mn-ea"/>
                <a:cs typeface="+mn-cs"/>
              </a:rPr>
              <a:t> zero chemical potentials</a:t>
            </a:r>
            <a:r>
              <a:rPr lang="en-US" sz="1200" kern="1200" dirty="0" smtClean="0">
                <a:solidFill>
                  <a:schemeClr val="tx1"/>
                </a:solidFill>
                <a:effectLst/>
                <a:latin typeface="+mn-lt"/>
                <a:ea typeface="+mn-ea"/>
                <a:cs typeface="+mn-cs"/>
              </a:rPr>
              <a:t>. In order to explore phenomenon</a:t>
            </a:r>
            <a:r>
              <a:rPr lang="en-US" sz="1200" kern="1200" baseline="0" dirty="0" smtClean="0">
                <a:solidFill>
                  <a:schemeClr val="tx1"/>
                </a:solidFill>
                <a:effectLst/>
                <a:latin typeface="+mn-lt"/>
                <a:ea typeface="+mn-ea"/>
                <a:cs typeface="+mn-cs"/>
              </a:rPr>
              <a:t> at large baryon chemical potentials, next to leading order calculations are performed using the current best approach, which is Taylor expansion about mu = 0.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Up to fourth cumulant has been experimentally measured at the STAR experiment. The top plot shows the ratio of various order of susceptibility or cumulants with beam energy for Hadron Resonance Gas model in solid lines, next to leading order calculations from Lattice QCD, which is taking into account chi4/chi2 and STAR measurements in various colors. In order to have better constrain Lattice results, let us move to the next to next leading order, which is chi6/chi2.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addition, It is expected from Lattice calculations that the sixth order cumulant of baryon number remain negative at the chiral transition temperature which is strikingly different from Hadron Resonance Gas model, which does not have any critical phenomenon in it and predicts the ratio to be 1. </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13</a:t>
            </a:fld>
            <a:endParaRPr lang="en-US"/>
          </a:p>
        </p:txBody>
      </p:sp>
    </p:spTree>
    <p:extLst>
      <p:ext uri="{BB962C8B-B14F-4D97-AF65-F5344CB8AC3E}">
        <p14:creationId xmlns:p14="http://schemas.microsoft.com/office/powerpoint/2010/main" val="367174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Combining the data from Run 10 and Run 11 for Au Au collisions at 200 GeV, we have around 200 M events</a:t>
            </a:r>
            <a:r>
              <a:rPr lang="en-US" baseline="0" dirty="0" smtClean="0"/>
              <a:t> for 0-10% central collisions and around 650 M events for 10-80% central collisions. The left panel shows the values of the sixth cumulant of net proton multiplicity distribution as a function of number of participants. For transverse momentum between 0.4 to 2 GeV/c at </a:t>
            </a:r>
            <a:r>
              <a:rPr lang="en-US" baseline="0" dirty="0" err="1" smtClean="0"/>
              <a:t>midrapidity</a:t>
            </a:r>
            <a:r>
              <a:rPr lang="en-US" baseline="0" dirty="0" smtClean="0"/>
              <a:t> with a rapidity window of 1 unit. The dashed line is 0. The right panel shows the ratio of the sixth cumulant to the second cumulant of net proton multiplicity distribution on Y axis for different centrality. This point is for 0-10% central events. The magenta line is the binomial baseline and the dashed line is 1. We find the ratio to be less than 1, which is the prediction from Hadron Resonance Gas model, for all centralities. We find the measurements to be constrained by statistics. </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14</a:t>
            </a:fld>
            <a:endParaRPr lang="en-US"/>
          </a:p>
        </p:txBody>
      </p:sp>
    </p:spTree>
    <p:extLst>
      <p:ext uri="{BB962C8B-B14F-4D97-AF65-F5344CB8AC3E}">
        <p14:creationId xmlns:p14="http://schemas.microsoft.com/office/powerpoint/2010/main" val="10851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would look into the acceptance dependence</a:t>
            </a:r>
            <a:r>
              <a:rPr lang="en-US" baseline="0" dirty="0" smtClean="0"/>
              <a:t> of the ratio of the sixth cumulant to the second cumulant of net proton multiplicity distribution. This analysis has been done for Au Au collisions at 200 GeV with around 160 M events obtained from the central trigger, translating to 0 – 10% central collisions. The red points are for 0-5 % central collisions, while the blue points are for 5-10% central collisions. On the left panel, we show the transverse momentum dependence of the cumulant ratio for rapidity window of 1 unit at midrapidity. There is difference in trends for the two centralities. </a:t>
            </a:r>
          </a:p>
          <a:p>
            <a:endParaRPr lang="en-US" baseline="0" dirty="0" smtClean="0"/>
          </a:p>
          <a:p>
            <a:r>
              <a:rPr lang="en-US" baseline="0" dirty="0" smtClean="0"/>
              <a:t>On the right panel, we show the rapidity dependence of the cumulant ratio at </a:t>
            </a:r>
            <a:r>
              <a:rPr lang="en-US" baseline="0" dirty="0" err="1" smtClean="0"/>
              <a:t>midrapidity</a:t>
            </a:r>
            <a:r>
              <a:rPr lang="en-US" baseline="0" dirty="0" smtClean="0"/>
              <a:t> for transverse momentum between 0.4 to 2.0 GeV/c for Au Au collisions at 200 GeV. The trends are consistent with statistical errors. </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15</a:t>
            </a:fld>
            <a:endParaRPr lang="en-US"/>
          </a:p>
        </p:txBody>
      </p:sp>
    </p:spTree>
    <p:extLst>
      <p:ext uri="{BB962C8B-B14F-4D97-AF65-F5344CB8AC3E}">
        <p14:creationId xmlns:p14="http://schemas.microsoft.com/office/powerpoint/2010/main" val="133582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compare our results with predictions</a:t>
            </a:r>
            <a:r>
              <a:rPr lang="en-US" baseline="0" dirty="0" smtClean="0"/>
              <a:t> from L-QCD for the ratio of the sixth cumulant to the second cumulant of net proton multiplicity distribution. The left panel is the centrality dependence of the ratio for combined events from Run 10 and Run 11 for transverse momentum between 0.4 to 2 GeV/c at midrapidity, within a rapidity window of 1 unit using the combined dataset. The red square is the value of 0-5 % central collisions as measured using central trigger for Run 10 only. The dashed line is 1. The right panel is the expectation from L-QCD calculations as a function of </a:t>
            </a:r>
            <a:r>
              <a:rPr lang="en-US" baseline="0" dirty="0" err="1" smtClean="0"/>
              <a:t>freezeout</a:t>
            </a:r>
            <a:r>
              <a:rPr lang="en-US" baseline="0" dirty="0" smtClean="0"/>
              <a:t> temperature. For Au Au collision at 200 GeV, this is around 160 MeV, which is in this region. The black line is expectation from Hadron Resonance Gas, which is 1.</a:t>
            </a:r>
          </a:p>
          <a:p>
            <a:endParaRPr lang="en-US" baseline="0" dirty="0" smtClean="0"/>
          </a:p>
          <a:p>
            <a:r>
              <a:rPr lang="en-US" baseline="0" dirty="0" smtClean="0"/>
              <a:t>With constraints from statistics, it is difficult to make direct comparison between experiment and L-QCD calculations. At this point, let me mention a caveat. Lattice calculations are done for net baryons which is not equivalent to the net proton analysis done in experiments. In addition, Lattice calculations are performed on the entire phase space, while in experiment, we restrict ourselves to a part of it. At 200 GeV, the baryons chemical potential is around 20 MeV, while Lattice calculations are performed for Taylor expansions about mu = 0. In addition, there are some remnant effects of volume fluctuation in data, which are difficult to deal with. With these in mind, we would suggest that the data from most central collisions are least biased and would make a good candidate when comparing with Lattice estimates. At this point, the value is negative but we have enormous error bars for that centrality.</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16</a:t>
            </a:fld>
            <a:endParaRPr lang="en-US"/>
          </a:p>
        </p:txBody>
      </p:sp>
    </p:spTree>
    <p:extLst>
      <p:ext uri="{BB962C8B-B14F-4D97-AF65-F5344CB8AC3E}">
        <p14:creationId xmlns:p14="http://schemas.microsoft.com/office/powerpoint/2010/main" val="1989021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brings us to the conclusion. Centrality,</a:t>
            </a:r>
            <a:r>
              <a:rPr lang="en-US" baseline="0" dirty="0" smtClean="0"/>
              <a:t> transverse momentum and rapidity dependent </a:t>
            </a:r>
            <a:r>
              <a:rPr lang="en-US" dirty="0" smtClean="0"/>
              <a:t>study of the ratio of</a:t>
            </a:r>
            <a:r>
              <a:rPr lang="en-US" baseline="0" dirty="0" smtClean="0"/>
              <a:t> the sixth cumulant to the second cumulant of net proton multiplicity distribution for Au Au collision at 200 GeV is presented. The measurements are constrained by large error bars. The measured ratio is found to be less than 1 for all centralities. In order to get better estimates by drastically reducing the error bars, we are working to combine the data taken in year 2014 and 2016 with the present analysis. This would make more than 2 billion events, which will give a better control on statistics.</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17</a:t>
            </a:fld>
            <a:endParaRPr lang="en-US"/>
          </a:p>
        </p:txBody>
      </p:sp>
    </p:spTree>
    <p:extLst>
      <p:ext uri="{BB962C8B-B14F-4D97-AF65-F5344CB8AC3E}">
        <p14:creationId xmlns:p14="http://schemas.microsoft.com/office/powerpoint/2010/main" val="629289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20</a:t>
            </a:fld>
            <a:endParaRPr lang="en-US"/>
          </a:p>
        </p:txBody>
      </p:sp>
    </p:spTree>
    <p:extLst>
      <p:ext uri="{BB962C8B-B14F-4D97-AF65-F5344CB8AC3E}">
        <p14:creationId xmlns:p14="http://schemas.microsoft.com/office/powerpoint/2010/main" val="65859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Establishing the phase diagram of strong interaction has been one of the major goals of</a:t>
            </a:r>
            <a:r>
              <a:rPr lang="en-US" baseline="0" dirty="0" smtClean="0"/>
              <a:t> </a:t>
            </a:r>
            <a:r>
              <a:rPr lang="en-US" dirty="0" smtClean="0"/>
              <a:t>high energy heavy ion collisions. Spanned by Temperature on Y axis and Baryon chemical potential on X-axis, the distinct phases of Quark Gluon Plasma and Hadron Gas have been established experimentally. </a:t>
            </a:r>
            <a:r>
              <a:rPr lang="en-US" sz="1200" kern="1200" dirty="0" smtClean="0">
                <a:solidFill>
                  <a:schemeClr val="tx1"/>
                </a:solidFill>
                <a:effectLst/>
                <a:latin typeface="+mn-lt"/>
                <a:ea typeface="+mn-ea"/>
                <a:cs typeface="+mn-cs"/>
              </a:rPr>
              <a:t>The transition is a crossover for low baryon</a:t>
            </a:r>
            <a:r>
              <a:rPr lang="en-US" sz="1200" kern="1200" baseline="0" dirty="0" smtClean="0">
                <a:solidFill>
                  <a:schemeClr val="tx1"/>
                </a:solidFill>
                <a:effectLst/>
                <a:latin typeface="+mn-lt"/>
                <a:ea typeface="+mn-ea"/>
                <a:cs typeface="+mn-cs"/>
              </a:rPr>
              <a:t> chemical potential</a:t>
            </a:r>
            <a:r>
              <a:rPr lang="en-US" sz="1200" kern="1200" dirty="0" smtClean="0">
                <a:solidFill>
                  <a:schemeClr val="tx1"/>
                </a:solidFill>
                <a:effectLst/>
                <a:latin typeface="+mn-lt"/>
                <a:ea typeface="+mn-ea"/>
                <a:cs typeface="+mn-cs"/>
              </a:rPr>
              <a:t>, with the crossover temperatures around 160 MeV.</a:t>
            </a:r>
            <a:r>
              <a:rPr lang="en-US" sz="1200" kern="1200" baseline="0" dirty="0" smtClean="0">
                <a:solidFill>
                  <a:schemeClr val="tx1"/>
                </a:solidFill>
                <a:effectLst/>
                <a:latin typeface="+mn-lt"/>
                <a:ea typeface="+mn-ea"/>
                <a:cs typeface="+mn-cs"/>
              </a:rPr>
              <a:t> QCD based models suggest it to be a first order phase transition for large baryon chemical potential that ends in a second order critical point.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Susceptibility</a:t>
            </a:r>
            <a:r>
              <a:rPr lang="en-US" baseline="0" dirty="0" smtClean="0"/>
              <a:t> is</a:t>
            </a:r>
            <a:r>
              <a:rPr lang="en-US" dirty="0" smtClean="0"/>
              <a:t> defined as the derivative of free energy density or pressure of</a:t>
            </a:r>
            <a:r>
              <a:rPr lang="en-US" baseline="0" dirty="0" smtClean="0"/>
              <a:t> a thermodynamic system at a given temperature with respect to the chemical potential. In our case, it can be charge, strangeness and baryon chemical potential. The cumulants of net-charge, net-strangeness and net-baryon are related to the respective susceptibility. </a:t>
            </a:r>
            <a:r>
              <a:rPr lang="en-US" sz="1200" kern="1200" dirty="0" smtClean="0">
                <a:solidFill>
                  <a:schemeClr val="tx1"/>
                </a:solidFill>
                <a:effectLst/>
                <a:latin typeface="+mn-lt"/>
                <a:ea typeface="+mn-ea"/>
                <a:cs typeface="+mn-cs"/>
              </a:rPr>
              <a:t>We construct the ratios of cumulants as the experimental observables, which cancel the volume dependence and can be directly compared with the ratios of susceptibilities from theoretical calculations.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figure</a:t>
            </a:r>
            <a:r>
              <a:rPr lang="en-US" sz="1200" kern="1200" baseline="0" dirty="0" smtClean="0">
                <a:solidFill>
                  <a:schemeClr val="tx1"/>
                </a:solidFill>
                <a:effectLst/>
                <a:latin typeface="+mn-lt"/>
                <a:ea typeface="+mn-ea"/>
                <a:cs typeface="+mn-cs"/>
              </a:rPr>
              <a:t> shows a typical distribution of net proton multiplicity distribution, which acts as a proxy for net baryon as we cannot measure neutrons in our detector, in Au+Au collision at 200 GeV in the STAR experiment for different centralities.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In this talk, we will concentrate on the efforts at STAR to find the elusive critical point in the QCD phase diagram at large </a:t>
            </a:r>
            <a:r>
              <a:rPr lang="en-US" sz="1200" kern="1200" baseline="0" dirty="0" err="1" smtClean="0">
                <a:solidFill>
                  <a:schemeClr val="tx1"/>
                </a:solidFill>
                <a:effectLst/>
                <a:latin typeface="+mn-lt"/>
                <a:ea typeface="+mn-ea"/>
                <a:cs typeface="+mn-cs"/>
              </a:rPr>
              <a:t>muB</a:t>
            </a:r>
            <a:r>
              <a:rPr lang="en-US" sz="1200" kern="1200" baseline="0" dirty="0" smtClean="0">
                <a:solidFill>
                  <a:schemeClr val="tx1"/>
                </a:solidFill>
                <a:effectLst/>
                <a:latin typeface="+mn-lt"/>
                <a:ea typeface="+mn-ea"/>
                <a:cs typeface="+mn-cs"/>
              </a:rPr>
              <a:t> and the search for experimental evidence for smooth crossover at </a:t>
            </a:r>
            <a:r>
              <a:rPr lang="en-US" sz="1200" kern="1200" baseline="0" dirty="0" err="1" smtClean="0">
                <a:solidFill>
                  <a:schemeClr val="tx1"/>
                </a:solidFill>
                <a:effectLst/>
                <a:latin typeface="+mn-lt"/>
                <a:ea typeface="+mn-ea"/>
                <a:cs typeface="+mn-cs"/>
              </a:rPr>
              <a:t>muB</a:t>
            </a:r>
            <a:r>
              <a:rPr lang="en-US" sz="1200" kern="1200" baseline="0" dirty="0" smtClean="0">
                <a:solidFill>
                  <a:schemeClr val="tx1"/>
                </a:solidFill>
                <a:effectLst/>
                <a:latin typeface="+mn-lt"/>
                <a:ea typeface="+mn-ea"/>
                <a:cs typeface="+mn-cs"/>
              </a:rPr>
              <a:t> = 0.</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05433E5-F23A-0A47-963F-10E3AA051228}" type="slidenum">
              <a:rPr lang="en-US" smtClean="0"/>
              <a:t>2</a:t>
            </a:fld>
            <a:endParaRPr lang="en-US"/>
          </a:p>
        </p:txBody>
      </p:sp>
    </p:spTree>
    <p:extLst>
      <p:ext uri="{BB962C8B-B14F-4D97-AF65-F5344CB8AC3E}">
        <p14:creationId xmlns:p14="http://schemas.microsoft.com/office/powerpoint/2010/main" val="112321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STAR is a massive solenoid detector with full azimuthal coverage</a:t>
            </a:r>
            <a:r>
              <a:rPr lang="en-US" sz="1200" kern="1200" baseline="0" dirty="0" smtClean="0">
                <a:solidFill>
                  <a:schemeClr val="tx1"/>
                </a:solidFill>
                <a:latin typeface="+mn-lt"/>
                <a:ea typeface="+mn-ea"/>
                <a:cs typeface="+mn-cs"/>
              </a:rPr>
              <a:t> </a:t>
            </a:r>
            <a:r>
              <a:rPr lang="en-US" baseline="0" dirty="0" smtClean="0"/>
              <a:t>and excellent particle identification capabilities. For this analysis, we will be using the Time Projection Chamber and the Time of Flight for tracking and particle identification. We use energy loss mechanism to identify protons and anti-protons in TPC for transverse momentum less than 0.8 GeV/c and calculated mass-square from time of flight in TOF with TPC for transverse momentum between 0.8 to 2 GeV/c.</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3</a:t>
            </a:fld>
            <a:endParaRPr lang="en-US"/>
          </a:p>
        </p:txBody>
      </p:sp>
    </p:spTree>
    <p:extLst>
      <p:ext uri="{BB962C8B-B14F-4D97-AF65-F5344CB8AC3E}">
        <p14:creationId xmlns:p14="http://schemas.microsoft.com/office/powerpoint/2010/main" val="116050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data analysis, we apply a series of analysis techniques to suppress backgrounds and make precise measurements of the event-by-event fluctuation analysis in heavy-ion collisions.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definition of the collision centralities for two colliding nuclei is not unique and can be defined by different quantities. The centrality in heavy-ion collisions is usually determined by a comparison between experimental measured particle multiplicity and </a:t>
            </a:r>
            <a:r>
              <a:rPr lang="en-US" sz="1200" kern="1200" dirty="0" err="1" smtClean="0">
                <a:solidFill>
                  <a:schemeClr val="tx1"/>
                </a:solidFill>
                <a:effectLst/>
                <a:latin typeface="+mn-lt"/>
                <a:ea typeface="+mn-ea"/>
                <a:cs typeface="+mn-cs"/>
              </a:rPr>
              <a:t>Glauber</a:t>
            </a:r>
            <a:r>
              <a:rPr lang="en-US" sz="1200" kern="1200" dirty="0" smtClean="0">
                <a:solidFill>
                  <a:schemeClr val="tx1"/>
                </a:solidFill>
                <a:effectLst/>
                <a:latin typeface="+mn-lt"/>
                <a:ea typeface="+mn-ea"/>
                <a:cs typeface="+mn-cs"/>
              </a:rPr>
              <a:t> Monte-Carlo simulations. The auto-correlation effect is a background effect in the fluctuation analysis which suppress the magnitude of the signals. In net-proton fluctuation analysis, to avoid the auto-correlation, we should exclude the corresponding protons and anti-protons from the centrality definition. On the right is a typical charged particle multiplicity distribution minus protons and antiprotons for</a:t>
            </a:r>
            <a:r>
              <a:rPr lang="en-US" sz="1200" kern="1200" baseline="0" dirty="0" smtClean="0">
                <a:solidFill>
                  <a:schemeClr val="tx1"/>
                </a:solidFill>
                <a:effectLst/>
                <a:latin typeface="+mn-lt"/>
                <a:ea typeface="+mn-ea"/>
                <a:cs typeface="+mn-cs"/>
              </a:rPr>
              <a:t> Au Au collisions at 200 GeV at mid rapidity.</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centrality bin width effect is caused by the volume variation within a wide centrality bin and results</a:t>
            </a:r>
            <a:r>
              <a:rPr lang="en-US" sz="1200" kern="1200" baseline="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an artificial centrality dependence for the fluctuation observables. In order</a:t>
            </a:r>
            <a:r>
              <a:rPr lang="en-US" sz="1200" kern="1200" baseline="0" dirty="0" smtClean="0">
                <a:solidFill>
                  <a:schemeClr val="tx1"/>
                </a:solidFill>
                <a:effectLst/>
                <a:latin typeface="+mn-lt"/>
                <a:ea typeface="+mn-ea"/>
                <a:cs typeface="+mn-cs"/>
              </a:rPr>
              <a:t> to suppress volume fluctuations within a wide centrality bin, centrality bin width correction is applied.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5433E5-F23A-0A47-963F-10E3AA051228}" type="slidenum">
              <a:rPr lang="en-US" smtClean="0"/>
              <a:t>4</a:t>
            </a:fld>
            <a:endParaRPr lang="en-US"/>
          </a:p>
        </p:txBody>
      </p:sp>
    </p:spTree>
    <p:extLst>
      <p:ext uri="{BB962C8B-B14F-4D97-AF65-F5344CB8AC3E}">
        <p14:creationId xmlns:p14="http://schemas.microsoft.com/office/powerpoint/2010/main" val="49607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Error estimation is done either by Bootstrap</a:t>
            </a:r>
            <a:r>
              <a:rPr lang="en-US" baseline="0" dirty="0" smtClean="0"/>
              <a:t> technique, which is based on resampling or the Delta Theorem, which is an analytical technique. Both the methods give similar results.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The detector always have a finite particle detection efficiency. The observed event-by-event particle multiplicity distributions are the convolution between the original distributions and the efficiency response function. Efficiency</a:t>
            </a:r>
            <a:r>
              <a:rPr lang="en-US" sz="1200" kern="1200" baseline="0" dirty="0" smtClean="0">
                <a:solidFill>
                  <a:schemeClr val="tx1"/>
                </a:solidFill>
                <a:effectLst/>
                <a:latin typeface="+mn-lt"/>
                <a:ea typeface="+mn-ea"/>
                <a:cs typeface="+mn-cs"/>
              </a:rPr>
              <a:t> corrections </a:t>
            </a:r>
            <a:r>
              <a:rPr lang="en-US" sz="1200" kern="1200" dirty="0" smtClean="0">
                <a:solidFill>
                  <a:schemeClr val="tx1"/>
                </a:solidFill>
                <a:effectLst/>
                <a:latin typeface="+mn-lt"/>
                <a:ea typeface="+mn-ea"/>
                <a:cs typeface="+mn-cs"/>
              </a:rPr>
              <a:t>contains the net effects of tracking efficiency, detector acceptance, decays, and interaction losses. It is well know that the detection efficiency response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function is binomial distribution for a detector with good performance. In order to efficiency correct the cumulants, the principle idea is to express the them in terms of the factorial moments, which can be easily corrected for efficiency effect.</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his method can be also applied to the phase space dependent efficiency case, where the efficiency of proton or anti-proton are not constant within studied phase space. </a:t>
            </a:r>
          </a:p>
        </p:txBody>
      </p:sp>
      <p:sp>
        <p:nvSpPr>
          <p:cNvPr id="4" name="Slide Number Placeholder 3"/>
          <p:cNvSpPr>
            <a:spLocks noGrp="1"/>
          </p:cNvSpPr>
          <p:nvPr>
            <p:ph type="sldNum" sz="quarter" idx="10"/>
          </p:nvPr>
        </p:nvSpPr>
        <p:spPr/>
        <p:txBody>
          <a:bodyPr/>
          <a:lstStyle/>
          <a:p>
            <a:fld id="{405433E5-F23A-0A47-963F-10E3AA051228}" type="slidenum">
              <a:rPr lang="en-US" smtClean="0"/>
              <a:t>5</a:t>
            </a:fld>
            <a:endParaRPr lang="en-US"/>
          </a:p>
        </p:txBody>
      </p:sp>
    </p:spTree>
    <p:extLst>
      <p:ext uri="{BB962C8B-B14F-4D97-AF65-F5344CB8AC3E}">
        <p14:creationId xmlns:p14="http://schemas.microsoft.com/office/powerpoint/2010/main" val="149423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I would like to throw some light on the efficiency</a:t>
            </a:r>
            <a:r>
              <a:rPr lang="en-US" baseline="0" dirty="0" smtClean="0"/>
              <a:t> of our detectors. </a:t>
            </a:r>
            <a:r>
              <a:rPr lang="en-US" dirty="0" smtClean="0"/>
              <a:t>The left plot shows the efficiency of particle identification on Y-axis and the transverse momentum on the X-axis</a:t>
            </a:r>
            <a:r>
              <a:rPr lang="en-US" baseline="0" dirty="0" smtClean="0"/>
              <a:t> for protons in </a:t>
            </a:r>
            <a:r>
              <a:rPr lang="en-US" baseline="0" dirty="0" err="1" smtClean="0"/>
              <a:t>AuAu</a:t>
            </a:r>
            <a:r>
              <a:rPr lang="en-US" baseline="0" dirty="0" smtClean="0"/>
              <a:t> collisions at 200 GeV within a rapidity window of 1 unit at </a:t>
            </a:r>
            <a:r>
              <a:rPr lang="en-US" baseline="0" dirty="0" err="1" smtClean="0"/>
              <a:t>midrapidity</a:t>
            </a:r>
            <a:r>
              <a:rPr lang="en-US" baseline="0" dirty="0" smtClean="0"/>
              <a:t> for 0-5% central collisions. The Black circles are points from TPC, the Blue squares are from Time of Flight and the red diamonds are combined efficiency for TPC and TOF. As a reminder, we use TPC only for transverse momentum between 0.4 to 0.8 GeV/c for protons and TPC and TOF combined for transverse momentum between 0.8 to 2.0 GeV/c. </a:t>
            </a:r>
            <a:r>
              <a:rPr lang="en-US" baseline="0" dirty="0" err="1" smtClean="0"/>
              <a:t>pT</a:t>
            </a:r>
            <a:r>
              <a:rPr lang="en-US" baseline="0" dirty="0" smtClean="0"/>
              <a:t> integrated efficiency is then calculated by weighting with the particle spectra to get efficiency as a function of reference multiplicity as shown in the right panel. The red points are for transverse momentum between 0.4 to 0.8 GeV/c, while the blue points are for transverse momentum between 0.8 to 2.0 GeV/c. The closed points are for protons while the open ones are for antiprotons. For </a:t>
            </a:r>
            <a:r>
              <a:rPr lang="en-US" baseline="0" dirty="0" err="1" smtClean="0"/>
              <a:t>AuAu</a:t>
            </a:r>
            <a:r>
              <a:rPr lang="en-US" baseline="0" dirty="0" smtClean="0"/>
              <a:t> collisions at 200 GeV, we find a slight dependence of the </a:t>
            </a:r>
            <a:r>
              <a:rPr lang="en-US" baseline="0" dirty="0" err="1" smtClean="0"/>
              <a:t>pt</a:t>
            </a:r>
            <a:r>
              <a:rPr lang="en-US" baseline="0" dirty="0" smtClean="0"/>
              <a:t> integrated efficiency on multiplicity. Let me reiterate that we should apply efficiency correction and error estimation at each multiplicity bin to get the corrected cumulants for a wide centrality bin.</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6</a:t>
            </a:fld>
            <a:endParaRPr lang="en-US"/>
          </a:p>
        </p:txBody>
      </p:sp>
    </p:spTree>
    <p:extLst>
      <p:ext uri="{BB962C8B-B14F-4D97-AF65-F5344CB8AC3E}">
        <p14:creationId xmlns:p14="http://schemas.microsoft.com/office/powerpoint/2010/main" val="71662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us now move to the first part, which the the effort at STAR to search for the QCD critical point.</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7</a:t>
            </a:fld>
            <a:endParaRPr lang="en-US"/>
          </a:p>
        </p:txBody>
      </p:sp>
    </p:spTree>
    <p:extLst>
      <p:ext uri="{BB962C8B-B14F-4D97-AF65-F5344CB8AC3E}">
        <p14:creationId xmlns:p14="http://schemas.microsoft.com/office/powerpoint/2010/main" val="139515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a:t>
            </a:r>
            <a:r>
              <a:rPr lang="en-US" baseline="0" dirty="0" smtClean="0"/>
              <a:t> to the critical point, the correlation lengths diverge. But due to finite size and finite time effects in heavy ion collisions, the correlations lengths are estimated to be 2-3 fm. Therefore, we would require higher sensitivity observables. It is proposed by theory calculations, the third and fourth order cumulants are proportional to 4</a:t>
            </a:r>
            <a:r>
              <a:rPr lang="en-US" baseline="30000" dirty="0" smtClean="0"/>
              <a:t>th</a:t>
            </a:r>
            <a:r>
              <a:rPr lang="en-US" baseline="0" dirty="0" smtClean="0"/>
              <a:t> and 7</a:t>
            </a:r>
            <a:r>
              <a:rPr lang="en-US" baseline="30000" dirty="0" smtClean="0"/>
              <a:t>th</a:t>
            </a:r>
            <a:r>
              <a:rPr lang="en-US" baseline="0" dirty="0" smtClean="0"/>
              <a:t> power of correlation lengths, thereby making them sensitive observables. We would like to extract the </a:t>
            </a:r>
            <a:r>
              <a:rPr lang="en-US" baseline="0" dirty="0" err="1" smtClean="0"/>
              <a:t>multiparticle</a:t>
            </a:r>
            <a:r>
              <a:rPr lang="en-US" baseline="0" dirty="0" smtClean="0"/>
              <a:t> correlation function from the cumulants using the relations shown here. Correlation functions have the same power dependence on correlation lengths as the cumulants. </a:t>
            </a:r>
            <a:endParaRPr lang="en-US" dirty="0"/>
          </a:p>
        </p:txBody>
      </p:sp>
      <p:sp>
        <p:nvSpPr>
          <p:cNvPr id="4" name="Slide Number Placeholder 3"/>
          <p:cNvSpPr>
            <a:spLocks noGrp="1"/>
          </p:cNvSpPr>
          <p:nvPr>
            <p:ph type="sldNum" sz="quarter" idx="10"/>
          </p:nvPr>
        </p:nvSpPr>
        <p:spPr/>
        <p:txBody>
          <a:bodyPr/>
          <a:lstStyle/>
          <a:p>
            <a:fld id="{405433E5-F23A-0A47-963F-10E3AA051228}" type="slidenum">
              <a:rPr lang="en-US" smtClean="0"/>
              <a:t>8</a:t>
            </a:fld>
            <a:endParaRPr lang="en-US"/>
          </a:p>
        </p:txBody>
      </p:sp>
    </p:spTree>
    <p:extLst>
      <p:ext uri="{BB962C8B-B14F-4D97-AF65-F5344CB8AC3E}">
        <p14:creationId xmlns:p14="http://schemas.microsoft.com/office/powerpoint/2010/main" val="187105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a:t>
            </a:r>
            <a:r>
              <a:rPr lang="en-US" baseline="0" dirty="0" smtClean="0"/>
              <a:t> the left is the plot for kurtosis times sigma squared, which is the ratio of fourth to the second cumulant with collision energy for 0-5 % central </a:t>
            </a:r>
            <a:r>
              <a:rPr lang="en-US" baseline="0" dirty="0" err="1" smtClean="0"/>
              <a:t>AuAu</a:t>
            </a:r>
            <a:r>
              <a:rPr lang="en-US" baseline="0" dirty="0" smtClean="0"/>
              <a:t> collisions at midrapidity and transverse momentum between 0.4 to 2 GeV/c for net protons in red, protons in blue squares, antiprotons in </a:t>
            </a:r>
            <a:r>
              <a:rPr lang="en-US" baseline="0" dirty="0" err="1" smtClean="0"/>
              <a:t>traingles</a:t>
            </a:r>
            <a:r>
              <a:rPr lang="en-US" baseline="0" dirty="0" smtClean="0"/>
              <a:t>. From experimental measurements, we find a non-monotonic energy dependence for net-protons. Protons also follow the similar trend. This is opposed to expectations from </a:t>
            </a:r>
            <a:r>
              <a:rPr lang="en-US" baseline="0" dirty="0" err="1" smtClean="0"/>
              <a:t>UrQMD</a:t>
            </a:r>
            <a:r>
              <a:rPr lang="en-US" baseline="0" dirty="0" smtClean="0"/>
              <a:t>, which does not manifest any critical phenomenon shown in yellow band. </a:t>
            </a:r>
            <a:r>
              <a:rPr lang="en-US" dirty="0" smtClean="0"/>
              <a:t>In</a:t>
            </a:r>
            <a:r>
              <a:rPr lang="en-US" baseline="0" dirty="0" smtClean="0"/>
              <a:t> order to better understand this trend, we will concentrate on protons for now.</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05433E5-F23A-0A47-963F-10E3AA051228}" type="slidenum">
              <a:rPr lang="en-US" smtClean="0"/>
              <a:t>9</a:t>
            </a:fld>
            <a:endParaRPr lang="en-US"/>
          </a:p>
        </p:txBody>
      </p:sp>
    </p:spTree>
    <p:extLst>
      <p:ext uri="{BB962C8B-B14F-4D97-AF65-F5344CB8AC3E}">
        <p14:creationId xmlns:p14="http://schemas.microsoft.com/office/powerpoint/2010/main" val="48146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February 8, 2016</a:t>
            </a:r>
            <a:endParaRPr lang="en-US"/>
          </a:p>
        </p:txBody>
      </p:sp>
      <p:sp>
        <p:nvSpPr>
          <p:cNvPr id="5" name="Footer Placeholder 4"/>
          <p:cNvSpPr>
            <a:spLocks noGrp="1"/>
          </p:cNvSpPr>
          <p:nvPr>
            <p:ph type="ftr" sz="quarter" idx="11"/>
          </p:nvPr>
        </p:nvSpPr>
        <p:spPr/>
        <p:txBody>
          <a:bodyPr/>
          <a:lstStyle/>
          <a:p>
            <a:r>
              <a:rPr lang="en-US" smtClean="0"/>
              <a:t>Roli Esha (UCLA)</a:t>
            </a:r>
            <a:endParaRPr lang="en-US"/>
          </a:p>
        </p:txBody>
      </p:sp>
      <p:sp>
        <p:nvSpPr>
          <p:cNvPr id="6" name="Slide Number Placeholder 5"/>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86586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8, 2016</a:t>
            </a:r>
            <a:endParaRPr lang="en-US"/>
          </a:p>
        </p:txBody>
      </p:sp>
      <p:sp>
        <p:nvSpPr>
          <p:cNvPr id="5" name="Footer Placeholder 4"/>
          <p:cNvSpPr>
            <a:spLocks noGrp="1"/>
          </p:cNvSpPr>
          <p:nvPr>
            <p:ph type="ftr" sz="quarter" idx="11"/>
          </p:nvPr>
        </p:nvSpPr>
        <p:spPr/>
        <p:txBody>
          <a:bodyPr/>
          <a:lstStyle/>
          <a:p>
            <a:r>
              <a:rPr lang="en-US" smtClean="0"/>
              <a:t>Roli Esha (UCLA)</a:t>
            </a:r>
            <a:endParaRPr lang="en-US"/>
          </a:p>
        </p:txBody>
      </p:sp>
      <p:sp>
        <p:nvSpPr>
          <p:cNvPr id="6" name="Slide Number Placeholder 5"/>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368599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8, 2016</a:t>
            </a:r>
            <a:endParaRPr lang="en-US"/>
          </a:p>
        </p:txBody>
      </p:sp>
      <p:sp>
        <p:nvSpPr>
          <p:cNvPr id="5" name="Footer Placeholder 4"/>
          <p:cNvSpPr>
            <a:spLocks noGrp="1"/>
          </p:cNvSpPr>
          <p:nvPr>
            <p:ph type="ftr" sz="quarter" idx="11"/>
          </p:nvPr>
        </p:nvSpPr>
        <p:spPr/>
        <p:txBody>
          <a:bodyPr/>
          <a:lstStyle/>
          <a:p>
            <a:r>
              <a:rPr lang="en-US" smtClean="0"/>
              <a:t>Roli Esha (UCLA)</a:t>
            </a:r>
            <a:endParaRPr lang="en-US"/>
          </a:p>
        </p:txBody>
      </p:sp>
      <p:sp>
        <p:nvSpPr>
          <p:cNvPr id="6" name="Slide Number Placeholder 5"/>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236923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8, 2016</a:t>
            </a:r>
            <a:endParaRPr lang="en-US"/>
          </a:p>
        </p:txBody>
      </p:sp>
      <p:sp>
        <p:nvSpPr>
          <p:cNvPr id="5" name="Footer Placeholder 4"/>
          <p:cNvSpPr>
            <a:spLocks noGrp="1"/>
          </p:cNvSpPr>
          <p:nvPr>
            <p:ph type="ftr" sz="quarter" idx="11"/>
          </p:nvPr>
        </p:nvSpPr>
        <p:spPr/>
        <p:txBody>
          <a:bodyPr/>
          <a:lstStyle/>
          <a:p>
            <a:r>
              <a:rPr lang="en-US" smtClean="0"/>
              <a:t>Roli Esha (UCLA)</a:t>
            </a:r>
            <a:endParaRPr lang="en-US"/>
          </a:p>
        </p:txBody>
      </p:sp>
      <p:sp>
        <p:nvSpPr>
          <p:cNvPr id="6" name="Slide Number Placeholder 5"/>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233464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February 8, 2016</a:t>
            </a:r>
            <a:endParaRPr lang="en-US"/>
          </a:p>
        </p:txBody>
      </p:sp>
      <p:sp>
        <p:nvSpPr>
          <p:cNvPr id="5" name="Footer Placeholder 4"/>
          <p:cNvSpPr>
            <a:spLocks noGrp="1"/>
          </p:cNvSpPr>
          <p:nvPr>
            <p:ph type="ftr" sz="quarter" idx="11"/>
          </p:nvPr>
        </p:nvSpPr>
        <p:spPr/>
        <p:txBody>
          <a:bodyPr/>
          <a:lstStyle/>
          <a:p>
            <a:r>
              <a:rPr lang="en-US" smtClean="0"/>
              <a:t>Roli Esha (UCLA)</a:t>
            </a:r>
            <a:endParaRPr lang="en-US"/>
          </a:p>
        </p:txBody>
      </p:sp>
      <p:sp>
        <p:nvSpPr>
          <p:cNvPr id="6" name="Slide Number Placeholder 5"/>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36398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February 8, 2016</a:t>
            </a:r>
            <a:endParaRPr lang="en-US"/>
          </a:p>
        </p:txBody>
      </p:sp>
      <p:sp>
        <p:nvSpPr>
          <p:cNvPr id="6" name="Footer Placeholder 5"/>
          <p:cNvSpPr>
            <a:spLocks noGrp="1"/>
          </p:cNvSpPr>
          <p:nvPr>
            <p:ph type="ftr" sz="quarter" idx="11"/>
          </p:nvPr>
        </p:nvSpPr>
        <p:spPr/>
        <p:txBody>
          <a:bodyPr/>
          <a:lstStyle/>
          <a:p>
            <a:r>
              <a:rPr lang="en-US" smtClean="0"/>
              <a:t>Roli Esha (UCLA)</a:t>
            </a:r>
            <a:endParaRPr lang="en-US"/>
          </a:p>
        </p:txBody>
      </p:sp>
      <p:sp>
        <p:nvSpPr>
          <p:cNvPr id="7" name="Slide Number Placeholder 6"/>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259278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February 8, 2016</a:t>
            </a:r>
            <a:endParaRPr lang="en-US"/>
          </a:p>
        </p:txBody>
      </p:sp>
      <p:sp>
        <p:nvSpPr>
          <p:cNvPr id="8" name="Footer Placeholder 7"/>
          <p:cNvSpPr>
            <a:spLocks noGrp="1"/>
          </p:cNvSpPr>
          <p:nvPr>
            <p:ph type="ftr" sz="quarter" idx="11"/>
          </p:nvPr>
        </p:nvSpPr>
        <p:spPr/>
        <p:txBody>
          <a:bodyPr/>
          <a:lstStyle/>
          <a:p>
            <a:r>
              <a:rPr lang="en-US" smtClean="0"/>
              <a:t>Roli Esha (UCLA)</a:t>
            </a:r>
            <a:endParaRPr lang="en-US"/>
          </a:p>
        </p:txBody>
      </p:sp>
      <p:sp>
        <p:nvSpPr>
          <p:cNvPr id="9" name="Slide Number Placeholder 8"/>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257302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February 8, 2016</a:t>
            </a:r>
            <a:endParaRPr lang="en-US"/>
          </a:p>
        </p:txBody>
      </p:sp>
      <p:sp>
        <p:nvSpPr>
          <p:cNvPr id="4" name="Footer Placeholder 3"/>
          <p:cNvSpPr>
            <a:spLocks noGrp="1"/>
          </p:cNvSpPr>
          <p:nvPr>
            <p:ph type="ftr" sz="quarter" idx="11"/>
          </p:nvPr>
        </p:nvSpPr>
        <p:spPr/>
        <p:txBody>
          <a:bodyPr/>
          <a:lstStyle/>
          <a:p>
            <a:r>
              <a:rPr lang="en-US" smtClean="0"/>
              <a:t>Roli Esha (UCLA)</a:t>
            </a:r>
            <a:endParaRPr lang="en-US"/>
          </a:p>
        </p:txBody>
      </p:sp>
      <p:sp>
        <p:nvSpPr>
          <p:cNvPr id="5" name="Slide Number Placeholder 4"/>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329024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February 8, 2016</a:t>
            </a:r>
            <a:endParaRPr lang="en-US"/>
          </a:p>
        </p:txBody>
      </p:sp>
      <p:sp>
        <p:nvSpPr>
          <p:cNvPr id="3" name="Footer Placeholder 2"/>
          <p:cNvSpPr>
            <a:spLocks noGrp="1"/>
          </p:cNvSpPr>
          <p:nvPr>
            <p:ph type="ftr" sz="quarter" idx="11"/>
          </p:nvPr>
        </p:nvSpPr>
        <p:spPr/>
        <p:txBody>
          <a:bodyPr/>
          <a:lstStyle/>
          <a:p>
            <a:r>
              <a:rPr lang="en-US" smtClean="0"/>
              <a:t>Roli Esha (UCLA)</a:t>
            </a:r>
            <a:endParaRPr lang="en-US"/>
          </a:p>
        </p:txBody>
      </p:sp>
      <p:sp>
        <p:nvSpPr>
          <p:cNvPr id="4" name="Slide Number Placeholder 3"/>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99907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February 8, 2016</a:t>
            </a:r>
            <a:endParaRPr lang="en-US"/>
          </a:p>
        </p:txBody>
      </p:sp>
      <p:sp>
        <p:nvSpPr>
          <p:cNvPr id="6" name="Footer Placeholder 5"/>
          <p:cNvSpPr>
            <a:spLocks noGrp="1"/>
          </p:cNvSpPr>
          <p:nvPr>
            <p:ph type="ftr" sz="quarter" idx="11"/>
          </p:nvPr>
        </p:nvSpPr>
        <p:spPr/>
        <p:txBody>
          <a:bodyPr/>
          <a:lstStyle/>
          <a:p>
            <a:r>
              <a:rPr lang="en-US" smtClean="0"/>
              <a:t>Roli Esha (UCLA)</a:t>
            </a:r>
            <a:endParaRPr lang="en-US"/>
          </a:p>
        </p:txBody>
      </p:sp>
      <p:sp>
        <p:nvSpPr>
          <p:cNvPr id="7" name="Slide Number Placeholder 6"/>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60754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February 8, 2016</a:t>
            </a:r>
            <a:endParaRPr lang="en-US"/>
          </a:p>
        </p:txBody>
      </p:sp>
      <p:sp>
        <p:nvSpPr>
          <p:cNvPr id="6" name="Footer Placeholder 5"/>
          <p:cNvSpPr>
            <a:spLocks noGrp="1"/>
          </p:cNvSpPr>
          <p:nvPr>
            <p:ph type="ftr" sz="quarter" idx="11"/>
          </p:nvPr>
        </p:nvSpPr>
        <p:spPr/>
        <p:txBody>
          <a:bodyPr/>
          <a:lstStyle/>
          <a:p>
            <a:r>
              <a:rPr lang="en-US" smtClean="0"/>
              <a:t>Roli Esha (UCLA)</a:t>
            </a:r>
            <a:endParaRPr lang="en-US"/>
          </a:p>
        </p:txBody>
      </p:sp>
      <p:sp>
        <p:nvSpPr>
          <p:cNvPr id="7" name="Slide Number Placeholder 6"/>
          <p:cNvSpPr>
            <a:spLocks noGrp="1"/>
          </p:cNvSpPr>
          <p:nvPr>
            <p:ph type="sldNum" sz="quarter" idx="12"/>
          </p:nvPr>
        </p:nvSpPr>
        <p:spPr/>
        <p:txBody>
          <a:bodyPr/>
          <a:lstStyle/>
          <a:p>
            <a:fld id="{0EE1BDB5-98BA-5D40-821A-D97B0EC28304}" type="slidenum">
              <a:rPr lang="en-US" smtClean="0"/>
              <a:t>‹#›</a:t>
            </a:fld>
            <a:endParaRPr lang="en-US"/>
          </a:p>
        </p:txBody>
      </p:sp>
    </p:spTree>
    <p:extLst>
      <p:ext uri="{BB962C8B-B14F-4D97-AF65-F5344CB8AC3E}">
        <p14:creationId xmlns:p14="http://schemas.microsoft.com/office/powerpoint/2010/main" val="42330569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pattFill prst="pct20">
          <a:fgClr>
            <a:srgbClr val="DEF3FA"/>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February 8, 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Roli Esha (UCLA)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1BDB5-98BA-5D40-821A-D97B0EC28304}" type="slidenum">
              <a:rPr lang="en-US" smtClean="0"/>
              <a:t>‹#›</a:t>
            </a:fld>
            <a:endParaRPr lang="en-US"/>
          </a:p>
        </p:txBody>
      </p:sp>
    </p:spTree>
    <p:extLst>
      <p:ext uri="{BB962C8B-B14F-4D97-AF65-F5344CB8AC3E}">
        <p14:creationId xmlns:p14="http://schemas.microsoft.com/office/powerpoint/2010/main" val="29884139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22.emf"/><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png"/><Relationship Id="rId9"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2.png"/><Relationship Id="rId6"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2.png"/><Relationship Id="rId6"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29.emf"/><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70.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36.emf"/><Relationship Id="rId9" Type="http://schemas.openxmlformats.org/officeDocument/2006/relationships/image" Target="../media/image37.emf"/><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2.em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gif"/><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84216"/>
            <a:ext cx="9056620" cy="1470025"/>
          </a:xfrm>
        </p:spPr>
        <p:txBody>
          <a:bodyPr>
            <a:normAutofit fontScale="90000"/>
          </a:bodyPr>
          <a:lstStyle/>
          <a:p>
            <a:r>
              <a:rPr lang="en-US" dirty="0" smtClean="0">
                <a:solidFill>
                  <a:srgbClr val="0000FF"/>
                </a:solidFill>
                <a:latin typeface="Book Antiqua" charset="0"/>
                <a:ea typeface="Book Antiqua" charset="0"/>
                <a:cs typeface="Book Antiqua" charset="0"/>
              </a:rPr>
              <a:t>Measurement of </a:t>
            </a:r>
            <a:r>
              <a:rPr lang="en-US" dirty="0">
                <a:solidFill>
                  <a:srgbClr val="0000FF"/>
                </a:solidFill>
                <a:latin typeface="Book Antiqua" charset="0"/>
                <a:ea typeface="Book Antiqua" charset="0"/>
                <a:cs typeface="Book Antiqua" charset="0"/>
              </a:rPr>
              <a:t>the </a:t>
            </a:r>
            <a:r>
              <a:rPr lang="en-US" dirty="0" smtClean="0">
                <a:solidFill>
                  <a:srgbClr val="0000FF"/>
                </a:solidFill>
                <a:latin typeface="Book Antiqua" charset="0"/>
                <a:ea typeface="Book Antiqua" charset="0"/>
                <a:cs typeface="Book Antiqua" charset="0"/>
              </a:rPr>
              <a:t>cumulants </a:t>
            </a:r>
            <a:r>
              <a:rPr lang="en-US" dirty="0">
                <a:solidFill>
                  <a:srgbClr val="0000FF"/>
                </a:solidFill>
                <a:latin typeface="Book Antiqua" charset="0"/>
                <a:ea typeface="Book Antiqua" charset="0"/>
                <a:cs typeface="Book Antiqua" charset="0"/>
              </a:rPr>
              <a:t>of </a:t>
            </a:r>
            <a:r>
              <a:rPr lang="en-US" dirty="0" smtClean="0">
                <a:solidFill>
                  <a:srgbClr val="0000FF"/>
                </a:solidFill>
                <a:latin typeface="Book Antiqua" charset="0"/>
                <a:ea typeface="Book Antiqua" charset="0"/>
                <a:cs typeface="Book Antiqua" charset="0"/>
              </a:rPr>
              <a:t>   net-proton </a:t>
            </a:r>
            <a:r>
              <a:rPr lang="en-US" dirty="0">
                <a:solidFill>
                  <a:srgbClr val="0000FF"/>
                </a:solidFill>
                <a:latin typeface="Book Antiqua" charset="0"/>
                <a:ea typeface="Book Antiqua" charset="0"/>
                <a:cs typeface="Book Antiqua" charset="0"/>
              </a:rPr>
              <a:t>multiplicity distribution </a:t>
            </a:r>
            <a:r>
              <a:rPr lang="en-US" dirty="0" smtClean="0">
                <a:solidFill>
                  <a:srgbClr val="0000FF"/>
                </a:solidFill>
                <a:latin typeface="Book Antiqua" charset="0"/>
                <a:ea typeface="Book Antiqua" charset="0"/>
                <a:cs typeface="Book Antiqua" charset="0"/>
              </a:rPr>
              <a:t>in Au+Au </a:t>
            </a:r>
            <a:r>
              <a:rPr lang="en-US" dirty="0">
                <a:solidFill>
                  <a:srgbClr val="0000FF"/>
                </a:solidFill>
                <a:latin typeface="Book Antiqua" charset="0"/>
                <a:ea typeface="Book Antiqua" charset="0"/>
                <a:cs typeface="Book Antiqua" charset="0"/>
              </a:rPr>
              <a:t>collisions </a:t>
            </a:r>
            <a:r>
              <a:rPr lang="en-US" dirty="0" smtClean="0">
                <a:solidFill>
                  <a:srgbClr val="0000FF"/>
                </a:solidFill>
                <a:latin typeface="Book Antiqua" charset="0"/>
                <a:ea typeface="Book Antiqua" charset="0"/>
                <a:cs typeface="Book Antiqua" charset="0"/>
              </a:rPr>
              <a:t>at </a:t>
            </a:r>
            <a:br>
              <a:rPr lang="en-US" dirty="0" smtClean="0">
                <a:solidFill>
                  <a:srgbClr val="0000FF"/>
                </a:solidFill>
                <a:latin typeface="Book Antiqua" charset="0"/>
                <a:ea typeface="Book Antiqua" charset="0"/>
                <a:cs typeface="Book Antiqua" charset="0"/>
              </a:rPr>
            </a:br>
            <a:r>
              <a:rPr lang="en-US" dirty="0" smtClean="0">
                <a:solidFill>
                  <a:srgbClr val="0000FF"/>
                </a:solidFill>
                <a:latin typeface="Book Antiqua" charset="0"/>
                <a:ea typeface="Book Antiqua" charset="0"/>
                <a:cs typeface="Book Antiqua" charset="0"/>
              </a:rPr>
              <a:t>√</a:t>
            </a:r>
            <a:r>
              <a:rPr lang="en-US" dirty="0" err="1" smtClean="0">
                <a:solidFill>
                  <a:srgbClr val="0000FF"/>
                </a:solidFill>
                <a:latin typeface="Book Antiqua" charset="0"/>
                <a:ea typeface="Book Antiqua" charset="0"/>
                <a:cs typeface="Book Antiqua" charset="0"/>
              </a:rPr>
              <a:t>s</a:t>
            </a:r>
            <a:r>
              <a:rPr lang="en-US" baseline="-25000" dirty="0" err="1" smtClean="0">
                <a:solidFill>
                  <a:srgbClr val="0000FF"/>
                </a:solidFill>
                <a:latin typeface="Book Antiqua" charset="0"/>
                <a:ea typeface="Book Antiqua" charset="0"/>
                <a:cs typeface="Book Antiqua" charset="0"/>
              </a:rPr>
              <a:t>NN</a:t>
            </a:r>
            <a:r>
              <a:rPr lang="en-US" baseline="-25000" dirty="0" smtClean="0">
                <a:solidFill>
                  <a:srgbClr val="0000FF"/>
                </a:solidFill>
                <a:latin typeface="Book Antiqua" charset="0"/>
                <a:ea typeface="Book Antiqua" charset="0"/>
                <a:cs typeface="Book Antiqua" charset="0"/>
              </a:rPr>
              <a:t> </a:t>
            </a:r>
            <a:r>
              <a:rPr lang="en-US" dirty="0" smtClean="0">
                <a:solidFill>
                  <a:srgbClr val="0000FF"/>
                </a:solidFill>
                <a:latin typeface="Book Antiqua" charset="0"/>
                <a:ea typeface="Book Antiqua" charset="0"/>
                <a:cs typeface="Book Antiqua" charset="0"/>
              </a:rPr>
              <a:t>= 7.7 - 200 GeV  </a:t>
            </a:r>
            <a:endParaRPr lang="en-US" dirty="0">
              <a:solidFill>
                <a:srgbClr val="0000FF"/>
              </a:solidFill>
              <a:latin typeface="Book Antiqua" charset="0"/>
              <a:ea typeface="Book Antiqua" charset="0"/>
              <a:cs typeface="Book Antiqua" charset="0"/>
            </a:endParaRPr>
          </a:p>
        </p:txBody>
      </p:sp>
      <p:sp>
        <p:nvSpPr>
          <p:cNvPr id="3" name="Subtitle 2"/>
          <p:cNvSpPr>
            <a:spLocks noGrp="1"/>
          </p:cNvSpPr>
          <p:nvPr>
            <p:ph type="subTitle" idx="1"/>
          </p:nvPr>
        </p:nvSpPr>
        <p:spPr>
          <a:xfrm>
            <a:off x="1371600" y="4465836"/>
            <a:ext cx="6400800" cy="1752600"/>
          </a:xfrm>
        </p:spPr>
        <p:txBody>
          <a:bodyPr/>
          <a:lstStyle/>
          <a:p>
            <a:r>
              <a:rPr lang="en-US" i="1" dirty="0" smtClean="0">
                <a:solidFill>
                  <a:srgbClr val="0000FF"/>
                </a:solidFill>
                <a:latin typeface="Book Antiqua" charset="0"/>
                <a:ea typeface="Book Antiqua" charset="0"/>
                <a:cs typeface="Book Antiqua" charset="0"/>
              </a:rPr>
              <a:t>Roli Esha</a:t>
            </a:r>
          </a:p>
          <a:p>
            <a:r>
              <a:rPr lang="en-US" dirty="0" smtClean="0">
                <a:solidFill>
                  <a:srgbClr val="0000FF"/>
                </a:solidFill>
                <a:latin typeface="Book Antiqua" charset="0"/>
                <a:ea typeface="Book Antiqua" charset="0"/>
                <a:cs typeface="Book Antiqua" charset="0"/>
              </a:rPr>
              <a:t>(for the STAR Collaboration)</a:t>
            </a:r>
            <a:endParaRPr lang="en-US" dirty="0">
              <a:solidFill>
                <a:srgbClr val="0000FF"/>
              </a:solidFill>
              <a:latin typeface="Book Antiqua" charset="0"/>
              <a:ea typeface="Book Antiqua" charset="0"/>
              <a:cs typeface="Book Antiqua" charset="0"/>
            </a:endParaRPr>
          </a:p>
        </p:txBody>
      </p:sp>
      <p:pic>
        <p:nvPicPr>
          <p:cNvPr id="4" name="Picture 24" descr="STAR-logo-base-balck"/>
          <p:cNvPicPr>
            <a:picLocks noChangeAspect="1" noChangeArrowheads="1"/>
          </p:cNvPicPr>
          <p:nvPr/>
        </p:nvPicPr>
        <p:blipFill>
          <a:blip r:embed="rId3">
            <a:extLst>
              <a:ext uri="{28A0092B-C50C-407E-A947-70E740481C1C}">
                <a14:useLocalDpi xmlns:a14="http://schemas.microsoft.com/office/drawing/2010/main" val="0"/>
              </a:ext>
            </a:extLst>
          </a:blip>
          <a:srcRect l="10939" t="2727" r="11311" b="3452"/>
          <a:stretch>
            <a:fillRect/>
          </a:stretch>
        </p:blipFill>
        <p:spPr bwMode="auto">
          <a:xfrm>
            <a:off x="1" y="40175"/>
            <a:ext cx="1500976" cy="1312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r="3050"/>
          <a:stretch>
            <a:fillRect/>
          </a:stretch>
        </p:blipFill>
        <p:spPr bwMode="auto">
          <a:xfrm>
            <a:off x="6271368" y="-1"/>
            <a:ext cx="2872632" cy="1352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6203179"/>
            <a:ext cx="3257090" cy="54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bn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179" y="5932435"/>
            <a:ext cx="2568441" cy="1179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UCLA_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7019" y="6086464"/>
            <a:ext cx="1971630" cy="771536"/>
          </a:xfrm>
          <a:prstGeom prst="rect">
            <a:avLst/>
          </a:prstGeom>
        </p:spPr>
      </p:pic>
    </p:spTree>
    <p:extLst>
      <p:ext uri="{BB962C8B-B14F-4D97-AF65-F5344CB8AC3E}">
        <p14:creationId xmlns:p14="http://schemas.microsoft.com/office/powerpoint/2010/main" val="1398648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45"/>
            <a:ext cx="8229600" cy="1143000"/>
          </a:xfrm>
        </p:spPr>
        <p:txBody>
          <a:bodyPr>
            <a:normAutofit/>
          </a:bodyPr>
          <a:lstStyle/>
          <a:p>
            <a:r>
              <a:rPr kumimoji="1" lang="en-US" altLang="zh-CN" sz="3200" i="1" u="sng" dirty="0">
                <a:solidFill>
                  <a:srgbClr val="0000EE"/>
                </a:solidFill>
                <a:latin typeface="Book Antiqua" charset="0"/>
                <a:ea typeface="Book Antiqua" charset="0"/>
                <a:cs typeface="Book Antiqua" charset="0"/>
              </a:rPr>
              <a:t>Contributions</a:t>
            </a:r>
            <a:r>
              <a:rPr kumimoji="1" lang="zh-CN" altLang="en-US" sz="3200" i="1" u="sng" dirty="0">
                <a:solidFill>
                  <a:srgbClr val="0000EE"/>
                </a:solidFill>
                <a:latin typeface="Book Antiqua" charset="0"/>
                <a:ea typeface="Book Antiqua" charset="0"/>
                <a:cs typeface="Book Antiqua" charset="0"/>
              </a:rPr>
              <a:t> </a:t>
            </a:r>
            <a:r>
              <a:rPr kumimoji="1" lang="en-US" altLang="zh-CN" sz="3200" i="1" u="sng" dirty="0">
                <a:solidFill>
                  <a:srgbClr val="0000EE"/>
                </a:solidFill>
                <a:latin typeface="Book Antiqua" charset="0"/>
                <a:ea typeface="Book Antiqua" charset="0"/>
                <a:cs typeface="Book Antiqua" charset="0"/>
              </a:rPr>
              <a:t>from</a:t>
            </a:r>
            <a:r>
              <a:rPr kumimoji="1" lang="zh-CN" altLang="en-US" sz="3200" i="1" u="sng" dirty="0">
                <a:solidFill>
                  <a:srgbClr val="0000EE"/>
                </a:solidFill>
                <a:latin typeface="Book Antiqua" charset="0"/>
                <a:ea typeface="Book Antiqua" charset="0"/>
                <a:cs typeface="Book Antiqua" charset="0"/>
              </a:rPr>
              <a:t> </a:t>
            </a:r>
            <a:r>
              <a:rPr kumimoji="1" lang="en-US" altLang="zh-CN" sz="3200" i="1" u="sng" dirty="0">
                <a:solidFill>
                  <a:srgbClr val="0000EE"/>
                </a:solidFill>
                <a:latin typeface="Book Antiqua" charset="0"/>
                <a:ea typeface="Book Antiqua" charset="0"/>
                <a:cs typeface="Book Antiqua" charset="0"/>
              </a:rPr>
              <a:t>Four-Particle</a:t>
            </a:r>
            <a:r>
              <a:rPr kumimoji="1" lang="zh-CN" altLang="en-US" sz="3200" i="1" u="sng" dirty="0">
                <a:solidFill>
                  <a:srgbClr val="0000EE"/>
                </a:solidFill>
                <a:latin typeface="Book Antiqua" charset="0"/>
                <a:ea typeface="Book Antiqua" charset="0"/>
                <a:cs typeface="Book Antiqua" charset="0"/>
              </a:rPr>
              <a:t> </a:t>
            </a:r>
            <a:r>
              <a:rPr kumimoji="1" lang="en-US" altLang="zh-CN" sz="3200" i="1" u="sng" dirty="0">
                <a:solidFill>
                  <a:srgbClr val="0000EE"/>
                </a:solidFill>
                <a:latin typeface="Book Antiqua" charset="0"/>
                <a:ea typeface="Book Antiqua" charset="0"/>
                <a:cs typeface="Book Antiqua" charset="0"/>
              </a:rPr>
              <a:t>Correlations</a:t>
            </a:r>
            <a:r>
              <a:rPr kumimoji="1" lang="zh-CN" altLang="en-US" sz="3200" i="1" u="sng" dirty="0">
                <a:solidFill>
                  <a:srgbClr val="0000EE"/>
                </a:solidFill>
                <a:latin typeface="Book Antiqua" charset="0"/>
                <a:ea typeface="Book Antiqua" charset="0"/>
                <a:cs typeface="Book Antiqua" charset="0"/>
              </a:rPr>
              <a:t> </a:t>
            </a:r>
            <a:endParaRPr kumimoji="1" lang="en-US" sz="3200" i="1" u="sng" dirty="0">
              <a:solidFill>
                <a:srgbClr val="0000EE"/>
              </a:solidFill>
              <a:latin typeface="Book Antiqua" charset="0"/>
              <a:ea typeface="Book Antiqua" charset="0"/>
              <a:cs typeface="Book Antiqua"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4" descr="STAR-logo-base-balck"/>
          <p:cNvPicPr>
            <a:picLocks noChangeAspect="1" noChangeArrowheads="1"/>
          </p:cNvPicPr>
          <p:nvPr/>
        </p:nvPicPr>
        <p:blipFill>
          <a:blip r:embed="rId4">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662151" y="5018612"/>
            <a:ext cx="8204569" cy="707886"/>
          </a:xfrm>
          <a:prstGeom prst="rect">
            <a:avLst/>
          </a:prstGeom>
          <a:noFill/>
        </p:spPr>
        <p:txBody>
          <a:bodyPr wrap="square" rtlCol="0">
            <a:spAutoFit/>
          </a:bodyPr>
          <a:lstStyle/>
          <a:p>
            <a:pPr marL="342900" indent="-342900">
              <a:buFont typeface="Wingdings" charset="2"/>
              <a:buChar char="Ø"/>
            </a:pPr>
            <a:r>
              <a:rPr kumimoji="1" lang="en-US" altLang="zh-CN" sz="2000" dirty="0" smtClean="0">
                <a:solidFill>
                  <a:srgbClr val="0000EE"/>
                </a:solidFill>
                <a:latin typeface="Book Antiqua" charset="0"/>
                <a:ea typeface="Book Antiqua" charset="0"/>
                <a:cs typeface="Book Antiqua" charset="0"/>
              </a:rPr>
              <a:t>Four-particle correlations contribute dominantly to the observed non-monotonicity.</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252" t="5812" r="4873" b="3503"/>
          <a:stretch/>
        </p:blipFill>
        <p:spPr>
          <a:xfrm>
            <a:off x="256121" y="1192036"/>
            <a:ext cx="8610600" cy="3567548"/>
          </a:xfrm>
          <a:prstGeom prst="rect">
            <a:avLst/>
          </a:prstGeom>
        </p:spPr>
      </p:pic>
      <p:sp>
        <p:nvSpPr>
          <p:cNvPr id="4" name="Footer Placeholder 3"/>
          <p:cNvSpPr>
            <a:spLocks noGrp="1"/>
          </p:cNvSpPr>
          <p:nvPr>
            <p:ph type="ftr" sz="quarter" idx="11"/>
          </p:nvPr>
        </p:nvSpPr>
        <p:spPr>
          <a:xfrm>
            <a:off x="3124200" y="6492875"/>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
        <p:nvSpPr>
          <p:cNvPr id="6" name="Date Placeholder 5"/>
          <p:cNvSpPr>
            <a:spLocks noGrp="1"/>
          </p:cNvSpPr>
          <p:nvPr>
            <p:ph type="dt" sz="half" idx="10"/>
          </p:nvPr>
        </p:nvSpPr>
        <p:spPr>
          <a:xfrm>
            <a:off x="457200" y="64928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7" name="Slide Number Placeholder 6"/>
          <p:cNvSpPr>
            <a:spLocks noGrp="1"/>
          </p:cNvSpPr>
          <p:nvPr>
            <p:ph type="sldNum" sz="quarter" idx="12"/>
          </p:nvPr>
        </p:nvSpPr>
        <p:spPr>
          <a:xfrm>
            <a:off x="6553200" y="6492874"/>
            <a:ext cx="2133600" cy="365125"/>
          </a:xfrm>
        </p:spPr>
        <p:txBody>
          <a:bodyPr/>
          <a:lstStyle/>
          <a:p>
            <a:fld id="{0EE1BDB5-98BA-5D40-821A-D97B0EC28304}" type="slidenum">
              <a:rPr lang="en-US" smtClean="0">
                <a:solidFill>
                  <a:srgbClr val="0000EE"/>
                </a:solidFill>
              </a:rPr>
              <a:t>10</a:t>
            </a:fld>
            <a:endParaRPr lang="en-US" dirty="0">
              <a:solidFill>
                <a:srgbClr val="0000EE"/>
              </a:solidFill>
            </a:endParaRPr>
          </a:p>
        </p:txBody>
      </p:sp>
    </p:spTree>
    <p:extLst>
      <p:ext uri="{BB962C8B-B14F-4D97-AF65-F5344CB8AC3E}">
        <p14:creationId xmlns:p14="http://schemas.microsoft.com/office/powerpoint/2010/main" val="1942178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u="sng" dirty="0" smtClean="0">
                <a:solidFill>
                  <a:srgbClr val="0000FF"/>
                </a:solidFill>
                <a:latin typeface="Book Antiqua" charset="0"/>
                <a:ea typeface="Book Antiqua" charset="0"/>
                <a:cs typeface="Book Antiqua" charset="0"/>
              </a:rPr>
              <a:t>Summary - I</a:t>
            </a:r>
            <a:endParaRPr lang="en-US" i="1" u="sng" dirty="0">
              <a:solidFill>
                <a:srgbClr val="0000FF"/>
              </a:solidFill>
              <a:latin typeface="Book Antiqua" charset="0"/>
              <a:ea typeface="Book Antiqua" charset="0"/>
              <a:cs typeface="Book Antiqua" charset="0"/>
            </a:endParaRPr>
          </a:p>
        </p:txBody>
      </p:sp>
      <p:sp>
        <p:nvSpPr>
          <p:cNvPr id="7" name="Content Placeholder 6"/>
          <p:cNvSpPr>
            <a:spLocks noGrp="1"/>
          </p:cNvSpPr>
          <p:nvPr>
            <p:ph idx="1"/>
          </p:nvPr>
        </p:nvSpPr>
        <p:spPr>
          <a:xfrm>
            <a:off x="149772" y="1638362"/>
            <a:ext cx="8844455" cy="2586797"/>
          </a:xfrm>
        </p:spPr>
        <p:txBody>
          <a:bodyPr>
            <a:noAutofit/>
          </a:bodyPr>
          <a:lstStyle/>
          <a:p>
            <a:pPr>
              <a:buFont typeface="Wingdings" charset="2"/>
              <a:buChar char="Ø"/>
            </a:pPr>
            <a:r>
              <a:rPr lang="en-US" altLang="zh-CN" sz="2000" dirty="0" smtClean="0">
                <a:solidFill>
                  <a:srgbClr val="0000FF"/>
                </a:solidFill>
                <a:latin typeface="Book Antiqua" charset="0"/>
                <a:ea typeface="Book Antiqua" charset="0"/>
                <a:cs typeface="Book Antiqua" charset="0"/>
              </a:rPr>
              <a:t>Non-monotonic energy dependence of net-proton and proton C</a:t>
            </a:r>
            <a:r>
              <a:rPr lang="en-US" altLang="zh-CN" sz="2000" baseline="-25000" dirty="0" smtClean="0">
                <a:solidFill>
                  <a:srgbClr val="0000FF"/>
                </a:solidFill>
                <a:latin typeface="Book Antiqua" charset="0"/>
                <a:ea typeface="Book Antiqua" charset="0"/>
                <a:cs typeface="Book Antiqua" charset="0"/>
              </a:rPr>
              <a:t>4</a:t>
            </a:r>
            <a:r>
              <a:rPr lang="en-US" altLang="zh-CN" sz="2000" dirty="0" smtClean="0">
                <a:solidFill>
                  <a:srgbClr val="0000FF"/>
                </a:solidFill>
                <a:latin typeface="Book Antiqua" charset="0"/>
                <a:ea typeface="Book Antiqua" charset="0"/>
                <a:cs typeface="Book Antiqua" charset="0"/>
              </a:rPr>
              <a:t>/C</a:t>
            </a:r>
            <a:r>
              <a:rPr lang="en-US" altLang="zh-CN" sz="2000" baseline="-25000" dirty="0" smtClean="0">
                <a:solidFill>
                  <a:srgbClr val="0000FF"/>
                </a:solidFill>
                <a:latin typeface="Book Antiqua" charset="0"/>
                <a:ea typeface="Book Antiqua" charset="0"/>
                <a:cs typeface="Book Antiqua" charset="0"/>
              </a:rPr>
              <a:t>2</a:t>
            </a:r>
            <a:r>
              <a:rPr lang="en-US" altLang="zh-CN" sz="2000" dirty="0" smtClean="0">
                <a:solidFill>
                  <a:srgbClr val="0000FF"/>
                </a:solidFill>
                <a:latin typeface="Book Antiqua" charset="0"/>
                <a:ea typeface="Book Antiqua" charset="0"/>
                <a:cs typeface="Book Antiqua" charset="0"/>
              </a:rPr>
              <a:t> is observed for 0–5% central Au+Au collisions.</a:t>
            </a:r>
          </a:p>
          <a:p>
            <a:pPr>
              <a:buFont typeface="Wingdings" charset="2"/>
              <a:buChar char="Ø"/>
            </a:pPr>
            <a:endParaRPr lang="en-US" altLang="zh-CN" sz="2000" dirty="0">
              <a:solidFill>
                <a:srgbClr val="0000FF"/>
              </a:solidFill>
              <a:latin typeface="Book Antiqua" charset="0"/>
              <a:ea typeface="Book Antiqua" charset="0"/>
              <a:cs typeface="Book Antiqua" charset="0"/>
            </a:endParaRPr>
          </a:p>
          <a:p>
            <a:pPr>
              <a:buFont typeface="Wingdings" charset="2"/>
              <a:buChar char="Ø"/>
            </a:pPr>
            <a:r>
              <a:rPr lang="en-US" altLang="zh-CN" sz="2000" dirty="0" smtClean="0">
                <a:solidFill>
                  <a:srgbClr val="0000FF"/>
                </a:solidFill>
                <a:latin typeface="Book Antiqua" charset="0"/>
                <a:ea typeface="Book Antiqua" charset="0"/>
                <a:cs typeface="Book Antiqua" charset="0"/>
              </a:rPr>
              <a:t>Four-particle correlations contribute dominantly to </a:t>
            </a:r>
            <a:r>
              <a:rPr lang="en-US" altLang="zh-CN" sz="2000" dirty="0">
                <a:solidFill>
                  <a:srgbClr val="0000FF"/>
                </a:solidFill>
                <a:latin typeface="Book Antiqua" charset="0"/>
                <a:ea typeface="Book Antiqua" charset="0"/>
                <a:cs typeface="Book Antiqua" charset="0"/>
              </a:rPr>
              <a:t>the observed </a:t>
            </a:r>
            <a:r>
              <a:rPr lang="en-US" altLang="zh-CN" sz="2000" dirty="0" smtClean="0">
                <a:solidFill>
                  <a:srgbClr val="0000FF"/>
                </a:solidFill>
                <a:latin typeface="Book Antiqua" charset="0"/>
                <a:ea typeface="Book Antiqua" charset="0"/>
                <a:cs typeface="Book Antiqua" charset="0"/>
              </a:rPr>
              <a:t> non-monotonicity</a:t>
            </a:r>
            <a:r>
              <a:rPr lang="en-US" altLang="zh-CN" sz="2000" dirty="0">
                <a:solidFill>
                  <a:srgbClr val="0000FF"/>
                </a:solidFill>
                <a:latin typeface="Book Antiqua" charset="0"/>
                <a:ea typeface="Book Antiqua" charset="0"/>
                <a:cs typeface="Book Antiqua" charset="0"/>
              </a:rPr>
              <a:t>.</a:t>
            </a:r>
            <a:endParaRPr lang="en-US" altLang="zh-CN" sz="2000" dirty="0" smtClean="0">
              <a:solidFill>
                <a:srgbClr val="0000FF"/>
              </a:solidFill>
              <a:latin typeface="Book Antiqua" charset="0"/>
              <a:ea typeface="Book Antiqua" charset="0"/>
              <a:cs typeface="Book Antiqua" charset="0"/>
            </a:endParaRPr>
          </a:p>
          <a:p>
            <a:pPr>
              <a:buFont typeface="Wingdings" charset="2"/>
              <a:buChar char="Ø"/>
            </a:pPr>
            <a:endParaRPr lang="en-US" altLang="zh-CN" sz="2000" dirty="0" smtClean="0">
              <a:solidFill>
                <a:srgbClr val="0000FF"/>
              </a:solidFill>
              <a:latin typeface="Book Antiqua" charset="0"/>
              <a:ea typeface="Book Antiqua" charset="0"/>
              <a:cs typeface="Book Antiqua" charset="0"/>
            </a:endParaRPr>
          </a:p>
          <a:p>
            <a:pPr>
              <a:buFont typeface="Wingdings" charset="2"/>
              <a:buChar char="Ø"/>
            </a:pPr>
            <a:r>
              <a:rPr lang="en-US" altLang="zh-CN" sz="2000" dirty="0">
                <a:solidFill>
                  <a:srgbClr val="0000EE"/>
                </a:solidFill>
                <a:latin typeface="Book Antiqua" charset="0"/>
                <a:ea typeface="Book Antiqua" charset="0"/>
                <a:cs typeface="Book Antiqua" charset="0"/>
              </a:rPr>
              <a:t>More</a:t>
            </a:r>
            <a:r>
              <a:rPr lang="zh-CN" altLang="en-US" sz="2000" dirty="0">
                <a:solidFill>
                  <a:srgbClr val="0000EE"/>
                </a:solidFill>
                <a:latin typeface="Book Antiqua" charset="0"/>
                <a:ea typeface="Book Antiqua" charset="0"/>
                <a:cs typeface="Book Antiqua" charset="0"/>
              </a:rPr>
              <a:t> </a:t>
            </a:r>
            <a:r>
              <a:rPr lang="en-US" altLang="zh-CN" sz="2000" dirty="0" smtClean="0">
                <a:solidFill>
                  <a:srgbClr val="0000EE"/>
                </a:solidFill>
                <a:latin typeface="Book Antiqua" charset="0"/>
                <a:ea typeface="Book Antiqua" charset="0"/>
                <a:cs typeface="Book Antiqua" charset="0"/>
              </a:rPr>
              <a:t>data will</a:t>
            </a:r>
            <a:r>
              <a:rPr lang="zh-CN" altLang="en-US" sz="2000" dirty="0" smtClean="0">
                <a:solidFill>
                  <a:srgbClr val="0000EE"/>
                </a:solidFill>
                <a:latin typeface="Book Antiqua" charset="0"/>
                <a:ea typeface="Book Antiqua" charset="0"/>
                <a:cs typeface="Book Antiqua" charset="0"/>
              </a:rPr>
              <a:t> </a:t>
            </a:r>
            <a:r>
              <a:rPr lang="en-US" altLang="zh-CN" sz="2000" dirty="0">
                <a:solidFill>
                  <a:srgbClr val="0000EE"/>
                </a:solidFill>
                <a:latin typeface="Book Antiqua" charset="0"/>
                <a:ea typeface="Book Antiqua" charset="0"/>
                <a:cs typeface="Book Antiqua" charset="0"/>
              </a:rPr>
              <a:t>be</a:t>
            </a:r>
            <a:r>
              <a:rPr lang="zh-CN" altLang="en-US" sz="2000" dirty="0">
                <a:solidFill>
                  <a:srgbClr val="0000EE"/>
                </a:solidFill>
                <a:latin typeface="Book Antiqua" charset="0"/>
                <a:ea typeface="Book Antiqua" charset="0"/>
                <a:cs typeface="Book Antiqua" charset="0"/>
              </a:rPr>
              <a:t> </a:t>
            </a:r>
            <a:endParaRPr lang="en-US" altLang="zh-CN" sz="2000" dirty="0">
              <a:solidFill>
                <a:srgbClr val="0000EE"/>
              </a:solidFill>
              <a:latin typeface="Book Antiqua" charset="0"/>
              <a:ea typeface="Book Antiqua" charset="0"/>
              <a:cs typeface="Book Antiqua" charset="0"/>
            </a:endParaRPr>
          </a:p>
          <a:p>
            <a:pPr marL="0" indent="0">
              <a:buNone/>
            </a:pPr>
            <a:r>
              <a:rPr lang="en-US" altLang="zh-CN" sz="2000" dirty="0" smtClean="0">
                <a:solidFill>
                  <a:srgbClr val="0000EE"/>
                </a:solidFill>
                <a:latin typeface="Book Antiqua" charset="0"/>
                <a:ea typeface="Book Antiqua" charset="0"/>
                <a:cs typeface="Book Antiqua" charset="0"/>
              </a:rPr>
              <a:t>collected</a:t>
            </a:r>
            <a:r>
              <a:rPr lang="zh-CN" altLang="en-US" sz="2000" dirty="0" smtClean="0">
                <a:solidFill>
                  <a:srgbClr val="0000EE"/>
                </a:solidFill>
                <a:latin typeface="Book Antiqua" charset="0"/>
                <a:ea typeface="Book Antiqua" charset="0"/>
                <a:cs typeface="Book Antiqua" charset="0"/>
              </a:rPr>
              <a:t> </a:t>
            </a:r>
            <a:r>
              <a:rPr lang="en-US" altLang="zh-CN" sz="2000" dirty="0">
                <a:solidFill>
                  <a:srgbClr val="0000EE"/>
                </a:solidFill>
                <a:latin typeface="Book Antiqua" charset="0"/>
                <a:ea typeface="Book Antiqua" charset="0"/>
                <a:cs typeface="Book Antiqua" charset="0"/>
              </a:rPr>
              <a:t>in</a:t>
            </a:r>
            <a:r>
              <a:rPr lang="zh-CN" altLang="en-US" sz="2000" dirty="0">
                <a:solidFill>
                  <a:srgbClr val="0000EE"/>
                </a:solidFill>
                <a:latin typeface="Book Antiqua" charset="0"/>
                <a:ea typeface="Book Antiqua" charset="0"/>
                <a:cs typeface="Book Antiqua" charset="0"/>
              </a:rPr>
              <a:t> </a:t>
            </a:r>
            <a:r>
              <a:rPr lang="en-US" altLang="zh-CN" sz="2000" dirty="0" smtClean="0">
                <a:solidFill>
                  <a:srgbClr val="0000EE"/>
                </a:solidFill>
                <a:latin typeface="Book Antiqua" charset="0"/>
                <a:ea typeface="Book Antiqua" charset="0"/>
                <a:cs typeface="Book Antiqua" charset="0"/>
              </a:rPr>
              <a:t>BES-II</a:t>
            </a:r>
            <a:r>
              <a:rPr lang="zh-CN" altLang="en-US" sz="2000" dirty="0" smtClean="0">
                <a:solidFill>
                  <a:srgbClr val="0000EE"/>
                </a:solidFill>
                <a:latin typeface="Book Antiqua" charset="0"/>
                <a:ea typeface="Book Antiqua" charset="0"/>
                <a:cs typeface="Book Antiqua" charset="0"/>
              </a:rPr>
              <a:t> </a:t>
            </a:r>
            <a:endParaRPr lang="en-US" altLang="zh-CN" sz="2000" dirty="0" smtClean="0">
              <a:solidFill>
                <a:srgbClr val="0000EE"/>
              </a:solidFill>
              <a:latin typeface="Book Antiqua" charset="0"/>
              <a:ea typeface="Book Antiqua" charset="0"/>
              <a:cs typeface="Book Antiqua" charset="0"/>
            </a:endParaRPr>
          </a:p>
          <a:p>
            <a:pPr marL="0" indent="0">
              <a:buNone/>
            </a:pPr>
            <a:r>
              <a:rPr lang="en-US" altLang="zh-CN" sz="2000" dirty="0" smtClean="0">
                <a:solidFill>
                  <a:srgbClr val="0000EE"/>
                </a:solidFill>
                <a:latin typeface="Book Antiqua" charset="0"/>
                <a:ea typeface="Book Antiqua" charset="0"/>
                <a:cs typeface="Book Antiqua" charset="0"/>
              </a:rPr>
              <a:t>at </a:t>
            </a:r>
            <a:r>
              <a:rPr lang="en-US" sz="2000" dirty="0" smtClean="0">
                <a:solidFill>
                  <a:srgbClr val="0000FF"/>
                </a:solidFill>
                <a:latin typeface="Book Antiqua" charset="0"/>
                <a:ea typeface="Book Antiqua" charset="0"/>
                <a:cs typeface="Book Antiqua" charset="0"/>
              </a:rPr>
              <a:t>√</a:t>
            </a:r>
            <a:r>
              <a:rPr lang="en-US" sz="2000" dirty="0" err="1" smtClean="0">
                <a:solidFill>
                  <a:srgbClr val="0000FF"/>
                </a:solidFill>
                <a:latin typeface="Book Antiqua" charset="0"/>
                <a:ea typeface="Book Antiqua" charset="0"/>
                <a:cs typeface="Book Antiqua" charset="0"/>
              </a:rPr>
              <a:t>s</a:t>
            </a:r>
            <a:r>
              <a:rPr lang="en-US" sz="2000" baseline="-25000" dirty="0" err="1" smtClean="0">
                <a:solidFill>
                  <a:srgbClr val="0000FF"/>
                </a:solidFill>
                <a:latin typeface="Book Antiqua" charset="0"/>
                <a:ea typeface="Book Antiqua" charset="0"/>
                <a:cs typeface="Book Antiqua" charset="0"/>
              </a:rPr>
              <a:t>NN</a:t>
            </a:r>
            <a:r>
              <a:rPr lang="en-US" sz="2000" dirty="0" smtClean="0">
                <a:solidFill>
                  <a:srgbClr val="0000FF"/>
                </a:solidFill>
                <a:latin typeface="Book Antiqua" charset="0"/>
                <a:ea typeface="Book Antiqua" charset="0"/>
                <a:cs typeface="Book Antiqua" charset="0"/>
              </a:rPr>
              <a:t> = </a:t>
            </a:r>
            <a:r>
              <a:rPr lang="en-US" sz="2000" baseline="-25000" dirty="0" smtClean="0">
                <a:solidFill>
                  <a:srgbClr val="0000FF"/>
                </a:solidFill>
                <a:latin typeface="Book Antiqua" charset="0"/>
                <a:ea typeface="Book Antiqua" charset="0"/>
                <a:cs typeface="Book Antiqua" charset="0"/>
              </a:rPr>
              <a:t> </a:t>
            </a:r>
            <a:r>
              <a:rPr lang="en-US" altLang="zh-CN" sz="2000" dirty="0" smtClean="0">
                <a:solidFill>
                  <a:srgbClr val="0000EE"/>
                </a:solidFill>
                <a:latin typeface="Book Antiqua" charset="0"/>
                <a:ea typeface="Book Antiqua" charset="0"/>
                <a:cs typeface="Book Antiqua" charset="0"/>
              </a:rPr>
              <a:t>7.7 – 19.6 GeV </a:t>
            </a:r>
          </a:p>
          <a:p>
            <a:pPr marL="0" indent="0">
              <a:buNone/>
            </a:pPr>
            <a:r>
              <a:rPr lang="en-US" altLang="zh-CN" sz="2000" dirty="0" smtClean="0">
                <a:solidFill>
                  <a:srgbClr val="0000EE"/>
                </a:solidFill>
                <a:latin typeface="Book Antiqua" charset="0"/>
                <a:ea typeface="Book Antiqua" charset="0"/>
                <a:cs typeface="Book Antiqua" charset="0"/>
              </a:rPr>
              <a:t>in 2019–2020 with detector</a:t>
            </a:r>
          </a:p>
          <a:p>
            <a:pPr marL="0" indent="0">
              <a:buNone/>
            </a:pPr>
            <a:r>
              <a:rPr lang="en-US" altLang="zh-CN" sz="2000" dirty="0" smtClean="0">
                <a:solidFill>
                  <a:srgbClr val="0000EE"/>
                </a:solidFill>
                <a:latin typeface="Book Antiqua" charset="0"/>
                <a:ea typeface="Book Antiqua" charset="0"/>
                <a:cs typeface="Book Antiqua" charset="0"/>
              </a:rPr>
              <a:t>upgrades.</a:t>
            </a:r>
            <a:endParaRPr lang="en-US" altLang="zh-CN" sz="2000" dirty="0" smtClean="0">
              <a:solidFill>
                <a:srgbClr val="0000FF"/>
              </a:solidFill>
              <a:latin typeface="Book Antiqua" charset="0"/>
              <a:ea typeface="Book Antiqua" charset="0"/>
              <a:cs typeface="Book Antiqua" charset="0"/>
            </a:endParaRPr>
          </a:p>
          <a:p>
            <a:pPr marL="0" indent="0">
              <a:buNone/>
            </a:pPr>
            <a:r>
              <a:rPr lang="en-US" altLang="zh-CN" sz="2000" dirty="0" smtClean="0">
                <a:solidFill>
                  <a:srgbClr val="0000FF"/>
                </a:solidFill>
                <a:latin typeface="Book Antiqua" charset="0"/>
                <a:ea typeface="Book Antiqua" charset="0"/>
                <a:cs typeface="Book Antiqua" charset="0"/>
              </a:rPr>
              <a:t>						</a:t>
            </a:r>
            <a:endParaRPr lang="en-US" altLang="zh-CN" sz="2000" dirty="0">
              <a:solidFill>
                <a:srgbClr val="0000FF"/>
              </a:solidFill>
              <a:latin typeface="Book Antiqua" charset="0"/>
              <a:ea typeface="Book Antiqua" charset="0"/>
              <a:cs typeface="Book Antiqua"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4" descr="STAR-logo-base-balck"/>
          <p:cNvPicPr>
            <a:picLocks noChangeAspect="1" noChangeArrowheads="1"/>
          </p:cNvPicPr>
          <p:nvPr/>
        </p:nvPicPr>
        <p:blipFill>
          <a:blip r:embed="rId4">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7200" y="6479956"/>
            <a:ext cx="2133600" cy="365125"/>
          </a:xfrm>
        </p:spPr>
        <p:txBody>
          <a:bodyPr/>
          <a:lstStyle/>
          <a:p>
            <a:r>
              <a:rPr lang="en-US" smtClean="0">
                <a:solidFill>
                  <a:srgbClr val="0000EE"/>
                </a:solidFill>
              </a:rPr>
              <a:t>February 8, 2016</a:t>
            </a:r>
            <a:endParaRPr lang="en-US" dirty="0">
              <a:solidFill>
                <a:srgbClr val="0000EE"/>
              </a:solidFill>
            </a:endParaRPr>
          </a:p>
        </p:txBody>
      </p:sp>
      <p:sp>
        <p:nvSpPr>
          <p:cNvPr id="4" name="Slide Number Placeholder 3"/>
          <p:cNvSpPr>
            <a:spLocks noGrp="1"/>
          </p:cNvSpPr>
          <p:nvPr>
            <p:ph type="sldNum" sz="quarter" idx="12"/>
          </p:nvPr>
        </p:nvSpPr>
        <p:spPr>
          <a:xfrm>
            <a:off x="6553200" y="6479954"/>
            <a:ext cx="2133600" cy="365125"/>
          </a:xfrm>
        </p:spPr>
        <p:txBody>
          <a:bodyPr/>
          <a:lstStyle/>
          <a:p>
            <a:fld id="{0EE1BDB5-98BA-5D40-821A-D97B0EC28304}" type="slidenum">
              <a:rPr lang="en-US" smtClean="0">
                <a:solidFill>
                  <a:srgbClr val="0000EE"/>
                </a:solidFill>
              </a:rPr>
              <a:t>11</a:t>
            </a:fld>
            <a:endParaRPr lang="en-US" dirty="0">
              <a:solidFill>
                <a:srgbClr val="0000EE"/>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947" y="3306375"/>
            <a:ext cx="5249917" cy="2892315"/>
          </a:xfrm>
          <a:prstGeom prst="rect">
            <a:avLst/>
          </a:prstGeom>
        </p:spPr>
      </p:pic>
      <p:sp>
        <p:nvSpPr>
          <p:cNvPr id="5" name="Footer Placeholder 4"/>
          <p:cNvSpPr>
            <a:spLocks noGrp="1"/>
          </p:cNvSpPr>
          <p:nvPr>
            <p:ph type="ftr" sz="quarter" idx="11"/>
          </p:nvPr>
        </p:nvSpPr>
        <p:spPr>
          <a:xfrm>
            <a:off x="3124200" y="6479955"/>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
        <p:nvSpPr>
          <p:cNvPr id="8" name="TextBox 7"/>
          <p:cNvSpPr txBox="1"/>
          <p:nvPr/>
        </p:nvSpPr>
        <p:spPr>
          <a:xfrm>
            <a:off x="4210192" y="6198690"/>
            <a:ext cx="4661854" cy="261610"/>
          </a:xfrm>
          <a:prstGeom prst="rect">
            <a:avLst/>
          </a:prstGeom>
          <a:noFill/>
        </p:spPr>
        <p:txBody>
          <a:bodyPr wrap="none" rtlCol="0">
            <a:spAutoFit/>
          </a:bodyPr>
          <a:lstStyle/>
          <a:p>
            <a:r>
              <a:rPr lang="en-US" sz="1100" i="1" dirty="0">
                <a:solidFill>
                  <a:srgbClr val="0000EE"/>
                </a:solidFill>
              </a:rPr>
              <a:t>STAR Collaboration, https://</a:t>
            </a:r>
            <a:r>
              <a:rPr lang="en-US" sz="1100" i="1" dirty="0" err="1">
                <a:solidFill>
                  <a:srgbClr val="0000EE"/>
                </a:solidFill>
              </a:rPr>
              <a:t>drupal.star.bnl.gov</a:t>
            </a:r>
            <a:r>
              <a:rPr lang="en-US" sz="1100" i="1" dirty="0">
                <a:solidFill>
                  <a:srgbClr val="0000EE"/>
                </a:solidFill>
              </a:rPr>
              <a:t>/STAR/</a:t>
            </a:r>
            <a:r>
              <a:rPr lang="en-US" sz="1100" i="1" dirty="0" err="1">
                <a:solidFill>
                  <a:srgbClr val="0000EE"/>
                </a:solidFill>
              </a:rPr>
              <a:t>starnotes</a:t>
            </a:r>
            <a:r>
              <a:rPr lang="en-US" sz="1100" i="1" dirty="0">
                <a:solidFill>
                  <a:srgbClr val="0000EE"/>
                </a:solidFill>
              </a:rPr>
              <a:t>/public/sn0619</a:t>
            </a:r>
          </a:p>
        </p:txBody>
      </p:sp>
    </p:spTree>
    <p:extLst>
      <p:ext uri="{BB962C8B-B14F-4D97-AF65-F5344CB8AC3E}">
        <p14:creationId xmlns:p14="http://schemas.microsoft.com/office/powerpoint/2010/main" val="120037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76004" y="5479832"/>
            <a:ext cx="1582484" cy="646331"/>
          </a:xfrm>
          <a:prstGeom prst="rect">
            <a:avLst/>
          </a:prstGeom>
          <a:solidFill>
            <a:srgbClr val="DEF3FA"/>
          </a:solidFill>
          <a:ln>
            <a:solidFill>
              <a:srgbClr val="0432FF"/>
            </a:solidFill>
          </a:ln>
        </p:spPr>
        <p:txBody>
          <a:bodyPr wrap="none" rtlCol="0">
            <a:spAutoFit/>
          </a:bodyPr>
          <a:lstStyle/>
          <a:p>
            <a:r>
              <a:rPr lang="en-US" b="1" dirty="0" smtClean="0">
                <a:solidFill>
                  <a:srgbClr val="0000EE"/>
                </a:solidFill>
                <a:latin typeface="Book Antiqua" charset="0"/>
                <a:ea typeface="Book Antiqua" charset="0"/>
                <a:cs typeface="Book Antiqua" charset="0"/>
              </a:rPr>
              <a:t>T. Nonaka</a:t>
            </a:r>
          </a:p>
          <a:p>
            <a:r>
              <a:rPr lang="is-IS" b="1" dirty="0" smtClean="0">
                <a:solidFill>
                  <a:srgbClr val="0000EE"/>
                </a:solidFill>
                <a:latin typeface="Book Antiqua" charset="0"/>
                <a:ea typeface="Book Antiqua" charset="0"/>
                <a:cs typeface="Book Antiqua" charset="0"/>
              </a:rPr>
              <a:t>Poster ID</a:t>
            </a:r>
            <a:r>
              <a:rPr lang="is-IS" b="1" dirty="0">
                <a:solidFill>
                  <a:srgbClr val="0000EE"/>
                </a:solidFill>
                <a:latin typeface="Book Antiqua" charset="0"/>
                <a:ea typeface="Book Antiqua" charset="0"/>
                <a:cs typeface="Book Antiqua" charset="0"/>
              </a:rPr>
              <a:t> </a:t>
            </a:r>
            <a:r>
              <a:rPr lang="is-IS" b="1" dirty="0" smtClean="0">
                <a:solidFill>
                  <a:srgbClr val="0000EE"/>
                </a:solidFill>
                <a:latin typeface="Book Antiqua" charset="0"/>
                <a:ea typeface="Book Antiqua" charset="0"/>
                <a:cs typeface="Book Antiqua" charset="0"/>
              </a:rPr>
              <a:t>239</a:t>
            </a:r>
            <a:endParaRPr lang="en-US" b="1" dirty="0">
              <a:solidFill>
                <a:srgbClr val="0000EE"/>
              </a:solidFill>
              <a:latin typeface="Book Antiqua" charset="0"/>
              <a:ea typeface="Book Antiqua" charset="0"/>
              <a:cs typeface="Book Antiqua" charset="0"/>
            </a:endParaRPr>
          </a:p>
        </p:txBody>
      </p:sp>
      <p:sp>
        <p:nvSpPr>
          <p:cNvPr id="8" name="Title 1"/>
          <p:cNvSpPr>
            <a:spLocks noGrp="1"/>
          </p:cNvSpPr>
          <p:nvPr>
            <p:ph type="ctrTitle"/>
          </p:nvPr>
        </p:nvSpPr>
        <p:spPr/>
        <p:txBody>
          <a:bodyPr>
            <a:normAutofit fontScale="90000"/>
          </a:bodyPr>
          <a:lstStyle/>
          <a:p>
            <a:r>
              <a:rPr lang="en-US" i="1" dirty="0">
                <a:solidFill>
                  <a:srgbClr val="0000EE"/>
                </a:solidFill>
                <a:latin typeface="Book Antiqua" charset="0"/>
                <a:ea typeface="Book Antiqua" charset="0"/>
                <a:cs typeface="Book Antiqua" charset="0"/>
              </a:rPr>
              <a:t>The measurement of net-proton sixth-order cumulant at small </a:t>
            </a:r>
            <a:r>
              <a:rPr lang="en-US" i="1" dirty="0" err="1">
                <a:solidFill>
                  <a:srgbClr val="0000FF"/>
                </a:solidFill>
                <a:latin typeface="Book Antiqua" charset="0"/>
                <a:ea typeface="Book Antiqua" charset="0"/>
                <a:cs typeface="Book Antiqua" charset="0"/>
              </a:rPr>
              <a:t>μ</a:t>
            </a:r>
            <a:r>
              <a:rPr lang="en-US" i="1" baseline="-25000" dirty="0" err="1">
                <a:solidFill>
                  <a:srgbClr val="0000FF"/>
                </a:solidFill>
                <a:latin typeface="Book Antiqua" charset="0"/>
                <a:ea typeface="Book Antiqua" charset="0"/>
                <a:cs typeface="Book Antiqua" charset="0"/>
              </a:rPr>
              <a:t>B</a:t>
            </a:r>
            <a:r>
              <a:rPr lang="en-US" i="1" dirty="0" smtClean="0">
                <a:solidFill>
                  <a:srgbClr val="0000EE"/>
                </a:solidFill>
                <a:latin typeface="Book Antiqua" charset="0"/>
                <a:ea typeface="Book Antiqua" charset="0"/>
                <a:cs typeface="Book Antiqua" charset="0"/>
              </a:rPr>
              <a:t> </a:t>
            </a:r>
            <a:r>
              <a:rPr lang="en-US" i="1" dirty="0">
                <a:solidFill>
                  <a:srgbClr val="0000EE"/>
                </a:solidFill>
                <a:latin typeface="Book Antiqua" charset="0"/>
                <a:ea typeface="Book Antiqua" charset="0"/>
                <a:cs typeface="Book Antiqua" charset="0"/>
              </a:rPr>
              <a:t>and </a:t>
            </a:r>
            <a:r>
              <a:rPr lang="en-US" i="1" dirty="0" smtClean="0">
                <a:solidFill>
                  <a:srgbClr val="0000EE"/>
                </a:solidFill>
                <a:latin typeface="Book Antiqua" charset="0"/>
                <a:ea typeface="Book Antiqua" charset="0"/>
                <a:cs typeface="Book Antiqua" charset="0"/>
              </a:rPr>
              <a:t>its </a:t>
            </a:r>
            <a:r>
              <a:rPr lang="en-US" i="1" dirty="0">
                <a:solidFill>
                  <a:srgbClr val="0000EE"/>
                </a:solidFill>
                <a:latin typeface="Book Antiqua" charset="0"/>
                <a:ea typeface="Book Antiqua" charset="0"/>
                <a:cs typeface="Book Antiqua" charset="0"/>
              </a:rPr>
              <a:t>comparison to Lattice QCD</a:t>
            </a:r>
            <a:endParaRPr lang="en-US" i="1" baseline="-25000" dirty="0">
              <a:solidFill>
                <a:srgbClr val="0000EE"/>
              </a:solidFill>
              <a:latin typeface="Book Antiqua" charset="0"/>
              <a:ea typeface="Book Antiqua" charset="0"/>
              <a:cs typeface="Book Antiqua" charset="0"/>
            </a:endParaRPr>
          </a:p>
        </p:txBody>
      </p:sp>
      <p:pic>
        <p:nvPicPr>
          <p:cNvPr id="7" name="Picture 24" descr="STAR-logo-base-balck"/>
          <p:cNvPicPr>
            <a:picLocks noChangeAspect="1" noChangeArrowheads="1"/>
          </p:cNvPicPr>
          <p:nvPr/>
        </p:nvPicPr>
        <p:blipFill>
          <a:blip r:embed="rId3">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478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u="sng" dirty="0" smtClean="0">
                <a:solidFill>
                  <a:srgbClr val="0000FF"/>
                </a:solidFill>
                <a:latin typeface="Book Antiqua" charset="0"/>
                <a:ea typeface="Book Antiqua" charset="0"/>
                <a:cs typeface="Book Antiqua" charset="0"/>
              </a:rPr>
              <a:t>Connections with Lattice QCD</a:t>
            </a:r>
            <a:endParaRPr lang="en-US" sz="4000" i="1" u="sng" dirty="0">
              <a:solidFill>
                <a:srgbClr val="0000FF"/>
              </a:solidFill>
              <a:latin typeface="Book Antiqua" charset="0"/>
              <a:ea typeface="Book Antiqua" charset="0"/>
              <a:cs typeface="Book Antiqua" charset="0"/>
            </a:endParaRPr>
          </a:p>
        </p:txBody>
      </p:sp>
      <p:sp>
        <p:nvSpPr>
          <p:cNvPr id="19" name="Content Placeholder 18"/>
          <p:cNvSpPr>
            <a:spLocks noGrp="1"/>
          </p:cNvSpPr>
          <p:nvPr>
            <p:ph sz="half" idx="1"/>
          </p:nvPr>
        </p:nvSpPr>
        <p:spPr>
          <a:xfrm>
            <a:off x="299545" y="1443400"/>
            <a:ext cx="5487665" cy="4912950"/>
          </a:xfrm>
        </p:spPr>
        <p:txBody>
          <a:bodyPr>
            <a:normAutofit/>
          </a:bodyPr>
          <a:lstStyle/>
          <a:p>
            <a:pPr algn="just">
              <a:buFont typeface="Wingdings" charset="2"/>
              <a:buChar char="Ø"/>
            </a:pPr>
            <a:r>
              <a:rPr lang="en-US" sz="2000" dirty="0" smtClean="0">
                <a:solidFill>
                  <a:srgbClr val="0000FF"/>
                </a:solidFill>
                <a:latin typeface="Book Antiqua" charset="0"/>
                <a:ea typeface="Book Antiqua" charset="0"/>
                <a:cs typeface="Book Antiqua" charset="0"/>
              </a:rPr>
              <a:t>LQCD predicts a “crossover” for </a:t>
            </a:r>
            <a:r>
              <a:rPr lang="en-US" sz="2000" i="1" dirty="0" err="1" smtClean="0">
                <a:solidFill>
                  <a:srgbClr val="0000FF"/>
                </a:solidFill>
                <a:latin typeface="Book Antiqua" charset="0"/>
                <a:ea typeface="Book Antiqua" charset="0"/>
                <a:cs typeface="Book Antiqua" charset="0"/>
              </a:rPr>
              <a:t>μ</a:t>
            </a:r>
            <a:r>
              <a:rPr lang="en-US" sz="2000" baseline="-25000" dirty="0" smtClean="0">
                <a:solidFill>
                  <a:srgbClr val="0000FF"/>
                </a:solidFill>
                <a:latin typeface="Book Antiqua" charset="0"/>
                <a:ea typeface="Book Antiqua" charset="0"/>
                <a:cs typeface="Book Antiqua" charset="0"/>
              </a:rPr>
              <a:t> </a:t>
            </a:r>
            <a:r>
              <a:rPr lang="en-US" sz="2000" dirty="0" smtClean="0">
                <a:solidFill>
                  <a:srgbClr val="0000FF"/>
                </a:solidFill>
                <a:latin typeface="Book Antiqua" charset="0"/>
                <a:ea typeface="Book Antiqua" charset="0"/>
                <a:cs typeface="Book Antiqua" charset="0"/>
              </a:rPr>
              <a:t>= </a:t>
            </a:r>
            <a:r>
              <a:rPr lang="en-US" sz="2000" dirty="0">
                <a:solidFill>
                  <a:srgbClr val="0000FF"/>
                </a:solidFill>
                <a:latin typeface="Book Antiqua" charset="0"/>
                <a:ea typeface="Book Antiqua" charset="0"/>
                <a:cs typeface="Book Antiqua" charset="0"/>
              </a:rPr>
              <a:t>0 </a:t>
            </a:r>
            <a:endParaRPr lang="en-US" sz="2000" dirty="0" smtClean="0">
              <a:solidFill>
                <a:srgbClr val="0000FF"/>
              </a:solidFill>
              <a:latin typeface="Book Antiqua" charset="0"/>
              <a:ea typeface="Book Antiqua" charset="0"/>
              <a:cs typeface="Book Antiqua" charset="0"/>
            </a:endParaRPr>
          </a:p>
          <a:p>
            <a:pPr algn="just">
              <a:buFont typeface="Wingdings" charset="2"/>
              <a:buChar char="Ø"/>
            </a:pPr>
            <a:endParaRPr lang="en-US" sz="2000" dirty="0">
              <a:solidFill>
                <a:srgbClr val="0000FF"/>
              </a:solidFill>
              <a:latin typeface="Book Antiqua" charset="0"/>
              <a:ea typeface="Book Antiqua" charset="0"/>
              <a:cs typeface="Book Antiqua" charset="0"/>
            </a:endParaRPr>
          </a:p>
          <a:p>
            <a:pPr algn="just">
              <a:buFont typeface="Wingdings" charset="2"/>
              <a:buChar char="Ø"/>
            </a:pPr>
            <a:r>
              <a:rPr lang="en-US" sz="2000" dirty="0" smtClean="0">
                <a:solidFill>
                  <a:srgbClr val="0000FF"/>
                </a:solidFill>
                <a:latin typeface="Book Antiqua" charset="0"/>
                <a:ea typeface="Book Antiqua" charset="0"/>
                <a:cs typeface="Book Antiqua" charset="0"/>
              </a:rPr>
              <a:t>No established approach to do QCD calculations at finite baryon </a:t>
            </a:r>
            <a:r>
              <a:rPr lang="en-US" sz="2000" dirty="0">
                <a:solidFill>
                  <a:srgbClr val="0000FF"/>
                </a:solidFill>
                <a:latin typeface="Book Antiqua" charset="0"/>
                <a:ea typeface="Book Antiqua" charset="0"/>
                <a:cs typeface="Book Antiqua" charset="0"/>
              </a:rPr>
              <a:t>chemical </a:t>
            </a:r>
            <a:r>
              <a:rPr lang="en-US" sz="2000" dirty="0" smtClean="0">
                <a:solidFill>
                  <a:srgbClr val="0000FF"/>
                </a:solidFill>
                <a:latin typeface="Book Antiqua" charset="0"/>
                <a:ea typeface="Book Antiqua" charset="0"/>
                <a:cs typeface="Book Antiqua" charset="0"/>
              </a:rPr>
              <a:t>potential</a:t>
            </a:r>
          </a:p>
          <a:p>
            <a:pPr marL="0" indent="0" algn="just">
              <a:buNone/>
            </a:pPr>
            <a:endParaRPr lang="en-US" sz="2000" dirty="0" smtClean="0">
              <a:solidFill>
                <a:srgbClr val="0000FF"/>
              </a:solidFill>
              <a:latin typeface="Book Antiqua" charset="0"/>
              <a:ea typeface="Book Antiqua" charset="0"/>
              <a:cs typeface="Book Antiqua" charset="0"/>
            </a:endParaRPr>
          </a:p>
          <a:p>
            <a:pPr algn="just">
              <a:buFont typeface="Wingdings" charset="2"/>
              <a:buChar char="Ø"/>
            </a:pPr>
            <a:r>
              <a:rPr lang="en-US" sz="2000" dirty="0" smtClean="0">
                <a:solidFill>
                  <a:srgbClr val="0000FF"/>
                </a:solidFill>
                <a:latin typeface="Book Antiqua" charset="0"/>
                <a:ea typeface="Book Antiqua" charset="0"/>
                <a:cs typeface="Book Antiqua" charset="0"/>
              </a:rPr>
              <a:t>By putting </a:t>
            </a:r>
            <a:r>
              <a:rPr lang="en-US" sz="2000" i="1" dirty="0" err="1" smtClean="0">
                <a:solidFill>
                  <a:srgbClr val="0000FF"/>
                </a:solidFill>
                <a:latin typeface="Book Antiqua" charset="0"/>
                <a:ea typeface="Book Antiqua" charset="0"/>
                <a:cs typeface="Book Antiqua" charset="0"/>
              </a:rPr>
              <a:t>μ</a:t>
            </a:r>
            <a:r>
              <a:rPr lang="en-US" sz="2000" baseline="-25000" dirty="0" err="1" smtClean="0">
                <a:solidFill>
                  <a:srgbClr val="0000FF"/>
                </a:solidFill>
                <a:latin typeface="Book Antiqua" charset="0"/>
                <a:ea typeface="Book Antiqua" charset="0"/>
                <a:cs typeface="Book Antiqua" charset="0"/>
              </a:rPr>
              <a:t>Q</a:t>
            </a:r>
            <a:r>
              <a:rPr lang="en-US" sz="2000" baseline="-25000" dirty="0" smtClean="0">
                <a:solidFill>
                  <a:srgbClr val="0000FF"/>
                </a:solidFill>
                <a:latin typeface="Book Antiqua" charset="0"/>
                <a:ea typeface="Book Antiqua" charset="0"/>
                <a:cs typeface="Book Antiqua" charset="0"/>
              </a:rPr>
              <a:t> </a:t>
            </a:r>
            <a:r>
              <a:rPr lang="en-US" sz="2000" dirty="0" smtClean="0">
                <a:solidFill>
                  <a:srgbClr val="0000FF"/>
                </a:solidFill>
                <a:latin typeface="Book Antiqua" charset="0"/>
                <a:ea typeface="Book Antiqua" charset="0"/>
                <a:cs typeface="Book Antiqua" charset="0"/>
              </a:rPr>
              <a:t>= </a:t>
            </a:r>
            <a:r>
              <a:rPr lang="en-US" sz="2000" i="1" dirty="0" err="1" smtClean="0">
                <a:solidFill>
                  <a:srgbClr val="0000FF"/>
                </a:solidFill>
                <a:latin typeface="Book Antiqua" charset="0"/>
                <a:ea typeface="Book Antiqua" charset="0"/>
                <a:cs typeface="Book Antiqua" charset="0"/>
              </a:rPr>
              <a:t>μ</a:t>
            </a:r>
            <a:r>
              <a:rPr lang="en-US" sz="2000" baseline="-25000" dirty="0" err="1" smtClean="0">
                <a:solidFill>
                  <a:srgbClr val="0000FF"/>
                </a:solidFill>
                <a:latin typeface="Book Antiqua" charset="0"/>
                <a:ea typeface="Book Antiqua" charset="0"/>
                <a:cs typeface="Book Antiqua" charset="0"/>
              </a:rPr>
              <a:t>S</a:t>
            </a:r>
            <a:r>
              <a:rPr lang="en-US" sz="2000" dirty="0" smtClean="0">
                <a:solidFill>
                  <a:srgbClr val="0000FF"/>
                </a:solidFill>
                <a:latin typeface="Book Antiqua" charset="0"/>
                <a:ea typeface="Book Antiqua" charset="0"/>
                <a:cs typeface="Book Antiqua" charset="0"/>
              </a:rPr>
              <a:t>= 0 and using Taylor expansion, the equation of state for finite </a:t>
            </a:r>
            <a:r>
              <a:rPr lang="en-US" sz="2000" i="1" dirty="0" err="1" smtClean="0">
                <a:solidFill>
                  <a:srgbClr val="0000FF"/>
                </a:solidFill>
                <a:latin typeface="Book Antiqua" charset="0"/>
                <a:ea typeface="Book Antiqua" charset="0"/>
                <a:cs typeface="Book Antiqua" charset="0"/>
              </a:rPr>
              <a:t>μ</a:t>
            </a:r>
            <a:r>
              <a:rPr lang="en-US" sz="2000" i="1" baseline="-25000" dirty="0" err="1" smtClean="0">
                <a:solidFill>
                  <a:srgbClr val="0000FF"/>
                </a:solidFill>
                <a:latin typeface="Book Antiqua" charset="0"/>
                <a:ea typeface="Book Antiqua" charset="0"/>
                <a:cs typeface="Book Antiqua" charset="0"/>
              </a:rPr>
              <a:t>B</a:t>
            </a:r>
            <a:r>
              <a:rPr lang="en-US" sz="2000" i="1" dirty="0" smtClean="0">
                <a:solidFill>
                  <a:srgbClr val="0000FF"/>
                </a:solidFill>
                <a:latin typeface="Book Antiqua" charset="0"/>
                <a:ea typeface="Book Antiqua" charset="0"/>
                <a:cs typeface="Book Antiqua" charset="0"/>
              </a:rPr>
              <a:t>:</a:t>
            </a:r>
            <a:endParaRPr lang="en-US" sz="2000" dirty="0">
              <a:solidFill>
                <a:srgbClr val="0000FF"/>
              </a:solidFill>
              <a:latin typeface="Book Antiqua" charset="0"/>
              <a:ea typeface="Book Antiqua" charset="0"/>
              <a:cs typeface="Book Antiqua" charset="0"/>
            </a:endParaRPr>
          </a:p>
          <a:p>
            <a:pPr marL="0" indent="0" algn="just">
              <a:buNone/>
            </a:pPr>
            <a:endParaRPr lang="en-US" sz="2000" dirty="0">
              <a:solidFill>
                <a:srgbClr val="0000FF"/>
              </a:solidFill>
              <a:latin typeface="Book Antiqua" charset="0"/>
              <a:ea typeface="Book Antiqua" charset="0"/>
              <a:cs typeface="Book Antiqua" charset="0"/>
            </a:endParaRPr>
          </a:p>
          <a:p>
            <a:pPr marL="0" indent="0" algn="just">
              <a:buNone/>
            </a:pPr>
            <a:endParaRPr lang="en-US" sz="4000" dirty="0" smtClean="0">
              <a:solidFill>
                <a:srgbClr val="0000FF"/>
              </a:solidFill>
              <a:latin typeface="Book Antiqua" charset="0"/>
              <a:ea typeface="Book Antiqua" charset="0"/>
              <a:cs typeface="Book Antiqua" charset="0"/>
            </a:endParaRPr>
          </a:p>
          <a:p>
            <a:pPr algn="just">
              <a:buFont typeface="Wingdings" charset="2"/>
              <a:buChar char="Ø"/>
            </a:pPr>
            <a:r>
              <a:rPr lang="en-US" sz="2000" dirty="0" smtClean="0">
                <a:solidFill>
                  <a:srgbClr val="0000FF"/>
                </a:solidFill>
                <a:latin typeface="Book Antiqua" charset="0"/>
                <a:ea typeface="Book Antiqua" charset="0"/>
                <a:cs typeface="Book Antiqua" charset="0"/>
              </a:rPr>
              <a:t>The sixth </a:t>
            </a:r>
            <a:r>
              <a:rPr lang="en-US" sz="2000" dirty="0">
                <a:solidFill>
                  <a:srgbClr val="0000FF"/>
                </a:solidFill>
                <a:latin typeface="Book Antiqua" charset="0"/>
                <a:ea typeface="Book Antiqua" charset="0"/>
                <a:cs typeface="Book Antiqua" charset="0"/>
              </a:rPr>
              <a:t>order cumulants of baryon number is </a:t>
            </a:r>
            <a:r>
              <a:rPr lang="en-US" sz="2000" dirty="0" smtClean="0">
                <a:solidFill>
                  <a:srgbClr val="0000FF"/>
                </a:solidFill>
                <a:latin typeface="Book Antiqua" charset="0"/>
                <a:ea typeface="Book Antiqua" charset="0"/>
                <a:cs typeface="Book Antiqua" charset="0"/>
              </a:rPr>
              <a:t>expected to be negative </a:t>
            </a:r>
            <a:r>
              <a:rPr lang="en-US" sz="2000" dirty="0">
                <a:solidFill>
                  <a:srgbClr val="0000FF"/>
                </a:solidFill>
                <a:latin typeface="Book Antiqua" charset="0"/>
                <a:ea typeface="Book Antiqua" charset="0"/>
                <a:cs typeface="Book Antiqua" charset="0"/>
              </a:rPr>
              <a:t>at chiral transition </a:t>
            </a:r>
            <a:r>
              <a:rPr lang="en-US" sz="2000" dirty="0" smtClean="0">
                <a:solidFill>
                  <a:srgbClr val="0000FF"/>
                </a:solidFill>
                <a:latin typeface="Book Antiqua" charset="0"/>
                <a:ea typeface="Book Antiqua" charset="0"/>
                <a:cs typeface="Book Antiqua" charset="0"/>
              </a:rPr>
              <a:t>temperature</a:t>
            </a:r>
            <a:endParaRPr lang="en-US" sz="2000" dirty="0">
              <a:solidFill>
                <a:srgbClr val="0000FF"/>
              </a:solidFill>
              <a:latin typeface="Book Antiqua" charset="0"/>
              <a:ea typeface="Book Antiqua" charset="0"/>
              <a:cs typeface="Book Antiqua"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457878324"/>
              </p:ext>
            </p:extLst>
          </p:nvPr>
        </p:nvGraphicFramePr>
        <p:xfrm>
          <a:off x="111539" y="4330498"/>
          <a:ext cx="5824081" cy="585263"/>
        </p:xfrm>
        <a:graphic>
          <a:graphicData uri="http://schemas.openxmlformats.org/presentationml/2006/ole">
            <mc:AlternateContent xmlns:mc="http://schemas.openxmlformats.org/markup-compatibility/2006">
              <mc:Choice xmlns:v="urn:schemas-microsoft-com:vml" Requires="v">
                <p:oleObj spid="_x0000_s3552" name="Equation" r:id="rId4" imgW="5181600" imgH="520700" progId="Equation.3">
                  <p:embed/>
                </p:oleObj>
              </mc:Choice>
              <mc:Fallback>
                <p:oleObj name="Equation" r:id="rId4" imgW="5181600" imgH="520700" progId="Equation.3">
                  <p:embed/>
                  <p:pic>
                    <p:nvPicPr>
                      <p:cNvPr id="0" name=""/>
                      <p:cNvPicPr/>
                      <p:nvPr/>
                    </p:nvPicPr>
                    <p:blipFill>
                      <a:blip r:embed="rId5"/>
                      <a:stretch>
                        <a:fillRect/>
                      </a:stretch>
                    </p:blipFill>
                    <p:spPr>
                      <a:xfrm>
                        <a:off x="111539" y="4330498"/>
                        <a:ext cx="5824081" cy="585263"/>
                      </a:xfrm>
                      <a:prstGeom prst="rect">
                        <a:avLst/>
                      </a:prstGeom>
                    </p:spPr>
                  </p:pic>
                </p:oleObj>
              </mc:Fallback>
            </mc:AlternateContent>
          </a:graphicData>
        </a:graphic>
      </p:graphicFrame>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5620" y="3705875"/>
            <a:ext cx="3044968" cy="2549057"/>
          </a:xfrm>
          <a:prstGeom prst="rect">
            <a:avLst/>
          </a:prstGeom>
        </p:spPr>
      </p:pic>
      <p:pic>
        <p:nvPicPr>
          <p:cNvPr id="12" name="Picture 11" descr="Screen Shot 2015-09-02 at 1.57.5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5620" y="1451314"/>
            <a:ext cx="3044968" cy="230170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4" descr="STAR-logo-base-balck"/>
          <p:cNvPicPr>
            <a:picLocks noChangeAspect="1" noChangeArrowheads="1"/>
          </p:cNvPicPr>
          <p:nvPr/>
        </p:nvPicPr>
        <p:blipFill>
          <a:blip r:embed="rId9">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953185" y="6196158"/>
            <a:ext cx="4301177" cy="261610"/>
          </a:xfrm>
          <a:prstGeom prst="rect">
            <a:avLst/>
          </a:prstGeom>
          <a:noFill/>
        </p:spPr>
        <p:txBody>
          <a:bodyPr wrap="none" rtlCol="0">
            <a:spAutoFit/>
          </a:bodyPr>
          <a:lstStyle/>
          <a:p>
            <a:r>
              <a:rPr lang="en-US" sz="1100" i="1" dirty="0">
                <a:solidFill>
                  <a:srgbClr val="0000EE"/>
                </a:solidFill>
              </a:rPr>
              <a:t>B. </a:t>
            </a:r>
            <a:r>
              <a:rPr lang="en-US" sz="1100" i="1" dirty="0" err="1">
                <a:solidFill>
                  <a:srgbClr val="0000EE"/>
                </a:solidFill>
              </a:rPr>
              <a:t>Friman</a:t>
            </a:r>
            <a:r>
              <a:rPr lang="en-US" sz="1100" i="1" dirty="0">
                <a:solidFill>
                  <a:srgbClr val="0000EE"/>
                </a:solidFill>
              </a:rPr>
              <a:t>, F. </a:t>
            </a:r>
            <a:r>
              <a:rPr lang="en-US" sz="1100" i="1" dirty="0" err="1">
                <a:solidFill>
                  <a:srgbClr val="0000EE"/>
                </a:solidFill>
              </a:rPr>
              <a:t>Karsch</a:t>
            </a:r>
            <a:r>
              <a:rPr lang="en-US" sz="1100" i="1" dirty="0">
                <a:solidFill>
                  <a:srgbClr val="0000EE"/>
                </a:solidFill>
              </a:rPr>
              <a:t>, K. Redlich, V. </a:t>
            </a:r>
            <a:r>
              <a:rPr lang="en-US" sz="1100" i="1" dirty="0" err="1">
                <a:solidFill>
                  <a:srgbClr val="0000EE"/>
                </a:solidFill>
              </a:rPr>
              <a:t>Skokov</a:t>
            </a:r>
            <a:r>
              <a:rPr lang="en-US" sz="1100" i="1" dirty="0">
                <a:solidFill>
                  <a:srgbClr val="0000EE"/>
                </a:solidFill>
              </a:rPr>
              <a:t> Eur. Phys. J. C </a:t>
            </a:r>
            <a:r>
              <a:rPr lang="en-US" sz="1100" i="1" dirty="0" smtClean="0">
                <a:solidFill>
                  <a:srgbClr val="0000EE"/>
                </a:solidFill>
              </a:rPr>
              <a:t>71, 1694 (2011)</a:t>
            </a:r>
            <a:endParaRPr lang="en-US" sz="1100" i="1" dirty="0">
              <a:solidFill>
                <a:srgbClr val="0000EE"/>
              </a:solidFill>
            </a:endParaRPr>
          </a:p>
        </p:txBody>
      </p:sp>
      <p:sp>
        <p:nvSpPr>
          <p:cNvPr id="23" name="TextBox 22"/>
          <p:cNvSpPr txBox="1"/>
          <p:nvPr/>
        </p:nvSpPr>
        <p:spPr>
          <a:xfrm>
            <a:off x="5990892" y="1126748"/>
            <a:ext cx="3468414" cy="430887"/>
          </a:xfrm>
          <a:prstGeom prst="rect">
            <a:avLst/>
          </a:prstGeom>
          <a:noFill/>
        </p:spPr>
        <p:txBody>
          <a:bodyPr wrap="square" rtlCol="0">
            <a:spAutoFit/>
          </a:bodyPr>
          <a:lstStyle/>
          <a:p>
            <a:r>
              <a:rPr lang="de-DE" sz="1100" i="1" dirty="0">
                <a:solidFill>
                  <a:srgbClr val="0000EE"/>
                </a:solidFill>
              </a:rPr>
              <a:t>F. Karsch </a:t>
            </a:r>
            <a:r>
              <a:rPr lang="de-DE" sz="1100" i="1" dirty="0" err="1">
                <a:solidFill>
                  <a:srgbClr val="0000EE"/>
                </a:solidFill>
              </a:rPr>
              <a:t>and</a:t>
            </a:r>
            <a:r>
              <a:rPr lang="de-DE" sz="1100" i="1" dirty="0">
                <a:solidFill>
                  <a:srgbClr val="0000EE"/>
                </a:solidFill>
              </a:rPr>
              <a:t> K. Redlich, Phys. </a:t>
            </a:r>
            <a:r>
              <a:rPr lang="de-DE" sz="1100" i="1" dirty="0" err="1">
                <a:solidFill>
                  <a:srgbClr val="0000EE"/>
                </a:solidFill>
              </a:rPr>
              <a:t>Lett</a:t>
            </a:r>
            <a:r>
              <a:rPr lang="de-DE" sz="1100" i="1" dirty="0">
                <a:solidFill>
                  <a:srgbClr val="0000EE"/>
                </a:solidFill>
              </a:rPr>
              <a:t>. B </a:t>
            </a:r>
            <a:r>
              <a:rPr lang="de-DE" sz="1100" i="1" dirty="0" smtClean="0">
                <a:solidFill>
                  <a:srgbClr val="0000EE"/>
                </a:solidFill>
              </a:rPr>
              <a:t>695, 136 (2011) </a:t>
            </a:r>
            <a:r>
              <a:rPr lang="en-US" altLang="zh-CN" sz="1100" i="1" dirty="0" smtClean="0">
                <a:solidFill>
                  <a:srgbClr val="0000EE"/>
                </a:solidFill>
              </a:rPr>
              <a:t>STAR </a:t>
            </a:r>
            <a:r>
              <a:rPr lang="en-US" altLang="zh-CN" sz="1100" i="1" dirty="0">
                <a:solidFill>
                  <a:srgbClr val="0000EE"/>
                </a:solidFill>
              </a:rPr>
              <a:t>Collaboration, </a:t>
            </a:r>
            <a:r>
              <a:rPr lang="is-IS" sz="1100" i="1" dirty="0">
                <a:solidFill>
                  <a:srgbClr val="0000EE"/>
                </a:solidFill>
              </a:rPr>
              <a:t>Phys.Rev.Lett. 112 (2014) 032302.</a:t>
            </a:r>
          </a:p>
        </p:txBody>
      </p:sp>
      <p:sp>
        <p:nvSpPr>
          <p:cNvPr id="5" name="Date Placeholder 4"/>
          <p:cNvSpPr>
            <a:spLocks noGrp="1"/>
          </p:cNvSpPr>
          <p:nvPr>
            <p:ph type="dt" sz="half" idx="10"/>
          </p:nvPr>
        </p:nvSpPr>
        <p:spPr>
          <a:xfrm>
            <a:off x="457200" y="6492146"/>
            <a:ext cx="2133600" cy="365125"/>
          </a:xfrm>
        </p:spPr>
        <p:txBody>
          <a:bodyPr/>
          <a:lstStyle/>
          <a:p>
            <a:r>
              <a:rPr lang="en-US" smtClean="0">
                <a:solidFill>
                  <a:srgbClr val="0000EE"/>
                </a:solidFill>
              </a:rPr>
              <a:t>February 8, 2016</a:t>
            </a:r>
            <a:endParaRPr lang="en-US" dirty="0">
              <a:solidFill>
                <a:srgbClr val="0000EE"/>
              </a:solidFill>
            </a:endParaRPr>
          </a:p>
        </p:txBody>
      </p:sp>
      <p:sp>
        <p:nvSpPr>
          <p:cNvPr id="6" name="Slide Number Placeholder 5"/>
          <p:cNvSpPr>
            <a:spLocks noGrp="1"/>
          </p:cNvSpPr>
          <p:nvPr>
            <p:ph type="sldNum" sz="quarter" idx="12"/>
          </p:nvPr>
        </p:nvSpPr>
        <p:spPr>
          <a:xfrm>
            <a:off x="6553200" y="6495722"/>
            <a:ext cx="2133600" cy="365125"/>
          </a:xfrm>
        </p:spPr>
        <p:txBody>
          <a:bodyPr/>
          <a:lstStyle/>
          <a:p>
            <a:fld id="{0EE1BDB5-98BA-5D40-821A-D97B0EC28304}" type="slidenum">
              <a:rPr lang="en-US" smtClean="0">
                <a:solidFill>
                  <a:srgbClr val="0000EE"/>
                </a:solidFill>
              </a:rPr>
              <a:t>13</a:t>
            </a:fld>
            <a:endParaRPr lang="en-US" dirty="0">
              <a:solidFill>
                <a:srgbClr val="0000EE"/>
              </a:solidFill>
            </a:endParaRPr>
          </a:p>
        </p:txBody>
      </p:sp>
      <p:sp>
        <p:nvSpPr>
          <p:cNvPr id="16" name="TextBox 15"/>
          <p:cNvSpPr txBox="1"/>
          <p:nvPr/>
        </p:nvSpPr>
        <p:spPr>
          <a:xfrm>
            <a:off x="930927" y="1758445"/>
            <a:ext cx="2088200" cy="276999"/>
          </a:xfrm>
          <a:prstGeom prst="rect">
            <a:avLst/>
          </a:prstGeom>
          <a:noFill/>
        </p:spPr>
        <p:txBody>
          <a:bodyPr wrap="none" rtlCol="0">
            <a:spAutoFit/>
          </a:bodyPr>
          <a:lstStyle/>
          <a:p>
            <a:r>
              <a:rPr lang="is-IS" sz="1200" i="1" dirty="0">
                <a:solidFill>
                  <a:srgbClr val="0000EE"/>
                </a:solidFill>
              </a:rPr>
              <a:t>Y. Aoki, Nature 443, 675(2006</a:t>
            </a:r>
            <a:r>
              <a:rPr lang="is-IS" sz="1200" i="1" dirty="0" smtClean="0">
                <a:solidFill>
                  <a:srgbClr val="0000EE"/>
                </a:solidFill>
              </a:rPr>
              <a:t>)</a:t>
            </a:r>
          </a:p>
        </p:txBody>
      </p:sp>
      <p:sp>
        <p:nvSpPr>
          <p:cNvPr id="4" name="Footer Placeholder 3"/>
          <p:cNvSpPr>
            <a:spLocks noGrp="1"/>
          </p:cNvSpPr>
          <p:nvPr>
            <p:ph type="ftr" sz="quarter" idx="11"/>
          </p:nvPr>
        </p:nvSpPr>
        <p:spPr>
          <a:xfrm>
            <a:off x="3124200" y="6495722"/>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Tree>
    <p:extLst>
      <p:ext uri="{BB962C8B-B14F-4D97-AF65-F5344CB8AC3E}">
        <p14:creationId xmlns:p14="http://schemas.microsoft.com/office/powerpoint/2010/main" val="3765369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u="sng" dirty="0">
                <a:solidFill>
                  <a:srgbClr val="0000FF"/>
                </a:solidFill>
                <a:latin typeface="Book Antiqua" charset="0"/>
                <a:ea typeface="Book Antiqua" charset="0"/>
                <a:cs typeface="Book Antiqua" charset="0"/>
              </a:rPr>
              <a:t>Net-Proton Sixth </a:t>
            </a:r>
            <a:r>
              <a:rPr lang="en-US" i="1" u="sng" dirty="0" smtClean="0">
                <a:solidFill>
                  <a:srgbClr val="0000FF"/>
                </a:solidFill>
                <a:latin typeface="Book Antiqua" charset="0"/>
                <a:ea typeface="Book Antiqua" charset="0"/>
                <a:cs typeface="Book Antiqua" charset="0"/>
              </a:rPr>
              <a:t>Cumulant</a:t>
            </a:r>
            <a:endParaRPr lang="en-US" i="1" u="sng" dirty="0">
              <a:solidFill>
                <a:srgbClr val="0000FF"/>
              </a:solidFill>
              <a:latin typeface="Book Antiqua" charset="0"/>
              <a:ea typeface="Book Antiqua" charset="0"/>
              <a:cs typeface="Book Antiqua" charset="0"/>
            </a:endParaRPr>
          </a:p>
        </p:txBody>
      </p:sp>
      <p:pic>
        <p:nvPicPr>
          <p:cNvPr id="14" name="Content Placeholder 1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06938" y="1223453"/>
            <a:ext cx="4008279" cy="4187242"/>
          </a:xfrm>
        </p:spPr>
      </p:pic>
      <p:pic>
        <p:nvPicPr>
          <p:cNvPr id="15" name="Content Placeholder 1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92396" y="1223453"/>
            <a:ext cx="3917731" cy="4152657"/>
          </a:xfrm>
        </p:spPr>
      </p:pic>
      <p:sp>
        <p:nvSpPr>
          <p:cNvPr id="7" name="TextBox 6"/>
          <p:cNvSpPr txBox="1"/>
          <p:nvPr/>
        </p:nvSpPr>
        <p:spPr>
          <a:xfrm>
            <a:off x="5755456" y="4000161"/>
            <a:ext cx="1194470" cy="261610"/>
          </a:xfrm>
          <a:prstGeom prst="rect">
            <a:avLst/>
          </a:prstGeom>
          <a:noFill/>
        </p:spPr>
        <p:txBody>
          <a:bodyPr wrap="none" rtlCol="0">
            <a:spAutoFit/>
          </a:bodyPr>
          <a:lstStyle/>
          <a:p>
            <a:r>
              <a:rPr lang="en-US" sz="1100" i="1" dirty="0" smtClean="0"/>
              <a:t>STAR Preliminary</a:t>
            </a:r>
            <a:endParaRPr lang="en-US" sz="1100" i="1" dirty="0"/>
          </a:p>
        </p:txBody>
      </p:sp>
      <p:sp>
        <p:nvSpPr>
          <p:cNvPr id="13" name="TextBox 12"/>
          <p:cNvSpPr txBox="1"/>
          <p:nvPr/>
        </p:nvSpPr>
        <p:spPr>
          <a:xfrm>
            <a:off x="1529255" y="4027412"/>
            <a:ext cx="1194470" cy="261610"/>
          </a:xfrm>
          <a:prstGeom prst="rect">
            <a:avLst/>
          </a:prstGeom>
          <a:noFill/>
        </p:spPr>
        <p:txBody>
          <a:bodyPr wrap="none" rtlCol="0">
            <a:spAutoFit/>
          </a:bodyPr>
          <a:lstStyle/>
          <a:p>
            <a:r>
              <a:rPr lang="en-US" sz="1100" i="1" dirty="0" smtClean="0"/>
              <a:t>STAR Preliminary</a:t>
            </a:r>
            <a:endParaRPr lang="en-US" sz="1100" i="1" dirty="0"/>
          </a:p>
        </p:txBody>
      </p:sp>
      <p:sp>
        <p:nvSpPr>
          <p:cNvPr id="3" name="TextBox 2"/>
          <p:cNvSpPr txBox="1"/>
          <p:nvPr/>
        </p:nvSpPr>
        <p:spPr>
          <a:xfrm>
            <a:off x="252247" y="5303959"/>
            <a:ext cx="8671035" cy="923330"/>
          </a:xfrm>
          <a:prstGeom prst="rect">
            <a:avLst/>
          </a:prstGeom>
          <a:noFill/>
        </p:spPr>
        <p:txBody>
          <a:bodyPr wrap="square" rtlCol="0">
            <a:spAutoFit/>
          </a:bodyPr>
          <a:lstStyle/>
          <a:p>
            <a:pPr marL="342900" indent="-342900">
              <a:buFont typeface="Wingdings" charset="2"/>
              <a:buChar char="Ø"/>
            </a:pPr>
            <a:r>
              <a:rPr lang="en-US" dirty="0" smtClean="0">
                <a:solidFill>
                  <a:srgbClr val="0000EE"/>
                </a:solidFill>
                <a:latin typeface="Book Antiqua" charset="0"/>
                <a:ea typeface="Book Antiqua" charset="0"/>
                <a:cs typeface="Book Antiqua" charset="0"/>
              </a:rPr>
              <a:t>Combined data </a:t>
            </a:r>
            <a:r>
              <a:rPr lang="en-US" dirty="0">
                <a:solidFill>
                  <a:srgbClr val="0000EE"/>
                </a:solidFill>
                <a:latin typeface="Book Antiqua" charset="0"/>
                <a:ea typeface="Book Antiqua" charset="0"/>
                <a:cs typeface="Book Antiqua" charset="0"/>
              </a:rPr>
              <a:t>of Au+Au collisions at </a:t>
            </a:r>
            <a:r>
              <a:rPr lang="en-US" dirty="0">
                <a:solidFill>
                  <a:srgbClr val="0000FF"/>
                </a:solidFill>
                <a:latin typeface="Book Antiqua" charset="0"/>
                <a:ea typeface="Book Antiqua" charset="0"/>
                <a:cs typeface="Book Antiqua" charset="0"/>
              </a:rPr>
              <a:t>√</a:t>
            </a:r>
            <a:r>
              <a:rPr lang="en-US" dirty="0" err="1">
                <a:solidFill>
                  <a:srgbClr val="0000FF"/>
                </a:solidFill>
                <a:latin typeface="Book Antiqua" charset="0"/>
                <a:ea typeface="Book Antiqua" charset="0"/>
                <a:cs typeface="Book Antiqua" charset="0"/>
              </a:rPr>
              <a:t>s</a:t>
            </a:r>
            <a:r>
              <a:rPr lang="en-US" baseline="-25000" dirty="0" err="1">
                <a:solidFill>
                  <a:srgbClr val="0000FF"/>
                </a:solidFill>
                <a:latin typeface="Book Antiqua" charset="0"/>
                <a:ea typeface="Book Antiqua" charset="0"/>
                <a:cs typeface="Book Antiqua" charset="0"/>
              </a:rPr>
              <a:t>NN</a:t>
            </a:r>
            <a:r>
              <a:rPr lang="en-US" baseline="-25000" dirty="0">
                <a:solidFill>
                  <a:srgbClr val="0000FF"/>
                </a:solidFill>
                <a:latin typeface="Book Antiqua" charset="0"/>
                <a:ea typeface="Book Antiqua" charset="0"/>
                <a:cs typeface="Book Antiqua" charset="0"/>
              </a:rPr>
              <a:t> </a:t>
            </a:r>
            <a:r>
              <a:rPr lang="en-US" baseline="-25000" dirty="0" smtClean="0">
                <a:solidFill>
                  <a:srgbClr val="0000FF"/>
                </a:solidFill>
                <a:latin typeface="Book Antiqua" charset="0"/>
                <a:ea typeface="Book Antiqua" charset="0"/>
                <a:cs typeface="Book Antiqua" charset="0"/>
              </a:rPr>
              <a:t> </a:t>
            </a:r>
            <a:r>
              <a:rPr lang="en-US" dirty="0" smtClean="0">
                <a:solidFill>
                  <a:srgbClr val="0000EE"/>
                </a:solidFill>
                <a:latin typeface="Book Antiqua" charset="0"/>
                <a:ea typeface="Book Antiqua" charset="0"/>
                <a:cs typeface="Book Antiqua" charset="0"/>
              </a:rPr>
              <a:t>= 200 </a:t>
            </a:r>
            <a:r>
              <a:rPr lang="en-US" dirty="0">
                <a:solidFill>
                  <a:srgbClr val="0000EE"/>
                </a:solidFill>
                <a:latin typeface="Book Antiqua" charset="0"/>
                <a:ea typeface="Book Antiqua" charset="0"/>
                <a:cs typeface="Book Antiqua" charset="0"/>
              </a:rPr>
              <a:t>GeV from </a:t>
            </a:r>
            <a:r>
              <a:rPr lang="en-US" dirty="0" smtClean="0">
                <a:solidFill>
                  <a:srgbClr val="0000EE"/>
                </a:solidFill>
                <a:latin typeface="Book Antiqua" charset="0"/>
                <a:ea typeface="Book Antiqua" charset="0"/>
                <a:cs typeface="Book Antiqua" charset="0"/>
              </a:rPr>
              <a:t>year 2010 and 2011: </a:t>
            </a:r>
            <a:r>
              <a:rPr lang="en-US" dirty="0">
                <a:solidFill>
                  <a:srgbClr val="0000EE"/>
                </a:solidFill>
                <a:latin typeface="Book Antiqua" charset="0"/>
                <a:ea typeface="Book Antiqua" charset="0"/>
                <a:cs typeface="Book Antiqua" charset="0"/>
              </a:rPr>
              <a:t>	</a:t>
            </a:r>
            <a:r>
              <a:rPr lang="en-US" dirty="0" smtClean="0">
                <a:solidFill>
                  <a:srgbClr val="0000EE"/>
                </a:solidFill>
                <a:latin typeface="Book Antiqua" charset="0"/>
                <a:ea typeface="Book Antiqua" charset="0"/>
                <a:cs typeface="Book Antiqua" charset="0"/>
              </a:rPr>
              <a:t>	200 M (0 – 10 %) and 650 M (10 – 80 %) events</a:t>
            </a:r>
          </a:p>
          <a:p>
            <a:pPr marL="342900" indent="-342900">
              <a:buFont typeface="Wingdings" charset="2"/>
              <a:buChar char="Ø"/>
            </a:pPr>
            <a:r>
              <a:rPr lang="en-US" dirty="0">
                <a:solidFill>
                  <a:srgbClr val="0000EE"/>
                </a:solidFill>
                <a:latin typeface="Book Antiqua" charset="0"/>
                <a:ea typeface="Book Antiqua" charset="0"/>
                <a:cs typeface="Book Antiqua" charset="0"/>
              </a:rPr>
              <a:t>The C</a:t>
            </a:r>
            <a:r>
              <a:rPr lang="en-US" baseline="-25000" dirty="0">
                <a:solidFill>
                  <a:srgbClr val="0000EE"/>
                </a:solidFill>
                <a:latin typeface="Book Antiqua" charset="0"/>
                <a:ea typeface="Book Antiqua" charset="0"/>
                <a:cs typeface="Book Antiqua" charset="0"/>
              </a:rPr>
              <a:t>6</a:t>
            </a:r>
            <a:r>
              <a:rPr lang="en-US" dirty="0">
                <a:solidFill>
                  <a:srgbClr val="0000EE"/>
                </a:solidFill>
                <a:latin typeface="Book Antiqua" charset="0"/>
                <a:ea typeface="Book Antiqua" charset="0"/>
                <a:cs typeface="Book Antiqua" charset="0"/>
              </a:rPr>
              <a:t> and C</a:t>
            </a:r>
            <a:r>
              <a:rPr lang="en-US" baseline="-25000" dirty="0">
                <a:solidFill>
                  <a:srgbClr val="0000EE"/>
                </a:solidFill>
                <a:latin typeface="Book Antiqua" charset="0"/>
                <a:ea typeface="Book Antiqua" charset="0"/>
                <a:cs typeface="Book Antiqua" charset="0"/>
              </a:rPr>
              <a:t>6</a:t>
            </a:r>
            <a:r>
              <a:rPr lang="en-US" dirty="0">
                <a:solidFill>
                  <a:srgbClr val="0000EE"/>
                </a:solidFill>
                <a:latin typeface="Book Antiqua" charset="0"/>
                <a:ea typeface="Book Antiqua" charset="0"/>
                <a:cs typeface="Book Antiqua" charset="0"/>
              </a:rPr>
              <a:t>/C</a:t>
            </a:r>
            <a:r>
              <a:rPr lang="en-US" baseline="-25000" dirty="0">
                <a:solidFill>
                  <a:srgbClr val="0000EE"/>
                </a:solidFill>
                <a:latin typeface="Book Antiqua" charset="0"/>
                <a:ea typeface="Book Antiqua" charset="0"/>
                <a:cs typeface="Book Antiqua" charset="0"/>
              </a:rPr>
              <a:t>2</a:t>
            </a:r>
            <a:r>
              <a:rPr lang="en-US" dirty="0">
                <a:solidFill>
                  <a:srgbClr val="0000EE"/>
                </a:solidFill>
                <a:latin typeface="Book Antiqua" charset="0"/>
                <a:ea typeface="Book Antiqua" charset="0"/>
                <a:cs typeface="Book Antiqua" charset="0"/>
              </a:rPr>
              <a:t> is negative for central collisions </a:t>
            </a:r>
            <a:r>
              <a:rPr lang="en-US" dirty="0" smtClean="0">
                <a:solidFill>
                  <a:srgbClr val="0000EE"/>
                </a:solidFill>
                <a:latin typeface="Book Antiqua" charset="0"/>
                <a:ea typeface="Book Antiqua" charset="0"/>
                <a:cs typeface="Book Antiqua" charset="0"/>
              </a:rPr>
              <a:t>with </a:t>
            </a:r>
            <a:r>
              <a:rPr lang="en-US" dirty="0">
                <a:solidFill>
                  <a:srgbClr val="0000EE"/>
                </a:solidFill>
                <a:latin typeface="Book Antiqua" charset="0"/>
                <a:ea typeface="Book Antiqua" charset="0"/>
                <a:cs typeface="Book Antiqua" charset="0"/>
              </a:rPr>
              <a:t>large uncertainties</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4" descr="STAR-logo-base-balck"/>
          <p:cNvPicPr>
            <a:picLocks noChangeAspect="1" noChangeArrowheads="1"/>
          </p:cNvPicPr>
          <p:nvPr/>
        </p:nvPicPr>
        <p:blipFill>
          <a:blip r:embed="rId6">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a:xfrm>
            <a:off x="7621460" y="3624463"/>
            <a:ext cx="519693" cy="276999"/>
          </a:xfrm>
          <a:prstGeom prst="rect">
            <a:avLst/>
          </a:prstGeom>
          <a:noFill/>
        </p:spPr>
        <p:txBody>
          <a:bodyPr wrap="none" rtlCol="0">
            <a:spAutoFit/>
          </a:bodyPr>
          <a:lstStyle/>
          <a:p>
            <a:pPr algn="ctr"/>
            <a:r>
              <a:rPr lang="en-US" sz="1200" dirty="0" smtClean="0">
                <a:latin typeface="Book Antiqua" charset="0"/>
                <a:ea typeface="Book Antiqua" charset="0"/>
                <a:cs typeface="Book Antiqua" charset="0"/>
              </a:rPr>
              <a:t>0-5%</a:t>
            </a:r>
            <a:endParaRPr lang="en-US" sz="1200" dirty="0">
              <a:latin typeface="Book Antiqua" charset="0"/>
              <a:ea typeface="Book Antiqua" charset="0"/>
              <a:cs typeface="Book Antiqua" charset="0"/>
            </a:endParaRPr>
          </a:p>
        </p:txBody>
      </p:sp>
      <p:cxnSp>
        <p:nvCxnSpPr>
          <p:cNvPr id="18" name="Straight Arrow Connector 17"/>
          <p:cNvCxnSpPr/>
          <p:nvPr/>
        </p:nvCxnSpPr>
        <p:spPr>
          <a:xfrm>
            <a:off x="8053823" y="3728900"/>
            <a:ext cx="292163"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a:xfrm>
            <a:off x="457200" y="6482478"/>
            <a:ext cx="2133600" cy="365125"/>
          </a:xfrm>
        </p:spPr>
        <p:txBody>
          <a:bodyPr/>
          <a:lstStyle/>
          <a:p>
            <a:r>
              <a:rPr lang="en-US" smtClean="0">
                <a:solidFill>
                  <a:srgbClr val="0000EE"/>
                </a:solidFill>
              </a:rPr>
              <a:t>February 8, 2016</a:t>
            </a:r>
            <a:endParaRPr lang="en-US" dirty="0">
              <a:solidFill>
                <a:srgbClr val="0000EE"/>
              </a:solidFill>
            </a:endParaRPr>
          </a:p>
        </p:txBody>
      </p:sp>
      <p:sp>
        <p:nvSpPr>
          <p:cNvPr id="6" name="Slide Number Placeholder 5"/>
          <p:cNvSpPr>
            <a:spLocks noGrp="1"/>
          </p:cNvSpPr>
          <p:nvPr>
            <p:ph type="sldNum" sz="quarter" idx="12"/>
          </p:nvPr>
        </p:nvSpPr>
        <p:spPr>
          <a:xfrm>
            <a:off x="6553200" y="6482478"/>
            <a:ext cx="2133600" cy="365125"/>
          </a:xfrm>
        </p:spPr>
        <p:txBody>
          <a:bodyPr/>
          <a:lstStyle/>
          <a:p>
            <a:fld id="{0EE1BDB5-98BA-5D40-821A-D97B0EC28304}" type="slidenum">
              <a:rPr lang="en-US" smtClean="0">
                <a:solidFill>
                  <a:srgbClr val="0000EE"/>
                </a:solidFill>
              </a:rPr>
              <a:t>14</a:t>
            </a:fld>
            <a:endParaRPr lang="en-US" dirty="0">
              <a:solidFill>
                <a:srgbClr val="0000EE"/>
              </a:solidFill>
            </a:endParaRPr>
          </a:p>
        </p:txBody>
      </p:sp>
      <p:sp>
        <p:nvSpPr>
          <p:cNvPr id="4" name="TextBox 3"/>
          <p:cNvSpPr txBox="1"/>
          <p:nvPr/>
        </p:nvSpPr>
        <p:spPr>
          <a:xfrm>
            <a:off x="3991732" y="3317074"/>
            <a:ext cx="596638" cy="276999"/>
          </a:xfrm>
          <a:prstGeom prst="rect">
            <a:avLst/>
          </a:prstGeom>
          <a:noFill/>
        </p:spPr>
        <p:txBody>
          <a:bodyPr wrap="none" rtlCol="0">
            <a:spAutoFit/>
          </a:bodyPr>
          <a:lstStyle/>
          <a:p>
            <a:r>
              <a:rPr lang="en-US" sz="1200" smtClean="0">
                <a:latin typeface="Book Antiqua" charset="0"/>
                <a:ea typeface="Book Antiqua" charset="0"/>
                <a:cs typeface="Book Antiqua" charset="0"/>
              </a:rPr>
              <a:t>0-10%</a:t>
            </a:r>
            <a:endParaRPr lang="en-US" sz="1200" dirty="0">
              <a:latin typeface="Book Antiqua" charset="0"/>
              <a:ea typeface="Book Antiqua" charset="0"/>
              <a:cs typeface="Book Antiqua" charset="0"/>
            </a:endParaRPr>
          </a:p>
        </p:txBody>
      </p:sp>
      <p:sp>
        <p:nvSpPr>
          <p:cNvPr id="8" name="Footer Placeholder 7"/>
          <p:cNvSpPr>
            <a:spLocks noGrp="1"/>
          </p:cNvSpPr>
          <p:nvPr>
            <p:ph type="ftr" sz="quarter" idx="11"/>
          </p:nvPr>
        </p:nvSpPr>
        <p:spPr>
          <a:xfrm>
            <a:off x="3124200" y="6482477"/>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
        <p:nvSpPr>
          <p:cNvPr id="20" name="TextBox 19"/>
          <p:cNvSpPr txBox="1"/>
          <p:nvPr/>
        </p:nvSpPr>
        <p:spPr>
          <a:xfrm>
            <a:off x="7689470" y="2897639"/>
            <a:ext cx="596638" cy="276999"/>
          </a:xfrm>
          <a:prstGeom prst="rect">
            <a:avLst/>
          </a:prstGeom>
          <a:noFill/>
        </p:spPr>
        <p:txBody>
          <a:bodyPr wrap="none" rtlCol="0">
            <a:spAutoFit/>
          </a:bodyPr>
          <a:lstStyle/>
          <a:p>
            <a:r>
              <a:rPr lang="en-US" sz="1200" smtClean="0">
                <a:latin typeface="Book Antiqua" charset="0"/>
                <a:ea typeface="Book Antiqua" charset="0"/>
                <a:cs typeface="Book Antiqua" charset="0"/>
              </a:rPr>
              <a:t>0-10%</a:t>
            </a:r>
            <a:endParaRPr lang="en-US" sz="1200" dirty="0">
              <a:latin typeface="Book Antiqua" charset="0"/>
              <a:ea typeface="Book Antiqua" charset="0"/>
              <a:cs typeface="Book Antiqua" charset="0"/>
            </a:endParaRPr>
          </a:p>
        </p:txBody>
      </p:sp>
      <p:cxnSp>
        <p:nvCxnSpPr>
          <p:cNvPr id="21" name="Straight Arrow Connector 20"/>
          <p:cNvCxnSpPr/>
          <p:nvPr/>
        </p:nvCxnSpPr>
        <p:spPr>
          <a:xfrm flipH="1">
            <a:off x="4109485" y="3317074"/>
            <a:ext cx="217966"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837714" y="2897639"/>
            <a:ext cx="303439"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0994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u="sng" dirty="0" smtClean="0">
                <a:solidFill>
                  <a:srgbClr val="0000FF"/>
                </a:solidFill>
                <a:latin typeface="Book Antiqua" charset="0"/>
                <a:ea typeface="Book Antiqua" charset="0"/>
                <a:cs typeface="Book Antiqua" charset="0"/>
              </a:rPr>
              <a:t>Acceptance Dependence</a:t>
            </a:r>
            <a:endParaRPr lang="en-US" i="1" u="sng" dirty="0">
              <a:solidFill>
                <a:srgbClr val="0000FF"/>
              </a:solidFill>
              <a:latin typeface="Book Antiqua" charset="0"/>
              <a:ea typeface="Book Antiqua" charset="0"/>
              <a:cs typeface="Book Antiqua" charset="0"/>
            </a:endParaRPr>
          </a:p>
        </p:txBody>
      </p:sp>
      <p:sp>
        <p:nvSpPr>
          <p:cNvPr id="3" name="TextBox 2"/>
          <p:cNvSpPr txBox="1"/>
          <p:nvPr/>
        </p:nvSpPr>
        <p:spPr>
          <a:xfrm>
            <a:off x="930928" y="5321533"/>
            <a:ext cx="7755872" cy="1015663"/>
          </a:xfrm>
          <a:prstGeom prst="rect">
            <a:avLst/>
          </a:prstGeom>
          <a:noFill/>
        </p:spPr>
        <p:txBody>
          <a:bodyPr wrap="square" rtlCol="0">
            <a:spAutoFit/>
          </a:bodyPr>
          <a:lstStyle/>
          <a:p>
            <a:pPr marL="342900" indent="-342900">
              <a:buFont typeface="Wingdings" charset="2"/>
              <a:buChar char="Ø"/>
            </a:pPr>
            <a:r>
              <a:rPr lang="en-US" sz="2000" dirty="0" smtClean="0">
                <a:solidFill>
                  <a:srgbClr val="0000FF"/>
                </a:solidFill>
                <a:latin typeface="Book Antiqua" charset="0"/>
                <a:ea typeface="Book Antiqua" charset="0"/>
                <a:cs typeface="Book Antiqua" charset="0"/>
              </a:rPr>
              <a:t>Around </a:t>
            </a:r>
            <a:r>
              <a:rPr lang="en-US" sz="2000" dirty="0">
                <a:solidFill>
                  <a:srgbClr val="0000FF"/>
                </a:solidFill>
                <a:latin typeface="Book Antiqua" charset="0"/>
                <a:ea typeface="Book Antiqua" charset="0"/>
                <a:cs typeface="Book Antiqua" charset="0"/>
              </a:rPr>
              <a:t>160 M events </a:t>
            </a:r>
            <a:r>
              <a:rPr lang="en-US" sz="2000" dirty="0" smtClean="0">
                <a:solidFill>
                  <a:srgbClr val="0000FF"/>
                </a:solidFill>
                <a:latin typeface="Book Antiqua" charset="0"/>
                <a:ea typeface="Book Antiqua" charset="0"/>
                <a:cs typeface="Book Antiqua" charset="0"/>
              </a:rPr>
              <a:t>are analyzed </a:t>
            </a:r>
            <a:r>
              <a:rPr lang="en-US" sz="2000" dirty="0">
                <a:solidFill>
                  <a:srgbClr val="0000FF"/>
                </a:solidFill>
                <a:latin typeface="Book Antiqua" charset="0"/>
                <a:ea typeface="Book Antiqua" charset="0"/>
                <a:cs typeface="Book Antiqua" charset="0"/>
              </a:rPr>
              <a:t>for </a:t>
            </a:r>
            <a:r>
              <a:rPr lang="en-US" sz="2000" dirty="0" smtClean="0">
                <a:solidFill>
                  <a:srgbClr val="0000FF"/>
                </a:solidFill>
                <a:latin typeface="Book Antiqua" charset="0"/>
                <a:ea typeface="Book Antiqua" charset="0"/>
                <a:cs typeface="Book Antiqua" charset="0"/>
              </a:rPr>
              <a:t>0-10% central collisions </a:t>
            </a:r>
            <a:r>
              <a:rPr lang="en-US" sz="2000" dirty="0">
                <a:solidFill>
                  <a:srgbClr val="0000FF"/>
                </a:solidFill>
                <a:latin typeface="Book Antiqua" charset="0"/>
                <a:ea typeface="Book Antiqua" charset="0"/>
                <a:cs typeface="Book Antiqua" charset="0"/>
              </a:rPr>
              <a:t>for Au + Au at √</a:t>
            </a:r>
            <a:r>
              <a:rPr lang="en-US" sz="2000" dirty="0" err="1">
                <a:solidFill>
                  <a:srgbClr val="0000FF"/>
                </a:solidFill>
                <a:latin typeface="Book Antiqua" charset="0"/>
                <a:ea typeface="Book Antiqua" charset="0"/>
                <a:cs typeface="Book Antiqua" charset="0"/>
              </a:rPr>
              <a:t>s</a:t>
            </a:r>
            <a:r>
              <a:rPr lang="en-US" sz="2000" baseline="-25000" dirty="0" err="1">
                <a:solidFill>
                  <a:srgbClr val="0000FF"/>
                </a:solidFill>
                <a:latin typeface="Book Antiqua" charset="0"/>
                <a:ea typeface="Book Antiqua" charset="0"/>
                <a:cs typeface="Book Antiqua" charset="0"/>
              </a:rPr>
              <a:t>NN</a:t>
            </a:r>
            <a:r>
              <a:rPr lang="en-US" sz="2000" baseline="-25000" dirty="0">
                <a:solidFill>
                  <a:srgbClr val="0000FF"/>
                </a:solidFill>
                <a:latin typeface="Book Antiqua" charset="0"/>
                <a:ea typeface="Book Antiqua" charset="0"/>
                <a:cs typeface="Book Antiqua" charset="0"/>
              </a:rPr>
              <a:t>  </a:t>
            </a:r>
            <a:r>
              <a:rPr lang="en-US" sz="2000" dirty="0">
                <a:solidFill>
                  <a:srgbClr val="0000FF"/>
                </a:solidFill>
                <a:latin typeface="Book Antiqua" charset="0"/>
                <a:ea typeface="Book Antiqua" charset="0"/>
                <a:cs typeface="Book Antiqua" charset="0"/>
              </a:rPr>
              <a:t>=  200 GeV with central trigger from year </a:t>
            </a:r>
            <a:r>
              <a:rPr lang="en-US" sz="2000" dirty="0" smtClean="0">
                <a:solidFill>
                  <a:srgbClr val="0000FF"/>
                </a:solidFill>
                <a:latin typeface="Book Antiqua" charset="0"/>
                <a:ea typeface="Book Antiqua" charset="0"/>
                <a:cs typeface="Book Antiqua" charset="0"/>
              </a:rPr>
              <a:t>2010</a:t>
            </a:r>
            <a:endParaRPr lang="en-US" sz="2000" dirty="0">
              <a:solidFill>
                <a:srgbClr val="0000FF"/>
              </a:solidFill>
              <a:latin typeface="Book Antiqua" charset="0"/>
              <a:ea typeface="Book Antiqua" charset="0"/>
              <a:cs typeface="Book Antiqua"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26" y="1492368"/>
            <a:ext cx="3709901" cy="3749160"/>
          </a:xfrm>
          <a:prstGeom prst="rect">
            <a:avLst/>
          </a:prstGeom>
        </p:spPr>
      </p:pic>
      <p:sp>
        <p:nvSpPr>
          <p:cNvPr id="27" name="TextBox 26"/>
          <p:cNvSpPr txBox="1"/>
          <p:nvPr/>
        </p:nvSpPr>
        <p:spPr>
          <a:xfrm>
            <a:off x="1690244" y="4220494"/>
            <a:ext cx="1194470" cy="261610"/>
          </a:xfrm>
          <a:prstGeom prst="rect">
            <a:avLst/>
          </a:prstGeom>
          <a:noFill/>
        </p:spPr>
        <p:txBody>
          <a:bodyPr wrap="none" rtlCol="0">
            <a:spAutoFit/>
          </a:bodyPr>
          <a:lstStyle/>
          <a:p>
            <a:r>
              <a:rPr lang="en-US" sz="1100" i="1" dirty="0" smtClean="0"/>
              <a:t>STAR Preliminary</a:t>
            </a:r>
            <a:endParaRPr lang="en-US" sz="1100" i="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126" y="1492368"/>
            <a:ext cx="3690147" cy="3729197"/>
          </a:xfrm>
          <a:prstGeom prst="rect">
            <a:avLst/>
          </a:prstGeom>
        </p:spPr>
      </p:pic>
      <p:sp>
        <p:nvSpPr>
          <p:cNvPr id="28" name="TextBox 27"/>
          <p:cNvSpPr txBox="1"/>
          <p:nvPr/>
        </p:nvSpPr>
        <p:spPr>
          <a:xfrm>
            <a:off x="5600490" y="4220494"/>
            <a:ext cx="1194470" cy="261610"/>
          </a:xfrm>
          <a:prstGeom prst="rect">
            <a:avLst/>
          </a:prstGeom>
          <a:noFill/>
        </p:spPr>
        <p:txBody>
          <a:bodyPr wrap="none" rtlCol="0">
            <a:spAutoFit/>
          </a:bodyPr>
          <a:lstStyle/>
          <a:p>
            <a:r>
              <a:rPr lang="en-US" sz="1100" i="1" dirty="0" smtClean="0"/>
              <a:t>STAR Preliminary</a:t>
            </a:r>
            <a:endParaRPr lang="en-US" sz="1100" i="1"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4" descr="STAR-logo-base-balck"/>
          <p:cNvPicPr>
            <a:picLocks noChangeAspect="1" noChangeArrowheads="1"/>
          </p:cNvPicPr>
          <p:nvPr/>
        </p:nvPicPr>
        <p:blipFill>
          <a:blip r:embed="rId6">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a:xfrm>
            <a:off x="457200" y="64928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8" name="Slide Number Placeholder 7"/>
          <p:cNvSpPr>
            <a:spLocks noGrp="1"/>
          </p:cNvSpPr>
          <p:nvPr>
            <p:ph type="sldNum" sz="quarter" idx="12"/>
          </p:nvPr>
        </p:nvSpPr>
        <p:spPr>
          <a:xfrm>
            <a:off x="6553200" y="6492875"/>
            <a:ext cx="2133600" cy="365125"/>
          </a:xfrm>
        </p:spPr>
        <p:txBody>
          <a:bodyPr/>
          <a:lstStyle/>
          <a:p>
            <a:fld id="{0EE1BDB5-98BA-5D40-821A-D97B0EC28304}" type="slidenum">
              <a:rPr lang="en-US" smtClean="0">
                <a:solidFill>
                  <a:srgbClr val="0000EE"/>
                </a:solidFill>
              </a:rPr>
              <a:t>15</a:t>
            </a:fld>
            <a:endParaRPr lang="en-US" dirty="0">
              <a:solidFill>
                <a:srgbClr val="0000EE"/>
              </a:solidFill>
            </a:endParaRPr>
          </a:p>
        </p:txBody>
      </p:sp>
      <p:sp>
        <p:nvSpPr>
          <p:cNvPr id="5" name="Footer Placeholder 4"/>
          <p:cNvSpPr>
            <a:spLocks noGrp="1"/>
          </p:cNvSpPr>
          <p:nvPr>
            <p:ph type="ftr" sz="quarter" idx="11"/>
          </p:nvPr>
        </p:nvSpPr>
        <p:spPr>
          <a:xfrm>
            <a:off x="3124200" y="6511487"/>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Tree>
    <p:extLst>
      <p:ext uri="{BB962C8B-B14F-4D97-AF65-F5344CB8AC3E}">
        <p14:creationId xmlns:p14="http://schemas.microsoft.com/office/powerpoint/2010/main" val="3931279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13890" y="1281110"/>
            <a:ext cx="4344763" cy="3201863"/>
            <a:chOff x="4316807" y="1706396"/>
            <a:chExt cx="4062904" cy="2776578"/>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807" y="1706396"/>
              <a:ext cx="4062904" cy="2776578"/>
            </a:xfrm>
            <a:prstGeom prst="rect">
              <a:avLst/>
            </a:prstGeom>
          </p:spPr>
        </p:pic>
        <p:sp>
          <p:nvSpPr>
            <p:cNvPr id="7" name="TextBox 6"/>
            <p:cNvSpPr txBox="1"/>
            <p:nvPr/>
          </p:nvSpPr>
          <p:spPr>
            <a:xfrm>
              <a:off x="6205985" y="3518325"/>
              <a:ext cx="1405352" cy="400345"/>
            </a:xfrm>
            <a:prstGeom prst="rect">
              <a:avLst/>
            </a:prstGeom>
            <a:noFill/>
          </p:spPr>
          <p:txBody>
            <a:bodyPr wrap="none" rtlCol="0">
              <a:spAutoFit/>
            </a:bodyPr>
            <a:lstStyle/>
            <a:p>
              <a:r>
                <a:rPr lang="en-US" sz="1200" dirty="0" smtClean="0">
                  <a:cs typeface="Apple Chancery"/>
                </a:rPr>
                <a:t>Region </a:t>
              </a:r>
              <a:r>
                <a:rPr lang="en-US" sz="1200" smtClean="0">
                  <a:cs typeface="Apple Chancery"/>
                </a:rPr>
                <a:t>of interest for</a:t>
              </a:r>
            </a:p>
            <a:p>
              <a:r>
                <a:rPr lang="en-US" sz="1200" dirty="0" smtClean="0">
                  <a:cs typeface="Apple Chancery"/>
                </a:rPr>
                <a:t>√</a:t>
              </a:r>
              <a:r>
                <a:rPr lang="en-US" sz="1200" dirty="0" err="1">
                  <a:cs typeface="Apple Chancery"/>
                </a:rPr>
                <a:t>s</a:t>
              </a:r>
              <a:r>
                <a:rPr lang="en-US" sz="1200" baseline="-25000" dirty="0" err="1">
                  <a:cs typeface="Apple Chancery"/>
                </a:rPr>
                <a:t>NN</a:t>
              </a:r>
              <a:r>
                <a:rPr lang="en-US" sz="1200" baseline="-25000" dirty="0">
                  <a:cs typeface="Apple Chancery"/>
                </a:rPr>
                <a:t> </a:t>
              </a:r>
              <a:r>
                <a:rPr lang="en-US" sz="1200" dirty="0">
                  <a:cs typeface="Apple Chancery"/>
                </a:rPr>
                <a:t>= </a:t>
              </a:r>
              <a:r>
                <a:rPr lang="en-US" sz="1200" dirty="0" smtClean="0"/>
                <a:t>200 GeV</a:t>
              </a:r>
              <a:endParaRPr lang="en-US" sz="1200" dirty="0"/>
            </a:p>
          </p:txBody>
        </p:sp>
        <p:cxnSp>
          <p:nvCxnSpPr>
            <p:cNvPr id="11" name="Straight Arrow Connector 10"/>
            <p:cNvCxnSpPr/>
            <p:nvPr/>
          </p:nvCxnSpPr>
          <p:spPr>
            <a:xfrm flipH="1" flipV="1">
              <a:off x="5708740" y="3671530"/>
              <a:ext cx="497244" cy="8137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6174352" y="4337996"/>
            <a:ext cx="2749663" cy="307777"/>
          </a:xfrm>
          <a:prstGeom prst="rect">
            <a:avLst/>
          </a:prstGeom>
          <a:noFill/>
        </p:spPr>
        <p:txBody>
          <a:bodyPr wrap="none" rtlCol="0">
            <a:spAutoFit/>
          </a:bodyPr>
          <a:lstStyle/>
          <a:p>
            <a:r>
              <a:rPr lang="en-US" sz="1400" i="1" smtClean="0">
                <a:solidFill>
                  <a:srgbClr val="0000EE"/>
                </a:solidFill>
              </a:rPr>
              <a:t>A</a:t>
            </a:r>
            <a:r>
              <a:rPr lang="en-US" sz="1400" i="1" dirty="0" smtClean="0">
                <a:solidFill>
                  <a:srgbClr val="0000EE"/>
                </a:solidFill>
              </a:rPr>
              <a:t>. </a:t>
            </a:r>
            <a:r>
              <a:rPr lang="en-US" sz="1400" i="1" dirty="0" err="1" smtClean="0">
                <a:solidFill>
                  <a:srgbClr val="0000EE"/>
                </a:solidFill>
              </a:rPr>
              <a:t>Bazavov</a:t>
            </a:r>
            <a:r>
              <a:rPr lang="en-US" sz="1400" i="1" dirty="0" smtClean="0">
                <a:solidFill>
                  <a:srgbClr val="0000EE"/>
                </a:solidFill>
              </a:rPr>
              <a:t> et al, </a:t>
            </a:r>
            <a:r>
              <a:rPr lang="en-US" sz="1400" i="1" dirty="0" err="1" smtClean="0">
                <a:solidFill>
                  <a:srgbClr val="0000EE"/>
                </a:solidFill>
              </a:rPr>
              <a:t>arXiv</a:t>
            </a:r>
            <a:r>
              <a:rPr lang="en-US" sz="1400" i="1" dirty="0" smtClean="0">
                <a:solidFill>
                  <a:srgbClr val="0000EE"/>
                </a:solidFill>
              </a:rPr>
              <a:t>:</a:t>
            </a:r>
            <a:r>
              <a:rPr lang="is-IS" sz="1400" i="1" dirty="0" smtClean="0">
                <a:solidFill>
                  <a:srgbClr val="0000EE"/>
                </a:solidFill>
              </a:rPr>
              <a:t>1701.04325</a:t>
            </a:r>
            <a:r>
              <a:rPr lang="en-US" sz="1400" i="1" dirty="0" smtClean="0">
                <a:solidFill>
                  <a:srgbClr val="0000EE"/>
                </a:solidFill>
              </a:rPr>
              <a:t>.</a:t>
            </a:r>
            <a:endParaRPr lang="en-US" sz="1400" i="1" dirty="0">
              <a:solidFill>
                <a:srgbClr val="0000EE"/>
              </a:solidFill>
            </a:endParaRPr>
          </a:p>
        </p:txBody>
      </p:sp>
      <p:sp>
        <p:nvSpPr>
          <p:cNvPr id="2" name="Title 1"/>
          <p:cNvSpPr>
            <a:spLocks noGrp="1"/>
          </p:cNvSpPr>
          <p:nvPr>
            <p:ph type="title"/>
          </p:nvPr>
        </p:nvSpPr>
        <p:spPr/>
        <p:txBody>
          <a:bodyPr>
            <a:normAutofit/>
          </a:bodyPr>
          <a:lstStyle/>
          <a:p>
            <a:r>
              <a:rPr lang="en-US" i="1" u="sng" dirty="0" smtClean="0">
                <a:solidFill>
                  <a:srgbClr val="0000FF"/>
                </a:solidFill>
                <a:latin typeface="Book Antiqua" charset="0"/>
                <a:ea typeface="Book Antiqua" charset="0"/>
                <a:cs typeface="Book Antiqua" charset="0"/>
              </a:rPr>
              <a:t>Comparison with LQCD</a:t>
            </a:r>
            <a:endParaRPr lang="en-US" i="1" u="sng" dirty="0">
              <a:solidFill>
                <a:srgbClr val="0000FF"/>
              </a:solidFill>
              <a:latin typeface="Book Antiqua" charset="0"/>
              <a:ea typeface="Book Antiqua" charset="0"/>
              <a:cs typeface="Book Antiqua"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4" descr="STAR-logo-base-balck"/>
          <p:cNvPicPr>
            <a:picLocks noChangeAspect="1" noChangeArrowheads="1"/>
          </p:cNvPicPr>
          <p:nvPr/>
        </p:nvPicPr>
        <p:blipFill>
          <a:blip r:embed="rId5">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662151" y="4730350"/>
                <a:ext cx="8261863" cy="1446550"/>
              </a:xfrm>
              <a:prstGeom prst="rect">
                <a:avLst/>
              </a:prstGeom>
              <a:noFill/>
            </p:spPr>
            <p:txBody>
              <a:bodyPr wrap="square" rtlCol="0">
                <a:spAutoFit/>
              </a:bodyPr>
              <a:lstStyle/>
              <a:p>
                <a:pPr marL="285750" indent="-285750">
                  <a:buFont typeface="Wingdings" charset="2"/>
                  <a:buChar char="Ø"/>
                </a:pPr>
                <a:r>
                  <a:rPr lang="en-US" sz="2000" dirty="0" smtClean="0">
                    <a:solidFill>
                      <a:srgbClr val="0000EE"/>
                    </a:solidFill>
                    <a:latin typeface="Book Antiqua" charset="0"/>
                    <a:ea typeface="Book Antiqua" charset="0"/>
                    <a:cs typeface="Book Antiqua" charset="0"/>
                  </a:rPr>
                  <a:t>C</a:t>
                </a:r>
                <a:r>
                  <a:rPr lang="en-US" sz="2000" baseline="-25000" dirty="0" smtClean="0">
                    <a:solidFill>
                      <a:srgbClr val="0000EE"/>
                    </a:solidFill>
                    <a:latin typeface="Book Antiqua" charset="0"/>
                    <a:ea typeface="Book Antiqua" charset="0"/>
                    <a:cs typeface="Book Antiqua" charset="0"/>
                  </a:rPr>
                  <a:t>6</a:t>
                </a:r>
                <a:r>
                  <a:rPr lang="en-US" sz="2000" dirty="0" smtClean="0">
                    <a:solidFill>
                      <a:srgbClr val="0000EE"/>
                    </a:solidFill>
                    <a:latin typeface="Book Antiqua" charset="0"/>
                    <a:ea typeface="Book Antiqua" charset="0"/>
                    <a:cs typeface="Book Antiqua" charset="0"/>
                  </a:rPr>
                  <a:t>/C</a:t>
                </a:r>
                <a:r>
                  <a:rPr lang="en-US" sz="2000" baseline="-25000" dirty="0" smtClean="0">
                    <a:solidFill>
                      <a:srgbClr val="0000EE"/>
                    </a:solidFill>
                    <a:latin typeface="Book Antiqua" charset="0"/>
                    <a:ea typeface="Book Antiqua" charset="0"/>
                    <a:cs typeface="Book Antiqua" charset="0"/>
                  </a:rPr>
                  <a:t>2</a:t>
                </a:r>
                <a:r>
                  <a:rPr lang="en-US" sz="2000" dirty="0" smtClean="0">
                    <a:solidFill>
                      <a:srgbClr val="0000EE"/>
                    </a:solidFill>
                    <a:latin typeface="Book Antiqua" charset="0"/>
                    <a:ea typeface="Book Antiqua" charset="0"/>
                    <a:cs typeface="Book Antiqua" charset="0"/>
                  </a:rPr>
                  <a:t> for most central collisions is negative with large uncertainties</a:t>
                </a:r>
              </a:p>
              <a:p>
                <a:pPr marL="285750" indent="-285750">
                  <a:buFont typeface="Wingdings" charset="2"/>
                  <a:buChar char="Ø"/>
                </a:pPr>
                <a:r>
                  <a:rPr lang="en-US" sz="2000" dirty="0" smtClean="0">
                    <a:solidFill>
                      <a:srgbClr val="0000EE"/>
                    </a:solidFill>
                    <a:latin typeface="Book Antiqua" charset="0"/>
                    <a:ea typeface="Book Antiqua" charset="0"/>
                    <a:cs typeface="Book Antiqua" charset="0"/>
                  </a:rPr>
                  <a:t>Some differences between experiment and LQCD measurements:</a:t>
                </a:r>
              </a:p>
              <a:p>
                <a:pPr marL="800100" lvl="1" indent="-342900">
                  <a:buFont typeface="+mj-lt"/>
                  <a:buAutoNum type="arabicPeriod"/>
                </a:pPr>
                <a:r>
                  <a:rPr lang="en-US" sz="1600" dirty="0" smtClean="0">
                    <a:solidFill>
                      <a:srgbClr val="0000EE"/>
                    </a:solidFill>
                    <a:latin typeface="Book Antiqua" charset="0"/>
                    <a:ea typeface="Book Antiqua" charset="0"/>
                    <a:cs typeface="Book Antiqua" charset="0"/>
                  </a:rPr>
                  <a:t>Net-proton is not equivalent to net-baryon</a:t>
                </a:r>
              </a:p>
              <a:p>
                <a:pPr marL="800100" lvl="1" indent="-342900">
                  <a:buFont typeface="+mj-lt"/>
                  <a:buAutoNum type="arabicPeriod"/>
                </a:pPr>
                <a:r>
                  <a:rPr lang="en-US" sz="1600" dirty="0" smtClean="0">
                    <a:solidFill>
                      <a:srgbClr val="0000EE"/>
                    </a:solidFill>
                    <a:latin typeface="Book Antiqua" charset="0"/>
                    <a:ea typeface="Book Antiqua" charset="0"/>
                    <a:cs typeface="Book Antiqua" charset="0"/>
                  </a:rPr>
                  <a:t>Limited phase space</a:t>
                </a:r>
              </a:p>
              <a:p>
                <a:pPr marL="800100" lvl="1" indent="-342900">
                  <a:buFont typeface="+mj-lt"/>
                  <a:buAutoNum type="arabicPeriod"/>
                </a:pPr>
                <a14:m>
                  <m:oMath xmlns:m="http://schemas.openxmlformats.org/officeDocument/2006/math">
                    <m:sSub>
                      <m:sSubPr>
                        <m:ctrlPr>
                          <a:rPr lang="en-US" sz="1600" i="1" smtClean="0">
                            <a:solidFill>
                              <a:srgbClr val="0000EE"/>
                            </a:solidFill>
                            <a:latin typeface="Cambria Math" charset="0"/>
                            <a:ea typeface="Book Antiqua" charset="0"/>
                            <a:cs typeface="Book Antiqua" charset="0"/>
                          </a:rPr>
                        </m:ctrlPr>
                      </m:sSubPr>
                      <m:e>
                        <m:r>
                          <a:rPr lang="en-US" sz="1600" i="1" smtClean="0">
                            <a:solidFill>
                              <a:srgbClr val="0000EE"/>
                            </a:solidFill>
                            <a:latin typeface="Cambria Math" charset="0"/>
                            <a:ea typeface="Cambria Math" charset="0"/>
                            <a:cs typeface="Cambria Math" charset="0"/>
                          </a:rPr>
                          <m:t>𝜇</m:t>
                        </m:r>
                      </m:e>
                      <m:sub>
                        <m:r>
                          <a:rPr lang="en-US" sz="1600" b="0" i="1" smtClean="0">
                            <a:solidFill>
                              <a:srgbClr val="0000EE"/>
                            </a:solidFill>
                            <a:latin typeface="Cambria Math" charset="0"/>
                            <a:ea typeface="Book Antiqua" charset="0"/>
                            <a:cs typeface="Book Antiqua" charset="0"/>
                          </a:rPr>
                          <m:t>𝐵</m:t>
                        </m:r>
                      </m:sub>
                    </m:sSub>
                    <m:r>
                      <a:rPr lang="en-US" sz="1600" b="0" i="1" smtClean="0">
                        <a:solidFill>
                          <a:srgbClr val="0000EE"/>
                        </a:solidFill>
                        <a:latin typeface="Cambria Math" charset="0"/>
                        <a:ea typeface="Cambria Math" charset="0"/>
                        <a:cs typeface="Cambria Math" charset="0"/>
                      </a:rPr>
                      <m:t>≠0 </m:t>
                    </m:r>
                  </m:oMath>
                </a14:m>
                <a:r>
                  <a:rPr lang="en-US" sz="1600" dirty="0" smtClean="0">
                    <a:solidFill>
                      <a:srgbClr val="0000EE"/>
                    </a:solidFill>
                    <a:latin typeface="Book Antiqua" charset="0"/>
                    <a:ea typeface="Book Antiqua" charset="0"/>
                    <a:cs typeface="Book Antiqua" charset="0"/>
                  </a:rPr>
                  <a:t>(</a:t>
                </a:r>
                <a14:m>
                  <m:oMath xmlns:m="http://schemas.openxmlformats.org/officeDocument/2006/math">
                    <m:sSub>
                      <m:sSubPr>
                        <m:ctrlPr>
                          <a:rPr lang="en-US" sz="1600" i="1">
                            <a:solidFill>
                              <a:srgbClr val="0000EE"/>
                            </a:solidFill>
                            <a:latin typeface="Cambria Math" charset="0"/>
                            <a:ea typeface="Book Antiqua" charset="0"/>
                            <a:cs typeface="Book Antiqua" charset="0"/>
                          </a:rPr>
                        </m:ctrlPr>
                      </m:sSubPr>
                      <m:e>
                        <m:r>
                          <a:rPr lang="en-US" sz="1600" i="1">
                            <a:solidFill>
                              <a:srgbClr val="0000EE"/>
                            </a:solidFill>
                            <a:latin typeface="Cambria Math" charset="0"/>
                            <a:ea typeface="Cambria Math" charset="0"/>
                            <a:cs typeface="Cambria Math" charset="0"/>
                          </a:rPr>
                          <m:t>𝜇</m:t>
                        </m:r>
                      </m:e>
                      <m:sub>
                        <m:r>
                          <a:rPr lang="en-US" sz="1600" i="1">
                            <a:solidFill>
                              <a:srgbClr val="0000EE"/>
                            </a:solidFill>
                            <a:latin typeface="Cambria Math" charset="0"/>
                            <a:ea typeface="Book Antiqua" charset="0"/>
                            <a:cs typeface="Book Antiqua" charset="0"/>
                          </a:rPr>
                          <m:t>𝐵</m:t>
                        </m:r>
                      </m:sub>
                    </m:sSub>
                    <m:r>
                      <a:rPr lang="en-US" sz="1600" b="0" i="1" smtClean="0">
                        <a:solidFill>
                          <a:srgbClr val="0000EE"/>
                        </a:solidFill>
                        <a:latin typeface="Cambria Math" charset="0"/>
                        <a:ea typeface="Book Antiqua" charset="0"/>
                        <a:cs typeface="Book Antiqua" charset="0"/>
                      </a:rPr>
                      <m:t>~ </m:t>
                    </m:r>
                  </m:oMath>
                </a14:m>
                <a:r>
                  <a:rPr lang="en-US" sz="1600" dirty="0" smtClean="0">
                    <a:solidFill>
                      <a:srgbClr val="0000EE"/>
                    </a:solidFill>
                    <a:latin typeface="Book Antiqua" charset="0"/>
                    <a:ea typeface="Book Antiqua" charset="0"/>
                    <a:cs typeface="Book Antiqua" charset="0"/>
                  </a:rPr>
                  <a:t>20 MeV at 200 GeV)</a:t>
                </a:r>
              </a:p>
            </p:txBody>
          </p:sp>
        </mc:Choice>
        <mc:Fallback xmlns="">
          <p:sp>
            <p:nvSpPr>
              <p:cNvPr id="5" name="TextBox 4"/>
              <p:cNvSpPr txBox="1">
                <a:spLocks noRot="1" noChangeAspect="1" noMove="1" noResize="1" noEditPoints="1" noAdjustHandles="1" noChangeArrowheads="1" noChangeShapeType="1" noTextEdit="1"/>
              </p:cNvSpPr>
              <p:nvPr/>
            </p:nvSpPr>
            <p:spPr>
              <a:xfrm>
                <a:off x="662151" y="4730350"/>
                <a:ext cx="8261863" cy="1446550"/>
              </a:xfrm>
              <a:prstGeom prst="rect">
                <a:avLst/>
              </a:prstGeom>
              <a:blipFill rotWithShape="0">
                <a:blip r:embed="rId6"/>
                <a:stretch>
                  <a:fillRect l="-664" t="-2532" b="-25738"/>
                </a:stretch>
              </a:blipFill>
            </p:spPr>
            <p:txBody>
              <a:bodyPr/>
              <a:lstStyle/>
              <a:p>
                <a:r>
                  <a:rPr lang="en-US">
                    <a:noFill/>
                  </a:rPr>
                  <a:t> </a:t>
                </a:r>
              </a:p>
            </p:txBody>
          </p:sp>
        </mc:Fallback>
      </mc:AlternateContent>
      <p:sp>
        <p:nvSpPr>
          <p:cNvPr id="12" name="Date Placeholder 11"/>
          <p:cNvSpPr>
            <a:spLocks noGrp="1"/>
          </p:cNvSpPr>
          <p:nvPr>
            <p:ph type="dt" sz="half" idx="10"/>
          </p:nvPr>
        </p:nvSpPr>
        <p:spPr>
          <a:xfrm>
            <a:off x="457200" y="64928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15" name="Slide Number Placeholder 14"/>
          <p:cNvSpPr>
            <a:spLocks noGrp="1"/>
          </p:cNvSpPr>
          <p:nvPr>
            <p:ph type="sldNum" sz="quarter" idx="12"/>
          </p:nvPr>
        </p:nvSpPr>
        <p:spPr>
          <a:xfrm>
            <a:off x="6553200" y="6492875"/>
            <a:ext cx="2133600" cy="365125"/>
          </a:xfrm>
        </p:spPr>
        <p:txBody>
          <a:bodyPr/>
          <a:lstStyle/>
          <a:p>
            <a:fld id="{0EE1BDB5-98BA-5D40-821A-D97B0EC28304}" type="slidenum">
              <a:rPr lang="en-US" smtClean="0">
                <a:solidFill>
                  <a:srgbClr val="0000EE"/>
                </a:solidFill>
              </a:rPr>
              <a:t>16</a:t>
            </a:fld>
            <a:endParaRPr lang="en-US" dirty="0">
              <a:solidFill>
                <a:srgbClr val="0000EE"/>
              </a:solidFill>
            </a:endParaRPr>
          </a:p>
        </p:txBody>
      </p:sp>
      <p:sp>
        <p:nvSpPr>
          <p:cNvPr id="16" name="Rounded Rectangle 15"/>
          <p:cNvSpPr/>
          <p:nvPr/>
        </p:nvSpPr>
        <p:spPr>
          <a:xfrm>
            <a:off x="5785949" y="3108960"/>
            <a:ext cx="514532" cy="552888"/>
          </a:xfrm>
          <a:prstGeom prst="roundRect">
            <a:avLst/>
          </a:prstGeom>
          <a:solidFill>
            <a:schemeClr val="accent2">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a:xfrm>
            <a:off x="3124200" y="6485381"/>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pic>
        <p:nvPicPr>
          <p:cNvPr id="25" name="Content Placeholder 14"/>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1225195" y="1281110"/>
            <a:ext cx="3116842" cy="3303743"/>
          </a:xfrm>
        </p:spPr>
      </p:pic>
      <p:sp>
        <p:nvSpPr>
          <p:cNvPr id="26" name="TextBox 25"/>
          <p:cNvSpPr txBox="1"/>
          <p:nvPr/>
        </p:nvSpPr>
        <p:spPr>
          <a:xfrm>
            <a:off x="1836348" y="3692058"/>
            <a:ext cx="1592652" cy="261610"/>
          </a:xfrm>
          <a:prstGeom prst="rect">
            <a:avLst/>
          </a:prstGeom>
          <a:noFill/>
        </p:spPr>
        <p:txBody>
          <a:bodyPr wrap="square" rtlCol="0">
            <a:spAutoFit/>
          </a:bodyPr>
          <a:lstStyle/>
          <a:p>
            <a:r>
              <a:rPr lang="en-US" sz="1100" i="1" dirty="0" smtClean="0"/>
              <a:t>STAR Preliminary</a:t>
            </a:r>
            <a:endParaRPr lang="en-US" sz="1100" i="1" dirty="0"/>
          </a:p>
        </p:txBody>
      </p:sp>
      <p:sp>
        <p:nvSpPr>
          <p:cNvPr id="27" name="TextBox 26"/>
          <p:cNvSpPr txBox="1"/>
          <p:nvPr/>
        </p:nvSpPr>
        <p:spPr>
          <a:xfrm>
            <a:off x="3290088" y="3148721"/>
            <a:ext cx="618287" cy="276999"/>
          </a:xfrm>
          <a:prstGeom prst="rect">
            <a:avLst/>
          </a:prstGeom>
          <a:noFill/>
        </p:spPr>
        <p:txBody>
          <a:bodyPr wrap="square" rtlCol="0">
            <a:spAutoFit/>
          </a:bodyPr>
          <a:lstStyle/>
          <a:p>
            <a:pPr algn="ctr"/>
            <a:r>
              <a:rPr lang="en-US" sz="1200" dirty="0" smtClean="0">
                <a:latin typeface="Book Antiqua" charset="0"/>
                <a:ea typeface="Book Antiqua" charset="0"/>
                <a:cs typeface="Book Antiqua" charset="0"/>
              </a:rPr>
              <a:t>0-5%</a:t>
            </a:r>
            <a:endParaRPr lang="en-US" sz="1200" dirty="0">
              <a:latin typeface="Book Antiqua" charset="0"/>
              <a:ea typeface="Book Antiqua" charset="0"/>
              <a:cs typeface="Book Antiqua" charset="0"/>
            </a:endParaRPr>
          </a:p>
        </p:txBody>
      </p:sp>
      <p:cxnSp>
        <p:nvCxnSpPr>
          <p:cNvPr id="28" name="Straight Arrow Connector 27"/>
          <p:cNvCxnSpPr/>
          <p:nvPr/>
        </p:nvCxnSpPr>
        <p:spPr>
          <a:xfrm>
            <a:off x="3767379" y="3283637"/>
            <a:ext cx="232437"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343348" y="2589537"/>
            <a:ext cx="680012" cy="276999"/>
          </a:xfrm>
          <a:prstGeom prst="rect">
            <a:avLst/>
          </a:prstGeom>
          <a:noFill/>
        </p:spPr>
        <p:txBody>
          <a:bodyPr wrap="square" rtlCol="0">
            <a:spAutoFit/>
          </a:bodyPr>
          <a:lstStyle/>
          <a:p>
            <a:r>
              <a:rPr lang="en-US" sz="1200" smtClean="0">
                <a:latin typeface="Book Antiqua" charset="0"/>
                <a:ea typeface="Book Antiqua" charset="0"/>
                <a:cs typeface="Book Antiqua" charset="0"/>
              </a:rPr>
              <a:t>0-10%</a:t>
            </a:r>
            <a:endParaRPr lang="en-US" sz="1200" dirty="0">
              <a:latin typeface="Book Antiqua" charset="0"/>
              <a:ea typeface="Book Antiqua" charset="0"/>
              <a:cs typeface="Book Antiqua" charset="0"/>
            </a:endParaRPr>
          </a:p>
        </p:txBody>
      </p:sp>
      <p:cxnSp>
        <p:nvCxnSpPr>
          <p:cNvPr id="9" name="Straight Arrow Connector 8"/>
          <p:cNvCxnSpPr/>
          <p:nvPr/>
        </p:nvCxnSpPr>
        <p:spPr>
          <a:xfrm>
            <a:off x="3592977" y="2589537"/>
            <a:ext cx="225021"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0841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u="sng" dirty="0" smtClean="0">
                <a:solidFill>
                  <a:srgbClr val="0000FF"/>
                </a:solidFill>
                <a:latin typeface="Book Antiqua" charset="0"/>
                <a:ea typeface="Book Antiqua" charset="0"/>
                <a:cs typeface="Book Antiqua" charset="0"/>
              </a:rPr>
              <a:t>Summary - II</a:t>
            </a:r>
            <a:endParaRPr lang="en-US" i="1" u="sng" dirty="0">
              <a:solidFill>
                <a:srgbClr val="0000FF"/>
              </a:solidFill>
              <a:latin typeface="Book Antiqua" charset="0"/>
              <a:ea typeface="Book Antiqua" charset="0"/>
              <a:cs typeface="Book Antiqua" charset="0"/>
            </a:endParaRPr>
          </a:p>
        </p:txBody>
      </p:sp>
      <p:sp>
        <p:nvSpPr>
          <p:cNvPr id="7" name="Content Placeholder 6"/>
          <p:cNvSpPr>
            <a:spLocks noGrp="1"/>
          </p:cNvSpPr>
          <p:nvPr>
            <p:ph idx="1"/>
          </p:nvPr>
        </p:nvSpPr>
        <p:spPr>
          <a:xfrm>
            <a:off x="457200" y="1400614"/>
            <a:ext cx="8229600" cy="3492061"/>
          </a:xfrm>
        </p:spPr>
        <p:txBody>
          <a:bodyPr>
            <a:noAutofit/>
          </a:bodyPr>
          <a:lstStyle/>
          <a:p>
            <a:pPr algn="just">
              <a:buFont typeface="Wingdings" charset="2"/>
              <a:buChar char="Ø"/>
            </a:pPr>
            <a:r>
              <a:rPr lang="en-US" altLang="zh-CN" sz="1800" dirty="0" smtClean="0">
                <a:solidFill>
                  <a:srgbClr val="0000FF"/>
                </a:solidFill>
                <a:latin typeface="Book Antiqua" charset="0"/>
                <a:ea typeface="Book Antiqua" charset="0"/>
                <a:cs typeface="Book Antiqua" charset="0"/>
              </a:rPr>
              <a:t>We report the efficiency corrected sixth </a:t>
            </a:r>
            <a:r>
              <a:rPr lang="en-US" altLang="zh-CN" sz="1800" dirty="0">
                <a:solidFill>
                  <a:srgbClr val="0000FF"/>
                </a:solidFill>
                <a:latin typeface="Book Antiqua" charset="0"/>
                <a:ea typeface="Book Antiqua" charset="0"/>
                <a:cs typeface="Book Antiqua" charset="0"/>
              </a:rPr>
              <a:t>order cumulant of </a:t>
            </a:r>
            <a:r>
              <a:rPr lang="en-US" altLang="zh-CN" sz="1800" dirty="0" smtClean="0">
                <a:solidFill>
                  <a:srgbClr val="0000FF"/>
                </a:solidFill>
                <a:latin typeface="Book Antiqua" charset="0"/>
                <a:ea typeface="Book Antiqua" charset="0"/>
                <a:cs typeface="Book Antiqua" charset="0"/>
              </a:rPr>
              <a:t>the net-proton multiplicity distribution </a:t>
            </a:r>
            <a:r>
              <a:rPr lang="en-US" altLang="zh-CN" sz="1800" dirty="0">
                <a:solidFill>
                  <a:srgbClr val="0000FF"/>
                </a:solidFill>
                <a:latin typeface="Book Antiqua" charset="0"/>
                <a:ea typeface="Book Antiqua" charset="0"/>
                <a:cs typeface="Book Antiqua" charset="0"/>
              </a:rPr>
              <a:t>for Au+Au </a:t>
            </a:r>
            <a:r>
              <a:rPr lang="en-US" altLang="zh-CN" sz="1800" dirty="0" smtClean="0">
                <a:solidFill>
                  <a:srgbClr val="0000FF"/>
                </a:solidFill>
                <a:latin typeface="Book Antiqua" charset="0"/>
                <a:ea typeface="Book Antiqua" charset="0"/>
                <a:cs typeface="Book Antiqua" charset="0"/>
              </a:rPr>
              <a:t>collisions at </a:t>
            </a:r>
            <a:r>
              <a:rPr lang="en-US" sz="1800" dirty="0" smtClean="0">
                <a:solidFill>
                  <a:srgbClr val="0000FF"/>
                </a:solidFill>
                <a:latin typeface="Book Antiqua" charset="0"/>
                <a:ea typeface="Book Antiqua" charset="0"/>
                <a:cs typeface="Book Antiqua" charset="0"/>
              </a:rPr>
              <a:t>√</a:t>
            </a:r>
            <a:r>
              <a:rPr lang="en-US" sz="1800" dirty="0" err="1">
                <a:solidFill>
                  <a:srgbClr val="0000FF"/>
                </a:solidFill>
                <a:latin typeface="Book Antiqua" charset="0"/>
                <a:ea typeface="Book Antiqua" charset="0"/>
                <a:cs typeface="Book Antiqua" charset="0"/>
              </a:rPr>
              <a:t>s</a:t>
            </a:r>
            <a:r>
              <a:rPr lang="en-US" sz="1800" baseline="-25000" dirty="0" err="1">
                <a:solidFill>
                  <a:srgbClr val="0000FF"/>
                </a:solidFill>
                <a:latin typeface="Book Antiqua" charset="0"/>
                <a:ea typeface="Book Antiqua" charset="0"/>
                <a:cs typeface="Book Antiqua" charset="0"/>
              </a:rPr>
              <a:t>NN</a:t>
            </a:r>
            <a:r>
              <a:rPr lang="en-US" sz="1800" baseline="-25000" dirty="0">
                <a:solidFill>
                  <a:srgbClr val="0000FF"/>
                </a:solidFill>
                <a:latin typeface="Book Antiqua" charset="0"/>
                <a:ea typeface="Book Antiqua" charset="0"/>
                <a:cs typeface="Book Antiqua" charset="0"/>
              </a:rPr>
              <a:t> </a:t>
            </a:r>
            <a:r>
              <a:rPr lang="en-US" sz="1800" dirty="0">
                <a:solidFill>
                  <a:srgbClr val="0000FF"/>
                </a:solidFill>
                <a:latin typeface="Book Antiqua" charset="0"/>
                <a:ea typeface="Book Antiqua" charset="0"/>
                <a:cs typeface="Book Antiqua" charset="0"/>
              </a:rPr>
              <a:t>= </a:t>
            </a:r>
            <a:r>
              <a:rPr lang="en-US" altLang="zh-CN" sz="1800" dirty="0" smtClean="0">
                <a:solidFill>
                  <a:srgbClr val="0000FF"/>
                </a:solidFill>
                <a:latin typeface="Book Antiqua" charset="0"/>
                <a:ea typeface="Book Antiqua" charset="0"/>
                <a:cs typeface="Book Antiqua" charset="0"/>
              </a:rPr>
              <a:t>200 GeV.</a:t>
            </a:r>
          </a:p>
          <a:p>
            <a:pPr algn="just">
              <a:buFont typeface="Wingdings" charset="2"/>
              <a:buChar char="Ø"/>
            </a:pPr>
            <a:endParaRPr lang="en-US" altLang="zh-CN" sz="1800" dirty="0" smtClean="0">
              <a:solidFill>
                <a:srgbClr val="0000FF"/>
              </a:solidFill>
              <a:latin typeface="Book Antiqua" charset="0"/>
              <a:ea typeface="Book Antiqua" charset="0"/>
              <a:cs typeface="Book Antiqua" charset="0"/>
            </a:endParaRPr>
          </a:p>
          <a:p>
            <a:pPr algn="just">
              <a:buFont typeface="Wingdings" charset="2"/>
              <a:buChar char="Ø"/>
            </a:pPr>
            <a:r>
              <a:rPr lang="en-US" altLang="zh-CN" sz="1800" dirty="0" smtClean="0">
                <a:solidFill>
                  <a:srgbClr val="0000FF"/>
                </a:solidFill>
                <a:latin typeface="Book Antiqua" charset="0"/>
                <a:ea typeface="Book Antiqua" charset="0"/>
                <a:cs typeface="Book Antiqua" charset="0"/>
              </a:rPr>
              <a:t>Centrality, transverse momentum and rapidity dependence of the ratio C</a:t>
            </a:r>
            <a:r>
              <a:rPr lang="en-US" altLang="zh-CN" sz="1800" baseline="-25000" dirty="0" smtClean="0">
                <a:solidFill>
                  <a:srgbClr val="0000FF"/>
                </a:solidFill>
                <a:latin typeface="Book Antiqua" charset="0"/>
                <a:ea typeface="Book Antiqua" charset="0"/>
                <a:cs typeface="Book Antiqua" charset="0"/>
              </a:rPr>
              <a:t>6</a:t>
            </a:r>
            <a:r>
              <a:rPr lang="en-US" altLang="zh-CN" sz="1800" dirty="0" smtClean="0">
                <a:solidFill>
                  <a:srgbClr val="0000FF"/>
                </a:solidFill>
                <a:latin typeface="Book Antiqua" charset="0"/>
                <a:ea typeface="Book Antiqua" charset="0"/>
                <a:cs typeface="Book Antiqua" charset="0"/>
              </a:rPr>
              <a:t>/C</a:t>
            </a:r>
            <a:r>
              <a:rPr lang="en-US" altLang="zh-CN" sz="1800" baseline="-25000" dirty="0" smtClean="0">
                <a:solidFill>
                  <a:srgbClr val="0000FF"/>
                </a:solidFill>
                <a:latin typeface="Book Antiqua" charset="0"/>
                <a:ea typeface="Book Antiqua" charset="0"/>
                <a:cs typeface="Book Antiqua" charset="0"/>
              </a:rPr>
              <a:t>2</a:t>
            </a:r>
            <a:r>
              <a:rPr lang="en-US" altLang="zh-CN" sz="1800" dirty="0" smtClean="0">
                <a:solidFill>
                  <a:srgbClr val="0000FF"/>
                </a:solidFill>
                <a:latin typeface="Book Antiqua" charset="0"/>
                <a:ea typeface="Book Antiqua" charset="0"/>
                <a:cs typeface="Book Antiqua" charset="0"/>
              </a:rPr>
              <a:t> are presented.</a:t>
            </a:r>
          </a:p>
          <a:p>
            <a:pPr algn="just">
              <a:buFont typeface="Wingdings" charset="2"/>
              <a:buChar char="Ø"/>
            </a:pPr>
            <a:endParaRPr lang="en-US" altLang="zh-CN" sz="1800" dirty="0">
              <a:solidFill>
                <a:srgbClr val="0000FF"/>
              </a:solidFill>
              <a:latin typeface="Book Antiqua" charset="0"/>
              <a:ea typeface="Book Antiqua" charset="0"/>
              <a:cs typeface="Book Antiqua" charset="0"/>
            </a:endParaRPr>
          </a:p>
          <a:p>
            <a:pPr algn="just">
              <a:buFont typeface="Wingdings" charset="2"/>
              <a:buChar char="Ø"/>
            </a:pPr>
            <a:r>
              <a:rPr lang="en-US" altLang="zh-CN" sz="1800" dirty="0" smtClean="0">
                <a:solidFill>
                  <a:srgbClr val="0000FF"/>
                </a:solidFill>
                <a:latin typeface="Book Antiqua" charset="0"/>
                <a:ea typeface="Book Antiqua" charset="0"/>
                <a:cs typeface="Book Antiqua" charset="0"/>
              </a:rPr>
              <a:t>C</a:t>
            </a:r>
            <a:r>
              <a:rPr lang="en-US" altLang="zh-CN" sz="1800" baseline="-25000" dirty="0" smtClean="0">
                <a:solidFill>
                  <a:srgbClr val="0000FF"/>
                </a:solidFill>
                <a:latin typeface="Book Antiqua" charset="0"/>
                <a:ea typeface="Book Antiqua" charset="0"/>
                <a:cs typeface="Book Antiqua" charset="0"/>
              </a:rPr>
              <a:t>6 </a:t>
            </a:r>
            <a:r>
              <a:rPr lang="en-US" altLang="zh-CN" sz="1800" dirty="0" smtClean="0">
                <a:solidFill>
                  <a:srgbClr val="0000FF"/>
                </a:solidFill>
                <a:latin typeface="Book Antiqua" charset="0"/>
                <a:ea typeface="Book Antiqua" charset="0"/>
                <a:cs typeface="Book Antiqua" charset="0"/>
              </a:rPr>
              <a:t>and</a:t>
            </a:r>
            <a:r>
              <a:rPr lang="en-US" altLang="zh-CN" sz="1800" baseline="-25000" dirty="0" smtClean="0">
                <a:solidFill>
                  <a:srgbClr val="0000FF"/>
                </a:solidFill>
                <a:latin typeface="Book Antiqua" charset="0"/>
                <a:ea typeface="Book Antiqua" charset="0"/>
                <a:cs typeface="Book Antiqua" charset="0"/>
              </a:rPr>
              <a:t> </a:t>
            </a:r>
            <a:r>
              <a:rPr lang="en-US" altLang="zh-CN" sz="1800" dirty="0" smtClean="0">
                <a:solidFill>
                  <a:srgbClr val="0000FF"/>
                </a:solidFill>
                <a:latin typeface="Book Antiqua" charset="0"/>
                <a:ea typeface="Book Antiqua" charset="0"/>
                <a:cs typeface="Book Antiqua" charset="0"/>
              </a:rPr>
              <a:t>C</a:t>
            </a:r>
            <a:r>
              <a:rPr lang="en-US" altLang="zh-CN" sz="1800" baseline="-25000" dirty="0" smtClean="0">
                <a:solidFill>
                  <a:srgbClr val="0000FF"/>
                </a:solidFill>
                <a:latin typeface="Book Antiqua" charset="0"/>
                <a:ea typeface="Book Antiqua" charset="0"/>
                <a:cs typeface="Book Antiqua" charset="0"/>
              </a:rPr>
              <a:t>6</a:t>
            </a:r>
            <a:r>
              <a:rPr lang="en-US" altLang="zh-CN" sz="1800" dirty="0" smtClean="0">
                <a:solidFill>
                  <a:srgbClr val="0000FF"/>
                </a:solidFill>
                <a:latin typeface="Book Antiqua" charset="0"/>
                <a:ea typeface="Book Antiqua" charset="0"/>
                <a:cs typeface="Book Antiqua" charset="0"/>
              </a:rPr>
              <a:t>/C</a:t>
            </a:r>
            <a:r>
              <a:rPr lang="en-US" altLang="zh-CN" sz="1800" baseline="-25000" dirty="0" smtClean="0">
                <a:solidFill>
                  <a:srgbClr val="0000FF"/>
                </a:solidFill>
                <a:latin typeface="Book Antiqua" charset="0"/>
                <a:ea typeface="Book Antiqua" charset="0"/>
                <a:cs typeface="Book Antiqua" charset="0"/>
              </a:rPr>
              <a:t>2 </a:t>
            </a:r>
            <a:r>
              <a:rPr lang="en-US" altLang="zh-CN" sz="1800" dirty="0" smtClean="0">
                <a:solidFill>
                  <a:srgbClr val="0000FF"/>
                </a:solidFill>
                <a:latin typeface="Book Antiqua" charset="0"/>
                <a:ea typeface="Book Antiqua" charset="0"/>
                <a:cs typeface="Book Antiqua" charset="0"/>
              </a:rPr>
              <a:t> are negative for central collisions with large statistical uncertainty.</a:t>
            </a:r>
            <a:endParaRPr lang="en-US" altLang="zh-CN" sz="1800" dirty="0">
              <a:solidFill>
                <a:srgbClr val="0000FF"/>
              </a:solidFill>
              <a:latin typeface="Book Antiqua" charset="0"/>
              <a:ea typeface="Book Antiqua" charset="0"/>
              <a:cs typeface="Book Antiqua" charset="0"/>
            </a:endParaRPr>
          </a:p>
          <a:p>
            <a:pPr algn="just">
              <a:buFont typeface="Wingdings" charset="2"/>
              <a:buChar char="Ø"/>
            </a:pPr>
            <a:endParaRPr lang="en-US" altLang="zh-CN" sz="1800" dirty="0">
              <a:solidFill>
                <a:srgbClr val="0000FF"/>
              </a:solidFill>
              <a:latin typeface="Book Antiqua" charset="0"/>
              <a:ea typeface="Book Antiqua" charset="0"/>
              <a:cs typeface="Book Antiqua" charset="0"/>
            </a:endParaRPr>
          </a:p>
          <a:p>
            <a:pPr algn="just">
              <a:buFont typeface="Wingdings" charset="2"/>
              <a:buChar char="Ø"/>
            </a:pPr>
            <a:r>
              <a:rPr lang="en-US" altLang="zh-CN" sz="1800" dirty="0" smtClean="0">
                <a:solidFill>
                  <a:srgbClr val="0000FF"/>
                </a:solidFill>
                <a:latin typeface="Book Antiqua" charset="0"/>
                <a:ea typeface="Book Antiqua" charset="0"/>
                <a:cs typeface="Book Antiqua" charset="0"/>
              </a:rPr>
              <a:t>Assessment of systematic errors is underway.</a:t>
            </a:r>
          </a:p>
          <a:p>
            <a:pPr algn="just">
              <a:buFont typeface="Wingdings" charset="2"/>
              <a:buChar char="Ø"/>
            </a:pPr>
            <a:endParaRPr lang="en-US" altLang="zh-CN" sz="1800" dirty="0" smtClean="0">
              <a:solidFill>
                <a:srgbClr val="0000FF"/>
              </a:solidFill>
              <a:latin typeface="Book Antiqua" charset="0"/>
              <a:ea typeface="Book Antiqua" charset="0"/>
              <a:cs typeface="Book Antiqua" charset="0"/>
            </a:endParaRPr>
          </a:p>
          <a:p>
            <a:pPr algn="just">
              <a:buFont typeface="Wingdings" charset="2"/>
              <a:buChar char="Ø"/>
            </a:pPr>
            <a:r>
              <a:rPr lang="en-US" altLang="zh-CN" sz="1800" dirty="0" smtClean="0">
                <a:solidFill>
                  <a:srgbClr val="0000FF"/>
                </a:solidFill>
                <a:latin typeface="Book Antiqua" charset="0"/>
                <a:ea typeface="Book Antiqua" charset="0"/>
                <a:cs typeface="Book Antiqua" charset="0"/>
              </a:rPr>
              <a:t>Combining the data taken in year 2014 and 2016, with more than </a:t>
            </a:r>
            <a:r>
              <a:rPr lang="en-US" altLang="zh-CN" sz="1800" dirty="0">
                <a:solidFill>
                  <a:srgbClr val="0000FF"/>
                </a:solidFill>
                <a:latin typeface="Book Antiqua" charset="0"/>
                <a:ea typeface="Book Antiqua" charset="0"/>
                <a:cs typeface="Book Antiqua" charset="0"/>
              </a:rPr>
              <a:t>2</a:t>
            </a:r>
            <a:r>
              <a:rPr lang="en-US" altLang="zh-CN" sz="1800" dirty="0" smtClean="0">
                <a:solidFill>
                  <a:srgbClr val="0000FF"/>
                </a:solidFill>
                <a:latin typeface="Book Antiqua" charset="0"/>
                <a:ea typeface="Book Antiqua" charset="0"/>
                <a:cs typeface="Book Antiqua" charset="0"/>
              </a:rPr>
              <a:t> billion events, we can get a better control on the statistical errors for C</a:t>
            </a:r>
            <a:r>
              <a:rPr lang="en-US" altLang="zh-CN" sz="1800" baseline="-25000" dirty="0" smtClean="0">
                <a:solidFill>
                  <a:srgbClr val="0000FF"/>
                </a:solidFill>
                <a:latin typeface="Book Antiqua" charset="0"/>
                <a:ea typeface="Book Antiqua" charset="0"/>
                <a:cs typeface="Book Antiqua" charset="0"/>
              </a:rPr>
              <a:t>6</a:t>
            </a:r>
            <a:r>
              <a:rPr lang="en-US" altLang="zh-CN" sz="1800" dirty="0" smtClean="0">
                <a:solidFill>
                  <a:srgbClr val="0000FF"/>
                </a:solidFill>
                <a:latin typeface="Book Antiqua" charset="0"/>
                <a:ea typeface="Book Antiqua" charset="0"/>
                <a:cs typeface="Book Antiqua" charset="0"/>
              </a:rPr>
              <a:t>/C</a:t>
            </a:r>
            <a:r>
              <a:rPr lang="en-US" altLang="zh-CN" sz="1800" baseline="-25000" dirty="0" smtClean="0">
                <a:solidFill>
                  <a:srgbClr val="0000FF"/>
                </a:solidFill>
                <a:latin typeface="Book Antiqua" charset="0"/>
                <a:ea typeface="Book Antiqua" charset="0"/>
                <a:cs typeface="Book Antiqua" charset="0"/>
              </a:rPr>
              <a:t>2</a:t>
            </a:r>
            <a:r>
              <a:rPr lang="en-US" altLang="zh-CN" sz="1800" dirty="0" smtClean="0">
                <a:solidFill>
                  <a:srgbClr val="0000FF"/>
                </a:solidFill>
                <a:latin typeface="Book Antiqua" charset="0"/>
                <a:ea typeface="Book Antiqua" charset="0"/>
                <a:cs typeface="Book Antiqua" charset="0"/>
              </a:rPr>
              <a:t>.</a:t>
            </a:r>
          </a:p>
          <a:p>
            <a:pPr marL="0" indent="0" algn="just">
              <a:buNone/>
            </a:pPr>
            <a:r>
              <a:rPr lang="en-US" altLang="zh-CN" sz="1800" dirty="0" smtClean="0">
                <a:solidFill>
                  <a:srgbClr val="0000FF"/>
                </a:solidFill>
                <a:latin typeface="Book Antiqua" charset="0"/>
                <a:ea typeface="Book Antiqua" charset="0"/>
                <a:cs typeface="Book Antiqua" charset="0"/>
              </a:rPr>
              <a:t>						</a:t>
            </a:r>
            <a:endParaRPr lang="en-US" altLang="zh-CN" sz="1800" dirty="0">
              <a:solidFill>
                <a:srgbClr val="0000FF"/>
              </a:solidFill>
              <a:latin typeface="Book Antiqua" charset="0"/>
              <a:ea typeface="Book Antiqua" charset="0"/>
              <a:cs typeface="Book Antiqua"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4" descr="STAR-logo-base-balck"/>
          <p:cNvPicPr>
            <a:picLocks noChangeAspect="1" noChangeArrowheads="1"/>
          </p:cNvPicPr>
          <p:nvPr/>
        </p:nvPicPr>
        <p:blipFill>
          <a:blip r:embed="rId4">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7200" y="64928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4" name="Slide Number Placeholder 3"/>
          <p:cNvSpPr>
            <a:spLocks noGrp="1"/>
          </p:cNvSpPr>
          <p:nvPr>
            <p:ph type="sldNum" sz="quarter" idx="12"/>
          </p:nvPr>
        </p:nvSpPr>
        <p:spPr>
          <a:xfrm>
            <a:off x="6553200" y="6492875"/>
            <a:ext cx="2133600" cy="365125"/>
          </a:xfrm>
        </p:spPr>
        <p:txBody>
          <a:bodyPr/>
          <a:lstStyle/>
          <a:p>
            <a:fld id="{0EE1BDB5-98BA-5D40-821A-D97B0EC28304}" type="slidenum">
              <a:rPr lang="en-US" smtClean="0">
                <a:solidFill>
                  <a:srgbClr val="0000EE"/>
                </a:solidFill>
              </a:rPr>
              <a:t>17</a:t>
            </a:fld>
            <a:endParaRPr lang="en-US" dirty="0">
              <a:solidFill>
                <a:srgbClr val="0000EE"/>
              </a:solidFill>
            </a:endParaRPr>
          </a:p>
        </p:txBody>
      </p:sp>
      <p:sp>
        <p:nvSpPr>
          <p:cNvPr id="2" name="Footer Placeholder 1"/>
          <p:cNvSpPr>
            <a:spLocks noGrp="1"/>
          </p:cNvSpPr>
          <p:nvPr>
            <p:ph type="ftr" sz="quarter" idx="11"/>
          </p:nvPr>
        </p:nvSpPr>
        <p:spPr>
          <a:xfrm>
            <a:off x="3124200" y="6492874"/>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Tree>
    <p:extLst>
      <p:ext uri="{BB962C8B-B14F-4D97-AF65-F5344CB8AC3E}">
        <p14:creationId xmlns:p14="http://schemas.microsoft.com/office/powerpoint/2010/main" val="1780546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4" descr="STAR-logo-base-balck"/>
          <p:cNvPicPr>
            <a:picLocks noChangeAspect="1" noChangeArrowheads="1"/>
          </p:cNvPicPr>
          <p:nvPr/>
        </p:nvPicPr>
        <p:blipFill>
          <a:blip r:embed="rId3">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2"/>
          <p:cNvSpPr>
            <a:spLocks noGrp="1"/>
          </p:cNvSpPr>
          <p:nvPr>
            <p:ph type="ctrTitle"/>
          </p:nvPr>
        </p:nvSpPr>
        <p:spPr/>
        <p:txBody>
          <a:bodyPr>
            <a:normAutofit/>
          </a:bodyPr>
          <a:lstStyle/>
          <a:p>
            <a:r>
              <a:rPr lang="en-US" sz="7200" i="1" dirty="0">
                <a:solidFill>
                  <a:srgbClr val="0000FF"/>
                </a:solidFill>
                <a:latin typeface="Edwardian Script ITC" charset="0"/>
                <a:ea typeface="Edwardian Script ITC" charset="0"/>
                <a:cs typeface="Edwardian Script ITC" charset="0"/>
              </a:rPr>
              <a:t>Thank you </a:t>
            </a:r>
            <a:r>
              <a:rPr lang="en-US" sz="7200" dirty="0">
                <a:solidFill>
                  <a:srgbClr val="0000FF"/>
                </a:solidFill>
                <a:latin typeface="Edwardian Script ITC" charset="0"/>
                <a:ea typeface="Edwardian Script ITC" charset="0"/>
                <a:cs typeface="Edwardian Script ITC" charset="0"/>
              </a:rPr>
              <a:t> </a:t>
            </a:r>
            <a:r>
              <a:rPr lang="en-US" sz="7200" dirty="0" smtClean="0">
                <a:solidFill>
                  <a:srgbClr val="0000FF"/>
                </a:solidFill>
                <a:latin typeface="Edwardian Script ITC" charset="0"/>
                <a:ea typeface="Edwardian Script ITC" charset="0"/>
                <a:cs typeface="Edwardian Script ITC" charset="0"/>
              </a:rPr>
              <a:t>!</a:t>
            </a:r>
            <a:endParaRPr lang="en-US" sz="7200" dirty="0"/>
          </a:p>
        </p:txBody>
      </p:sp>
    </p:spTree>
    <p:extLst>
      <p:ext uri="{BB962C8B-B14F-4D97-AF65-F5344CB8AC3E}">
        <p14:creationId xmlns:p14="http://schemas.microsoft.com/office/powerpoint/2010/main" val="484931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4" descr="STAR-logo-base-balck"/>
          <p:cNvPicPr>
            <a:picLocks noChangeAspect="1" noChangeArrowheads="1"/>
          </p:cNvPicPr>
          <p:nvPr/>
        </p:nvPicPr>
        <p:blipFill>
          <a:blip r:embed="rId3">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0"/>
          <p:cNvSpPr>
            <a:spLocks noGrp="1"/>
          </p:cNvSpPr>
          <p:nvPr>
            <p:ph type="ctrTitle"/>
          </p:nvPr>
        </p:nvSpPr>
        <p:spPr/>
        <p:txBody>
          <a:bodyPr/>
          <a:lstStyle/>
          <a:p>
            <a:r>
              <a:rPr lang="en-US" dirty="0">
                <a:solidFill>
                  <a:srgbClr val="0000FF"/>
                </a:solidFill>
                <a:latin typeface="Book Antiqua" charset="0"/>
                <a:ea typeface="Book Antiqua" charset="0"/>
                <a:cs typeface="Book Antiqua" charset="0"/>
              </a:rPr>
              <a:t>Back-up</a:t>
            </a:r>
            <a:endParaRPr lang="en-US" dirty="0"/>
          </a:p>
        </p:txBody>
      </p:sp>
    </p:spTree>
    <p:extLst>
      <p:ext uri="{BB962C8B-B14F-4D97-AF65-F5344CB8AC3E}">
        <p14:creationId xmlns:p14="http://schemas.microsoft.com/office/powerpoint/2010/main" val="1980970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figure1"/>
          <p:cNvPicPr>
            <a:picLocks noChangeAspect="1" noChangeArrowheads="1"/>
          </p:cNvPicPr>
          <p:nvPr/>
        </p:nvPicPr>
        <p:blipFill>
          <a:blip r:embed="rId3" cstate="print">
            <a:extLst>
              <a:ext uri="{28A0092B-C50C-407E-A947-70E740481C1C}">
                <a14:useLocalDpi xmlns:a14="http://schemas.microsoft.com/office/drawing/2010/main" val="0"/>
              </a:ext>
            </a:extLst>
          </a:blip>
          <a:srcRect l="2400" t="9494" r="14400" b="1582"/>
          <a:stretch>
            <a:fillRect/>
          </a:stretch>
        </p:blipFill>
        <p:spPr bwMode="auto">
          <a:xfrm>
            <a:off x="5509154" y="4257870"/>
            <a:ext cx="2780880" cy="2407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4145"/>
            <a:ext cx="8229600" cy="1143000"/>
          </a:xfrm>
        </p:spPr>
        <p:txBody>
          <a:bodyPr>
            <a:normAutofit fontScale="90000"/>
          </a:bodyPr>
          <a:lstStyle/>
          <a:p>
            <a:r>
              <a:rPr lang="en-US" i="1" u="sng" dirty="0" smtClean="0">
                <a:solidFill>
                  <a:srgbClr val="0000FF"/>
                </a:solidFill>
                <a:latin typeface="Book Antiqua" charset="0"/>
                <a:ea typeface="Book Antiqua" charset="0"/>
                <a:cs typeface="Book Antiqua" charset="0"/>
              </a:rPr>
              <a:t>Fluctuation of </a:t>
            </a:r>
            <a:r>
              <a:rPr lang="en-US" i="1" u="sng" dirty="0">
                <a:solidFill>
                  <a:srgbClr val="0000FF"/>
                </a:solidFill>
                <a:latin typeface="Book Antiqua" charset="0"/>
                <a:ea typeface="Book Antiqua" charset="0"/>
                <a:cs typeface="Book Antiqua" charset="0"/>
              </a:rPr>
              <a:t>Conserved Quantities</a:t>
            </a:r>
          </a:p>
        </p:txBody>
      </p:sp>
      <p:pic>
        <p:nvPicPr>
          <p:cNvPr id="11"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004" y="1341553"/>
            <a:ext cx="2710031" cy="2654884"/>
          </a:xfrm>
          <a:prstGeom prst="rect">
            <a:avLst/>
          </a:prstGeom>
        </p:spPr>
      </p:pic>
      <p:sp>
        <p:nvSpPr>
          <p:cNvPr id="15" name="Subtitle 2"/>
          <p:cNvSpPr>
            <a:spLocks noGrp="1"/>
          </p:cNvSpPr>
          <p:nvPr>
            <p:ph sz="half" idx="1"/>
          </p:nvPr>
        </p:nvSpPr>
        <p:spPr>
          <a:xfrm>
            <a:off x="132296" y="1600199"/>
            <a:ext cx="5020744" cy="3846229"/>
          </a:xfrm>
        </p:spPr>
        <p:txBody>
          <a:bodyPr>
            <a:normAutofit fontScale="85000" lnSpcReduction="20000"/>
          </a:bodyPr>
          <a:lstStyle/>
          <a:p>
            <a:pPr>
              <a:buFont typeface="Wingdings" charset="2"/>
              <a:buChar char="Ø"/>
            </a:pPr>
            <a:r>
              <a:rPr lang="en-US" sz="3300" dirty="0" smtClean="0">
                <a:solidFill>
                  <a:srgbClr val="0000FF"/>
                </a:solidFill>
                <a:latin typeface="Book Antiqua" charset="0"/>
                <a:ea typeface="Book Antiqua" charset="0"/>
                <a:cs typeface="Book Antiqua" charset="0"/>
              </a:rPr>
              <a:t> </a:t>
            </a:r>
            <a:r>
              <a:rPr lang="en-US" sz="2400" dirty="0" smtClean="0">
                <a:solidFill>
                  <a:srgbClr val="0000FF"/>
                </a:solidFill>
                <a:latin typeface="Book Antiqua" charset="0"/>
                <a:ea typeface="Book Antiqua" charset="0"/>
                <a:cs typeface="Book Antiqua" charset="0"/>
              </a:rPr>
              <a:t>Connection to the susceptibility of the system (</a:t>
            </a:r>
            <a:r>
              <a:rPr lang="en-US" sz="2400" i="1" dirty="0" err="1" smtClean="0">
                <a:solidFill>
                  <a:srgbClr val="0000FF"/>
                </a:solidFill>
                <a:latin typeface="Book Antiqua" charset="0"/>
                <a:ea typeface="Book Antiqua" charset="0"/>
                <a:cs typeface="Book Antiqua" charset="0"/>
              </a:rPr>
              <a:t>χ</a:t>
            </a:r>
            <a:r>
              <a:rPr lang="en-US" sz="2400" dirty="0" smtClean="0">
                <a:solidFill>
                  <a:srgbClr val="0000FF"/>
                </a:solidFill>
                <a:latin typeface="Book Antiqua" charset="0"/>
                <a:ea typeface="Book Antiqua" charset="0"/>
                <a:cs typeface="Book Antiqua" charset="0"/>
              </a:rPr>
              <a:t>)</a:t>
            </a:r>
          </a:p>
          <a:p>
            <a:pPr>
              <a:buFont typeface="Wingdings" charset="2"/>
              <a:buChar char="Ø"/>
            </a:pPr>
            <a:endParaRPr lang="en-US" sz="3300" dirty="0">
              <a:solidFill>
                <a:srgbClr val="0000FF"/>
              </a:solidFill>
              <a:latin typeface="Book Antiqua" charset="0"/>
              <a:ea typeface="Book Antiqua" charset="0"/>
              <a:cs typeface="Book Antiqua" charset="0"/>
            </a:endParaRPr>
          </a:p>
          <a:p>
            <a:pPr>
              <a:buFont typeface="Wingdings" charset="2"/>
              <a:buChar char="Ø"/>
            </a:pPr>
            <a:endParaRPr lang="en-US" sz="3300" dirty="0">
              <a:solidFill>
                <a:srgbClr val="0000FF"/>
              </a:solidFill>
              <a:latin typeface="Book Antiqua" charset="0"/>
              <a:ea typeface="Book Antiqua" charset="0"/>
              <a:cs typeface="Book Antiqua" charset="0"/>
            </a:endParaRPr>
          </a:p>
          <a:p>
            <a:pPr>
              <a:buFont typeface="Wingdings" charset="2"/>
              <a:buChar char="Ø"/>
            </a:pPr>
            <a:endParaRPr lang="en-US" sz="3300" dirty="0">
              <a:solidFill>
                <a:srgbClr val="0000FF"/>
              </a:solidFill>
              <a:latin typeface="Book Antiqua" charset="0"/>
              <a:ea typeface="Book Antiqua" charset="0"/>
              <a:cs typeface="Book Antiqua" charset="0"/>
            </a:endParaRPr>
          </a:p>
          <a:p>
            <a:pPr>
              <a:buFont typeface="Wingdings" charset="2"/>
              <a:buChar char="Ø"/>
            </a:pPr>
            <a:endParaRPr lang="en-US" sz="3300" dirty="0">
              <a:solidFill>
                <a:srgbClr val="0000FF"/>
              </a:solidFill>
              <a:latin typeface="Book Antiqua" charset="0"/>
              <a:ea typeface="Book Antiqua" charset="0"/>
              <a:cs typeface="Book Antiqua" charset="0"/>
            </a:endParaRPr>
          </a:p>
          <a:p>
            <a:pPr>
              <a:buFont typeface="Wingdings" charset="2"/>
              <a:buChar char="Ø"/>
            </a:pPr>
            <a:endParaRPr lang="en-US" sz="2600" dirty="0">
              <a:solidFill>
                <a:srgbClr val="0000FF"/>
              </a:solidFill>
              <a:latin typeface="Book Antiqua" charset="0"/>
              <a:ea typeface="Book Antiqua" charset="0"/>
              <a:cs typeface="Book Antiqua" charset="0"/>
            </a:endParaRPr>
          </a:p>
          <a:p>
            <a:pPr>
              <a:buFont typeface="Wingdings" charset="2"/>
              <a:buChar char="Ø"/>
            </a:pPr>
            <a:r>
              <a:rPr lang="en-US" sz="3300" dirty="0" smtClean="0">
                <a:solidFill>
                  <a:srgbClr val="0000FF"/>
                </a:solidFill>
                <a:latin typeface="Book Antiqua" charset="0"/>
                <a:ea typeface="Book Antiqua" charset="0"/>
                <a:cs typeface="Book Antiqua" charset="0"/>
              </a:rPr>
              <a:t> </a:t>
            </a:r>
            <a:r>
              <a:rPr lang="en-US" sz="2400" dirty="0" smtClean="0">
                <a:solidFill>
                  <a:srgbClr val="0000FF"/>
                </a:solidFill>
                <a:latin typeface="Book Antiqua" charset="0"/>
                <a:ea typeface="Book Antiqua" charset="0"/>
                <a:cs typeface="Book Antiqua" charset="0"/>
              </a:rPr>
              <a:t>Higher order cumulants are more sensitive to the signatures of QCD phase transition</a:t>
            </a:r>
            <a:endParaRPr lang="en-US" sz="2400" dirty="0">
              <a:solidFill>
                <a:srgbClr val="0000FF"/>
              </a:solidFill>
              <a:latin typeface="Book Antiqua" charset="0"/>
              <a:ea typeface="Book Antiqua" charset="0"/>
              <a:cs typeface="Book Antiqua"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4" descr="STAR-logo-base-balck"/>
          <p:cNvPicPr>
            <a:picLocks noChangeAspect="1" noChangeArrowheads="1"/>
          </p:cNvPicPr>
          <p:nvPr/>
        </p:nvPicPr>
        <p:blipFill>
          <a:blip r:embed="rId6">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548670" y="2453400"/>
                <a:ext cx="2945998" cy="5616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charset="0"/>
                            </a:rPr>
                          </m:ctrlPr>
                        </m:sSubSupPr>
                        <m:e>
                          <m:r>
                            <a:rPr lang="en-US" sz="1600" i="1" smtClean="0">
                              <a:latin typeface="Cambria Math" charset="0"/>
                              <a:ea typeface="Cambria Math" charset="0"/>
                              <a:cs typeface="Cambria Math" charset="0"/>
                            </a:rPr>
                            <m:t>𝜒</m:t>
                          </m:r>
                        </m:e>
                        <m:sub>
                          <m:r>
                            <a:rPr lang="en-US" sz="1600" b="0" i="1" smtClean="0">
                              <a:latin typeface="Cambria Math" charset="0"/>
                            </a:rPr>
                            <m:t>𝑞</m:t>
                          </m:r>
                        </m:sub>
                        <m:sup>
                          <m:r>
                            <a:rPr lang="en-US" sz="1600" b="0" i="1" smtClean="0">
                              <a:latin typeface="Cambria Math" charset="0"/>
                            </a:rPr>
                            <m:t>(</m:t>
                          </m:r>
                          <m:r>
                            <a:rPr lang="en-US" sz="1600" b="0" i="1" smtClean="0">
                              <a:latin typeface="Cambria Math" charset="0"/>
                            </a:rPr>
                            <m:t>𝑛</m:t>
                          </m:r>
                          <m:r>
                            <a:rPr lang="en-US" sz="1600" b="0" i="1" smtClean="0">
                              <a:latin typeface="Cambria Math" charset="0"/>
                            </a:rPr>
                            <m:t>)</m:t>
                          </m:r>
                        </m:sup>
                      </m:sSubSup>
                      <m:r>
                        <a:rPr lang="en-US" sz="1600" b="0" i="1" smtClean="0">
                          <a:latin typeface="Cambria Math" charset="0"/>
                        </a:rPr>
                        <m:t>= </m:t>
                      </m:r>
                      <m:f>
                        <m:fPr>
                          <m:ctrlPr>
                            <a:rPr lang="bg-BG" sz="1600" b="0" i="1" smtClean="0">
                              <a:latin typeface="Cambria Math" charset="0"/>
                            </a:rPr>
                          </m:ctrlPr>
                        </m:fPr>
                        <m:num>
                          <m:r>
                            <a:rPr lang="en-US" sz="1600" b="0" i="1" smtClean="0">
                              <a:latin typeface="Cambria Math" charset="0"/>
                            </a:rPr>
                            <m:t>1</m:t>
                          </m:r>
                        </m:num>
                        <m:den>
                          <m:r>
                            <a:rPr lang="en-US" sz="1600" b="0" i="1" smtClean="0">
                              <a:latin typeface="Cambria Math" charset="0"/>
                            </a:rPr>
                            <m:t>𝑉</m:t>
                          </m:r>
                          <m:sSup>
                            <m:sSupPr>
                              <m:ctrlPr>
                                <a:rPr lang="en-US" sz="1600" b="0" i="1" smtClean="0">
                                  <a:latin typeface="Cambria Math" charset="0"/>
                                </a:rPr>
                              </m:ctrlPr>
                            </m:sSupPr>
                            <m:e>
                              <m:r>
                                <a:rPr lang="en-US" sz="1600" b="0" i="1" smtClean="0">
                                  <a:latin typeface="Cambria Math" charset="0"/>
                                </a:rPr>
                                <m:t>𝑇</m:t>
                              </m:r>
                            </m:e>
                            <m:sup>
                              <m:r>
                                <a:rPr lang="en-US" sz="1600" b="0" i="1" smtClean="0">
                                  <a:latin typeface="Cambria Math" charset="0"/>
                                </a:rPr>
                                <m:t>3</m:t>
                              </m:r>
                            </m:sup>
                          </m:sSup>
                        </m:den>
                      </m:f>
                      <m:r>
                        <a:rPr lang="en-US" sz="1600" b="0" i="1" smtClean="0">
                          <a:latin typeface="Cambria Math" charset="0"/>
                        </a:rPr>
                        <m:t> </m:t>
                      </m:r>
                      <m:r>
                        <a:rPr lang="en-US" sz="1600" b="0" i="1" smtClean="0">
                          <a:latin typeface="Cambria Math" charset="0"/>
                          <a:ea typeface="Cambria Math" charset="0"/>
                          <a:cs typeface="Cambria Math" charset="0"/>
                        </a:rPr>
                        <m:t>× </m:t>
                      </m:r>
                      <m:sSub>
                        <m:sSubPr>
                          <m:ctrlPr>
                            <a:rPr lang="en-US" sz="1600" b="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𝐶</m:t>
                          </m:r>
                        </m:e>
                        <m:sub>
                          <m:r>
                            <a:rPr lang="en-US" sz="1600" b="0" i="1" smtClean="0">
                              <a:latin typeface="Cambria Math" charset="0"/>
                              <a:ea typeface="Cambria Math" charset="0"/>
                              <a:cs typeface="Cambria Math" charset="0"/>
                            </a:rPr>
                            <m:t>𝑛</m:t>
                          </m:r>
                          <m:r>
                            <a:rPr lang="en-US" sz="1600" b="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𝑞</m:t>
                          </m:r>
                        </m:sub>
                      </m:sSub>
                      <m:r>
                        <a:rPr lang="en-US" sz="1600" b="0" i="1" smtClean="0">
                          <a:latin typeface="Cambria Math" charset="0"/>
                          <a:ea typeface="Cambria Math" charset="0"/>
                          <a:cs typeface="Cambria Math" charset="0"/>
                        </a:rPr>
                        <m:t>= </m:t>
                      </m:r>
                      <m:f>
                        <m:fPr>
                          <m:ctrlPr>
                            <a:rPr lang="bg-BG" sz="1600" b="0" i="1" smtClean="0">
                              <a:latin typeface="Cambria Math" charset="0"/>
                              <a:ea typeface="Cambria Math" charset="0"/>
                              <a:cs typeface="Cambria Math" charset="0"/>
                            </a:rPr>
                          </m:ctrlPr>
                        </m:fPr>
                        <m:num>
                          <m:sSup>
                            <m:sSupPr>
                              <m:ctrlPr>
                                <a:rPr lang="bg-BG" sz="1600" b="0" i="1" smtClean="0">
                                  <a:latin typeface="Cambria Math" charset="0"/>
                                  <a:ea typeface="Cambria Math" charset="0"/>
                                  <a:cs typeface="Cambria Math" charset="0"/>
                                </a:rPr>
                              </m:ctrlPr>
                            </m:sSupPr>
                            <m:e>
                              <m:r>
                                <a:rPr lang="bg-BG" sz="1600" b="0" i="1" smtClean="0">
                                  <a:latin typeface="Cambria Math" charset="0"/>
                                  <a:ea typeface="Cambria Math" charset="0"/>
                                  <a:cs typeface="Cambria Math" charset="0"/>
                                </a:rPr>
                                <m:t>𝜕</m:t>
                              </m:r>
                            </m:e>
                            <m:sup>
                              <m:r>
                                <a:rPr lang="en-US" sz="1600" b="0" i="1" smtClean="0">
                                  <a:latin typeface="Cambria Math" charset="0"/>
                                  <a:ea typeface="Cambria Math" charset="0"/>
                                  <a:cs typeface="Cambria Math" charset="0"/>
                                </a:rPr>
                                <m:t>𝑛</m:t>
                              </m:r>
                            </m:sup>
                          </m:sSup>
                          <m:r>
                            <a:rPr lang="en-US" sz="1600" b="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𝑝</m:t>
                          </m:r>
                          <m:r>
                            <a:rPr lang="en-US" sz="1600" b="0" i="1" smtClean="0">
                              <a:latin typeface="Cambria Math" charset="0"/>
                              <a:ea typeface="Cambria Math" charset="0"/>
                              <a:cs typeface="Cambria Math" charset="0"/>
                            </a:rPr>
                            <m:t>/</m:t>
                          </m:r>
                          <m:sSup>
                            <m:sSupPr>
                              <m:ctrlPr>
                                <a:rPr lang="en-US" sz="1600" b="0" i="1" smtClean="0">
                                  <a:latin typeface="Cambria Math" charset="0"/>
                                  <a:ea typeface="Cambria Math" charset="0"/>
                                  <a:cs typeface="Cambria Math" charset="0"/>
                                </a:rPr>
                              </m:ctrlPr>
                            </m:sSupPr>
                            <m:e>
                              <m:r>
                                <a:rPr lang="en-US" sz="1600" b="0" i="1" smtClean="0">
                                  <a:latin typeface="Cambria Math" charset="0"/>
                                  <a:ea typeface="Cambria Math" charset="0"/>
                                  <a:cs typeface="Cambria Math" charset="0"/>
                                </a:rPr>
                                <m:t>𝑇</m:t>
                              </m:r>
                            </m:e>
                            <m:sup>
                              <m:r>
                                <a:rPr lang="en-US" sz="1600" b="0" i="1" smtClean="0">
                                  <a:latin typeface="Cambria Math" charset="0"/>
                                  <a:ea typeface="Cambria Math" charset="0"/>
                                  <a:cs typeface="Cambria Math" charset="0"/>
                                </a:rPr>
                                <m:t>4</m:t>
                              </m:r>
                            </m:sup>
                          </m:sSup>
                          <m:r>
                            <a:rPr lang="en-US" sz="1600" b="0" i="1" smtClean="0">
                              <a:latin typeface="Cambria Math" charset="0"/>
                              <a:ea typeface="Cambria Math" charset="0"/>
                              <a:cs typeface="Cambria Math" charset="0"/>
                            </a:rPr>
                            <m:t>)</m:t>
                          </m:r>
                        </m:num>
                        <m:den>
                          <m:r>
                            <a:rPr lang="bg-BG" sz="1600" b="0" i="1" smtClean="0">
                              <a:latin typeface="Cambria Math" charset="0"/>
                              <a:ea typeface="Cambria Math" charset="0"/>
                              <a:cs typeface="Cambria Math" charset="0"/>
                            </a:rPr>
                            <m:t>𝜕</m:t>
                          </m:r>
                          <m:sSup>
                            <m:sSupPr>
                              <m:ctrlPr>
                                <a:rPr lang="en-US" sz="1600" b="0" i="1" smtClean="0">
                                  <a:latin typeface="Cambria Math" charset="0"/>
                                  <a:ea typeface="Cambria Math" charset="0"/>
                                  <a:cs typeface="Cambria Math" charset="0"/>
                                </a:rPr>
                              </m:ctrlPr>
                            </m:sSupPr>
                            <m:e>
                              <m:r>
                                <a:rPr lang="en-US" sz="1600" i="1">
                                  <a:latin typeface="Cambria Math" charset="0"/>
                                  <a:ea typeface="Cambria Math" charset="0"/>
                                  <a:cs typeface="Cambria Math" charset="0"/>
                                </a:rPr>
                                <m:t>(</m:t>
                              </m:r>
                              <m:sSub>
                                <m:sSubPr>
                                  <m:ctrlPr>
                                    <a:rPr lang="en-US" sz="1600" i="1">
                                      <a:latin typeface="Cambria Math" charset="0"/>
                                      <a:ea typeface="Cambria Math" charset="0"/>
                                      <a:cs typeface="Cambria Math" charset="0"/>
                                    </a:rPr>
                                  </m:ctrlPr>
                                </m:sSubPr>
                                <m:e>
                                  <m:r>
                                    <a:rPr lang="en-US" sz="1600" i="1">
                                      <a:latin typeface="Cambria Math" charset="0"/>
                                      <a:ea typeface="Cambria Math" charset="0"/>
                                      <a:cs typeface="Cambria Math" charset="0"/>
                                    </a:rPr>
                                    <m:t>𝜇</m:t>
                                  </m:r>
                                </m:e>
                                <m:sub>
                                  <m:r>
                                    <a:rPr lang="en-US" sz="1600" i="1">
                                      <a:latin typeface="Cambria Math" charset="0"/>
                                      <a:ea typeface="Cambria Math" charset="0"/>
                                      <a:cs typeface="Cambria Math" charset="0"/>
                                    </a:rPr>
                                    <m:t>𝑞</m:t>
                                  </m:r>
                                </m:sub>
                              </m:sSub>
                              <m:r>
                                <a:rPr lang="en-US" sz="1600" i="1">
                                  <a:latin typeface="Cambria Math" charset="0"/>
                                  <a:ea typeface="Cambria Math" charset="0"/>
                                  <a:cs typeface="Cambria Math" charset="0"/>
                                </a:rPr>
                                <m:t>/</m:t>
                              </m:r>
                              <m:r>
                                <a:rPr lang="en-US" sz="1600" i="1">
                                  <a:latin typeface="Cambria Math" charset="0"/>
                                  <a:ea typeface="Cambria Math" charset="0"/>
                                  <a:cs typeface="Cambria Math" charset="0"/>
                                </a:rPr>
                                <m:t>𝑇</m:t>
                              </m:r>
                              <m:r>
                                <a:rPr lang="en-US" sz="1600" i="1">
                                  <a:latin typeface="Cambria Math" charset="0"/>
                                  <a:ea typeface="Cambria Math" charset="0"/>
                                  <a:cs typeface="Cambria Math" charset="0"/>
                                </a:rPr>
                                <m:t>)</m:t>
                              </m:r>
                            </m:e>
                            <m:sup>
                              <m:r>
                                <a:rPr lang="en-US" sz="1600" b="0" i="1" smtClean="0">
                                  <a:latin typeface="Cambria Math" charset="0"/>
                                  <a:ea typeface="Cambria Math" charset="0"/>
                                  <a:cs typeface="Cambria Math" charset="0"/>
                                </a:rPr>
                                <m:t>𝑛</m:t>
                              </m:r>
                            </m:sup>
                          </m:sSup>
                        </m:den>
                      </m:f>
                      <m:r>
                        <a:rPr lang="en-US" sz="1600" b="0" i="1" smtClean="0">
                          <a:latin typeface="Cambria Math" charset="0"/>
                          <a:ea typeface="Cambria Math" charset="0"/>
                          <a:cs typeface="Cambria Math" charset="0"/>
                        </a:rPr>
                        <m:t>  </m:t>
                      </m:r>
                    </m:oMath>
                  </m:oMathPara>
                </a14:m>
                <a:endParaRPr lang="en-US" sz="1600" dirty="0"/>
              </a:p>
            </p:txBody>
          </p:sp>
        </mc:Choice>
        <mc:Fallback xmlns="">
          <p:sp>
            <p:nvSpPr>
              <p:cNvPr id="4" name="TextBox 3"/>
              <p:cNvSpPr txBox="1">
                <a:spLocks noRot="1" noChangeAspect="1" noMove="1" noResize="1" noEditPoints="1" noAdjustHandles="1" noChangeArrowheads="1" noChangeShapeType="1" noTextEdit="1"/>
              </p:cNvSpPr>
              <p:nvPr/>
            </p:nvSpPr>
            <p:spPr>
              <a:xfrm>
                <a:off x="548670" y="2453400"/>
                <a:ext cx="2945998" cy="561692"/>
              </a:xfrm>
              <a:prstGeom prst="rect">
                <a:avLst/>
              </a:prstGeom>
              <a:blipFill rotWithShape="0">
                <a:blip r:embed="rId7"/>
                <a:stretch>
                  <a:fillRect/>
                </a:stretch>
              </a:blipFill>
            </p:spPr>
            <p:txBody>
              <a:bodyPr/>
              <a:lstStyle/>
              <a:p>
                <a:r>
                  <a:rPr lang="en-US">
                    <a:noFill/>
                  </a:rPr>
                  <a:t> </a:t>
                </a:r>
              </a:p>
            </p:txBody>
          </p:sp>
        </mc:Fallback>
      </mc:AlternateContent>
      <p:sp>
        <p:nvSpPr>
          <p:cNvPr id="33" name="TextBox 32"/>
          <p:cNvSpPr txBox="1"/>
          <p:nvPr/>
        </p:nvSpPr>
        <p:spPr>
          <a:xfrm>
            <a:off x="457200" y="5295167"/>
            <a:ext cx="8468270" cy="646331"/>
          </a:xfrm>
          <a:prstGeom prst="rect">
            <a:avLst/>
          </a:prstGeom>
          <a:noFill/>
        </p:spPr>
        <p:txBody>
          <a:bodyPr wrap="square" rtlCol="0">
            <a:spAutoFit/>
          </a:bodyPr>
          <a:lstStyle/>
          <a:p>
            <a:r>
              <a:rPr lang="sk-SK" sz="1200" i="1" dirty="0" smtClean="0">
                <a:solidFill>
                  <a:srgbClr val="0000EE"/>
                </a:solidFill>
              </a:rPr>
              <a:t>M</a:t>
            </a:r>
            <a:r>
              <a:rPr lang="sk-SK" sz="1200" i="1" dirty="0">
                <a:solidFill>
                  <a:srgbClr val="0000EE"/>
                </a:solidFill>
              </a:rPr>
              <a:t>. A. </a:t>
            </a:r>
            <a:r>
              <a:rPr lang="sk-SK" sz="1200" i="1" dirty="0" err="1">
                <a:solidFill>
                  <a:srgbClr val="0000EE"/>
                </a:solidFill>
              </a:rPr>
              <a:t>Stephanov</a:t>
            </a:r>
            <a:r>
              <a:rPr lang="sk-SK" sz="1200" i="1" dirty="0">
                <a:solidFill>
                  <a:srgbClr val="0000EE"/>
                </a:solidFill>
              </a:rPr>
              <a:t>, </a:t>
            </a:r>
            <a:r>
              <a:rPr lang="sk-SK" sz="1200" i="1" dirty="0" err="1">
                <a:solidFill>
                  <a:srgbClr val="0000EE"/>
                </a:solidFill>
              </a:rPr>
              <a:t>Phys</a:t>
            </a:r>
            <a:r>
              <a:rPr lang="sk-SK" sz="1200" i="1" dirty="0">
                <a:solidFill>
                  <a:srgbClr val="0000EE"/>
                </a:solidFill>
              </a:rPr>
              <a:t>. Rev. </a:t>
            </a:r>
            <a:r>
              <a:rPr lang="sk-SK" sz="1200" i="1" dirty="0" err="1">
                <a:solidFill>
                  <a:srgbClr val="0000EE"/>
                </a:solidFill>
              </a:rPr>
              <a:t>Lett</a:t>
            </a:r>
            <a:r>
              <a:rPr lang="sk-SK" sz="1200" i="1" dirty="0">
                <a:solidFill>
                  <a:srgbClr val="0000EE"/>
                </a:solidFill>
              </a:rPr>
              <a:t>. 102, 032301 (2009</a:t>
            </a:r>
            <a:r>
              <a:rPr lang="sk-SK" sz="1200" i="1" dirty="0" smtClean="0">
                <a:solidFill>
                  <a:srgbClr val="0000EE"/>
                </a:solidFill>
              </a:rPr>
              <a:t>).</a:t>
            </a:r>
          </a:p>
          <a:p>
            <a:r>
              <a:rPr lang="sk-SK" sz="1200" i="1" dirty="0" smtClean="0">
                <a:solidFill>
                  <a:srgbClr val="0000EE"/>
                </a:solidFill>
              </a:rPr>
              <a:t> </a:t>
            </a:r>
            <a:r>
              <a:rPr lang="sk-SK" sz="1200" i="1" dirty="0">
                <a:solidFill>
                  <a:srgbClr val="0000EE"/>
                </a:solidFill>
              </a:rPr>
              <a:t>M. </a:t>
            </a:r>
            <a:r>
              <a:rPr lang="sk-SK" sz="1200" i="1" dirty="0" err="1">
                <a:solidFill>
                  <a:srgbClr val="0000EE"/>
                </a:solidFill>
              </a:rPr>
              <a:t>Asakawa</a:t>
            </a:r>
            <a:r>
              <a:rPr lang="sk-SK" sz="1200" i="1" dirty="0">
                <a:solidFill>
                  <a:srgbClr val="0000EE"/>
                </a:solidFill>
              </a:rPr>
              <a:t>, S. </a:t>
            </a:r>
            <a:r>
              <a:rPr lang="sk-SK" sz="1200" i="1" dirty="0" err="1">
                <a:solidFill>
                  <a:srgbClr val="0000EE"/>
                </a:solidFill>
              </a:rPr>
              <a:t>Ejiri</a:t>
            </a:r>
            <a:r>
              <a:rPr lang="sk-SK" sz="1200" i="1" dirty="0">
                <a:solidFill>
                  <a:srgbClr val="0000EE"/>
                </a:solidFill>
              </a:rPr>
              <a:t> and M. </a:t>
            </a:r>
            <a:r>
              <a:rPr lang="sk-SK" sz="1200" i="1" dirty="0" err="1">
                <a:solidFill>
                  <a:srgbClr val="0000EE"/>
                </a:solidFill>
              </a:rPr>
              <a:t>Kitazawa</a:t>
            </a:r>
            <a:r>
              <a:rPr lang="sk-SK" sz="1200" i="1" dirty="0">
                <a:solidFill>
                  <a:srgbClr val="0000EE"/>
                </a:solidFill>
              </a:rPr>
              <a:t>, </a:t>
            </a:r>
            <a:r>
              <a:rPr lang="sk-SK" sz="1200" i="1" dirty="0" err="1">
                <a:solidFill>
                  <a:srgbClr val="0000EE"/>
                </a:solidFill>
              </a:rPr>
              <a:t>Phys</a:t>
            </a:r>
            <a:r>
              <a:rPr lang="sk-SK" sz="1200" i="1" dirty="0">
                <a:solidFill>
                  <a:srgbClr val="0000EE"/>
                </a:solidFill>
              </a:rPr>
              <a:t>. Rev. </a:t>
            </a:r>
            <a:r>
              <a:rPr lang="sk-SK" sz="1200" i="1" dirty="0" err="1">
                <a:solidFill>
                  <a:srgbClr val="0000EE"/>
                </a:solidFill>
              </a:rPr>
              <a:t>Lett</a:t>
            </a:r>
            <a:r>
              <a:rPr lang="sk-SK" sz="1200" i="1" dirty="0">
                <a:solidFill>
                  <a:srgbClr val="0000EE"/>
                </a:solidFill>
              </a:rPr>
              <a:t>. 103, 262301 (2009). </a:t>
            </a:r>
            <a:endParaRPr lang="sk-SK" sz="1200" i="1" dirty="0" smtClean="0">
              <a:solidFill>
                <a:srgbClr val="0000EE"/>
              </a:solidFill>
            </a:endParaRPr>
          </a:p>
          <a:p>
            <a:r>
              <a:rPr lang="sk-SK" sz="1200" i="1" dirty="0" smtClean="0">
                <a:solidFill>
                  <a:srgbClr val="0000EE"/>
                </a:solidFill>
              </a:rPr>
              <a:t>M</a:t>
            </a:r>
            <a:r>
              <a:rPr lang="sk-SK" sz="1200" i="1" dirty="0">
                <a:solidFill>
                  <a:srgbClr val="0000EE"/>
                </a:solidFill>
              </a:rPr>
              <a:t>. A. </a:t>
            </a:r>
            <a:r>
              <a:rPr lang="sk-SK" sz="1200" i="1" dirty="0" err="1">
                <a:solidFill>
                  <a:srgbClr val="0000EE"/>
                </a:solidFill>
              </a:rPr>
              <a:t>Stephanov</a:t>
            </a:r>
            <a:r>
              <a:rPr lang="sk-SK" sz="1200" i="1" dirty="0">
                <a:solidFill>
                  <a:srgbClr val="0000EE"/>
                </a:solidFill>
              </a:rPr>
              <a:t>, </a:t>
            </a:r>
            <a:r>
              <a:rPr lang="sk-SK" sz="1200" i="1" dirty="0" err="1">
                <a:solidFill>
                  <a:srgbClr val="0000EE"/>
                </a:solidFill>
              </a:rPr>
              <a:t>Phys</a:t>
            </a:r>
            <a:r>
              <a:rPr lang="sk-SK" sz="1200" i="1" dirty="0">
                <a:solidFill>
                  <a:srgbClr val="0000EE"/>
                </a:solidFill>
              </a:rPr>
              <a:t>. Rev. </a:t>
            </a:r>
            <a:r>
              <a:rPr lang="sk-SK" sz="1200" i="1" dirty="0" err="1">
                <a:solidFill>
                  <a:srgbClr val="0000EE"/>
                </a:solidFill>
              </a:rPr>
              <a:t>Lett</a:t>
            </a:r>
            <a:r>
              <a:rPr lang="sk-SK" sz="1200" i="1" dirty="0">
                <a:solidFill>
                  <a:srgbClr val="0000EE"/>
                </a:solidFill>
              </a:rPr>
              <a:t>. 107, 052301 (2011).</a:t>
            </a:r>
            <a:endParaRPr lang="is-IS" sz="1200" i="1" dirty="0" smtClean="0">
              <a:solidFill>
                <a:srgbClr val="0000EE"/>
              </a:solidFill>
            </a:endParaRPr>
          </a:p>
        </p:txBody>
      </p:sp>
      <mc:AlternateContent xmlns:mc="http://schemas.openxmlformats.org/markup-compatibility/2006" xmlns:a14="http://schemas.microsoft.com/office/drawing/2010/main">
        <mc:Choice Requires="a14">
          <p:sp>
            <p:nvSpPr>
              <p:cNvPr id="3" name="Rectangle 2"/>
              <p:cNvSpPr/>
              <p:nvPr/>
            </p:nvSpPr>
            <p:spPr>
              <a:xfrm>
                <a:off x="2688517" y="3269245"/>
                <a:ext cx="1612301" cy="873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bg-BG" i="1" smtClean="0">
                              <a:latin typeface="Cambria Math" charset="0"/>
                            </a:rPr>
                          </m:ctrlPr>
                        </m:fPr>
                        <m:num>
                          <m:sSubSup>
                            <m:sSubSupPr>
                              <m:ctrlPr>
                                <a:rPr lang="en-US" i="1">
                                  <a:latin typeface="Cambria Math" charset="0"/>
                                </a:rPr>
                              </m:ctrlPr>
                            </m:sSubSupPr>
                            <m:e>
                              <m:r>
                                <a:rPr lang="en-US" i="1">
                                  <a:latin typeface="Cambria Math" charset="0"/>
                                </a:rPr>
                                <m:t> </m:t>
                              </m:r>
                              <m:r>
                                <a:rPr lang="en-US" i="1">
                                  <a:latin typeface="Cambria Math" charset="0"/>
                                  <a:ea typeface="Cambria Math" charset="0"/>
                                  <a:cs typeface="Cambria Math" charset="0"/>
                                </a:rPr>
                                <m:t>𝜒</m:t>
                              </m:r>
                            </m:e>
                            <m:sub>
                              <m:r>
                                <a:rPr lang="en-US" i="1">
                                  <a:latin typeface="Cambria Math" charset="0"/>
                                </a:rPr>
                                <m:t>𝑞</m:t>
                              </m:r>
                            </m:sub>
                            <m:sup>
                              <m:r>
                                <a:rPr lang="en-US" i="1">
                                  <a:latin typeface="Cambria Math" charset="0"/>
                                </a:rPr>
                                <m:t>(</m:t>
                              </m:r>
                              <m:r>
                                <a:rPr lang="en-US" b="0" i="1" smtClean="0">
                                  <a:latin typeface="Cambria Math" charset="0"/>
                                </a:rPr>
                                <m:t>6</m:t>
                              </m:r>
                              <m:r>
                                <a:rPr lang="en-US" i="1">
                                  <a:latin typeface="Cambria Math" charset="0"/>
                                </a:rPr>
                                <m:t>)</m:t>
                              </m:r>
                            </m:sup>
                          </m:sSubSup>
                        </m:num>
                        <m:den>
                          <m:sSubSup>
                            <m:sSubSupPr>
                              <m:ctrlPr>
                                <a:rPr lang="en-US" i="1">
                                  <a:latin typeface="Cambria Math" charset="0"/>
                                </a:rPr>
                              </m:ctrlPr>
                            </m:sSubSupPr>
                            <m:e>
                              <m:r>
                                <a:rPr lang="en-US" i="1">
                                  <a:latin typeface="Cambria Math" charset="0"/>
                                </a:rPr>
                                <m:t> </m:t>
                              </m:r>
                              <m:r>
                                <a:rPr lang="en-US" i="1">
                                  <a:latin typeface="Cambria Math" charset="0"/>
                                  <a:ea typeface="Cambria Math" charset="0"/>
                                  <a:cs typeface="Cambria Math" charset="0"/>
                                </a:rPr>
                                <m:t>𝜒</m:t>
                              </m:r>
                            </m:e>
                            <m:sub>
                              <m:r>
                                <a:rPr lang="en-US" i="1">
                                  <a:latin typeface="Cambria Math" charset="0"/>
                                </a:rPr>
                                <m:t>𝑞</m:t>
                              </m:r>
                            </m:sub>
                            <m:sup>
                              <m:r>
                                <a:rPr lang="en-US" i="1">
                                  <a:latin typeface="Cambria Math" charset="0"/>
                                </a:rPr>
                                <m:t>(2)</m:t>
                              </m:r>
                            </m:sup>
                          </m:sSubSup>
                          <m:r>
                            <a:rPr lang="en-US" i="1">
                              <a:latin typeface="Cambria Math" charset="0"/>
                            </a:rPr>
                            <m:t> </m:t>
                          </m:r>
                        </m:den>
                      </m:f>
                      <m:r>
                        <a:rPr lang="en-US" i="1">
                          <a:latin typeface="Cambria Math" charset="0"/>
                        </a:rPr>
                        <m:t> =  </m:t>
                      </m:r>
                      <m:f>
                        <m:fPr>
                          <m:ctrlPr>
                            <a:rPr lang="bg-BG" i="1">
                              <a:latin typeface="Cambria Math" charset="0"/>
                            </a:rPr>
                          </m:ctrlPr>
                        </m:fPr>
                        <m:num>
                          <m:sSub>
                            <m:sSubPr>
                              <m:ctrlPr>
                                <a:rPr lang="en-US" i="1">
                                  <a:latin typeface="Cambria Math" charset="0"/>
                                </a:rPr>
                              </m:ctrlPr>
                            </m:sSubPr>
                            <m:e>
                              <m:r>
                                <a:rPr lang="en-US" i="1">
                                  <a:latin typeface="Cambria Math" charset="0"/>
                                </a:rPr>
                                <m:t>𝐶</m:t>
                              </m:r>
                            </m:e>
                            <m:sub>
                              <m:r>
                                <a:rPr lang="en-US" b="0" i="1" smtClean="0">
                                  <a:latin typeface="Cambria Math" charset="0"/>
                                </a:rPr>
                                <m:t>6</m:t>
                              </m:r>
                              <m:r>
                                <a:rPr lang="en-US" i="1">
                                  <a:latin typeface="Cambria Math" charset="0"/>
                                </a:rPr>
                                <m:t>,</m:t>
                              </m:r>
                              <m:r>
                                <a:rPr lang="en-US" i="1">
                                  <a:latin typeface="Cambria Math" charset="0"/>
                                </a:rPr>
                                <m:t>𝑞</m:t>
                              </m:r>
                            </m:sub>
                          </m:sSub>
                        </m:num>
                        <m:den>
                          <m:sSub>
                            <m:sSubPr>
                              <m:ctrlPr>
                                <a:rPr lang="en-US" i="1">
                                  <a:latin typeface="Cambria Math" charset="0"/>
                                </a:rPr>
                              </m:ctrlPr>
                            </m:sSubPr>
                            <m:e>
                              <m:r>
                                <a:rPr lang="en-US" i="1">
                                  <a:latin typeface="Cambria Math" charset="0"/>
                                </a:rPr>
                                <m:t>𝐶</m:t>
                              </m:r>
                            </m:e>
                            <m:sub>
                              <m:r>
                                <a:rPr lang="en-US" i="1">
                                  <a:latin typeface="Cambria Math" charset="0"/>
                                </a:rPr>
                                <m:t>2,</m:t>
                              </m:r>
                              <m:r>
                                <a:rPr lang="en-US" i="1">
                                  <a:latin typeface="Cambria Math" charset="0"/>
                                </a:rPr>
                                <m:t>𝑞</m:t>
                              </m:r>
                            </m:sub>
                          </m:sSub>
                        </m:den>
                      </m:f>
                      <m:r>
                        <a:rPr lang="en-US" i="1">
                          <a:latin typeface="Cambria Math" charset="0"/>
                        </a:rPr>
                        <m:t> </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2688517" y="3269245"/>
                <a:ext cx="1612301" cy="873444"/>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98679" y="3256345"/>
                <a:ext cx="1612301" cy="873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bg-BG" i="1" smtClean="0">
                              <a:latin typeface="Cambria Math" charset="0"/>
                            </a:rPr>
                          </m:ctrlPr>
                        </m:fPr>
                        <m:num>
                          <m:sSubSup>
                            <m:sSubSupPr>
                              <m:ctrlPr>
                                <a:rPr lang="en-US" i="1">
                                  <a:latin typeface="Cambria Math" charset="0"/>
                                </a:rPr>
                              </m:ctrlPr>
                            </m:sSubSupPr>
                            <m:e>
                              <m:r>
                                <a:rPr lang="en-US" i="1">
                                  <a:latin typeface="Cambria Math" charset="0"/>
                                </a:rPr>
                                <m:t> </m:t>
                              </m:r>
                              <m:r>
                                <a:rPr lang="en-US" i="1">
                                  <a:latin typeface="Cambria Math" charset="0"/>
                                  <a:ea typeface="Cambria Math" charset="0"/>
                                  <a:cs typeface="Cambria Math" charset="0"/>
                                </a:rPr>
                                <m:t>𝜒</m:t>
                              </m:r>
                            </m:e>
                            <m:sub>
                              <m:r>
                                <a:rPr lang="en-US" i="1">
                                  <a:latin typeface="Cambria Math" charset="0"/>
                                </a:rPr>
                                <m:t>𝑞</m:t>
                              </m:r>
                            </m:sub>
                            <m:sup>
                              <m:r>
                                <a:rPr lang="en-US" i="1">
                                  <a:latin typeface="Cambria Math" charset="0"/>
                                </a:rPr>
                                <m:t>(</m:t>
                              </m:r>
                              <m:r>
                                <a:rPr lang="en-US" b="0" i="1" smtClean="0">
                                  <a:latin typeface="Cambria Math" charset="0"/>
                                </a:rPr>
                                <m:t>4</m:t>
                              </m:r>
                              <m:r>
                                <a:rPr lang="en-US" i="1">
                                  <a:latin typeface="Cambria Math" charset="0"/>
                                </a:rPr>
                                <m:t>)</m:t>
                              </m:r>
                            </m:sup>
                          </m:sSubSup>
                        </m:num>
                        <m:den>
                          <m:sSubSup>
                            <m:sSubSupPr>
                              <m:ctrlPr>
                                <a:rPr lang="en-US" i="1">
                                  <a:latin typeface="Cambria Math" charset="0"/>
                                </a:rPr>
                              </m:ctrlPr>
                            </m:sSubSupPr>
                            <m:e>
                              <m:r>
                                <a:rPr lang="en-US" i="1">
                                  <a:latin typeface="Cambria Math" charset="0"/>
                                </a:rPr>
                                <m:t> </m:t>
                              </m:r>
                              <m:r>
                                <a:rPr lang="en-US" i="1">
                                  <a:latin typeface="Cambria Math" charset="0"/>
                                  <a:ea typeface="Cambria Math" charset="0"/>
                                  <a:cs typeface="Cambria Math" charset="0"/>
                                </a:rPr>
                                <m:t>𝜒</m:t>
                              </m:r>
                            </m:e>
                            <m:sub>
                              <m:r>
                                <a:rPr lang="en-US" i="1">
                                  <a:latin typeface="Cambria Math" charset="0"/>
                                </a:rPr>
                                <m:t>𝑞</m:t>
                              </m:r>
                            </m:sub>
                            <m:sup>
                              <m:r>
                                <a:rPr lang="en-US" i="1">
                                  <a:latin typeface="Cambria Math" charset="0"/>
                                </a:rPr>
                                <m:t>(2)</m:t>
                              </m:r>
                            </m:sup>
                          </m:sSubSup>
                          <m:r>
                            <a:rPr lang="en-US" i="1">
                              <a:latin typeface="Cambria Math" charset="0"/>
                            </a:rPr>
                            <m:t> </m:t>
                          </m:r>
                        </m:den>
                      </m:f>
                      <m:r>
                        <a:rPr lang="en-US" i="1">
                          <a:latin typeface="Cambria Math" charset="0"/>
                        </a:rPr>
                        <m:t> =  </m:t>
                      </m:r>
                      <m:f>
                        <m:fPr>
                          <m:ctrlPr>
                            <a:rPr lang="bg-BG" i="1">
                              <a:latin typeface="Cambria Math" charset="0"/>
                            </a:rPr>
                          </m:ctrlPr>
                        </m:fPr>
                        <m:num>
                          <m:sSub>
                            <m:sSubPr>
                              <m:ctrlPr>
                                <a:rPr lang="en-US" i="1">
                                  <a:latin typeface="Cambria Math" charset="0"/>
                                </a:rPr>
                              </m:ctrlPr>
                            </m:sSubPr>
                            <m:e>
                              <m:r>
                                <a:rPr lang="en-US" i="1">
                                  <a:latin typeface="Cambria Math" charset="0"/>
                                </a:rPr>
                                <m:t>𝐶</m:t>
                              </m:r>
                            </m:e>
                            <m:sub>
                              <m:r>
                                <a:rPr lang="en-US" b="0" i="1" smtClean="0">
                                  <a:latin typeface="Cambria Math" charset="0"/>
                                </a:rPr>
                                <m:t>4</m:t>
                              </m:r>
                              <m:r>
                                <a:rPr lang="en-US" i="1">
                                  <a:latin typeface="Cambria Math" charset="0"/>
                                </a:rPr>
                                <m:t>,</m:t>
                              </m:r>
                              <m:r>
                                <a:rPr lang="en-US" i="1">
                                  <a:latin typeface="Cambria Math" charset="0"/>
                                </a:rPr>
                                <m:t>𝑞</m:t>
                              </m:r>
                            </m:sub>
                          </m:sSub>
                        </m:num>
                        <m:den>
                          <m:sSub>
                            <m:sSubPr>
                              <m:ctrlPr>
                                <a:rPr lang="en-US" i="1">
                                  <a:latin typeface="Cambria Math" charset="0"/>
                                </a:rPr>
                              </m:ctrlPr>
                            </m:sSubPr>
                            <m:e>
                              <m:r>
                                <a:rPr lang="en-US" i="1">
                                  <a:latin typeface="Cambria Math" charset="0"/>
                                </a:rPr>
                                <m:t>𝐶</m:t>
                              </m:r>
                            </m:e>
                            <m:sub>
                              <m:r>
                                <a:rPr lang="en-US" i="1">
                                  <a:latin typeface="Cambria Math" charset="0"/>
                                </a:rPr>
                                <m:t>2,</m:t>
                              </m:r>
                              <m:r>
                                <a:rPr lang="en-US" i="1">
                                  <a:latin typeface="Cambria Math" charset="0"/>
                                </a:rPr>
                                <m:t>𝑞</m:t>
                              </m:r>
                            </m:sub>
                          </m:sSub>
                        </m:den>
                      </m:f>
                      <m:r>
                        <a:rPr lang="en-US" i="1">
                          <a:latin typeface="Cambria Math" charset="0"/>
                        </a:rPr>
                        <m:t> </m:t>
                      </m:r>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798679" y="3256345"/>
                <a:ext cx="1612301" cy="87344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678292" y="2556723"/>
                <a:ext cx="12911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ea typeface="Cambria Math" charset="0"/>
                          <a:cs typeface="Cambria Math" charset="0"/>
                        </a:rPr>
                        <m:t>𝑞</m:t>
                      </m:r>
                      <m:r>
                        <a:rPr lang="en-US" i="1">
                          <a:latin typeface="Cambria Math" charset="0"/>
                          <a:ea typeface="Cambria Math" charset="0"/>
                          <a:cs typeface="Cambria Math" charset="0"/>
                        </a:rPr>
                        <m:t>=</m:t>
                      </m:r>
                      <m:r>
                        <a:rPr lang="en-US" i="1">
                          <a:latin typeface="Cambria Math" charset="0"/>
                          <a:ea typeface="Cambria Math" charset="0"/>
                          <a:cs typeface="Cambria Math" charset="0"/>
                        </a:rPr>
                        <m:t>𝐵</m:t>
                      </m:r>
                      <m:r>
                        <a:rPr lang="en-US" i="1">
                          <a:latin typeface="Cambria Math" charset="0"/>
                          <a:ea typeface="Cambria Math" charset="0"/>
                          <a:cs typeface="Cambria Math" charset="0"/>
                        </a:rPr>
                        <m:t>,</m:t>
                      </m:r>
                      <m:r>
                        <a:rPr lang="en-US" i="1">
                          <a:latin typeface="Cambria Math" charset="0"/>
                          <a:ea typeface="Cambria Math" charset="0"/>
                          <a:cs typeface="Cambria Math" charset="0"/>
                        </a:rPr>
                        <m:t>𝑄</m:t>
                      </m:r>
                      <m:r>
                        <a:rPr lang="en-US" i="1">
                          <a:latin typeface="Cambria Math" charset="0"/>
                          <a:ea typeface="Cambria Math" charset="0"/>
                          <a:cs typeface="Cambria Math" charset="0"/>
                        </a:rPr>
                        <m:t>,</m:t>
                      </m:r>
                      <m:r>
                        <a:rPr lang="en-US" i="1">
                          <a:latin typeface="Cambria Math" charset="0"/>
                          <a:ea typeface="Cambria Math" charset="0"/>
                          <a:cs typeface="Cambria Math" charset="0"/>
                        </a:rPr>
                        <m:t>𝑆</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678292" y="2556723"/>
                <a:ext cx="1291123" cy="369332"/>
              </a:xfrm>
              <a:prstGeom prst="rect">
                <a:avLst/>
              </a:prstGeom>
              <a:blipFill rotWithShape="0">
                <a:blip r:embed="rId10"/>
                <a:stretch>
                  <a:fillRect b="-9836"/>
                </a:stretch>
              </a:blipFill>
            </p:spPr>
            <p:txBody>
              <a:bodyPr/>
              <a:lstStyle/>
              <a:p>
                <a:r>
                  <a:rPr lang="en-US">
                    <a:noFill/>
                  </a:rPr>
                  <a:t> </a:t>
                </a:r>
              </a:p>
            </p:txBody>
          </p:sp>
        </mc:Fallback>
      </mc:AlternateContent>
      <p:sp>
        <p:nvSpPr>
          <p:cNvPr id="7" name="TextBox 6"/>
          <p:cNvSpPr txBox="1"/>
          <p:nvPr/>
        </p:nvSpPr>
        <p:spPr>
          <a:xfrm>
            <a:off x="5884773" y="4040847"/>
            <a:ext cx="3259226" cy="261610"/>
          </a:xfrm>
          <a:prstGeom prst="rect">
            <a:avLst/>
          </a:prstGeom>
          <a:noFill/>
        </p:spPr>
        <p:txBody>
          <a:bodyPr wrap="none" rtlCol="0">
            <a:spAutoFit/>
          </a:bodyPr>
          <a:lstStyle/>
          <a:p>
            <a:r>
              <a:rPr lang="is-IS" altLang="zh-CN" sz="1100" i="1" dirty="0">
                <a:solidFill>
                  <a:srgbClr val="0000EE"/>
                </a:solidFill>
              </a:rPr>
              <a:t>STAR Collaboration, </a:t>
            </a:r>
            <a:r>
              <a:rPr lang="is-IS" sz="1100" i="1" dirty="0">
                <a:solidFill>
                  <a:srgbClr val="0000EE"/>
                </a:solidFill>
              </a:rPr>
              <a:t>Phys.Rev.Lett. 105 (2010) 022302</a:t>
            </a:r>
            <a:endParaRPr lang="en-US" sz="1100" dirty="0"/>
          </a:p>
        </p:txBody>
      </p:sp>
      <p:sp>
        <p:nvSpPr>
          <p:cNvPr id="20" name="Rounded Rectangular Callout 19"/>
          <p:cNvSpPr/>
          <p:nvPr/>
        </p:nvSpPr>
        <p:spPr>
          <a:xfrm>
            <a:off x="7985760" y="2773655"/>
            <a:ext cx="1158240" cy="1070382"/>
          </a:xfrm>
          <a:prstGeom prst="wedgeRoundRectCallout">
            <a:avLst>
              <a:gd name="adj1" fmla="val -222196"/>
              <a:gd name="adj2" fmla="val -53067"/>
              <a:gd name="adj3" fmla="val 16667"/>
            </a:avLst>
          </a:prstGeom>
          <a:solidFill>
            <a:schemeClr val="bg1"/>
          </a:solidFill>
          <a:ln>
            <a:solidFill>
              <a:srgbClr val="0000E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EE"/>
                </a:solidFill>
                <a:latin typeface="Book Antiqua" charset="0"/>
                <a:ea typeface="Book Antiqua" charset="0"/>
                <a:cs typeface="Book Antiqua" charset="0"/>
              </a:rPr>
              <a:t>Experimental </a:t>
            </a:r>
            <a:r>
              <a:rPr lang="en-US" sz="1100" dirty="0">
                <a:solidFill>
                  <a:srgbClr val="0000EE"/>
                </a:solidFill>
                <a:latin typeface="Book Antiqua" charset="0"/>
                <a:ea typeface="Book Antiqua" charset="0"/>
                <a:cs typeface="Book Antiqua" charset="0"/>
              </a:rPr>
              <a:t>e</a:t>
            </a:r>
            <a:r>
              <a:rPr lang="en-US" sz="1100" dirty="0" smtClean="0">
                <a:solidFill>
                  <a:srgbClr val="0000EE"/>
                </a:solidFill>
                <a:latin typeface="Book Antiqua" charset="0"/>
                <a:ea typeface="Book Antiqua" charset="0"/>
                <a:cs typeface="Book Antiqua" charset="0"/>
              </a:rPr>
              <a:t>vidence of </a:t>
            </a:r>
            <a:r>
              <a:rPr lang="en-US" sz="1100" b="1" dirty="0" smtClean="0">
                <a:solidFill>
                  <a:srgbClr val="0000EE"/>
                </a:solidFill>
                <a:latin typeface="Book Antiqua" charset="0"/>
                <a:ea typeface="Book Antiqua" charset="0"/>
                <a:cs typeface="Book Antiqua" charset="0"/>
              </a:rPr>
              <a:t>smooth crossover</a:t>
            </a:r>
            <a:r>
              <a:rPr lang="en-US" sz="1100" dirty="0" smtClean="0">
                <a:solidFill>
                  <a:srgbClr val="0000EE"/>
                </a:solidFill>
                <a:latin typeface="Book Antiqua" charset="0"/>
                <a:ea typeface="Book Antiqua" charset="0"/>
                <a:cs typeface="Book Antiqua" charset="0"/>
              </a:rPr>
              <a:t> at    </a:t>
            </a:r>
            <a:r>
              <a:rPr lang="en-US" sz="1100" i="1" dirty="0" smtClean="0">
                <a:solidFill>
                  <a:srgbClr val="0000EE"/>
                </a:solidFill>
                <a:latin typeface="Book Antiqua" charset="0"/>
                <a:ea typeface="Book Antiqua" charset="0"/>
                <a:cs typeface="Book Antiqua" charset="0"/>
              </a:rPr>
              <a:t>𝜇</a:t>
            </a:r>
            <a:r>
              <a:rPr lang="en-US" sz="1100" i="1" baseline="-25000" dirty="0">
                <a:solidFill>
                  <a:srgbClr val="0000EE"/>
                </a:solidFill>
                <a:latin typeface="Book Antiqua" charset="0"/>
                <a:ea typeface="Book Antiqua" charset="0"/>
                <a:cs typeface="Book Antiqua" charset="0"/>
              </a:rPr>
              <a:t>B </a:t>
            </a:r>
            <a:r>
              <a:rPr lang="en-US" sz="1100" dirty="0" smtClean="0">
                <a:solidFill>
                  <a:srgbClr val="0000EE"/>
                </a:solidFill>
                <a:latin typeface="Book Antiqua" charset="0"/>
                <a:ea typeface="Book Antiqua" charset="0"/>
                <a:cs typeface="Book Antiqua" charset="0"/>
              </a:rPr>
              <a:t>= 0</a:t>
            </a:r>
            <a:endParaRPr lang="en-US" sz="1100" dirty="0">
              <a:solidFill>
                <a:srgbClr val="0000EE"/>
              </a:solidFill>
              <a:latin typeface="Book Antiqua" charset="0"/>
              <a:ea typeface="Book Antiqua" charset="0"/>
              <a:cs typeface="Book Antiqua" charset="0"/>
            </a:endParaRPr>
          </a:p>
        </p:txBody>
      </p:sp>
      <p:sp>
        <p:nvSpPr>
          <p:cNvPr id="21" name="Rounded Rectangular Callout 20"/>
          <p:cNvSpPr/>
          <p:nvPr/>
        </p:nvSpPr>
        <p:spPr>
          <a:xfrm>
            <a:off x="8290034" y="1082036"/>
            <a:ext cx="853965" cy="828313"/>
          </a:xfrm>
          <a:prstGeom prst="wedgeRoundRectCallout">
            <a:avLst>
              <a:gd name="adj1" fmla="val -259334"/>
              <a:gd name="adj2" fmla="val 127291"/>
              <a:gd name="adj3" fmla="val 16667"/>
            </a:avLst>
          </a:prstGeom>
          <a:solidFill>
            <a:schemeClr val="bg1"/>
          </a:solidFill>
          <a:ln>
            <a:solidFill>
              <a:srgbClr val="0000E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EE"/>
                </a:solidFill>
              </a:rPr>
              <a:t>QCD </a:t>
            </a:r>
            <a:r>
              <a:rPr lang="en-US" sz="1100" b="1" dirty="0" smtClean="0">
                <a:solidFill>
                  <a:srgbClr val="0000EE"/>
                </a:solidFill>
              </a:rPr>
              <a:t>critical point</a:t>
            </a:r>
            <a:r>
              <a:rPr lang="en-US" sz="1100" dirty="0" smtClean="0">
                <a:solidFill>
                  <a:srgbClr val="0000EE"/>
                </a:solidFill>
              </a:rPr>
              <a:t> at large </a:t>
            </a:r>
            <a:r>
              <a:rPr lang="en-US" sz="1100" i="1" dirty="0">
                <a:solidFill>
                  <a:srgbClr val="0000EE"/>
                </a:solidFill>
                <a:latin typeface="Book Antiqua" charset="0"/>
                <a:ea typeface="Book Antiqua" charset="0"/>
                <a:cs typeface="Book Antiqua" charset="0"/>
              </a:rPr>
              <a:t>𝜇</a:t>
            </a:r>
            <a:r>
              <a:rPr lang="en-US" sz="1100" i="1" baseline="-25000" dirty="0">
                <a:solidFill>
                  <a:srgbClr val="0000EE"/>
                </a:solidFill>
                <a:latin typeface="Book Antiqua" charset="0"/>
                <a:ea typeface="Book Antiqua" charset="0"/>
                <a:cs typeface="Book Antiqua" charset="0"/>
              </a:rPr>
              <a:t>B</a:t>
            </a:r>
            <a:endParaRPr lang="en-US" sz="1100" dirty="0">
              <a:solidFill>
                <a:srgbClr val="0000EE"/>
              </a:solidFill>
            </a:endParaRPr>
          </a:p>
        </p:txBody>
      </p:sp>
      <p:sp>
        <p:nvSpPr>
          <p:cNvPr id="9" name="Footer Placeholder 8"/>
          <p:cNvSpPr>
            <a:spLocks noGrp="1"/>
          </p:cNvSpPr>
          <p:nvPr>
            <p:ph type="ftr" sz="quarter" idx="11"/>
          </p:nvPr>
        </p:nvSpPr>
        <p:spPr>
          <a:xfrm>
            <a:off x="3124200" y="6482477"/>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
        <p:nvSpPr>
          <p:cNvPr id="12" name="Date Placeholder 11"/>
          <p:cNvSpPr>
            <a:spLocks noGrp="1"/>
          </p:cNvSpPr>
          <p:nvPr>
            <p:ph type="dt" sz="half" idx="10"/>
          </p:nvPr>
        </p:nvSpPr>
        <p:spPr>
          <a:xfrm>
            <a:off x="457200" y="64824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13" name="Slide Number Placeholder 12"/>
          <p:cNvSpPr>
            <a:spLocks noGrp="1"/>
          </p:cNvSpPr>
          <p:nvPr>
            <p:ph type="sldNum" sz="quarter" idx="12"/>
          </p:nvPr>
        </p:nvSpPr>
        <p:spPr>
          <a:xfrm>
            <a:off x="6553200" y="6482476"/>
            <a:ext cx="2133600" cy="365125"/>
          </a:xfrm>
        </p:spPr>
        <p:txBody>
          <a:bodyPr/>
          <a:lstStyle/>
          <a:p>
            <a:fld id="{0EE1BDB5-98BA-5D40-821A-D97B0EC28304}" type="slidenum">
              <a:rPr lang="en-US" smtClean="0">
                <a:solidFill>
                  <a:srgbClr val="0000EE"/>
                </a:solidFill>
              </a:rPr>
              <a:t>2</a:t>
            </a:fld>
            <a:endParaRPr lang="en-US" dirty="0">
              <a:solidFill>
                <a:srgbClr val="0000EE"/>
              </a:solidFill>
            </a:endParaRPr>
          </a:p>
        </p:txBody>
      </p:sp>
    </p:spTree>
    <p:extLst>
      <p:ext uri="{BB962C8B-B14F-4D97-AF65-F5344CB8AC3E}">
        <p14:creationId xmlns:p14="http://schemas.microsoft.com/office/powerpoint/2010/main" val="78947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1" presetID="37" presetClass="entr" presetSubtype="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900" decel="100000" fill="hold"/>
                                        <p:tgtEl>
                                          <p:spTgt spid="2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35"/>
          <p:cNvGrpSpPr/>
          <p:nvPr/>
        </p:nvGrpSpPr>
        <p:grpSpPr>
          <a:xfrm>
            <a:off x="5544037" y="1159083"/>
            <a:ext cx="3326474" cy="2443896"/>
            <a:chOff x="-194871" y="-1027"/>
            <a:chExt cx="4348010" cy="3166139"/>
          </a:xfrm>
        </p:grpSpPr>
        <p:pic>
          <p:nvPicPr>
            <p:cNvPr id="23" name="effcentrality.gif"/>
            <p:cNvPicPr>
              <a:picLocks noChangeAspect="1"/>
            </p:cNvPicPr>
            <p:nvPr/>
          </p:nvPicPr>
          <p:blipFill>
            <a:blip r:embed="rId3">
              <a:extLst/>
            </a:blip>
            <a:srcRect l="51356" t="3730" r="892" b="3730"/>
            <a:stretch>
              <a:fillRect/>
            </a:stretch>
          </p:blipFill>
          <p:spPr>
            <a:xfrm>
              <a:off x="-194871" y="-1027"/>
              <a:ext cx="4348010" cy="3166139"/>
            </a:xfrm>
            <a:prstGeom prst="rect">
              <a:avLst/>
            </a:prstGeom>
            <a:ln w="12700" cap="flat">
              <a:noFill/>
              <a:miter lim="400000"/>
            </a:ln>
            <a:effectLst/>
          </p:spPr>
        </p:pic>
        <p:pic>
          <p:nvPicPr>
            <p:cNvPr id="24" name="effcentrality.gif"/>
            <p:cNvPicPr>
              <a:picLocks noChangeAspect="1"/>
            </p:cNvPicPr>
            <p:nvPr/>
          </p:nvPicPr>
          <p:blipFill>
            <a:blip r:embed="rId3">
              <a:extLst/>
            </a:blip>
            <a:srcRect l="12871" t="44089" r="72256" b="24079"/>
            <a:stretch>
              <a:fillRect/>
            </a:stretch>
          </p:blipFill>
          <p:spPr>
            <a:xfrm>
              <a:off x="1004703" y="1480150"/>
              <a:ext cx="1310736" cy="1054080"/>
            </a:xfrm>
            <a:prstGeom prst="rect">
              <a:avLst/>
            </a:prstGeom>
            <a:ln w="12700" cap="flat">
              <a:noFill/>
              <a:miter lim="400000"/>
            </a:ln>
            <a:effectLst/>
          </p:spPr>
        </p:pic>
      </p:grpSp>
      <p:sp>
        <p:nvSpPr>
          <p:cNvPr id="2" name="Title 1"/>
          <p:cNvSpPr>
            <a:spLocks noGrp="1"/>
          </p:cNvSpPr>
          <p:nvPr>
            <p:ph type="title"/>
          </p:nvPr>
        </p:nvSpPr>
        <p:spPr/>
        <p:txBody>
          <a:bodyPr>
            <a:noAutofit/>
          </a:bodyPr>
          <a:lstStyle/>
          <a:p>
            <a:r>
              <a:rPr lang="en-US" i="1" u="sng" dirty="0" smtClean="0">
                <a:solidFill>
                  <a:srgbClr val="0000FF"/>
                </a:solidFill>
                <a:latin typeface="Book Antiqua" charset="0"/>
                <a:ea typeface="Book Antiqua" charset="0"/>
                <a:cs typeface="Book Antiqua" charset="0"/>
              </a:rPr>
              <a:t>Multiplicity Dependent Efficiency</a:t>
            </a:r>
            <a:endParaRPr lang="en-US" i="1" u="sng" dirty="0">
              <a:solidFill>
                <a:srgbClr val="0000FF"/>
              </a:solidFill>
              <a:latin typeface="Book Antiqua" charset="0"/>
              <a:ea typeface="Book Antiqua" charset="0"/>
              <a:cs typeface="Book Antiqua" charset="0"/>
            </a:endParaRPr>
          </a:p>
        </p:txBody>
      </p:sp>
      <p:pic>
        <p:nvPicPr>
          <p:cNvPr id="6" name="Picture 5" descr="Screen Shot 2017-01-27 at 8.41.2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04" y="1758580"/>
            <a:ext cx="3169669" cy="964266"/>
          </a:xfrm>
          <a:prstGeom prst="rect">
            <a:avLst/>
          </a:prstGeom>
        </p:spPr>
      </p:pic>
      <p:pic>
        <p:nvPicPr>
          <p:cNvPr id="7" name="Picture 6" descr="Screen Shot 2017-01-27 at 8.42.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904" y="2950440"/>
            <a:ext cx="2966345" cy="964266"/>
          </a:xfrm>
          <a:prstGeom prst="rect">
            <a:avLst/>
          </a:prstGeom>
        </p:spPr>
      </p:pic>
      <p:sp>
        <p:nvSpPr>
          <p:cNvPr id="11" name="TextBox 10"/>
          <p:cNvSpPr txBox="1"/>
          <p:nvPr/>
        </p:nvSpPr>
        <p:spPr>
          <a:xfrm>
            <a:off x="6011772" y="3846444"/>
            <a:ext cx="2895984" cy="2554545"/>
          </a:xfrm>
          <a:prstGeom prst="rect">
            <a:avLst/>
          </a:prstGeom>
          <a:noFill/>
        </p:spPr>
        <p:txBody>
          <a:bodyPr wrap="square" rtlCol="0">
            <a:spAutoFit/>
          </a:bodyPr>
          <a:lstStyle/>
          <a:p>
            <a:pPr marL="285750" indent="-285750">
              <a:buFont typeface="Wingdings" charset="2"/>
              <a:buChar char="Ø"/>
            </a:pPr>
            <a:r>
              <a:rPr lang="en-US" sz="1600" dirty="0" smtClean="0">
                <a:solidFill>
                  <a:srgbClr val="0000FF"/>
                </a:solidFill>
                <a:latin typeface="Book Antiqua" charset="0"/>
                <a:ea typeface="Book Antiqua" charset="0"/>
                <a:cs typeface="Book Antiqua" charset="0"/>
              </a:rPr>
              <a:t>Analyzed for 1B events</a:t>
            </a:r>
          </a:p>
          <a:p>
            <a:pPr marL="285750" indent="-285750">
              <a:buFont typeface="Wingdings" charset="2"/>
              <a:buChar char="Ø"/>
            </a:pPr>
            <a:r>
              <a:rPr lang="en-US" sz="1600" dirty="0" smtClean="0">
                <a:solidFill>
                  <a:srgbClr val="0000FF"/>
                </a:solidFill>
                <a:latin typeface="Book Antiqua" charset="0"/>
                <a:ea typeface="Book Antiqua" charset="0"/>
                <a:cs typeface="Book Antiqua" charset="0"/>
              </a:rPr>
              <a:t>Protons and anti-protons are sampled from Poisson distribution with Binomial efficiency</a:t>
            </a:r>
          </a:p>
          <a:p>
            <a:pPr marL="285750" indent="-285750">
              <a:buFont typeface="Wingdings" charset="2"/>
              <a:buChar char="Ø"/>
            </a:pPr>
            <a:r>
              <a:rPr lang="en-US" sz="1600" dirty="0" smtClean="0">
                <a:solidFill>
                  <a:srgbClr val="0000FF"/>
                </a:solidFill>
                <a:latin typeface="Book Antiqua" charset="0"/>
                <a:ea typeface="Book Antiqua" charset="0"/>
                <a:cs typeface="Book Antiqua" charset="0"/>
              </a:rPr>
              <a:t>Deviations for efficiency corrected higher order cumulants from the input </a:t>
            </a:r>
            <a:r>
              <a:rPr lang="en-US" sz="1600" dirty="0" err="1" smtClean="0">
                <a:solidFill>
                  <a:srgbClr val="0000FF"/>
                </a:solidFill>
                <a:latin typeface="Book Antiqua" charset="0"/>
                <a:ea typeface="Book Antiqua" charset="0"/>
                <a:cs typeface="Book Antiqua" charset="0"/>
              </a:rPr>
              <a:t>Skellam</a:t>
            </a:r>
            <a:r>
              <a:rPr lang="en-US" sz="1600" dirty="0" smtClean="0">
                <a:solidFill>
                  <a:srgbClr val="0000FF"/>
                </a:solidFill>
                <a:latin typeface="Book Antiqua" charset="0"/>
                <a:ea typeface="Book Antiqua" charset="0"/>
                <a:cs typeface="Book Antiqua" charset="0"/>
              </a:rPr>
              <a:t> are within statistical errors</a:t>
            </a:r>
            <a:endParaRPr lang="en-US" sz="1600" dirty="0">
              <a:solidFill>
                <a:srgbClr val="0000FF"/>
              </a:solidFill>
              <a:latin typeface="Book Antiqua" charset="0"/>
              <a:ea typeface="Book Antiqua" charset="0"/>
              <a:cs typeface="Book Antiqua" charset="0"/>
            </a:endParaRPr>
          </a:p>
        </p:txBody>
      </p:sp>
      <p:sp>
        <p:nvSpPr>
          <p:cNvPr id="3" name="TextBox 2"/>
          <p:cNvSpPr txBox="1"/>
          <p:nvPr/>
        </p:nvSpPr>
        <p:spPr>
          <a:xfrm>
            <a:off x="330181" y="6048573"/>
            <a:ext cx="3428118" cy="307777"/>
          </a:xfrm>
          <a:prstGeom prst="rect">
            <a:avLst/>
          </a:prstGeom>
          <a:noFill/>
        </p:spPr>
        <p:txBody>
          <a:bodyPr wrap="none" rtlCol="0">
            <a:spAutoFit/>
          </a:bodyPr>
          <a:lstStyle/>
          <a:p>
            <a:r>
              <a:rPr lang="en-US" sz="1400" i="1" dirty="0" smtClean="0">
                <a:solidFill>
                  <a:srgbClr val="0000EE"/>
                </a:solidFill>
              </a:rPr>
              <a:t>A. </a:t>
            </a:r>
            <a:r>
              <a:rPr lang="en-US" sz="1400" i="1" dirty="0" err="1" smtClean="0">
                <a:solidFill>
                  <a:srgbClr val="0000EE"/>
                </a:solidFill>
              </a:rPr>
              <a:t>Bzdak</a:t>
            </a:r>
            <a:r>
              <a:rPr lang="en-US" sz="1400" i="1" dirty="0" smtClean="0">
                <a:solidFill>
                  <a:srgbClr val="0000EE"/>
                </a:solidFill>
              </a:rPr>
              <a:t> et al </a:t>
            </a:r>
            <a:r>
              <a:rPr lang="is-IS" sz="1400" i="1" dirty="0">
                <a:solidFill>
                  <a:srgbClr val="0000EE"/>
                </a:solidFill>
              </a:rPr>
              <a:t>Phys.Rev. </a:t>
            </a:r>
            <a:r>
              <a:rPr lang="is-IS" sz="1400" i="1" dirty="0" smtClean="0">
                <a:solidFill>
                  <a:srgbClr val="0000EE"/>
                </a:solidFill>
              </a:rPr>
              <a:t>C94, 064907 </a:t>
            </a:r>
            <a:r>
              <a:rPr lang="is-IS" sz="1400" i="1" dirty="0">
                <a:solidFill>
                  <a:srgbClr val="0000EE"/>
                </a:solidFill>
              </a:rPr>
              <a:t>(2016) </a:t>
            </a:r>
            <a:r>
              <a:rPr lang="is-IS" sz="1400" i="1" dirty="0" smtClean="0">
                <a:solidFill>
                  <a:srgbClr val="0000EE"/>
                </a:solidFill>
              </a:rPr>
              <a:t>.</a:t>
            </a:r>
            <a:endParaRPr lang="en-US" sz="1400" i="1" dirty="0">
              <a:solidFill>
                <a:srgbClr val="0000EE"/>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4" descr="STAR-logo-base-balck"/>
          <p:cNvPicPr>
            <a:picLocks noChangeAspect="1" noChangeArrowheads="1"/>
          </p:cNvPicPr>
          <p:nvPr/>
        </p:nvPicPr>
        <p:blipFill>
          <a:blip r:embed="rId7">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54806"/>
            <a:ext cx="3026979" cy="205001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3346421" y="3566326"/>
            <a:ext cx="2050016" cy="3026977"/>
          </a:xfrm>
          <a:prstGeom prst="rect">
            <a:avLst/>
          </a:prstGeom>
        </p:spPr>
      </p:pic>
      <p:sp>
        <p:nvSpPr>
          <p:cNvPr id="8" name="Date Placeholder 7"/>
          <p:cNvSpPr>
            <a:spLocks noGrp="1"/>
          </p:cNvSpPr>
          <p:nvPr>
            <p:ph type="dt" sz="half" idx="10"/>
          </p:nvPr>
        </p:nvSpPr>
        <p:spPr>
          <a:xfrm>
            <a:off x="457200" y="64928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12" name="Slide Number Placeholder 11"/>
          <p:cNvSpPr>
            <a:spLocks noGrp="1"/>
          </p:cNvSpPr>
          <p:nvPr>
            <p:ph type="sldNum" sz="quarter" idx="12"/>
          </p:nvPr>
        </p:nvSpPr>
        <p:spPr>
          <a:xfrm>
            <a:off x="6553200" y="6492874"/>
            <a:ext cx="2133600" cy="365125"/>
          </a:xfrm>
        </p:spPr>
        <p:txBody>
          <a:bodyPr/>
          <a:lstStyle/>
          <a:p>
            <a:fld id="{0EE1BDB5-98BA-5D40-821A-D97B0EC28304}" type="slidenum">
              <a:rPr lang="en-US" smtClean="0">
                <a:solidFill>
                  <a:srgbClr val="0000EE"/>
                </a:solidFill>
              </a:rPr>
              <a:t>20</a:t>
            </a:fld>
            <a:endParaRPr lang="en-US" dirty="0">
              <a:solidFill>
                <a:srgbClr val="0000EE"/>
              </a:solidFill>
            </a:endParaRPr>
          </a:p>
        </p:txBody>
      </p:sp>
      <p:sp>
        <p:nvSpPr>
          <p:cNvPr id="9" name="Footer Placeholder 8"/>
          <p:cNvSpPr>
            <a:spLocks noGrp="1"/>
          </p:cNvSpPr>
          <p:nvPr>
            <p:ph type="ftr" sz="quarter" idx="11"/>
          </p:nvPr>
        </p:nvSpPr>
        <p:spPr>
          <a:xfrm>
            <a:off x="3124200" y="6495722"/>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
        <p:nvSpPr>
          <p:cNvPr id="25" name="TextBox 24"/>
          <p:cNvSpPr txBox="1"/>
          <p:nvPr/>
        </p:nvSpPr>
        <p:spPr>
          <a:xfrm>
            <a:off x="6951966" y="1341341"/>
            <a:ext cx="1762021" cy="276999"/>
          </a:xfrm>
          <a:prstGeom prst="rect">
            <a:avLst/>
          </a:prstGeom>
          <a:noFill/>
        </p:spPr>
        <p:txBody>
          <a:bodyPr wrap="none" rtlCol="0">
            <a:spAutoFit/>
          </a:bodyPr>
          <a:lstStyle/>
          <a:p>
            <a:r>
              <a:rPr lang="en-US" sz="1200" dirty="0" smtClean="0"/>
              <a:t>Au+Au @ </a:t>
            </a:r>
            <a:r>
              <a:rPr lang="en-US" sz="1200" dirty="0">
                <a:cs typeface="Apple Chancery"/>
              </a:rPr>
              <a:t>√</a:t>
            </a:r>
            <a:r>
              <a:rPr lang="en-US" sz="1200" dirty="0" err="1">
                <a:cs typeface="Apple Chancery"/>
              </a:rPr>
              <a:t>s</a:t>
            </a:r>
            <a:r>
              <a:rPr lang="en-US" sz="1200" baseline="-25000" dirty="0" err="1">
                <a:cs typeface="Apple Chancery"/>
              </a:rPr>
              <a:t>NN</a:t>
            </a:r>
            <a:r>
              <a:rPr lang="en-US" sz="1200" baseline="-25000" dirty="0">
                <a:cs typeface="Apple Chancery"/>
              </a:rPr>
              <a:t> </a:t>
            </a:r>
            <a:r>
              <a:rPr lang="en-US" sz="1200" dirty="0">
                <a:cs typeface="Apple Chancery"/>
              </a:rPr>
              <a:t>= 200 GeV </a:t>
            </a:r>
            <a:endParaRPr lang="en-US" sz="1200" dirty="0"/>
          </a:p>
        </p:txBody>
      </p:sp>
      <p:sp>
        <p:nvSpPr>
          <p:cNvPr id="26" name="TextBox 25"/>
          <p:cNvSpPr txBox="1"/>
          <p:nvPr/>
        </p:nvSpPr>
        <p:spPr>
          <a:xfrm>
            <a:off x="7464566" y="1560760"/>
            <a:ext cx="1194470" cy="261610"/>
          </a:xfrm>
          <a:prstGeom prst="rect">
            <a:avLst/>
          </a:prstGeom>
          <a:noFill/>
        </p:spPr>
        <p:txBody>
          <a:bodyPr wrap="none" rtlCol="0">
            <a:spAutoFit/>
          </a:bodyPr>
          <a:lstStyle/>
          <a:p>
            <a:r>
              <a:rPr lang="en-US" sz="1100" i="1" dirty="0" smtClean="0"/>
              <a:t>STAR Preliminary</a:t>
            </a:r>
            <a:endParaRPr lang="en-US" sz="1100" i="1" dirty="0"/>
          </a:p>
        </p:txBody>
      </p:sp>
      <p:sp>
        <p:nvSpPr>
          <p:cNvPr id="27" name="TextBox 26"/>
          <p:cNvSpPr txBox="1"/>
          <p:nvPr/>
        </p:nvSpPr>
        <p:spPr>
          <a:xfrm rot="16200000">
            <a:off x="4648323" y="1971996"/>
            <a:ext cx="1994136" cy="307777"/>
          </a:xfrm>
          <a:prstGeom prst="rect">
            <a:avLst/>
          </a:prstGeom>
          <a:solidFill>
            <a:schemeClr val="bg1"/>
          </a:solidFill>
        </p:spPr>
        <p:txBody>
          <a:bodyPr wrap="none" rtlCol="0">
            <a:spAutoFit/>
          </a:bodyPr>
          <a:lstStyle/>
          <a:p>
            <a:r>
              <a:rPr lang="en-US" sz="1400" dirty="0" err="1" smtClean="0">
                <a:latin typeface="Helvetica" charset="0"/>
                <a:ea typeface="Helvetica" charset="0"/>
                <a:cs typeface="Helvetica" charset="0"/>
              </a:rPr>
              <a:t>p</a:t>
            </a:r>
            <a:r>
              <a:rPr lang="en-US" sz="1400" baseline="-25000" dirty="0" err="1" smtClean="0">
                <a:latin typeface="Helvetica" charset="0"/>
                <a:ea typeface="Helvetica" charset="0"/>
                <a:cs typeface="Helvetica" charset="0"/>
              </a:rPr>
              <a:t>T</a:t>
            </a:r>
            <a:r>
              <a:rPr lang="en-US" sz="1400" dirty="0" smtClean="0">
                <a:latin typeface="Helvetica" charset="0"/>
                <a:ea typeface="Helvetica" charset="0"/>
                <a:cs typeface="Helvetica" charset="0"/>
              </a:rPr>
              <a:t> integrated efficiency</a:t>
            </a:r>
            <a:endParaRPr lang="en-US" sz="1400" dirty="0">
              <a:latin typeface="Helvetica" charset="0"/>
              <a:ea typeface="Helvetica" charset="0"/>
              <a:cs typeface="Helvetica" charset="0"/>
            </a:endParaRPr>
          </a:p>
        </p:txBody>
      </p:sp>
      <p:sp>
        <p:nvSpPr>
          <p:cNvPr id="28" name="TextBox 27"/>
          <p:cNvSpPr txBox="1"/>
          <p:nvPr/>
        </p:nvSpPr>
        <p:spPr>
          <a:xfrm>
            <a:off x="6724778" y="2330672"/>
            <a:ext cx="1197764" cy="207749"/>
          </a:xfrm>
          <a:prstGeom prst="rect">
            <a:avLst/>
          </a:prstGeom>
          <a:solidFill>
            <a:schemeClr val="bg1"/>
          </a:solidFill>
          <a:ln>
            <a:solidFill>
              <a:schemeClr val="bg1"/>
            </a:solidFill>
          </a:ln>
        </p:spPr>
        <p:txBody>
          <a:bodyPr wrap="none" rtlCol="0">
            <a:spAutoFit/>
          </a:bodyPr>
          <a:lstStyle/>
          <a:p>
            <a:r>
              <a:rPr lang="en-US" sz="750" b="1" dirty="0" smtClean="0">
                <a:latin typeface="Helvetica" charset="0"/>
                <a:ea typeface="Helvetica" charset="0"/>
                <a:cs typeface="Helvetica" charset="0"/>
              </a:rPr>
              <a:t>(0.4 </a:t>
            </a:r>
            <a:r>
              <a:rPr lang="en-US" sz="750" b="1" dirty="0">
                <a:latin typeface="Helvetica" charset="0"/>
                <a:ea typeface="Helvetica" charset="0"/>
                <a:cs typeface="Helvetica" charset="0"/>
              </a:rPr>
              <a:t>&lt; </a:t>
            </a:r>
            <a:r>
              <a:rPr lang="en-US" sz="750" b="1" dirty="0" err="1">
                <a:latin typeface="Helvetica" charset="0"/>
                <a:ea typeface="Helvetica" charset="0"/>
                <a:cs typeface="Helvetica" charset="0"/>
              </a:rPr>
              <a:t>p</a:t>
            </a:r>
            <a:r>
              <a:rPr lang="en-US" sz="750" b="1" baseline="-25000" dirty="0" err="1">
                <a:latin typeface="Helvetica" charset="0"/>
                <a:ea typeface="Helvetica" charset="0"/>
                <a:cs typeface="Helvetica" charset="0"/>
              </a:rPr>
              <a:t>T</a:t>
            </a:r>
            <a:r>
              <a:rPr lang="en-US" sz="750" b="1" dirty="0">
                <a:latin typeface="Helvetica" charset="0"/>
                <a:ea typeface="Helvetica" charset="0"/>
                <a:cs typeface="Helvetica" charset="0"/>
              </a:rPr>
              <a:t> (GeV/c) &lt; </a:t>
            </a:r>
            <a:r>
              <a:rPr lang="en-US" sz="750" b="1" dirty="0" smtClean="0">
                <a:latin typeface="Helvetica" charset="0"/>
                <a:ea typeface="Helvetica" charset="0"/>
                <a:cs typeface="Helvetica" charset="0"/>
              </a:rPr>
              <a:t>0.8)</a:t>
            </a:r>
            <a:endParaRPr lang="en-US" sz="750" dirty="0"/>
          </a:p>
        </p:txBody>
      </p:sp>
      <p:sp>
        <p:nvSpPr>
          <p:cNvPr id="29" name="TextBox 28"/>
          <p:cNvSpPr txBox="1"/>
          <p:nvPr/>
        </p:nvSpPr>
        <p:spPr>
          <a:xfrm>
            <a:off x="6733247" y="2483072"/>
            <a:ext cx="1197764" cy="207749"/>
          </a:xfrm>
          <a:prstGeom prst="rect">
            <a:avLst/>
          </a:prstGeom>
          <a:solidFill>
            <a:schemeClr val="bg1"/>
          </a:solidFill>
          <a:ln>
            <a:solidFill>
              <a:schemeClr val="bg1"/>
            </a:solidFill>
          </a:ln>
        </p:spPr>
        <p:txBody>
          <a:bodyPr wrap="none" rtlCol="0">
            <a:spAutoFit/>
          </a:bodyPr>
          <a:lstStyle/>
          <a:p>
            <a:r>
              <a:rPr lang="en-US" sz="750" b="1" dirty="0" smtClean="0">
                <a:latin typeface="Helvetica" charset="0"/>
                <a:ea typeface="Helvetica" charset="0"/>
                <a:cs typeface="Helvetica" charset="0"/>
              </a:rPr>
              <a:t>(0.4 </a:t>
            </a:r>
            <a:r>
              <a:rPr lang="en-US" sz="750" b="1" dirty="0">
                <a:latin typeface="Helvetica" charset="0"/>
                <a:ea typeface="Helvetica" charset="0"/>
                <a:cs typeface="Helvetica" charset="0"/>
              </a:rPr>
              <a:t>&lt; </a:t>
            </a:r>
            <a:r>
              <a:rPr lang="en-US" sz="750" b="1" dirty="0" err="1">
                <a:latin typeface="Helvetica" charset="0"/>
                <a:ea typeface="Helvetica" charset="0"/>
                <a:cs typeface="Helvetica" charset="0"/>
              </a:rPr>
              <a:t>p</a:t>
            </a:r>
            <a:r>
              <a:rPr lang="en-US" sz="750" b="1" baseline="-25000" dirty="0" err="1">
                <a:latin typeface="Helvetica" charset="0"/>
                <a:ea typeface="Helvetica" charset="0"/>
                <a:cs typeface="Helvetica" charset="0"/>
              </a:rPr>
              <a:t>T</a:t>
            </a:r>
            <a:r>
              <a:rPr lang="en-US" sz="750" b="1" dirty="0">
                <a:latin typeface="Helvetica" charset="0"/>
                <a:ea typeface="Helvetica" charset="0"/>
                <a:cs typeface="Helvetica" charset="0"/>
              </a:rPr>
              <a:t> (GeV/c) &lt; </a:t>
            </a:r>
            <a:r>
              <a:rPr lang="en-US" sz="750" b="1" dirty="0" smtClean="0">
                <a:latin typeface="Helvetica" charset="0"/>
                <a:ea typeface="Helvetica" charset="0"/>
                <a:cs typeface="Helvetica" charset="0"/>
              </a:rPr>
              <a:t>0.8)</a:t>
            </a:r>
            <a:endParaRPr lang="en-US" sz="750" b="1" dirty="0"/>
          </a:p>
        </p:txBody>
      </p:sp>
      <p:sp>
        <p:nvSpPr>
          <p:cNvPr id="30" name="TextBox 29"/>
          <p:cNvSpPr txBox="1"/>
          <p:nvPr/>
        </p:nvSpPr>
        <p:spPr>
          <a:xfrm>
            <a:off x="6740585" y="2690821"/>
            <a:ext cx="1197764" cy="207749"/>
          </a:xfrm>
          <a:prstGeom prst="rect">
            <a:avLst/>
          </a:prstGeom>
          <a:solidFill>
            <a:schemeClr val="bg1"/>
          </a:solidFill>
          <a:ln>
            <a:solidFill>
              <a:schemeClr val="bg1"/>
            </a:solidFill>
          </a:ln>
        </p:spPr>
        <p:txBody>
          <a:bodyPr wrap="none" rtlCol="0">
            <a:spAutoFit/>
          </a:bodyPr>
          <a:lstStyle/>
          <a:p>
            <a:r>
              <a:rPr lang="en-US" sz="750" b="1" dirty="0" smtClean="0">
                <a:latin typeface="Helvetica" charset="0"/>
                <a:ea typeface="Helvetica" charset="0"/>
                <a:cs typeface="Helvetica" charset="0"/>
              </a:rPr>
              <a:t>(0.8 </a:t>
            </a:r>
            <a:r>
              <a:rPr lang="en-US" sz="750" b="1" dirty="0">
                <a:latin typeface="Helvetica" charset="0"/>
                <a:ea typeface="Helvetica" charset="0"/>
                <a:cs typeface="Helvetica" charset="0"/>
              </a:rPr>
              <a:t>&lt; </a:t>
            </a:r>
            <a:r>
              <a:rPr lang="en-US" sz="750" b="1" dirty="0" err="1">
                <a:latin typeface="Helvetica" charset="0"/>
                <a:ea typeface="Helvetica" charset="0"/>
                <a:cs typeface="Helvetica" charset="0"/>
              </a:rPr>
              <a:t>p</a:t>
            </a:r>
            <a:r>
              <a:rPr lang="en-US" sz="750" b="1" baseline="-25000" dirty="0" err="1">
                <a:latin typeface="Helvetica" charset="0"/>
                <a:ea typeface="Helvetica" charset="0"/>
                <a:cs typeface="Helvetica" charset="0"/>
              </a:rPr>
              <a:t>T</a:t>
            </a:r>
            <a:r>
              <a:rPr lang="en-US" sz="750" b="1" dirty="0">
                <a:latin typeface="Helvetica" charset="0"/>
                <a:ea typeface="Helvetica" charset="0"/>
                <a:cs typeface="Helvetica" charset="0"/>
              </a:rPr>
              <a:t> (GeV/c) &lt; </a:t>
            </a:r>
            <a:r>
              <a:rPr lang="en-US" sz="750" b="1" dirty="0" smtClean="0">
                <a:latin typeface="Helvetica" charset="0"/>
                <a:ea typeface="Helvetica" charset="0"/>
                <a:cs typeface="Helvetica" charset="0"/>
              </a:rPr>
              <a:t>2.0)</a:t>
            </a:r>
            <a:endParaRPr lang="en-US" sz="750" dirty="0"/>
          </a:p>
        </p:txBody>
      </p:sp>
      <p:sp>
        <p:nvSpPr>
          <p:cNvPr id="31" name="TextBox 30"/>
          <p:cNvSpPr txBox="1"/>
          <p:nvPr/>
        </p:nvSpPr>
        <p:spPr>
          <a:xfrm>
            <a:off x="6739419" y="2874638"/>
            <a:ext cx="1197764" cy="207749"/>
          </a:xfrm>
          <a:prstGeom prst="rect">
            <a:avLst/>
          </a:prstGeom>
          <a:solidFill>
            <a:schemeClr val="bg1"/>
          </a:solidFill>
          <a:ln>
            <a:solidFill>
              <a:schemeClr val="bg1"/>
            </a:solidFill>
          </a:ln>
        </p:spPr>
        <p:txBody>
          <a:bodyPr wrap="none" rtlCol="0">
            <a:spAutoFit/>
          </a:bodyPr>
          <a:lstStyle/>
          <a:p>
            <a:r>
              <a:rPr lang="en-US" sz="750" b="1" dirty="0" smtClean="0">
                <a:latin typeface="Helvetica" charset="0"/>
                <a:ea typeface="Helvetica" charset="0"/>
                <a:cs typeface="Helvetica" charset="0"/>
              </a:rPr>
              <a:t>(0.8 </a:t>
            </a:r>
            <a:r>
              <a:rPr lang="en-US" sz="750" b="1" dirty="0">
                <a:latin typeface="Helvetica" charset="0"/>
                <a:ea typeface="Helvetica" charset="0"/>
                <a:cs typeface="Helvetica" charset="0"/>
              </a:rPr>
              <a:t>&lt; </a:t>
            </a:r>
            <a:r>
              <a:rPr lang="en-US" sz="750" b="1" dirty="0" err="1">
                <a:latin typeface="Helvetica" charset="0"/>
                <a:ea typeface="Helvetica" charset="0"/>
                <a:cs typeface="Helvetica" charset="0"/>
              </a:rPr>
              <a:t>p</a:t>
            </a:r>
            <a:r>
              <a:rPr lang="en-US" sz="750" b="1" baseline="-25000" dirty="0" err="1">
                <a:latin typeface="Helvetica" charset="0"/>
                <a:ea typeface="Helvetica" charset="0"/>
                <a:cs typeface="Helvetica" charset="0"/>
              </a:rPr>
              <a:t>T</a:t>
            </a:r>
            <a:r>
              <a:rPr lang="en-US" sz="750" b="1" dirty="0">
                <a:latin typeface="Helvetica" charset="0"/>
                <a:ea typeface="Helvetica" charset="0"/>
                <a:cs typeface="Helvetica" charset="0"/>
              </a:rPr>
              <a:t> (GeV/c) &lt; </a:t>
            </a:r>
            <a:r>
              <a:rPr lang="en-US" sz="750" b="1" dirty="0" smtClean="0">
                <a:latin typeface="Helvetica" charset="0"/>
                <a:ea typeface="Helvetica" charset="0"/>
                <a:cs typeface="Helvetica" charset="0"/>
              </a:rPr>
              <a:t>2.0)</a:t>
            </a:r>
            <a:endParaRPr lang="en-US" sz="750" dirty="0"/>
          </a:p>
        </p:txBody>
      </p:sp>
      <p:sp>
        <p:nvSpPr>
          <p:cNvPr id="32" name="TextBox 31"/>
          <p:cNvSpPr txBox="1"/>
          <p:nvPr/>
        </p:nvSpPr>
        <p:spPr>
          <a:xfrm>
            <a:off x="7624658" y="3387110"/>
            <a:ext cx="1283098" cy="307777"/>
          </a:xfrm>
          <a:prstGeom prst="rect">
            <a:avLst/>
          </a:prstGeom>
          <a:solidFill>
            <a:schemeClr val="bg1"/>
          </a:solidFill>
        </p:spPr>
        <p:txBody>
          <a:bodyPr wrap="square" rtlCol="0">
            <a:spAutoFit/>
          </a:bodyPr>
          <a:lstStyle/>
          <a:p>
            <a:r>
              <a:rPr lang="en-US" sz="1400" b="1" dirty="0" err="1" smtClean="0">
                <a:latin typeface="Helvetica" charset="0"/>
                <a:ea typeface="Helvetica" charset="0"/>
                <a:cs typeface="Helvetica" charset="0"/>
              </a:rPr>
              <a:t>N</a:t>
            </a:r>
            <a:r>
              <a:rPr lang="en-US" sz="1400" b="1" i="1" baseline="-25000" dirty="0" err="1" smtClean="0">
                <a:latin typeface="Cambria Math" charset="0"/>
                <a:ea typeface="Cambria Math" charset="0"/>
                <a:cs typeface="Cambria Math" charset="0"/>
              </a:rPr>
              <a:t>ch</a:t>
            </a:r>
            <a:r>
              <a:rPr lang="en-US" sz="1400" b="1" baseline="-25000" dirty="0" smtClean="0">
                <a:latin typeface="Helvetica" charset="0"/>
                <a:ea typeface="Helvetica" charset="0"/>
                <a:cs typeface="Helvetica" charset="0"/>
              </a:rPr>
              <a:t> </a:t>
            </a:r>
            <a:r>
              <a:rPr lang="en-US" sz="1400" b="1" dirty="0" smtClean="0">
                <a:latin typeface="Helvetica" charset="0"/>
                <a:ea typeface="Helvetica" charset="0"/>
                <a:cs typeface="Helvetica" charset="0"/>
              </a:rPr>
              <a:t>– N</a:t>
            </a:r>
            <a:r>
              <a:rPr lang="en-US" sz="1400" b="1" i="1" baseline="-25000" dirty="0" smtClean="0">
                <a:latin typeface="Cambria Math" charset="0"/>
                <a:ea typeface="Cambria Math" charset="0"/>
                <a:cs typeface="Cambria Math" charset="0"/>
              </a:rPr>
              <a:t>p</a:t>
            </a:r>
            <a:r>
              <a:rPr lang="en-US" sz="1400" b="1" dirty="0" smtClean="0">
                <a:latin typeface="Helvetica" charset="0"/>
                <a:ea typeface="Helvetica" charset="0"/>
                <a:cs typeface="Helvetica" charset="0"/>
              </a:rPr>
              <a:t> – N</a:t>
            </a:r>
            <a:r>
              <a:rPr lang="en-US" sz="1400" b="1" i="1" baseline="-25000" dirty="0" smtClean="0">
                <a:latin typeface="Cambria Math" charset="0"/>
                <a:ea typeface="Cambria Math" charset="0"/>
                <a:cs typeface="Cambria Math" charset="0"/>
              </a:rPr>
              <a:t>p</a:t>
            </a:r>
            <a:endParaRPr lang="en-US" sz="1400" b="1" i="1" baseline="-25000" dirty="0">
              <a:latin typeface="Cambria Math" charset="0"/>
              <a:ea typeface="Cambria Math" charset="0"/>
              <a:cs typeface="Cambria Math" charset="0"/>
            </a:endParaRPr>
          </a:p>
        </p:txBody>
      </p:sp>
    </p:spTree>
    <p:extLst>
      <p:ext uri="{BB962C8B-B14F-4D97-AF65-F5344CB8AC3E}">
        <p14:creationId xmlns:p14="http://schemas.microsoft.com/office/powerpoint/2010/main" val="1051894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u="sng" dirty="0" smtClean="0">
                <a:solidFill>
                  <a:srgbClr val="0000FF"/>
                </a:solidFill>
                <a:latin typeface="Book Antiqua" charset="0"/>
                <a:ea typeface="Book Antiqua" charset="0"/>
                <a:cs typeface="Book Antiqua" charset="0"/>
              </a:rPr>
              <a:t>STAR Detector</a:t>
            </a:r>
            <a:endParaRPr lang="en-US" i="1" u="sng" dirty="0">
              <a:solidFill>
                <a:srgbClr val="0000FF"/>
              </a:solidFill>
              <a:latin typeface="Book Antiqua" charset="0"/>
              <a:ea typeface="Book Antiqua" charset="0"/>
              <a:cs typeface="Book Antiqua" charset="0"/>
            </a:endParaRPr>
          </a:p>
        </p:txBody>
      </p:sp>
      <p:sp>
        <p:nvSpPr>
          <p:cNvPr id="3" name="Rectangle 2"/>
          <p:cNvSpPr/>
          <p:nvPr/>
        </p:nvSpPr>
        <p:spPr>
          <a:xfrm>
            <a:off x="4193138" y="5922711"/>
            <a:ext cx="421762" cy="285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090691" y="1352630"/>
            <a:ext cx="7288514" cy="4938712"/>
            <a:chOff x="530225" y="697312"/>
            <a:chExt cx="8097713" cy="5600288"/>
          </a:xfrm>
        </p:grpSpPr>
        <p:pic>
          <p:nvPicPr>
            <p:cNvPr id="13" name="Picture 87"/>
            <p:cNvPicPr>
              <a:picLocks noChangeAspect="1" noChangeArrowheads="1"/>
            </p:cNvPicPr>
            <p:nvPr/>
          </p:nvPicPr>
          <p:blipFill>
            <a:blip r:embed="rId3" cstate="print"/>
            <a:srcRect l="13113" t="7839" r="9182" b="20509"/>
            <a:stretch>
              <a:fillRect/>
            </a:stretch>
          </p:blipFill>
          <p:spPr bwMode="auto">
            <a:xfrm>
              <a:off x="530225" y="697312"/>
              <a:ext cx="8097713" cy="5600288"/>
            </a:xfrm>
            <a:prstGeom prst="rect">
              <a:avLst/>
            </a:prstGeom>
            <a:noFill/>
            <a:ln w="9525">
              <a:noFill/>
              <a:miter lim="800000"/>
              <a:headEnd/>
              <a:tailEnd/>
            </a:ln>
          </p:spPr>
        </p:pic>
        <p:sp>
          <p:nvSpPr>
            <p:cNvPr id="14" name="Rounded Rectangle 13"/>
            <p:cNvSpPr/>
            <p:nvPr/>
          </p:nvSpPr>
          <p:spPr>
            <a:xfrm>
              <a:off x="5156200" y="762000"/>
              <a:ext cx="1061914" cy="389789"/>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800000"/>
                  </a:solidFill>
                </a:rPr>
                <a:t>TPC</a:t>
              </a:r>
              <a:endParaRPr lang="en-US" b="1" dirty="0">
                <a:solidFill>
                  <a:srgbClr val="800000"/>
                </a:solidFill>
              </a:endParaRPr>
            </a:p>
          </p:txBody>
        </p:sp>
        <p:sp>
          <p:nvSpPr>
            <p:cNvPr id="15" name="Rounded Rectangle 14"/>
            <p:cNvSpPr/>
            <p:nvPr/>
          </p:nvSpPr>
          <p:spPr>
            <a:xfrm>
              <a:off x="2870200" y="762000"/>
              <a:ext cx="1061914" cy="389789"/>
            </a:xfrm>
            <a:prstGeom prst="roundRect">
              <a:avLst/>
            </a:prstGeom>
            <a:solidFill>
              <a:srgbClr val="FFFFFF"/>
            </a:solidFill>
            <a:ln w="38100" cap="flat" cmpd="sng" algn="ctr">
              <a:solidFill>
                <a:srgbClr val="1B400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alpha val="29000"/>
                    </a:srgbClr>
                  </a:solidFill>
                </a:rPr>
                <a:t>MTD</a:t>
              </a:r>
            </a:p>
          </p:txBody>
        </p:sp>
        <p:cxnSp>
          <p:nvCxnSpPr>
            <p:cNvPr id="16" name="Straight Connector 15"/>
            <p:cNvCxnSpPr>
              <a:stCxn id="15" idx="2"/>
            </p:cNvCxnSpPr>
            <p:nvPr/>
          </p:nvCxnSpPr>
          <p:spPr>
            <a:xfrm>
              <a:off x="3401157" y="1151789"/>
              <a:ext cx="1649" cy="754005"/>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1727200" y="762000"/>
              <a:ext cx="1143000" cy="389789"/>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alpha val="29000"/>
                    </a:srgbClr>
                  </a:solidFill>
                </a:rPr>
                <a:t>Magnet</a:t>
              </a:r>
            </a:p>
          </p:txBody>
        </p:sp>
        <p:cxnSp>
          <p:nvCxnSpPr>
            <p:cNvPr id="18" name="Straight Connector 17"/>
            <p:cNvCxnSpPr>
              <a:stCxn id="17" idx="2"/>
            </p:cNvCxnSpPr>
            <p:nvPr/>
          </p:nvCxnSpPr>
          <p:spPr>
            <a:xfrm>
              <a:off x="2298700" y="1151790"/>
              <a:ext cx="685800" cy="1883512"/>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4013200" y="762000"/>
              <a:ext cx="1061914" cy="389789"/>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alpha val="29000"/>
                    </a:srgbClr>
                  </a:solidFill>
                </a:rPr>
                <a:t>BEMC</a:t>
              </a:r>
            </a:p>
          </p:txBody>
        </p:sp>
        <p:cxnSp>
          <p:nvCxnSpPr>
            <p:cNvPr id="20" name="Straight Connector 19"/>
            <p:cNvCxnSpPr>
              <a:stCxn id="19" idx="2"/>
            </p:cNvCxnSpPr>
            <p:nvPr/>
          </p:nvCxnSpPr>
          <p:spPr>
            <a:xfrm flipH="1">
              <a:off x="4152901" y="1151789"/>
              <a:ext cx="391256" cy="1159613"/>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4" idx="2"/>
            </p:cNvCxnSpPr>
            <p:nvPr/>
          </p:nvCxnSpPr>
          <p:spPr>
            <a:xfrm flipH="1">
              <a:off x="4762500" y="1151789"/>
              <a:ext cx="924657" cy="1705711"/>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7442200" y="762000"/>
              <a:ext cx="1061914" cy="389789"/>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alpha val="29000"/>
                    </a:srgbClr>
                  </a:solidFill>
                </a:rPr>
                <a:t>BBC</a:t>
              </a:r>
            </a:p>
          </p:txBody>
        </p:sp>
        <p:sp>
          <p:nvSpPr>
            <p:cNvPr id="23" name="Rounded Rectangle 22"/>
            <p:cNvSpPr/>
            <p:nvPr/>
          </p:nvSpPr>
          <p:spPr>
            <a:xfrm>
              <a:off x="584200" y="762000"/>
              <a:ext cx="1061914" cy="389789"/>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800000">
                      <a:alpha val="29000"/>
                    </a:srgbClr>
                  </a:solidFill>
                </a:rPr>
                <a:t>EEMC</a:t>
              </a:r>
              <a:endParaRPr lang="en-US" b="1" dirty="0">
                <a:solidFill>
                  <a:srgbClr val="800000">
                    <a:alpha val="29000"/>
                  </a:srgbClr>
                </a:solidFill>
              </a:endParaRPr>
            </a:p>
          </p:txBody>
        </p:sp>
        <p:cxnSp>
          <p:nvCxnSpPr>
            <p:cNvPr id="24" name="Straight Connector 23"/>
            <p:cNvCxnSpPr>
              <a:stCxn id="22" idx="2"/>
            </p:cNvCxnSpPr>
            <p:nvPr/>
          </p:nvCxnSpPr>
          <p:spPr>
            <a:xfrm flipH="1">
              <a:off x="6858000" y="1151789"/>
              <a:ext cx="1115157" cy="2391511"/>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3" idx="2"/>
            </p:cNvCxnSpPr>
            <p:nvPr/>
          </p:nvCxnSpPr>
          <p:spPr>
            <a:xfrm>
              <a:off x="1115157" y="1151789"/>
              <a:ext cx="408843" cy="1515211"/>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6299200" y="762000"/>
              <a:ext cx="1061914" cy="389789"/>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77"/>
                  </a:solidFill>
                </a:rPr>
                <a:t>TOF</a:t>
              </a:r>
              <a:endParaRPr lang="en-US" b="1" dirty="0">
                <a:solidFill>
                  <a:srgbClr val="000077"/>
                </a:solidFill>
              </a:endParaRPr>
            </a:p>
          </p:txBody>
        </p:sp>
        <p:cxnSp>
          <p:nvCxnSpPr>
            <p:cNvPr id="27" name="Straight Connector 26"/>
            <p:cNvCxnSpPr>
              <a:stCxn id="26" idx="2"/>
            </p:cNvCxnSpPr>
            <p:nvPr/>
          </p:nvCxnSpPr>
          <p:spPr>
            <a:xfrm flipH="1">
              <a:off x="5283200" y="1151789"/>
              <a:ext cx="1546957" cy="1616811"/>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908" y="4530081"/>
            <a:ext cx="4625388" cy="178145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4" descr="STAR-logo-base-balck"/>
          <p:cNvPicPr>
            <a:picLocks noChangeAspect="1" noChangeArrowheads="1"/>
          </p:cNvPicPr>
          <p:nvPr/>
        </p:nvPicPr>
        <p:blipFill>
          <a:blip r:embed="rId6">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a:xfrm>
            <a:off x="457200" y="64928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8" name="Slide Number Placeholder 7"/>
          <p:cNvSpPr>
            <a:spLocks noGrp="1"/>
          </p:cNvSpPr>
          <p:nvPr>
            <p:ph type="sldNum" sz="quarter" idx="12"/>
          </p:nvPr>
        </p:nvSpPr>
        <p:spPr>
          <a:xfrm>
            <a:off x="6553200" y="6492875"/>
            <a:ext cx="2133600" cy="365125"/>
          </a:xfrm>
        </p:spPr>
        <p:txBody>
          <a:bodyPr/>
          <a:lstStyle/>
          <a:p>
            <a:fld id="{0EE1BDB5-98BA-5D40-821A-D97B0EC28304}" type="slidenum">
              <a:rPr lang="en-US" smtClean="0">
                <a:solidFill>
                  <a:srgbClr val="0000EE"/>
                </a:solidFill>
              </a:rPr>
              <a:t>3</a:t>
            </a:fld>
            <a:endParaRPr lang="en-US" dirty="0">
              <a:solidFill>
                <a:srgbClr val="0000EE"/>
              </a:solidFill>
            </a:endParaRPr>
          </a:p>
        </p:txBody>
      </p:sp>
      <p:sp>
        <p:nvSpPr>
          <p:cNvPr id="5" name="Footer Placeholder 4"/>
          <p:cNvSpPr>
            <a:spLocks noGrp="1"/>
          </p:cNvSpPr>
          <p:nvPr>
            <p:ph type="ftr" sz="quarter" idx="11"/>
          </p:nvPr>
        </p:nvSpPr>
        <p:spPr>
          <a:xfrm>
            <a:off x="3124200" y="6498202"/>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Tree>
    <p:extLst>
      <p:ext uri="{BB962C8B-B14F-4D97-AF65-F5344CB8AC3E}">
        <p14:creationId xmlns:p14="http://schemas.microsoft.com/office/powerpoint/2010/main" val="1306941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u="sng" dirty="0" smtClean="0">
                <a:solidFill>
                  <a:srgbClr val="0000FF"/>
                </a:solidFill>
                <a:latin typeface="Book Antiqua" charset="0"/>
                <a:ea typeface="Book Antiqua" charset="0"/>
                <a:cs typeface="Book Antiqua" charset="0"/>
              </a:rPr>
              <a:t>Analysis Technique</a:t>
            </a:r>
            <a:endParaRPr lang="en-US" i="1" u="sng" dirty="0">
              <a:solidFill>
                <a:srgbClr val="0000FF"/>
              </a:solidFill>
              <a:latin typeface="Book Antiqua" charset="0"/>
              <a:ea typeface="Book Antiqua" charset="0"/>
              <a:cs typeface="Book Antiqua" charset="0"/>
            </a:endParaRPr>
          </a:p>
        </p:txBody>
      </p:sp>
      <p:sp>
        <p:nvSpPr>
          <p:cNvPr id="3" name="Content Placeholder 2"/>
          <p:cNvSpPr>
            <a:spLocks noGrp="1"/>
          </p:cNvSpPr>
          <p:nvPr>
            <p:ph sz="half" idx="1"/>
          </p:nvPr>
        </p:nvSpPr>
        <p:spPr>
          <a:xfrm>
            <a:off x="457200" y="1600201"/>
            <a:ext cx="4038600" cy="3925798"/>
          </a:xfrm>
        </p:spPr>
        <p:txBody>
          <a:bodyPr>
            <a:normAutofit fontScale="85000" lnSpcReduction="20000"/>
          </a:bodyPr>
          <a:lstStyle/>
          <a:p>
            <a:pPr>
              <a:buFont typeface="Wingdings" charset="2"/>
              <a:buChar char="Ø"/>
            </a:pPr>
            <a:r>
              <a:rPr lang="en-US" b="1" dirty="0" smtClean="0">
                <a:solidFill>
                  <a:srgbClr val="0000FF"/>
                </a:solidFill>
                <a:latin typeface="Book Antiqua" charset="0"/>
                <a:ea typeface="Book Antiqua" charset="0"/>
                <a:cs typeface="Book Antiqua" charset="0"/>
              </a:rPr>
              <a:t> Centrality determination</a:t>
            </a:r>
          </a:p>
          <a:p>
            <a:pPr marL="457200" lvl="1" indent="0">
              <a:buNone/>
            </a:pPr>
            <a:r>
              <a:rPr lang="en-US" dirty="0" smtClean="0">
                <a:solidFill>
                  <a:srgbClr val="0000FF"/>
                </a:solidFill>
                <a:latin typeface="Book Antiqua" charset="0"/>
                <a:ea typeface="Book Antiqua" charset="0"/>
                <a:cs typeface="Book Antiqua" charset="0"/>
              </a:rPr>
              <a:t> Use charged particles within |</a:t>
            </a:r>
            <a:r>
              <a:rPr lang="en-US" i="1" dirty="0" err="1" smtClean="0">
                <a:solidFill>
                  <a:srgbClr val="0000FF"/>
                </a:solidFill>
                <a:latin typeface="Book Antiqua" charset="0"/>
                <a:ea typeface="Book Antiqua" charset="0"/>
                <a:cs typeface="Book Antiqua" charset="0"/>
              </a:rPr>
              <a:t>η</a:t>
            </a:r>
            <a:r>
              <a:rPr lang="en-US" dirty="0" smtClean="0">
                <a:solidFill>
                  <a:srgbClr val="0000FF"/>
                </a:solidFill>
                <a:latin typeface="Book Antiqua" charset="0"/>
                <a:ea typeface="Book Antiqua" charset="0"/>
                <a:cs typeface="Book Antiqua" charset="0"/>
              </a:rPr>
              <a:t>| &lt; 1, other than protons and anti-protons, to avoid </a:t>
            </a:r>
            <a:r>
              <a:rPr lang="en-US" b="1" dirty="0" smtClean="0">
                <a:solidFill>
                  <a:srgbClr val="0000FF"/>
                </a:solidFill>
                <a:latin typeface="Book Antiqua" charset="0"/>
                <a:ea typeface="Book Antiqua" charset="0"/>
                <a:cs typeface="Book Antiqua" charset="0"/>
              </a:rPr>
              <a:t>auto-correlations</a:t>
            </a:r>
          </a:p>
          <a:p>
            <a:pPr marL="457200" lvl="1" indent="0">
              <a:buNone/>
            </a:pPr>
            <a:endParaRPr lang="en-US" b="1" dirty="0" smtClean="0">
              <a:solidFill>
                <a:srgbClr val="0000FF"/>
              </a:solidFill>
              <a:latin typeface="Book Antiqua" charset="0"/>
              <a:ea typeface="Book Antiqua" charset="0"/>
              <a:cs typeface="Book Antiqua" charset="0"/>
            </a:endParaRPr>
          </a:p>
          <a:p>
            <a:pPr marL="514350" indent="-457200">
              <a:buFont typeface="Wingdings" charset="2"/>
              <a:buChar char="Ø"/>
            </a:pPr>
            <a:endParaRPr lang="en-US" b="1" dirty="0" smtClean="0">
              <a:solidFill>
                <a:srgbClr val="0000FF"/>
              </a:solidFill>
              <a:latin typeface="Book Antiqua" charset="0"/>
              <a:ea typeface="Book Antiqua" charset="0"/>
              <a:cs typeface="Book Antiqua" charset="0"/>
            </a:endParaRPr>
          </a:p>
          <a:p>
            <a:pPr marL="514350" indent="-457200">
              <a:buFont typeface="Wingdings" charset="2"/>
              <a:buChar char="Ø"/>
            </a:pPr>
            <a:r>
              <a:rPr lang="en-US" b="1" dirty="0" smtClean="0">
                <a:solidFill>
                  <a:srgbClr val="0000FF"/>
                </a:solidFill>
                <a:latin typeface="Book Antiqua" charset="0"/>
                <a:ea typeface="Book Antiqua" charset="0"/>
                <a:cs typeface="Book Antiqua" charset="0"/>
              </a:rPr>
              <a:t>Centrality bin </a:t>
            </a:r>
            <a:r>
              <a:rPr lang="en-US" b="1" dirty="0">
                <a:solidFill>
                  <a:srgbClr val="0000FF"/>
                </a:solidFill>
                <a:latin typeface="Book Antiqua" charset="0"/>
                <a:ea typeface="Book Antiqua" charset="0"/>
                <a:cs typeface="Book Antiqua" charset="0"/>
              </a:rPr>
              <a:t>w</a:t>
            </a:r>
            <a:r>
              <a:rPr lang="en-US" b="1" dirty="0" smtClean="0">
                <a:solidFill>
                  <a:srgbClr val="0000FF"/>
                </a:solidFill>
                <a:latin typeface="Book Antiqua" charset="0"/>
                <a:ea typeface="Book Antiqua" charset="0"/>
                <a:cs typeface="Book Antiqua" charset="0"/>
              </a:rPr>
              <a:t>idth </a:t>
            </a:r>
            <a:r>
              <a:rPr lang="en-US" b="1" dirty="0">
                <a:solidFill>
                  <a:srgbClr val="0000FF"/>
                </a:solidFill>
                <a:latin typeface="Book Antiqua" charset="0"/>
                <a:ea typeface="Book Antiqua" charset="0"/>
                <a:cs typeface="Book Antiqua" charset="0"/>
              </a:rPr>
              <a:t>c</a:t>
            </a:r>
            <a:r>
              <a:rPr lang="en-US" b="1" dirty="0" smtClean="0">
                <a:solidFill>
                  <a:srgbClr val="0000FF"/>
                </a:solidFill>
                <a:latin typeface="Book Antiqua" charset="0"/>
                <a:ea typeface="Book Antiqua" charset="0"/>
                <a:cs typeface="Book Antiqua" charset="0"/>
              </a:rPr>
              <a:t>orrection </a:t>
            </a:r>
          </a:p>
          <a:p>
            <a:pPr marL="457200" lvl="1" indent="0">
              <a:buNone/>
            </a:pPr>
            <a:r>
              <a:rPr lang="en-US" dirty="0" smtClean="0">
                <a:solidFill>
                  <a:srgbClr val="0000FF"/>
                </a:solidFill>
                <a:latin typeface="Book Antiqua" charset="0"/>
                <a:ea typeface="Book Antiqua" charset="0"/>
                <a:cs typeface="Book Antiqua" charset="0"/>
              </a:rPr>
              <a:t> Evaluate cumulants for each centrality bin to suppress </a:t>
            </a:r>
            <a:r>
              <a:rPr lang="en-US" b="1" dirty="0" smtClean="0">
                <a:solidFill>
                  <a:srgbClr val="0000FF"/>
                </a:solidFill>
                <a:latin typeface="Book Antiqua" charset="0"/>
                <a:ea typeface="Book Antiqua" charset="0"/>
                <a:cs typeface="Book Antiqua" charset="0"/>
              </a:rPr>
              <a:t>volume fluctuations</a:t>
            </a:r>
          </a:p>
        </p:txBody>
      </p:sp>
      <p:sp>
        <p:nvSpPr>
          <p:cNvPr id="11" name="TextBox 10"/>
          <p:cNvSpPr txBox="1"/>
          <p:nvPr/>
        </p:nvSpPr>
        <p:spPr>
          <a:xfrm>
            <a:off x="465464" y="5641092"/>
            <a:ext cx="3326552" cy="600164"/>
          </a:xfrm>
          <a:prstGeom prst="rect">
            <a:avLst/>
          </a:prstGeom>
          <a:noFill/>
        </p:spPr>
        <p:txBody>
          <a:bodyPr wrap="none" rtlCol="0">
            <a:spAutoFit/>
          </a:bodyPr>
          <a:lstStyle/>
          <a:p>
            <a:r>
              <a:rPr lang="en-US" sz="1100" i="1" dirty="0">
                <a:solidFill>
                  <a:srgbClr val="0000EE"/>
                </a:solidFill>
              </a:rPr>
              <a:t>X. Luo and N. Xu, arXiv:1701.02105</a:t>
            </a:r>
          </a:p>
          <a:p>
            <a:r>
              <a:rPr lang="is-IS" altLang="zh-CN" sz="1100" i="1" dirty="0" smtClean="0">
                <a:solidFill>
                  <a:srgbClr val="0000EE"/>
                </a:solidFill>
              </a:rPr>
              <a:t>STAR Collaboration, </a:t>
            </a:r>
            <a:r>
              <a:rPr lang="is-IS" sz="1100" i="1" dirty="0" smtClean="0">
                <a:solidFill>
                  <a:srgbClr val="0000EE"/>
                </a:solidFill>
              </a:rPr>
              <a:t>Phys.Rev.Lett. 105 (2010) 022302.</a:t>
            </a:r>
          </a:p>
          <a:p>
            <a:r>
              <a:rPr lang="is-IS" altLang="zh-CN" sz="1100" i="1" dirty="0" smtClean="0">
                <a:solidFill>
                  <a:srgbClr val="0000EE"/>
                </a:solidFill>
              </a:rPr>
              <a:t>STAR C</a:t>
            </a:r>
            <a:r>
              <a:rPr lang="en-US" altLang="zh-CN" sz="1100" i="1" dirty="0" smtClean="0">
                <a:solidFill>
                  <a:srgbClr val="0000EE"/>
                </a:solidFill>
              </a:rPr>
              <a:t>o</a:t>
            </a:r>
            <a:r>
              <a:rPr lang="is-IS" altLang="zh-CN" sz="1100" i="1" dirty="0" smtClean="0">
                <a:solidFill>
                  <a:srgbClr val="0000EE"/>
                </a:solidFill>
              </a:rPr>
              <a:t>llaboration, </a:t>
            </a:r>
            <a:r>
              <a:rPr lang="is-IS" sz="1100" i="1" dirty="0" smtClean="0">
                <a:solidFill>
                  <a:srgbClr val="0000EE"/>
                </a:solidFill>
              </a:rPr>
              <a:t>Phys.Rev.Lett. 113 (2014) 092301 .</a:t>
            </a:r>
            <a:endParaRPr lang="en-US" altLang="zh-CN" sz="1100" i="1" dirty="0">
              <a:solidFill>
                <a:srgbClr val="0000E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4" descr="STAR-logo-base-balck"/>
          <p:cNvPicPr>
            <a:picLocks noChangeAspect="1" noChangeArrowheads="1"/>
          </p:cNvPicPr>
          <p:nvPr/>
        </p:nvPicPr>
        <p:blipFill>
          <a:blip r:embed="rId4">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085154" y="1397392"/>
            <a:ext cx="3139418" cy="4352200"/>
          </a:xfrm>
          <a:prstGeom prst="rect">
            <a:avLst/>
          </a:prstGeom>
        </p:spPr>
      </p:pic>
      <p:sp>
        <p:nvSpPr>
          <p:cNvPr id="6" name="Date Placeholder 5"/>
          <p:cNvSpPr>
            <a:spLocks noGrp="1"/>
          </p:cNvSpPr>
          <p:nvPr>
            <p:ph type="dt" sz="half" idx="10"/>
          </p:nvPr>
        </p:nvSpPr>
        <p:spPr>
          <a:xfrm>
            <a:off x="457200" y="64928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8" name="Slide Number Placeholder 7"/>
          <p:cNvSpPr>
            <a:spLocks noGrp="1"/>
          </p:cNvSpPr>
          <p:nvPr>
            <p:ph type="sldNum" sz="quarter" idx="12"/>
          </p:nvPr>
        </p:nvSpPr>
        <p:spPr>
          <a:xfrm>
            <a:off x="6553200" y="6479954"/>
            <a:ext cx="2133600" cy="365125"/>
          </a:xfrm>
        </p:spPr>
        <p:txBody>
          <a:bodyPr/>
          <a:lstStyle/>
          <a:p>
            <a:fld id="{0EE1BDB5-98BA-5D40-821A-D97B0EC28304}" type="slidenum">
              <a:rPr lang="en-US" smtClean="0">
                <a:solidFill>
                  <a:srgbClr val="0000EE"/>
                </a:solidFill>
              </a:rPr>
              <a:t>4</a:t>
            </a:fld>
            <a:endParaRPr lang="en-US" dirty="0">
              <a:solidFill>
                <a:srgbClr val="0000EE"/>
              </a:solidFill>
            </a:endParaRPr>
          </a:p>
        </p:txBody>
      </p:sp>
      <p:sp>
        <p:nvSpPr>
          <p:cNvPr id="4" name="TextBox 3"/>
          <p:cNvSpPr txBox="1"/>
          <p:nvPr/>
        </p:nvSpPr>
        <p:spPr>
          <a:xfrm>
            <a:off x="6053959" y="4745420"/>
            <a:ext cx="1881727" cy="307777"/>
          </a:xfrm>
          <a:prstGeom prst="rect">
            <a:avLst/>
          </a:prstGeom>
          <a:solidFill>
            <a:schemeClr val="bg1"/>
          </a:solidFill>
        </p:spPr>
        <p:txBody>
          <a:bodyPr wrap="square" rtlCol="0">
            <a:spAutoFit/>
          </a:bodyPr>
          <a:lstStyle/>
          <a:p>
            <a:r>
              <a:rPr lang="en-US" sz="1400" b="1" dirty="0" err="1" smtClean="0">
                <a:latin typeface="Helvetica" charset="0"/>
                <a:ea typeface="Helvetica" charset="0"/>
                <a:cs typeface="Helvetica" charset="0"/>
              </a:rPr>
              <a:t>N</a:t>
            </a:r>
            <a:r>
              <a:rPr lang="en-US" sz="1400" b="1" i="1" baseline="-25000" dirty="0" err="1" smtClean="0">
                <a:latin typeface="Cambria Math" charset="0"/>
                <a:ea typeface="Cambria Math" charset="0"/>
                <a:cs typeface="Cambria Math" charset="0"/>
              </a:rPr>
              <a:t>ch</a:t>
            </a:r>
            <a:r>
              <a:rPr lang="en-US" sz="1400" b="1" baseline="-25000" dirty="0" smtClean="0">
                <a:latin typeface="Helvetica" charset="0"/>
                <a:ea typeface="Helvetica" charset="0"/>
                <a:cs typeface="Helvetica" charset="0"/>
              </a:rPr>
              <a:t> </a:t>
            </a:r>
            <a:r>
              <a:rPr lang="en-US" sz="1400" b="1" dirty="0" smtClean="0">
                <a:latin typeface="Helvetica" charset="0"/>
                <a:ea typeface="Helvetica" charset="0"/>
                <a:cs typeface="Helvetica" charset="0"/>
              </a:rPr>
              <a:t>– N</a:t>
            </a:r>
            <a:r>
              <a:rPr lang="en-US" sz="1400" b="1" i="1" baseline="-25000" dirty="0" smtClean="0">
                <a:latin typeface="Cambria Math" charset="0"/>
                <a:ea typeface="Cambria Math" charset="0"/>
                <a:cs typeface="Cambria Math" charset="0"/>
              </a:rPr>
              <a:t>p</a:t>
            </a:r>
            <a:r>
              <a:rPr lang="en-US" sz="1400" b="1" dirty="0" smtClean="0">
                <a:latin typeface="Helvetica" charset="0"/>
                <a:ea typeface="Helvetica" charset="0"/>
                <a:cs typeface="Helvetica" charset="0"/>
              </a:rPr>
              <a:t> – N</a:t>
            </a:r>
            <a:r>
              <a:rPr lang="en-US" sz="1400" b="1" i="1" baseline="-25000" dirty="0" smtClean="0">
                <a:latin typeface="Cambria Math" charset="0"/>
                <a:ea typeface="Cambria Math" charset="0"/>
                <a:cs typeface="Cambria Math" charset="0"/>
              </a:rPr>
              <a:t>p</a:t>
            </a:r>
            <a:endParaRPr lang="en-US" sz="1400" b="1" i="1" baseline="-25000" dirty="0">
              <a:latin typeface="Cambria Math" charset="0"/>
              <a:ea typeface="Cambria Math" charset="0"/>
              <a:cs typeface="Cambria Math" charset="0"/>
            </a:endParaRPr>
          </a:p>
        </p:txBody>
      </p:sp>
      <p:sp>
        <p:nvSpPr>
          <p:cNvPr id="5" name="Footer Placeholder 4"/>
          <p:cNvSpPr>
            <a:spLocks noGrp="1"/>
          </p:cNvSpPr>
          <p:nvPr>
            <p:ph type="ftr" sz="quarter" idx="11"/>
          </p:nvPr>
        </p:nvSpPr>
        <p:spPr>
          <a:xfrm>
            <a:off x="3124200" y="6479955"/>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cxnSp>
        <p:nvCxnSpPr>
          <p:cNvPr id="10" name="Straight Connector 9"/>
          <p:cNvCxnSpPr/>
          <p:nvPr/>
        </p:nvCxnSpPr>
        <p:spPr>
          <a:xfrm>
            <a:off x="7107044" y="4921405"/>
            <a:ext cx="5575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70187" y="4137637"/>
            <a:ext cx="1159292" cy="261610"/>
          </a:xfrm>
          <a:prstGeom prst="rect">
            <a:avLst/>
          </a:prstGeom>
          <a:noFill/>
        </p:spPr>
        <p:txBody>
          <a:bodyPr wrap="none" rtlCol="0">
            <a:spAutoFit/>
          </a:bodyPr>
          <a:lstStyle/>
          <a:p>
            <a:r>
              <a:rPr lang="en-US" sz="1100" i="1" dirty="0" smtClean="0"/>
              <a:t>STAR Preliminary</a:t>
            </a:r>
            <a:endParaRPr lang="en-US" sz="1100" i="1" dirty="0"/>
          </a:p>
        </p:txBody>
      </p:sp>
    </p:spTree>
    <p:extLst>
      <p:ext uri="{BB962C8B-B14F-4D97-AF65-F5344CB8AC3E}">
        <p14:creationId xmlns:p14="http://schemas.microsoft.com/office/powerpoint/2010/main" val="1076124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u="sng" dirty="0" smtClean="0">
                <a:solidFill>
                  <a:srgbClr val="0000FF"/>
                </a:solidFill>
                <a:latin typeface="Book Antiqua" charset="0"/>
                <a:ea typeface="Book Antiqua" charset="0"/>
                <a:cs typeface="Book Antiqua" charset="0"/>
              </a:rPr>
              <a:t>Analysis Technique</a:t>
            </a:r>
            <a:endParaRPr lang="en-US" i="1" u="sng" dirty="0">
              <a:solidFill>
                <a:srgbClr val="0000FF"/>
              </a:solidFill>
              <a:latin typeface="Book Antiqua" charset="0"/>
              <a:ea typeface="Book Antiqua" charset="0"/>
              <a:cs typeface="Book Antiqua" charset="0"/>
            </a:endParaRPr>
          </a:p>
        </p:txBody>
      </p:sp>
      <p:sp>
        <p:nvSpPr>
          <p:cNvPr id="4" name="Content Placeholder 3"/>
          <p:cNvSpPr>
            <a:spLocks noGrp="1"/>
          </p:cNvSpPr>
          <p:nvPr>
            <p:ph sz="half" idx="1"/>
          </p:nvPr>
        </p:nvSpPr>
        <p:spPr/>
        <p:txBody>
          <a:bodyPr>
            <a:normAutofit/>
          </a:bodyPr>
          <a:lstStyle/>
          <a:p>
            <a:pPr>
              <a:buFont typeface="Wingdings" charset="2"/>
              <a:buChar char="Ø"/>
            </a:pPr>
            <a:r>
              <a:rPr kumimoji="1" lang="en-US" dirty="0">
                <a:solidFill>
                  <a:srgbClr val="0000FF"/>
                </a:solidFill>
                <a:latin typeface="Book Antiqua" charset="0"/>
                <a:ea typeface="Book Antiqua" charset="0"/>
                <a:cs typeface="Book Antiqua" charset="0"/>
              </a:rPr>
              <a:t> </a:t>
            </a:r>
            <a:r>
              <a:rPr lang="en-US" b="1" dirty="0" smtClean="0">
                <a:solidFill>
                  <a:srgbClr val="0000FF"/>
                </a:solidFill>
                <a:latin typeface="Book Antiqua" charset="0"/>
                <a:ea typeface="Book Antiqua" charset="0"/>
                <a:cs typeface="Book Antiqua" charset="0"/>
              </a:rPr>
              <a:t>Error </a:t>
            </a:r>
            <a:r>
              <a:rPr lang="en-US" b="1" dirty="0">
                <a:solidFill>
                  <a:srgbClr val="0000FF"/>
                </a:solidFill>
                <a:latin typeface="Book Antiqua" charset="0"/>
                <a:ea typeface="Book Antiqua" charset="0"/>
                <a:cs typeface="Book Antiqua" charset="0"/>
              </a:rPr>
              <a:t>estimation</a:t>
            </a:r>
          </a:p>
          <a:p>
            <a:pPr marL="457200" lvl="1" indent="0">
              <a:buNone/>
            </a:pPr>
            <a:r>
              <a:rPr kumimoji="1" lang="en-US" altLang="zh-CN" dirty="0">
                <a:solidFill>
                  <a:srgbClr val="0000FF"/>
                </a:solidFill>
                <a:latin typeface="Book Antiqua" charset="0"/>
                <a:ea typeface="Book Antiqua" charset="0"/>
                <a:cs typeface="Book Antiqua" charset="0"/>
              </a:rPr>
              <a:t> Statistical errors are based on </a:t>
            </a:r>
            <a:r>
              <a:rPr kumimoji="1" lang="en-US" altLang="zh-CN" b="1" dirty="0">
                <a:solidFill>
                  <a:srgbClr val="0000FF"/>
                </a:solidFill>
                <a:latin typeface="Book Antiqua" charset="0"/>
                <a:ea typeface="Book Antiqua" charset="0"/>
                <a:cs typeface="Book Antiqua" charset="0"/>
              </a:rPr>
              <a:t>Bootstrap </a:t>
            </a:r>
            <a:r>
              <a:rPr kumimoji="1" lang="en-US" altLang="zh-CN" b="1" dirty="0" smtClean="0">
                <a:solidFill>
                  <a:srgbClr val="0000FF"/>
                </a:solidFill>
                <a:latin typeface="Book Antiqua" charset="0"/>
                <a:ea typeface="Book Antiqua" charset="0"/>
                <a:cs typeface="Book Antiqua" charset="0"/>
              </a:rPr>
              <a:t>technique </a:t>
            </a:r>
            <a:r>
              <a:rPr kumimoji="1" lang="en-US" altLang="zh-CN" dirty="0" smtClean="0">
                <a:solidFill>
                  <a:srgbClr val="0000FF"/>
                </a:solidFill>
                <a:latin typeface="Book Antiqua" charset="0"/>
                <a:ea typeface="Book Antiqua" charset="0"/>
                <a:cs typeface="Book Antiqua" charset="0"/>
              </a:rPr>
              <a:t>or the </a:t>
            </a:r>
            <a:r>
              <a:rPr kumimoji="1" lang="en-US" altLang="zh-CN" b="1" dirty="0" smtClean="0">
                <a:solidFill>
                  <a:srgbClr val="0000FF"/>
                </a:solidFill>
                <a:latin typeface="Book Antiqua" charset="0"/>
                <a:ea typeface="Book Antiqua" charset="0"/>
                <a:cs typeface="Book Antiqua" charset="0"/>
              </a:rPr>
              <a:t>Delta Theorem</a:t>
            </a:r>
            <a:r>
              <a:rPr kumimoji="1" lang="en-US" altLang="zh-CN" dirty="0" smtClean="0">
                <a:solidFill>
                  <a:srgbClr val="0000FF"/>
                </a:solidFill>
                <a:latin typeface="Book Antiqua" charset="0"/>
                <a:ea typeface="Book Antiqua" charset="0"/>
                <a:cs typeface="Book Antiqua" charset="0"/>
              </a:rPr>
              <a:t>.</a:t>
            </a:r>
          </a:p>
          <a:p>
            <a:pPr marL="457200" lvl="1" indent="0">
              <a:buNone/>
            </a:pPr>
            <a:endParaRPr kumimoji="1" lang="en-US" altLang="zh-CN" dirty="0">
              <a:solidFill>
                <a:srgbClr val="0000FF"/>
              </a:solidFill>
              <a:latin typeface="Book Antiqua" charset="0"/>
              <a:ea typeface="Book Antiqua" charset="0"/>
              <a:cs typeface="Book Antiqua" charset="0"/>
            </a:endParaRPr>
          </a:p>
          <a:p>
            <a:pPr marL="457200" lvl="1" indent="0">
              <a:buNone/>
            </a:pPr>
            <a:endParaRPr kumimoji="1" lang="en-US" altLang="zh-CN" dirty="0">
              <a:solidFill>
                <a:srgbClr val="0000FF"/>
              </a:solidFill>
              <a:latin typeface="Book Antiqua" charset="0"/>
              <a:ea typeface="Book Antiqua" charset="0"/>
              <a:cs typeface="Book Antiqua" charset="0"/>
            </a:endParaRPr>
          </a:p>
          <a:p>
            <a:pPr marL="457200" lvl="1" indent="0">
              <a:buNone/>
            </a:pPr>
            <a:endParaRPr lang="en-US" dirty="0">
              <a:solidFill>
                <a:srgbClr val="0000FF"/>
              </a:solidFill>
              <a:latin typeface="Book Antiqua" charset="0"/>
              <a:ea typeface="Book Antiqua" charset="0"/>
              <a:cs typeface="Book Antiqua" charset="0"/>
            </a:endParaRPr>
          </a:p>
        </p:txBody>
      </p:sp>
      <p:sp>
        <p:nvSpPr>
          <p:cNvPr id="5" name="Content Placeholder 4"/>
          <p:cNvSpPr>
            <a:spLocks noGrp="1"/>
          </p:cNvSpPr>
          <p:nvPr>
            <p:ph sz="half" idx="2"/>
          </p:nvPr>
        </p:nvSpPr>
        <p:spPr>
          <a:xfrm>
            <a:off x="4648200" y="1600200"/>
            <a:ext cx="4180490" cy="4525963"/>
          </a:xfrm>
        </p:spPr>
        <p:txBody>
          <a:bodyPr>
            <a:normAutofit/>
          </a:bodyPr>
          <a:lstStyle/>
          <a:p>
            <a:pPr marL="514350" indent="-457200">
              <a:buFont typeface="Wingdings" charset="2"/>
              <a:buChar char="Ø"/>
            </a:pPr>
            <a:r>
              <a:rPr lang="en-US" altLang="zh-CN" b="1" dirty="0">
                <a:solidFill>
                  <a:srgbClr val="0000FF"/>
                </a:solidFill>
                <a:latin typeface="Book Antiqua" charset="0"/>
                <a:ea typeface="Book Antiqua" charset="0"/>
                <a:cs typeface="Book Antiqua" charset="0"/>
              </a:rPr>
              <a:t>Efficiency correction</a:t>
            </a:r>
            <a:endParaRPr lang="zh-CN" altLang="en-US" b="1" dirty="0">
              <a:solidFill>
                <a:srgbClr val="0000FF"/>
              </a:solidFill>
              <a:latin typeface="Book Antiqua" charset="0"/>
              <a:ea typeface="Book Antiqua" charset="0"/>
              <a:cs typeface="Book Antiqua" charset="0"/>
            </a:endParaRPr>
          </a:p>
          <a:p>
            <a:pPr marL="457200" lvl="1" indent="0">
              <a:buNone/>
            </a:pPr>
            <a:r>
              <a:rPr kumimoji="1" lang="en-US" altLang="zh-CN" dirty="0">
                <a:solidFill>
                  <a:srgbClr val="0000FF"/>
                </a:solidFill>
                <a:latin typeface="Book Antiqua" charset="0"/>
                <a:ea typeface="Book Antiqua" charset="0"/>
                <a:cs typeface="Book Antiqua" charset="0"/>
              </a:rPr>
              <a:t> Express the cumulants in terms of the factorial</a:t>
            </a:r>
            <a:r>
              <a:rPr kumimoji="1" lang="zh-CN" altLang="en-US" dirty="0">
                <a:solidFill>
                  <a:srgbClr val="0000FF"/>
                </a:solidFill>
                <a:latin typeface="Book Antiqua" charset="0"/>
                <a:ea typeface="Book Antiqua" charset="0"/>
                <a:cs typeface="Book Antiqua" charset="0"/>
              </a:rPr>
              <a:t> </a:t>
            </a:r>
            <a:r>
              <a:rPr kumimoji="1" lang="en-US" altLang="zh-CN" dirty="0">
                <a:solidFill>
                  <a:srgbClr val="0000FF"/>
                </a:solidFill>
                <a:latin typeface="Book Antiqua" charset="0"/>
                <a:ea typeface="Book Antiqua" charset="0"/>
                <a:cs typeface="Book Antiqua" charset="0"/>
              </a:rPr>
              <a:t>moments or factorial cumulants, which can be easily efficiency corrected</a:t>
            </a:r>
            <a:r>
              <a:rPr kumimoji="1" lang="zh-CN" altLang="en-US" dirty="0">
                <a:solidFill>
                  <a:srgbClr val="0000FF"/>
                </a:solidFill>
                <a:latin typeface="Book Antiqua" charset="0"/>
                <a:ea typeface="Book Antiqua" charset="0"/>
                <a:cs typeface="Book Antiqua" charset="0"/>
              </a:rPr>
              <a:t> </a:t>
            </a:r>
            <a:r>
              <a:rPr kumimoji="1" lang="en-US" altLang="zh-CN" dirty="0">
                <a:solidFill>
                  <a:srgbClr val="0000FF"/>
                </a:solidFill>
                <a:latin typeface="Book Antiqua" charset="0"/>
                <a:ea typeface="Book Antiqua" charset="0"/>
                <a:cs typeface="Book Antiqua" charset="0"/>
              </a:rPr>
              <a:t>by</a:t>
            </a:r>
            <a:r>
              <a:rPr kumimoji="1" lang="zh-CN" altLang="en-US" dirty="0">
                <a:solidFill>
                  <a:srgbClr val="0000FF"/>
                </a:solidFill>
                <a:latin typeface="Book Antiqua" charset="0"/>
                <a:ea typeface="Book Antiqua" charset="0"/>
                <a:cs typeface="Book Antiqua" charset="0"/>
              </a:rPr>
              <a:t> </a:t>
            </a:r>
            <a:r>
              <a:rPr kumimoji="1" lang="en-US" altLang="zh-CN" dirty="0">
                <a:solidFill>
                  <a:srgbClr val="0000FF"/>
                </a:solidFill>
                <a:latin typeface="Book Antiqua" charset="0"/>
                <a:ea typeface="Book Antiqua" charset="0"/>
                <a:cs typeface="Book Antiqua" charset="0"/>
              </a:rPr>
              <a:t>assuming</a:t>
            </a:r>
            <a:r>
              <a:rPr kumimoji="1" lang="zh-CN" altLang="en-US" dirty="0">
                <a:solidFill>
                  <a:srgbClr val="0000FF"/>
                </a:solidFill>
                <a:latin typeface="Book Antiqua" charset="0"/>
                <a:ea typeface="Book Antiqua" charset="0"/>
                <a:cs typeface="Book Antiqua" charset="0"/>
              </a:rPr>
              <a:t> </a:t>
            </a:r>
            <a:r>
              <a:rPr kumimoji="1" lang="en-US" altLang="zh-CN" b="1" dirty="0">
                <a:solidFill>
                  <a:srgbClr val="0000FF"/>
                </a:solidFill>
                <a:latin typeface="Book Antiqua" charset="0"/>
                <a:ea typeface="Book Antiqua" charset="0"/>
                <a:cs typeface="Book Antiqua" charset="0"/>
              </a:rPr>
              <a:t>binomial response function</a:t>
            </a:r>
            <a:r>
              <a:rPr kumimoji="1" lang="zh-CN" altLang="en-US" b="1" dirty="0">
                <a:solidFill>
                  <a:srgbClr val="0000FF"/>
                </a:solidFill>
                <a:latin typeface="Book Antiqua" charset="0"/>
                <a:ea typeface="Book Antiqua" charset="0"/>
                <a:cs typeface="Book Antiqua" charset="0"/>
              </a:rPr>
              <a:t> </a:t>
            </a:r>
            <a:r>
              <a:rPr kumimoji="1" lang="en-US" altLang="zh-CN" b="1" dirty="0">
                <a:solidFill>
                  <a:srgbClr val="0000FF"/>
                </a:solidFill>
                <a:latin typeface="Book Antiqua" charset="0"/>
                <a:ea typeface="Book Antiqua" charset="0"/>
                <a:cs typeface="Book Antiqua" charset="0"/>
              </a:rPr>
              <a:t>for</a:t>
            </a:r>
            <a:r>
              <a:rPr kumimoji="1" lang="zh-CN" altLang="en-US" b="1" dirty="0">
                <a:solidFill>
                  <a:srgbClr val="0000FF"/>
                </a:solidFill>
                <a:latin typeface="Book Antiqua" charset="0"/>
                <a:ea typeface="Book Antiqua" charset="0"/>
                <a:cs typeface="Book Antiqua" charset="0"/>
              </a:rPr>
              <a:t> </a:t>
            </a:r>
            <a:r>
              <a:rPr kumimoji="1" lang="en-US" altLang="zh-CN" b="1" dirty="0">
                <a:solidFill>
                  <a:srgbClr val="0000FF"/>
                </a:solidFill>
                <a:latin typeface="Book Antiqua" charset="0"/>
                <a:ea typeface="Book Antiqua" charset="0"/>
                <a:cs typeface="Book Antiqua" charset="0"/>
              </a:rPr>
              <a:t>efficiency</a:t>
            </a:r>
            <a:r>
              <a:rPr kumimoji="1" lang="en-US" altLang="zh-CN" dirty="0">
                <a:solidFill>
                  <a:srgbClr val="0000FF"/>
                </a:solidFill>
                <a:latin typeface="Book Antiqua" charset="0"/>
                <a:ea typeface="Book Antiqua" charset="0"/>
                <a:cs typeface="Book Antiqua" charset="0"/>
              </a:rPr>
              <a:t>. </a:t>
            </a:r>
          </a:p>
          <a:p>
            <a:endParaRPr lang="en-US" dirty="0"/>
          </a:p>
        </p:txBody>
      </p:sp>
      <p:sp>
        <p:nvSpPr>
          <p:cNvPr id="6" name="Date Placeholder 5"/>
          <p:cNvSpPr>
            <a:spLocks noGrp="1"/>
          </p:cNvSpPr>
          <p:nvPr>
            <p:ph type="dt" sz="half" idx="10"/>
          </p:nvPr>
        </p:nvSpPr>
        <p:spPr>
          <a:xfrm>
            <a:off x="457200" y="64928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7" name="Slide Number Placeholder 6"/>
          <p:cNvSpPr>
            <a:spLocks noGrp="1"/>
          </p:cNvSpPr>
          <p:nvPr>
            <p:ph type="sldNum" sz="quarter" idx="12"/>
          </p:nvPr>
        </p:nvSpPr>
        <p:spPr>
          <a:xfrm>
            <a:off x="6553200" y="6478855"/>
            <a:ext cx="2133600" cy="365125"/>
          </a:xfrm>
        </p:spPr>
        <p:txBody>
          <a:bodyPr/>
          <a:lstStyle/>
          <a:p>
            <a:fld id="{0EE1BDB5-98BA-5D40-821A-D97B0EC28304}" type="slidenum">
              <a:rPr lang="en-US" smtClean="0">
                <a:solidFill>
                  <a:srgbClr val="0000EE"/>
                </a:solidFill>
              </a:rPr>
              <a:t>5</a:t>
            </a:fld>
            <a:endParaRPr lang="en-US" dirty="0">
              <a:solidFill>
                <a:srgbClr val="0000EE"/>
              </a:solidFill>
            </a:endParaRPr>
          </a:p>
        </p:txBody>
      </p:sp>
      <p:sp>
        <p:nvSpPr>
          <p:cNvPr id="11" name="TextBox 10"/>
          <p:cNvSpPr txBox="1"/>
          <p:nvPr/>
        </p:nvSpPr>
        <p:spPr>
          <a:xfrm>
            <a:off x="5107919" y="5345765"/>
            <a:ext cx="3873171" cy="938719"/>
          </a:xfrm>
          <a:prstGeom prst="rect">
            <a:avLst/>
          </a:prstGeom>
          <a:noFill/>
        </p:spPr>
        <p:txBody>
          <a:bodyPr wrap="square" rtlCol="0">
            <a:spAutoFit/>
          </a:bodyPr>
          <a:lstStyle/>
          <a:p>
            <a:r>
              <a:rPr lang="en-US" sz="1100" i="1" dirty="0" smtClean="0">
                <a:solidFill>
                  <a:srgbClr val="0000EE"/>
                </a:solidFill>
              </a:rPr>
              <a:t>Based on factorial cumulants: T. Nonaka</a:t>
            </a:r>
            <a:r>
              <a:rPr lang="en-US" sz="1100" i="1" dirty="0">
                <a:solidFill>
                  <a:srgbClr val="0000EE"/>
                </a:solidFill>
              </a:rPr>
              <a:t>, </a:t>
            </a:r>
            <a:r>
              <a:rPr lang="en-US" sz="1100" i="1" dirty="0" smtClean="0">
                <a:solidFill>
                  <a:srgbClr val="0000EE"/>
                </a:solidFill>
              </a:rPr>
              <a:t>M. Kitazawa </a:t>
            </a:r>
            <a:r>
              <a:rPr lang="en-US" sz="1100" i="1" dirty="0">
                <a:solidFill>
                  <a:srgbClr val="0000EE"/>
                </a:solidFill>
              </a:rPr>
              <a:t>and </a:t>
            </a:r>
            <a:r>
              <a:rPr lang="en-US" sz="1100" i="1" dirty="0" smtClean="0">
                <a:solidFill>
                  <a:srgbClr val="0000EE"/>
                </a:solidFill>
              </a:rPr>
              <a:t>S. </a:t>
            </a:r>
            <a:r>
              <a:rPr lang="en-US" sz="1100" i="1" dirty="0" err="1" smtClean="0">
                <a:solidFill>
                  <a:srgbClr val="0000EE"/>
                </a:solidFill>
              </a:rPr>
              <a:t>Esumi</a:t>
            </a:r>
            <a:r>
              <a:rPr lang="en-US" sz="1100" i="1" dirty="0">
                <a:solidFill>
                  <a:srgbClr val="0000EE"/>
                </a:solidFill>
              </a:rPr>
              <a:t>, In preparation. </a:t>
            </a:r>
            <a:endParaRPr lang="en-US" sz="1100" i="1" dirty="0" smtClean="0">
              <a:solidFill>
                <a:srgbClr val="0000EE"/>
              </a:solidFill>
            </a:endParaRPr>
          </a:p>
          <a:p>
            <a:r>
              <a:rPr lang="en-US" sz="1100" i="1" dirty="0" smtClean="0">
                <a:solidFill>
                  <a:srgbClr val="0000EE"/>
                </a:solidFill>
              </a:rPr>
              <a:t>Based </a:t>
            </a:r>
            <a:r>
              <a:rPr lang="en-US" sz="1100" i="1" dirty="0">
                <a:solidFill>
                  <a:srgbClr val="0000EE"/>
                </a:solidFill>
              </a:rPr>
              <a:t>on factorial moments: A. </a:t>
            </a:r>
            <a:r>
              <a:rPr lang="en-US" sz="1100" i="1" dirty="0" err="1">
                <a:solidFill>
                  <a:srgbClr val="0000EE"/>
                </a:solidFill>
              </a:rPr>
              <a:t>Bzdak</a:t>
            </a:r>
            <a:r>
              <a:rPr lang="en-US" sz="1100" i="1" dirty="0">
                <a:solidFill>
                  <a:srgbClr val="0000EE"/>
                </a:solidFill>
              </a:rPr>
              <a:t> and V. Koch, PRC91, </a:t>
            </a:r>
            <a:r>
              <a:rPr lang="en-US" sz="1100" i="1" dirty="0" smtClean="0">
                <a:solidFill>
                  <a:srgbClr val="0000EE"/>
                </a:solidFill>
              </a:rPr>
              <a:t>027901 (2015). </a:t>
            </a:r>
            <a:r>
              <a:rPr lang="en-US" sz="1100" i="1" dirty="0">
                <a:solidFill>
                  <a:srgbClr val="0000EE"/>
                </a:solidFill>
              </a:rPr>
              <a:t>X. Luo, PRC91, 034907(2015). X. Luo and N. Xu, 1701.02105</a:t>
            </a:r>
            <a:endParaRPr lang="en-US" altLang="zh-CN" sz="1100" i="1" dirty="0" smtClean="0">
              <a:solidFill>
                <a:srgbClr val="0000E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4" descr="STAR-logo-base-balck"/>
          <p:cNvPicPr>
            <a:picLocks noChangeAspect="1" noChangeArrowheads="1"/>
          </p:cNvPicPr>
          <p:nvPr/>
        </p:nvPicPr>
        <p:blipFill>
          <a:blip r:embed="rId4">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33960" y="5796628"/>
            <a:ext cx="4014240" cy="430887"/>
          </a:xfrm>
          <a:prstGeom prst="rect">
            <a:avLst/>
          </a:prstGeom>
          <a:noFill/>
        </p:spPr>
        <p:txBody>
          <a:bodyPr wrap="none" rtlCol="0">
            <a:spAutoFit/>
          </a:bodyPr>
          <a:lstStyle/>
          <a:p>
            <a:r>
              <a:rPr lang="it-IT" sz="1100" i="1" dirty="0">
                <a:solidFill>
                  <a:srgbClr val="0000EE"/>
                </a:solidFill>
              </a:rPr>
              <a:t>B. </a:t>
            </a:r>
            <a:r>
              <a:rPr lang="it-IT" sz="1100" i="1" dirty="0" err="1">
                <a:solidFill>
                  <a:srgbClr val="0000EE"/>
                </a:solidFill>
              </a:rPr>
              <a:t>Efron</a:t>
            </a:r>
            <a:r>
              <a:rPr lang="it-IT" sz="1100" i="1" dirty="0">
                <a:solidFill>
                  <a:srgbClr val="0000EE"/>
                </a:solidFill>
              </a:rPr>
              <a:t> et al. An Introduction to Bootstrap, </a:t>
            </a:r>
            <a:r>
              <a:rPr lang="it-IT" sz="1100" i="1" dirty="0" err="1">
                <a:solidFill>
                  <a:srgbClr val="0000EE"/>
                </a:solidFill>
              </a:rPr>
              <a:t>Chapman</a:t>
            </a:r>
            <a:r>
              <a:rPr lang="it-IT" sz="1100" i="1" dirty="0">
                <a:solidFill>
                  <a:srgbClr val="0000EE"/>
                </a:solidFill>
              </a:rPr>
              <a:t> &amp; Hill (1993</a:t>
            </a:r>
            <a:r>
              <a:rPr lang="it-IT" sz="1100" i="1" dirty="0" smtClean="0">
                <a:solidFill>
                  <a:srgbClr val="0000EE"/>
                </a:solidFill>
              </a:rPr>
              <a:t>).</a:t>
            </a:r>
          </a:p>
          <a:p>
            <a:r>
              <a:rPr lang="en-US" sz="1100" i="1" dirty="0">
                <a:solidFill>
                  <a:srgbClr val="0000EE"/>
                </a:solidFill>
              </a:rPr>
              <a:t>X. Luo, J. Xu, B. </a:t>
            </a:r>
            <a:r>
              <a:rPr lang="en-US" sz="1100" i="1" dirty="0" err="1">
                <a:solidFill>
                  <a:srgbClr val="0000EE"/>
                </a:solidFill>
              </a:rPr>
              <a:t>Mohanty</a:t>
            </a:r>
            <a:r>
              <a:rPr lang="en-US" sz="1100" i="1" dirty="0">
                <a:solidFill>
                  <a:srgbClr val="0000EE"/>
                </a:solidFill>
              </a:rPr>
              <a:t>, N. Xu, J. Phys. G 40, 105104 (2013) </a:t>
            </a:r>
          </a:p>
        </p:txBody>
      </p:sp>
      <mc:AlternateContent xmlns:mc="http://schemas.openxmlformats.org/markup-compatibility/2006" xmlns:a14="http://schemas.microsoft.com/office/drawing/2010/main">
        <mc:Choice Requires="a14">
          <p:sp>
            <p:nvSpPr>
              <p:cNvPr id="8" name="TextBox 7"/>
              <p:cNvSpPr txBox="1"/>
              <p:nvPr/>
            </p:nvSpPr>
            <p:spPr>
              <a:xfrm>
                <a:off x="1332567" y="3596513"/>
                <a:ext cx="2034339" cy="5850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𝐸𝑟𝑟𝑜𝑟</m:t>
                      </m:r>
                      <m:r>
                        <a:rPr lang="en-US" b="0" i="1" smtClean="0">
                          <a:latin typeface="Cambria Math" charset="0"/>
                        </a:rPr>
                        <m:t> </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𝐶</m:t>
                              </m:r>
                            </m:e>
                            <m:sub>
                              <m:r>
                                <a:rPr lang="en-US" b="0" i="1" smtClean="0">
                                  <a:latin typeface="Cambria Math" charset="0"/>
                                </a:rPr>
                                <m:t>𝑟</m:t>
                              </m:r>
                            </m:sub>
                          </m:sSub>
                        </m:e>
                      </m:d>
                      <m:r>
                        <a:rPr lang="en-US" b="0" i="1" smtClean="0">
                          <a:latin typeface="Cambria Math" charset="0"/>
                        </a:rPr>
                        <m:t> </m:t>
                      </m:r>
                      <m:r>
                        <a:rPr lang="en-US" b="0" i="1" smtClean="0">
                          <a:latin typeface="Cambria Math" charset="0"/>
                          <a:ea typeface="Cambria Math" charset="0"/>
                          <a:cs typeface="Cambria Math" charset="0"/>
                        </a:rPr>
                        <m:t>∝  </m:t>
                      </m:r>
                      <m:f>
                        <m:fPr>
                          <m:ctrlPr>
                            <a:rPr lang="bg-BG" b="0" i="1" smtClean="0">
                              <a:latin typeface="Cambria Math" charset="0"/>
                              <a:ea typeface="Cambria Math" charset="0"/>
                              <a:cs typeface="Cambria Math" charset="0"/>
                            </a:rPr>
                          </m:ctrlPr>
                        </m:fPr>
                        <m:num>
                          <m:sSup>
                            <m:sSupPr>
                              <m:ctrlPr>
                                <a:rPr lang="bg-BG" b="0" i="1" smtClean="0">
                                  <a:latin typeface="Cambria Math" charset="0"/>
                                  <a:ea typeface="Cambria Math" charset="0"/>
                                  <a:cs typeface="Cambria Math" charset="0"/>
                                </a:rPr>
                              </m:ctrlPr>
                            </m:sSupPr>
                            <m:e>
                              <m:r>
                                <a:rPr lang="bg-BG" b="0" i="1" smtClean="0">
                                  <a:latin typeface="Cambria Math" charset="0"/>
                                  <a:ea typeface="Cambria Math" charset="0"/>
                                  <a:cs typeface="Cambria Math" charset="0"/>
                                </a:rPr>
                                <m:t>𝜎</m:t>
                              </m:r>
                            </m:e>
                            <m:sup>
                              <m:r>
                                <a:rPr lang="en-US" b="0" i="1" smtClean="0">
                                  <a:latin typeface="Cambria Math" charset="0"/>
                                  <a:ea typeface="Cambria Math" charset="0"/>
                                  <a:cs typeface="Cambria Math" charset="0"/>
                                </a:rPr>
                                <m:t>𝑟</m:t>
                              </m:r>
                            </m:sup>
                          </m:sSup>
                        </m:num>
                        <m:den>
                          <m:rad>
                            <m:radPr>
                              <m:degHide m:val="on"/>
                              <m:ctrlPr>
                                <a:rPr lang="bg-BG" b="0" i="1" smtClean="0">
                                  <a:latin typeface="Cambria Math" charset="0"/>
                                  <a:ea typeface="Cambria Math" charset="0"/>
                                  <a:cs typeface="Cambria Math" charset="0"/>
                                </a:rPr>
                              </m:ctrlPr>
                            </m:radPr>
                            <m:deg/>
                            <m:e>
                              <m:r>
                                <a:rPr lang="en-US" b="0" i="1" smtClean="0">
                                  <a:latin typeface="Cambria Math" charset="0"/>
                                  <a:ea typeface="Cambria Math" charset="0"/>
                                  <a:cs typeface="Cambria Math" charset="0"/>
                                </a:rPr>
                                <m:t>𝑛</m:t>
                              </m:r>
                            </m:e>
                          </m:rad>
                        </m:den>
                      </m:f>
                      <m:r>
                        <a:rPr lang="en-US" b="0" i="1" smtClean="0">
                          <a:latin typeface="Cambria Math" charset="0"/>
                        </a:rPr>
                        <m:t>  </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332567" y="3596513"/>
                <a:ext cx="2034339" cy="58509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30927" y="4294397"/>
                <a:ext cx="2571153" cy="70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rPr>
                        <m:t>𝐸𝑟𝑟𝑜𝑟</m:t>
                      </m:r>
                      <m:r>
                        <a:rPr lang="en-US" i="1" smtClean="0">
                          <a:latin typeface="Cambria Math" charset="0"/>
                        </a:rPr>
                        <m:t> </m:t>
                      </m:r>
                      <m:d>
                        <m:dPr>
                          <m:ctrlPr>
                            <a:rPr lang="en-US" i="1">
                              <a:latin typeface="Cambria Math" charset="0"/>
                            </a:rPr>
                          </m:ctrlPr>
                        </m:dPr>
                        <m:e>
                          <m:sSub>
                            <m:sSubPr>
                              <m:ctrlPr>
                                <a:rPr lang="en-US" i="1">
                                  <a:latin typeface="Cambria Math" charset="0"/>
                                </a:rPr>
                              </m:ctrlPr>
                            </m:sSubPr>
                            <m:e>
                              <m:r>
                                <a:rPr lang="en-US" i="1">
                                  <a:latin typeface="Cambria Math" charset="0"/>
                                </a:rPr>
                                <m:t>𝐶</m:t>
                              </m:r>
                            </m:e>
                            <m:sub>
                              <m:r>
                                <a:rPr lang="en-US" i="1">
                                  <a:latin typeface="Cambria Math" charset="0"/>
                                </a:rPr>
                                <m:t>𝑟</m:t>
                              </m:r>
                            </m:sub>
                          </m:sSub>
                          <m:r>
                            <a:rPr lang="en-US" b="0" i="1" smtClean="0">
                              <a:latin typeface="Cambria Math" charset="0"/>
                            </a:rPr>
                            <m:t>/</m:t>
                          </m:r>
                          <m:sSub>
                            <m:sSubPr>
                              <m:ctrlPr>
                                <a:rPr lang="en-US" i="1">
                                  <a:latin typeface="Cambria Math" charset="0"/>
                                </a:rPr>
                              </m:ctrlPr>
                            </m:sSubPr>
                            <m:e>
                              <m:r>
                                <a:rPr lang="en-US" i="1">
                                  <a:latin typeface="Cambria Math" charset="0"/>
                                </a:rPr>
                                <m:t>𝐶</m:t>
                              </m:r>
                            </m:e>
                            <m:sub>
                              <m:r>
                                <a:rPr lang="en-US" b="0" i="1" smtClean="0">
                                  <a:latin typeface="Cambria Math" charset="0"/>
                                </a:rPr>
                                <m:t>2</m:t>
                              </m:r>
                            </m:sub>
                          </m:sSub>
                        </m:e>
                      </m:d>
                      <m:r>
                        <a:rPr lang="en-US" i="1">
                          <a:latin typeface="Cambria Math" charset="0"/>
                        </a:rPr>
                        <m:t> </m:t>
                      </m:r>
                      <m:r>
                        <a:rPr lang="en-US" i="1">
                          <a:latin typeface="Cambria Math" charset="0"/>
                          <a:ea typeface="Cambria Math" charset="0"/>
                          <a:cs typeface="Cambria Math" charset="0"/>
                        </a:rPr>
                        <m:t>∝  </m:t>
                      </m:r>
                      <m:f>
                        <m:fPr>
                          <m:ctrlPr>
                            <a:rPr lang="bg-BG" i="1">
                              <a:latin typeface="Cambria Math" charset="0"/>
                              <a:ea typeface="Cambria Math" charset="0"/>
                              <a:cs typeface="Cambria Math" charset="0"/>
                            </a:rPr>
                          </m:ctrlPr>
                        </m:fPr>
                        <m:num>
                          <m:sSup>
                            <m:sSupPr>
                              <m:ctrlPr>
                                <a:rPr lang="bg-BG" i="1">
                                  <a:latin typeface="Cambria Math" charset="0"/>
                                  <a:ea typeface="Cambria Math" charset="0"/>
                                  <a:cs typeface="Cambria Math" charset="0"/>
                                </a:rPr>
                              </m:ctrlPr>
                            </m:sSupPr>
                            <m:e>
                              <m:r>
                                <a:rPr lang="bg-BG" i="1">
                                  <a:latin typeface="Cambria Math" charset="0"/>
                                  <a:ea typeface="Cambria Math" charset="0"/>
                                  <a:cs typeface="Cambria Math" charset="0"/>
                                </a:rPr>
                                <m:t>𝜎</m:t>
                              </m:r>
                            </m:e>
                            <m:sup>
                              <m:r>
                                <a:rPr lang="en-US" i="1">
                                  <a:latin typeface="Cambria Math" charset="0"/>
                                  <a:ea typeface="Cambria Math" charset="0"/>
                                  <a:cs typeface="Cambria Math" charset="0"/>
                                </a:rPr>
                                <m:t>𝑟</m:t>
                              </m:r>
                              <m:r>
                                <a:rPr lang="en-US" b="0" i="1" smtClean="0">
                                  <a:latin typeface="Cambria Math" charset="0"/>
                                  <a:ea typeface="Cambria Math" charset="0"/>
                                  <a:cs typeface="Cambria Math" charset="0"/>
                                </a:rPr>
                                <m:t>−2</m:t>
                              </m:r>
                            </m:sup>
                          </m:sSup>
                        </m:num>
                        <m:den>
                          <m:rad>
                            <m:radPr>
                              <m:degHide m:val="on"/>
                              <m:ctrlPr>
                                <a:rPr lang="bg-BG" i="1">
                                  <a:latin typeface="Cambria Math" charset="0"/>
                                  <a:ea typeface="Cambria Math" charset="0"/>
                                  <a:cs typeface="Cambria Math" charset="0"/>
                                </a:rPr>
                              </m:ctrlPr>
                            </m:radPr>
                            <m:deg/>
                            <m:e>
                              <m:r>
                                <a:rPr lang="en-US" i="1">
                                  <a:latin typeface="Cambria Math" charset="0"/>
                                  <a:ea typeface="Cambria Math" charset="0"/>
                                  <a:cs typeface="Cambria Math" charset="0"/>
                                </a:rPr>
                                <m:t>𝑛</m:t>
                              </m:r>
                            </m:e>
                          </m:rad>
                        </m:den>
                      </m:f>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930927" y="4294397"/>
                <a:ext cx="2571153" cy="700000"/>
              </a:xfrm>
              <a:prstGeom prst="rect">
                <a:avLst/>
              </a:prstGeom>
              <a:blipFill rotWithShape="0">
                <a:blip r:embed="rId6"/>
                <a:stretch>
                  <a:fillRect/>
                </a:stretch>
              </a:blipFill>
            </p:spPr>
            <p:txBody>
              <a:bodyPr/>
              <a:lstStyle/>
              <a:p>
                <a:r>
                  <a:rPr lang="en-US">
                    <a:noFill/>
                  </a:rPr>
                  <a:t> </a:t>
                </a:r>
              </a:p>
            </p:txBody>
          </p:sp>
        </mc:Fallback>
      </mc:AlternateContent>
      <p:sp>
        <p:nvSpPr>
          <p:cNvPr id="10" name="Footer Placeholder 9"/>
          <p:cNvSpPr>
            <a:spLocks noGrp="1"/>
          </p:cNvSpPr>
          <p:nvPr>
            <p:ph type="ftr" sz="quarter" idx="11"/>
          </p:nvPr>
        </p:nvSpPr>
        <p:spPr>
          <a:xfrm>
            <a:off x="3124200" y="6495722"/>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
        <p:nvSpPr>
          <p:cNvPr id="12" name="TextBox 11"/>
          <p:cNvSpPr txBox="1"/>
          <p:nvPr/>
        </p:nvSpPr>
        <p:spPr>
          <a:xfrm>
            <a:off x="959451" y="5041808"/>
            <a:ext cx="2780569" cy="646331"/>
          </a:xfrm>
          <a:prstGeom prst="rect">
            <a:avLst/>
          </a:prstGeom>
          <a:noFill/>
        </p:spPr>
        <p:txBody>
          <a:bodyPr wrap="none" rtlCol="0">
            <a:spAutoFit/>
          </a:bodyPr>
          <a:lstStyle/>
          <a:p>
            <a:r>
              <a:rPr lang="en-US" dirty="0" smtClean="0"/>
              <a:t>𝜎 : width of the distribution</a:t>
            </a:r>
          </a:p>
          <a:p>
            <a:r>
              <a:rPr lang="en-US" i="1" dirty="0" smtClean="0">
                <a:latin typeface="Cambria Math" charset="0"/>
                <a:ea typeface="Cambria Math" charset="0"/>
                <a:cs typeface="Cambria Math" charset="0"/>
              </a:rPr>
              <a:t>n </a:t>
            </a:r>
            <a:r>
              <a:rPr lang="en-US" dirty="0" smtClean="0">
                <a:latin typeface="Cambria Math" charset="0"/>
                <a:ea typeface="Cambria Math" charset="0"/>
                <a:cs typeface="Cambria Math" charset="0"/>
              </a:rPr>
              <a:t>: Number of events</a:t>
            </a:r>
            <a:endParaRPr lang="en-US" i="1" dirty="0">
              <a:latin typeface="Cambria Math" charset="0"/>
              <a:ea typeface="Cambria Math" charset="0"/>
              <a:cs typeface="Cambria Math" charset="0"/>
            </a:endParaRPr>
          </a:p>
        </p:txBody>
      </p:sp>
    </p:spTree>
    <p:extLst>
      <p:ext uri="{BB962C8B-B14F-4D97-AF65-F5344CB8AC3E}">
        <p14:creationId xmlns:p14="http://schemas.microsoft.com/office/powerpoint/2010/main" val="1096127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u="sng" dirty="0" smtClean="0">
                <a:solidFill>
                  <a:srgbClr val="0000FF"/>
                </a:solidFill>
                <a:latin typeface="Book Antiqua" charset="0"/>
                <a:ea typeface="Book Antiqua" charset="0"/>
                <a:cs typeface="Book Antiqua" charset="0"/>
              </a:rPr>
              <a:t>Detector Efficiency</a:t>
            </a:r>
            <a:endParaRPr lang="en-US" i="1" u="sng" dirty="0">
              <a:solidFill>
                <a:srgbClr val="0000FF"/>
              </a:solidFill>
              <a:latin typeface="Book Antiqua" charset="0"/>
              <a:ea typeface="Book Antiqua" charset="0"/>
              <a:cs typeface="Book Antiqua" charset="0"/>
            </a:endParaRPr>
          </a:p>
        </p:txBody>
      </p:sp>
      <p:grpSp>
        <p:nvGrpSpPr>
          <p:cNvPr id="16" name="Group 232"/>
          <p:cNvGrpSpPr/>
          <p:nvPr/>
        </p:nvGrpSpPr>
        <p:grpSpPr>
          <a:xfrm>
            <a:off x="1" y="1755415"/>
            <a:ext cx="5164432" cy="2348100"/>
            <a:chOff x="0" y="0"/>
            <a:chExt cx="5720480" cy="2892948"/>
          </a:xfrm>
        </p:grpSpPr>
        <p:grpSp>
          <p:nvGrpSpPr>
            <p:cNvPr id="17" name="Group 230"/>
            <p:cNvGrpSpPr/>
            <p:nvPr/>
          </p:nvGrpSpPr>
          <p:grpSpPr>
            <a:xfrm>
              <a:off x="0" y="0"/>
              <a:ext cx="5720480" cy="2892948"/>
              <a:chOff x="0" y="0"/>
              <a:chExt cx="5720479" cy="2892947"/>
            </a:xfrm>
          </p:grpSpPr>
          <p:grpSp>
            <p:nvGrpSpPr>
              <p:cNvPr id="19" name="Group 228"/>
              <p:cNvGrpSpPr/>
              <p:nvPr/>
            </p:nvGrpSpPr>
            <p:grpSpPr>
              <a:xfrm>
                <a:off x="0" y="0"/>
                <a:ext cx="5720479" cy="2892947"/>
                <a:chOff x="0" y="0"/>
                <a:chExt cx="5720478" cy="2892946"/>
              </a:xfrm>
            </p:grpSpPr>
            <p:grpSp>
              <p:nvGrpSpPr>
                <p:cNvPr id="21" name="Group 226"/>
                <p:cNvGrpSpPr/>
                <p:nvPr/>
              </p:nvGrpSpPr>
              <p:grpSpPr>
                <a:xfrm>
                  <a:off x="0" y="0"/>
                  <a:ext cx="5608689" cy="2892947"/>
                  <a:chOff x="0" y="0"/>
                  <a:chExt cx="5608688" cy="2892946"/>
                </a:xfrm>
              </p:grpSpPr>
              <p:pic>
                <p:nvPicPr>
                  <p:cNvPr id="23" name="effpt_proton.gif"/>
                  <p:cNvPicPr>
                    <a:picLocks noChangeAspect="1"/>
                  </p:cNvPicPr>
                  <p:nvPr/>
                </p:nvPicPr>
                <p:blipFill>
                  <a:blip r:embed="rId3">
                    <a:extLst/>
                  </a:blip>
                  <a:srcRect l="61120" t="45466" r="1355"/>
                  <a:stretch>
                    <a:fillRect/>
                  </a:stretch>
                </p:blipFill>
                <p:spPr>
                  <a:xfrm>
                    <a:off x="588170" y="0"/>
                    <a:ext cx="5020519" cy="2892947"/>
                  </a:xfrm>
                  <a:prstGeom prst="rect">
                    <a:avLst/>
                  </a:prstGeom>
                  <a:ln w="12700" cap="flat">
                    <a:noFill/>
                    <a:miter lim="400000"/>
                  </a:ln>
                  <a:effectLst/>
                </p:spPr>
              </p:pic>
              <p:pic>
                <p:nvPicPr>
                  <p:cNvPr id="24" name="effpt_proton.gif"/>
                  <p:cNvPicPr>
                    <a:picLocks noChangeAspect="1"/>
                  </p:cNvPicPr>
                  <p:nvPr/>
                </p:nvPicPr>
                <p:blipFill>
                  <a:blip r:embed="rId3">
                    <a:extLst/>
                  </a:blip>
                  <a:srcRect t="45752" r="95351" b="10866"/>
                  <a:stretch>
                    <a:fillRect/>
                  </a:stretch>
                </p:blipFill>
                <p:spPr>
                  <a:xfrm>
                    <a:off x="0" y="11447"/>
                    <a:ext cx="621951" cy="2301336"/>
                  </a:xfrm>
                  <a:prstGeom prst="rect">
                    <a:avLst/>
                  </a:prstGeom>
                  <a:ln w="12700" cap="flat">
                    <a:noFill/>
                    <a:miter lim="400000"/>
                  </a:ln>
                  <a:effectLst/>
                </p:spPr>
              </p:pic>
            </p:grpSp>
            <p:sp>
              <p:nvSpPr>
                <p:cNvPr id="22" name="Shape 227"/>
                <p:cNvSpPr/>
                <p:nvPr/>
              </p:nvSpPr>
              <p:spPr>
                <a:xfrm>
                  <a:off x="3178354" y="0"/>
                  <a:ext cx="2542125" cy="46417"/>
                </a:xfrm>
                <a:prstGeom prst="rect">
                  <a:avLst/>
                </a:prstGeom>
                <a:solidFill>
                  <a:srgbClr val="FFFFFF"/>
                </a:solidFill>
                <a:ln w="12700" cap="flat">
                  <a:noFill/>
                  <a:miter lim="400000"/>
                </a:ln>
                <a:effectLst/>
              </p:spPr>
              <p:txBody>
                <a:bodyPr wrap="square" lIns="50800" tIns="50800" rIns="50800" bIns="50800" numCol="1" anchor="ctr">
                  <a:noAutofit/>
                </a:bodyPr>
                <a:lstStyle/>
                <a:p>
                  <a:pPr marL="0" indent="0" algn="ctr">
                    <a:spcBef>
                      <a:spcPts val="0"/>
                    </a:spcBef>
                    <a:buSzTx/>
                    <a:buNone/>
                    <a:defRPr sz="2400">
                      <a:solidFill>
                        <a:srgbClr val="FFFFFF"/>
                      </a:solidFill>
                      <a:latin typeface="+mn-lt"/>
                      <a:ea typeface="+mn-ea"/>
                      <a:cs typeface="+mn-cs"/>
                      <a:sym typeface="Helvetica Light"/>
                    </a:defRPr>
                  </a:pPr>
                  <a:endParaRPr/>
                </a:p>
              </p:txBody>
            </p:sp>
          </p:grpSp>
          <p:sp>
            <p:nvSpPr>
              <p:cNvPr id="20" name="Shape 229"/>
              <p:cNvSpPr/>
              <p:nvPr/>
            </p:nvSpPr>
            <p:spPr>
              <a:xfrm>
                <a:off x="3156001" y="2451587"/>
                <a:ext cx="823977" cy="348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85000" lnSpcReduction="20000"/>
              </a:bodyPr>
              <a:lstStyle>
                <a:lvl1pPr marL="0" indent="0" defTabSz="525779">
                  <a:spcBef>
                    <a:spcPts val="2700"/>
                  </a:spcBef>
                  <a:buSzTx/>
                  <a:buNone/>
                  <a:defRPr sz="1619"/>
                </a:lvl1pPr>
              </a:lstStyle>
              <a:p>
                <a:r>
                  <a:t>(GeV/c)</a:t>
                </a:r>
              </a:p>
            </p:txBody>
          </p:sp>
        </p:grpSp>
        <p:sp>
          <p:nvSpPr>
            <p:cNvPr id="18" name="Shape 231"/>
            <p:cNvSpPr/>
            <p:nvPr/>
          </p:nvSpPr>
          <p:spPr>
            <a:xfrm>
              <a:off x="1908997" y="196368"/>
              <a:ext cx="700410" cy="3945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85000" lnSpcReduction="20000"/>
            </a:bodyPr>
            <a:lstStyle>
              <a:lvl1pPr marL="0" indent="0" defTabSz="514095">
                <a:spcBef>
                  <a:spcPts val="2600"/>
                </a:spcBef>
                <a:buSzTx/>
                <a:buNone/>
                <a:defRPr sz="1936"/>
              </a:lvl1pPr>
            </a:lstStyle>
            <a:p>
              <a:r>
                <a:t>0-5%</a:t>
              </a:r>
            </a:p>
          </p:txBody>
        </p:sp>
      </p:grpSp>
      <p:sp>
        <p:nvSpPr>
          <p:cNvPr id="13" name="TextBox 12"/>
          <p:cNvSpPr txBox="1"/>
          <p:nvPr/>
        </p:nvSpPr>
        <p:spPr>
          <a:xfrm>
            <a:off x="1676623" y="3294711"/>
            <a:ext cx="1194470" cy="261610"/>
          </a:xfrm>
          <a:prstGeom prst="rect">
            <a:avLst/>
          </a:prstGeom>
          <a:noFill/>
        </p:spPr>
        <p:txBody>
          <a:bodyPr wrap="none" rtlCol="0">
            <a:spAutoFit/>
          </a:bodyPr>
          <a:lstStyle/>
          <a:p>
            <a:r>
              <a:rPr lang="en-US" sz="1100" i="1" dirty="0" smtClean="0"/>
              <a:t>STAR Preliminary</a:t>
            </a:r>
            <a:endParaRPr lang="en-US" sz="1100" i="1" dirty="0"/>
          </a:p>
        </p:txBody>
      </p:sp>
      <p:grpSp>
        <p:nvGrpSpPr>
          <p:cNvPr id="25" name="Group 235"/>
          <p:cNvGrpSpPr/>
          <p:nvPr/>
        </p:nvGrpSpPr>
        <p:grpSpPr>
          <a:xfrm>
            <a:off x="5652633" y="1692277"/>
            <a:ext cx="3326474" cy="2443896"/>
            <a:chOff x="-194871" y="-1027"/>
            <a:chExt cx="4348010" cy="3166139"/>
          </a:xfrm>
        </p:grpSpPr>
        <p:pic>
          <p:nvPicPr>
            <p:cNvPr id="26" name="effcentrality.gif"/>
            <p:cNvPicPr>
              <a:picLocks noChangeAspect="1"/>
            </p:cNvPicPr>
            <p:nvPr/>
          </p:nvPicPr>
          <p:blipFill>
            <a:blip r:embed="rId4">
              <a:extLst/>
            </a:blip>
            <a:srcRect l="51356" t="3730" r="892" b="3730"/>
            <a:stretch>
              <a:fillRect/>
            </a:stretch>
          </p:blipFill>
          <p:spPr>
            <a:xfrm>
              <a:off x="-194871" y="-1027"/>
              <a:ext cx="4348010" cy="3166139"/>
            </a:xfrm>
            <a:prstGeom prst="rect">
              <a:avLst/>
            </a:prstGeom>
            <a:ln w="12700" cap="flat">
              <a:noFill/>
              <a:miter lim="400000"/>
            </a:ln>
            <a:effectLst/>
          </p:spPr>
        </p:pic>
        <p:pic>
          <p:nvPicPr>
            <p:cNvPr id="27" name="effcentrality.gif"/>
            <p:cNvPicPr>
              <a:picLocks noChangeAspect="1"/>
            </p:cNvPicPr>
            <p:nvPr/>
          </p:nvPicPr>
          <p:blipFill>
            <a:blip r:embed="rId4">
              <a:extLst/>
            </a:blip>
            <a:srcRect l="12871" t="44089" r="72256" b="24079"/>
            <a:stretch>
              <a:fillRect/>
            </a:stretch>
          </p:blipFill>
          <p:spPr>
            <a:xfrm>
              <a:off x="1004703" y="1480150"/>
              <a:ext cx="1310736" cy="1054080"/>
            </a:xfrm>
            <a:prstGeom prst="rect">
              <a:avLst/>
            </a:prstGeom>
            <a:ln w="12700" cap="flat">
              <a:noFill/>
              <a:miter lim="400000"/>
            </a:ln>
            <a:effectLst/>
          </p:spPr>
        </p:pic>
      </p:grpSp>
      <p:sp>
        <p:nvSpPr>
          <p:cNvPr id="6" name="TextBox 5"/>
          <p:cNvSpPr txBox="1"/>
          <p:nvPr/>
        </p:nvSpPr>
        <p:spPr>
          <a:xfrm>
            <a:off x="7060562" y="1874535"/>
            <a:ext cx="1762021" cy="276999"/>
          </a:xfrm>
          <a:prstGeom prst="rect">
            <a:avLst/>
          </a:prstGeom>
          <a:noFill/>
        </p:spPr>
        <p:txBody>
          <a:bodyPr wrap="none" rtlCol="0">
            <a:spAutoFit/>
          </a:bodyPr>
          <a:lstStyle/>
          <a:p>
            <a:r>
              <a:rPr lang="en-US" sz="1200" dirty="0" smtClean="0"/>
              <a:t>Au+Au @ </a:t>
            </a:r>
            <a:r>
              <a:rPr lang="en-US" sz="1200" dirty="0">
                <a:cs typeface="Apple Chancery"/>
              </a:rPr>
              <a:t>√</a:t>
            </a:r>
            <a:r>
              <a:rPr lang="en-US" sz="1200" dirty="0" err="1">
                <a:cs typeface="Apple Chancery"/>
              </a:rPr>
              <a:t>s</a:t>
            </a:r>
            <a:r>
              <a:rPr lang="en-US" sz="1200" baseline="-25000" dirty="0" err="1">
                <a:cs typeface="Apple Chancery"/>
              </a:rPr>
              <a:t>NN</a:t>
            </a:r>
            <a:r>
              <a:rPr lang="en-US" sz="1200" baseline="-25000" dirty="0">
                <a:cs typeface="Apple Chancery"/>
              </a:rPr>
              <a:t> </a:t>
            </a:r>
            <a:r>
              <a:rPr lang="en-US" sz="1200" dirty="0">
                <a:cs typeface="Apple Chancery"/>
              </a:rPr>
              <a:t>= 200 GeV </a:t>
            </a:r>
            <a:endParaRPr lang="en-US" sz="1200" dirty="0"/>
          </a:p>
        </p:txBody>
      </p:sp>
      <p:sp>
        <p:nvSpPr>
          <p:cNvPr id="7" name="TextBox 6"/>
          <p:cNvSpPr txBox="1"/>
          <p:nvPr/>
        </p:nvSpPr>
        <p:spPr>
          <a:xfrm>
            <a:off x="7573162" y="2093954"/>
            <a:ext cx="1194470" cy="261610"/>
          </a:xfrm>
          <a:prstGeom prst="rect">
            <a:avLst/>
          </a:prstGeom>
          <a:noFill/>
        </p:spPr>
        <p:txBody>
          <a:bodyPr wrap="none" rtlCol="0">
            <a:spAutoFit/>
          </a:bodyPr>
          <a:lstStyle/>
          <a:p>
            <a:r>
              <a:rPr lang="en-US" sz="1100" i="1" dirty="0" smtClean="0"/>
              <a:t>STAR Preliminary</a:t>
            </a:r>
            <a:endParaRPr lang="en-US" sz="1100" i="1" dirty="0"/>
          </a:p>
        </p:txBody>
      </p:sp>
      <p:sp>
        <p:nvSpPr>
          <p:cNvPr id="28" name="TextBox 27"/>
          <p:cNvSpPr txBox="1"/>
          <p:nvPr/>
        </p:nvSpPr>
        <p:spPr>
          <a:xfrm>
            <a:off x="257581" y="5238770"/>
            <a:ext cx="8721526" cy="769441"/>
          </a:xfrm>
          <a:prstGeom prst="rect">
            <a:avLst/>
          </a:prstGeom>
          <a:noFill/>
        </p:spPr>
        <p:txBody>
          <a:bodyPr wrap="square" rtlCol="0">
            <a:spAutoFit/>
          </a:bodyPr>
          <a:lstStyle/>
          <a:p>
            <a:pPr marL="285750" indent="-285750">
              <a:buFont typeface="Wingdings" charset="2"/>
              <a:buChar char="Ø"/>
            </a:pPr>
            <a:r>
              <a:rPr lang="en-US" sz="2200" dirty="0" err="1" smtClean="0">
                <a:solidFill>
                  <a:srgbClr val="0000FF"/>
                </a:solidFill>
                <a:latin typeface="Book Antiqua" charset="0"/>
                <a:ea typeface="Book Antiqua" charset="0"/>
                <a:cs typeface="Book Antiqua" charset="0"/>
              </a:rPr>
              <a:t>p</a:t>
            </a:r>
            <a:r>
              <a:rPr lang="en-US" sz="2200" baseline="-25000" dirty="0" err="1" smtClean="0">
                <a:solidFill>
                  <a:srgbClr val="0000FF"/>
                </a:solidFill>
                <a:latin typeface="Book Antiqua" charset="0"/>
                <a:ea typeface="Book Antiqua" charset="0"/>
                <a:cs typeface="Book Antiqua" charset="0"/>
              </a:rPr>
              <a:t>T</a:t>
            </a:r>
            <a:r>
              <a:rPr lang="en-US" sz="2200" baseline="-25000" dirty="0" smtClean="0">
                <a:solidFill>
                  <a:srgbClr val="0000FF"/>
                </a:solidFill>
                <a:latin typeface="Book Antiqua" charset="0"/>
                <a:ea typeface="Book Antiqua" charset="0"/>
                <a:cs typeface="Book Antiqua" charset="0"/>
              </a:rPr>
              <a:t> </a:t>
            </a:r>
            <a:r>
              <a:rPr lang="en-US" sz="2200" dirty="0" smtClean="0">
                <a:solidFill>
                  <a:srgbClr val="0000FF"/>
                </a:solidFill>
                <a:latin typeface="Book Antiqua" charset="0"/>
                <a:ea typeface="Book Antiqua" charset="0"/>
                <a:cs typeface="Book Antiqua" charset="0"/>
              </a:rPr>
              <a:t>– integrated efficiency is calculated as a function of multiplicity</a:t>
            </a:r>
          </a:p>
          <a:p>
            <a:pPr marL="285750" indent="-285750">
              <a:buFont typeface="Wingdings" charset="2"/>
              <a:buChar char="Ø"/>
            </a:pPr>
            <a:r>
              <a:rPr lang="en-US" sz="2200" dirty="0" smtClean="0">
                <a:solidFill>
                  <a:srgbClr val="0000FF"/>
                </a:solidFill>
                <a:latin typeface="Book Antiqua" charset="0"/>
                <a:ea typeface="Book Antiqua" charset="0"/>
                <a:cs typeface="Book Antiqua" charset="0"/>
              </a:rPr>
              <a:t>Efficiency correction is applied at each multiplicity bin  </a:t>
            </a:r>
            <a:endParaRPr lang="en-US" sz="2200" dirty="0">
              <a:solidFill>
                <a:srgbClr val="0000FF"/>
              </a:solidFill>
              <a:latin typeface="Book Antiqua" charset="0"/>
              <a:ea typeface="Book Antiqua" charset="0"/>
              <a:cs typeface="Book Antiqua" charset="0"/>
            </a:endParaRPr>
          </a:p>
        </p:txBody>
      </p:sp>
      <mc:AlternateContent xmlns:mc="http://schemas.openxmlformats.org/markup-compatibility/2006">
        <mc:Choice xmlns:a14="http://schemas.microsoft.com/office/drawing/2010/main" Requires="a14">
          <p:sp>
            <p:nvSpPr>
              <p:cNvPr id="3" name="TextBox 2"/>
              <p:cNvSpPr txBox="1"/>
              <p:nvPr/>
            </p:nvSpPr>
            <p:spPr>
              <a:xfrm>
                <a:off x="3245025" y="4274849"/>
                <a:ext cx="2982354" cy="8074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hr-HR" i="1" smtClean="0">
                          <a:latin typeface="Cambria Math" charset="0"/>
                          <a:ea typeface="Cambria Math" charset="0"/>
                          <a:cs typeface="Cambria Math" charset="0"/>
                        </a:rPr>
                        <m:t>&lt;</m:t>
                      </m:r>
                      <m:r>
                        <a:rPr lang="hr-HR" i="1" smtClean="0">
                          <a:latin typeface="Cambria Math" charset="0"/>
                          <a:ea typeface="Cambria Math" charset="0"/>
                          <a:cs typeface="Cambria Math" charset="0"/>
                        </a:rPr>
                        <m:t>𝜖</m:t>
                      </m:r>
                      <m:r>
                        <a:rPr lang="en-US" i="1" smtClean="0">
                          <a:latin typeface="Cambria Math" charset="0"/>
                          <a:ea typeface="Cambria Math" charset="0"/>
                          <a:cs typeface="Cambria Math" charset="0"/>
                        </a:rPr>
                        <m:t>&gt;</m:t>
                      </m:r>
                      <m:r>
                        <a:rPr lang="en-US" b="0" i="1" smtClean="0">
                          <a:latin typeface="Cambria Math" charset="0"/>
                          <a:ea typeface="Cambria Math" charset="0"/>
                          <a:cs typeface="Cambria Math" charset="0"/>
                        </a:rPr>
                        <m:t> </m:t>
                      </m:r>
                      <m:r>
                        <a:rPr lang="en-US" i="1" smtClean="0">
                          <a:latin typeface="Cambria Math" charset="0"/>
                          <a:ea typeface="Cambria Math" charset="0"/>
                          <a:cs typeface="Cambria Math" charset="0"/>
                        </a:rPr>
                        <m:t>=</m:t>
                      </m:r>
                      <m:f>
                        <m:fPr>
                          <m:ctrlPr>
                            <a:rPr lang="bg-BG"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 </m:t>
                          </m:r>
                          <m:nary>
                            <m:naryPr>
                              <m:ctrlPr>
                                <a:rPr lang="is-IS" i="1" smtClean="0">
                                  <a:latin typeface="Cambria Math" charset="0"/>
                                  <a:ea typeface="Cambria Math" charset="0"/>
                                  <a:cs typeface="Cambria Math" charset="0"/>
                                </a:rPr>
                              </m:ctrlPr>
                            </m:naryPr>
                            <m:sub>
                              <m:r>
                                <m:rPr>
                                  <m:brk m:alnAt="23"/>
                                </m:rPr>
                                <a:rPr lang="en-US" b="0" i="1" smtClean="0">
                                  <a:latin typeface="Cambria Math" charset="0"/>
                                  <a:ea typeface="Cambria Math" charset="0"/>
                                  <a:cs typeface="Cambria Math" charset="0"/>
                                </a:rPr>
                                <m:t>𝑝</m:t>
                              </m:r>
                              <m:r>
                                <a:rPr lang="en-US" b="0" i="1" baseline="-25000" smtClean="0">
                                  <a:latin typeface="Cambria Math" charset="0"/>
                                  <a:ea typeface="Cambria Math" charset="0"/>
                                  <a:cs typeface="Cambria Math" charset="0"/>
                                </a:rPr>
                                <m:t>𝑇</m:t>
                              </m:r>
                              <m:r>
                                <a:rPr lang="en-US" b="0" i="1" baseline="-25000"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𝑝</m:t>
                              </m:r>
                              <m:r>
                                <a:rPr lang="en-US" b="0" i="1" baseline="-25000" smtClean="0">
                                  <a:latin typeface="Cambria Math" charset="0"/>
                                  <a:ea typeface="Cambria Math" charset="0"/>
                                  <a:cs typeface="Cambria Math" charset="0"/>
                                </a:rPr>
                                <m:t>𝑇</m:t>
                              </m:r>
                              <m:r>
                                <a:rPr lang="en-US" b="0" i="1" baseline="-25000" smtClean="0">
                                  <a:latin typeface="Cambria Math" charset="0"/>
                                  <a:ea typeface="Cambria Math" charset="0"/>
                                  <a:cs typeface="Cambria Math" charset="0"/>
                                </a:rPr>
                                <m:t>2</m:t>
                              </m:r>
                            </m:sup>
                            <m:e>
                              <m:r>
                                <a:rPr lang="is-IS" i="1" smtClean="0">
                                  <a:latin typeface="Cambria Math" charset="0"/>
                                  <a:ea typeface="Cambria Math" charset="0"/>
                                  <a:cs typeface="Cambria Math" charset="0"/>
                                </a:rPr>
                                <m:t>𝜖</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𝑝</m:t>
                                  </m:r>
                                  <m:r>
                                    <a:rPr lang="en-US" b="0" i="1" baseline="-25000" smtClean="0">
                                      <a:latin typeface="Cambria Math" charset="0"/>
                                      <a:ea typeface="Cambria Math" charset="0"/>
                                      <a:cs typeface="Cambria Math" charset="0"/>
                                    </a:rPr>
                                    <m:t>𝑇</m:t>
                                  </m:r>
                                </m:e>
                              </m:d>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𝑓</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𝑝</m:t>
                                  </m:r>
                                  <m:r>
                                    <a:rPr lang="en-US" b="0" i="1" baseline="-25000" smtClean="0">
                                      <a:latin typeface="Cambria Math" charset="0"/>
                                      <a:ea typeface="Cambria Math" charset="0"/>
                                      <a:cs typeface="Cambria Math" charset="0"/>
                                    </a:rPr>
                                    <m:t>𝑇</m:t>
                                  </m:r>
                                </m:e>
                              </m:d>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𝑑𝑝𝑇</m:t>
                              </m:r>
                            </m:e>
                          </m:nary>
                        </m:num>
                        <m:den>
                          <m:nary>
                            <m:naryPr>
                              <m:ctrlPr>
                                <a:rPr lang="is-IS" i="1">
                                  <a:latin typeface="Cambria Math" charset="0"/>
                                  <a:ea typeface="Cambria Math" charset="0"/>
                                  <a:cs typeface="Cambria Math" charset="0"/>
                                </a:rPr>
                              </m:ctrlPr>
                            </m:naryPr>
                            <m:sub>
                              <m:r>
                                <m:rPr>
                                  <m:brk m:alnAt="23"/>
                                </m:rPr>
                                <a:rPr lang="en-US" i="1">
                                  <a:latin typeface="Cambria Math" charset="0"/>
                                  <a:ea typeface="Cambria Math" charset="0"/>
                                  <a:cs typeface="Cambria Math" charset="0"/>
                                </a:rPr>
                                <m:t>𝑝</m:t>
                              </m:r>
                              <m:r>
                                <a:rPr lang="en-US" i="1" baseline="-25000">
                                  <a:latin typeface="Cambria Math" charset="0"/>
                                  <a:ea typeface="Cambria Math" charset="0"/>
                                  <a:cs typeface="Cambria Math" charset="0"/>
                                </a:rPr>
                                <m:t>𝑇</m:t>
                              </m:r>
                              <m:r>
                                <a:rPr lang="en-US" i="1" baseline="-25000">
                                  <a:latin typeface="Cambria Math" charset="0"/>
                                  <a:ea typeface="Cambria Math" charset="0"/>
                                  <a:cs typeface="Cambria Math" charset="0"/>
                                </a:rPr>
                                <m:t>1</m:t>
                              </m:r>
                            </m:sub>
                            <m:sup>
                              <m:r>
                                <a:rPr lang="en-US" i="1">
                                  <a:latin typeface="Cambria Math" charset="0"/>
                                  <a:ea typeface="Cambria Math" charset="0"/>
                                  <a:cs typeface="Cambria Math" charset="0"/>
                                </a:rPr>
                                <m:t>𝑝</m:t>
                              </m:r>
                              <m:r>
                                <a:rPr lang="en-US" i="1" baseline="-25000">
                                  <a:latin typeface="Cambria Math" charset="0"/>
                                  <a:ea typeface="Cambria Math" charset="0"/>
                                  <a:cs typeface="Cambria Math" charset="0"/>
                                </a:rPr>
                                <m:t>𝑇</m:t>
                              </m:r>
                              <m:r>
                                <a:rPr lang="en-US" i="1" baseline="-25000">
                                  <a:latin typeface="Cambria Math" charset="0"/>
                                  <a:ea typeface="Cambria Math" charset="0"/>
                                  <a:cs typeface="Cambria Math" charset="0"/>
                                </a:rPr>
                                <m:t>2</m:t>
                              </m:r>
                            </m:sup>
                            <m:e>
                              <m:r>
                                <a:rPr lang="en-US" i="1">
                                  <a:latin typeface="Cambria Math" charset="0"/>
                                  <a:ea typeface="Cambria Math" charset="0"/>
                                  <a:cs typeface="Cambria Math" charset="0"/>
                                </a:rPr>
                                <m:t>𝑓</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𝑝</m:t>
                                  </m:r>
                                  <m:r>
                                    <a:rPr lang="en-US" i="1" baseline="-25000">
                                      <a:latin typeface="Cambria Math" charset="0"/>
                                      <a:ea typeface="Cambria Math" charset="0"/>
                                      <a:cs typeface="Cambria Math" charset="0"/>
                                    </a:rPr>
                                    <m:t>𝑇</m:t>
                                  </m:r>
                                </m:e>
                              </m:d>
                              <m:r>
                                <a:rPr lang="en-US" b="0" i="1" baseline="-25000" smtClean="0">
                                  <a:latin typeface="Cambria Math" charset="0"/>
                                  <a:ea typeface="Cambria Math" charset="0"/>
                                  <a:cs typeface="Cambria Math" charset="0"/>
                                </a:rPr>
                                <m:t> </m:t>
                              </m:r>
                              <m:r>
                                <a:rPr lang="en-US" i="1">
                                  <a:latin typeface="Cambria Math" charset="0"/>
                                  <a:ea typeface="Cambria Math" charset="0"/>
                                  <a:cs typeface="Cambria Math" charset="0"/>
                                </a:rPr>
                                <m:t>𝑑𝑝</m:t>
                              </m:r>
                              <m:r>
                                <a:rPr lang="en-US" i="1" baseline="-25000">
                                  <a:latin typeface="Cambria Math" charset="0"/>
                                  <a:ea typeface="Cambria Math" charset="0"/>
                                  <a:cs typeface="Cambria Math" charset="0"/>
                                </a:rPr>
                                <m:t>𝑇</m:t>
                              </m:r>
                            </m:e>
                          </m:nary>
                        </m:den>
                      </m:f>
                    </m:oMath>
                  </m:oMathPara>
                </a14:m>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3245025" y="4274849"/>
                <a:ext cx="2982354" cy="807465"/>
              </a:xfrm>
              <a:prstGeom prst="rect">
                <a:avLst/>
              </a:prstGeom>
              <a:blipFill rotWithShape="0">
                <a:blip r:embed="rId5"/>
                <a:stretch>
                  <a:fillRect b="-1504"/>
                </a:stretch>
              </a:blipFill>
            </p:spPr>
            <p:txBody>
              <a:bodyPr/>
              <a:lstStyle/>
              <a:p>
                <a:r>
                  <a:rPr lang="en-US">
                    <a:noFill/>
                  </a:rPr>
                  <a:t> </a:t>
                </a:r>
              </a:p>
            </p:txBody>
          </p:sp>
        </mc:Fallback>
      </mc:AlternateContent>
      <p:pic>
        <p:nvPicPr>
          <p:cNvPr id="29" name="Picture 28"/>
          <p:cNvPicPr>
            <a:picLocks noChangeAspect="1"/>
          </p:cNvPicPr>
          <p:nvPr/>
        </p:nvPicPr>
        <p:blipFill>
          <a:blip r:embed="rId6">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4" descr="STAR-logo-base-balck"/>
          <p:cNvPicPr>
            <a:picLocks noChangeAspect="1" noChangeArrowheads="1"/>
          </p:cNvPicPr>
          <p:nvPr/>
        </p:nvPicPr>
        <p:blipFill>
          <a:blip r:embed="rId7">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3196092" y="3143813"/>
            <a:ext cx="2156360" cy="276999"/>
          </a:xfrm>
          <a:prstGeom prst="rect">
            <a:avLst/>
          </a:prstGeom>
          <a:solidFill>
            <a:schemeClr val="bg1"/>
          </a:solidFill>
          <a:ln>
            <a:solidFill>
              <a:schemeClr val="bg1"/>
            </a:solidFill>
          </a:ln>
        </p:spPr>
        <p:txBody>
          <a:bodyPr wrap="none" rtlCol="0">
            <a:spAutoFit/>
          </a:bodyPr>
          <a:lstStyle/>
          <a:p>
            <a:r>
              <a:rPr lang="en-US" sz="1200" b="1" dirty="0" smtClean="0">
                <a:latin typeface="Helvetica" charset="0"/>
                <a:ea typeface="Helvetica" charset="0"/>
                <a:cs typeface="Helvetica" charset="0"/>
              </a:rPr>
              <a:t>TPC (0.4 &lt; </a:t>
            </a:r>
            <a:r>
              <a:rPr lang="en-US" sz="1200" b="1" dirty="0" err="1" smtClean="0">
                <a:latin typeface="Helvetica" charset="0"/>
                <a:ea typeface="Helvetica" charset="0"/>
                <a:cs typeface="Helvetica" charset="0"/>
              </a:rPr>
              <a:t>p</a:t>
            </a:r>
            <a:r>
              <a:rPr lang="en-US" sz="1200" b="1" baseline="-25000" dirty="0" err="1" smtClean="0">
                <a:latin typeface="Helvetica" charset="0"/>
                <a:ea typeface="Helvetica" charset="0"/>
                <a:cs typeface="Helvetica" charset="0"/>
              </a:rPr>
              <a:t>T</a:t>
            </a:r>
            <a:r>
              <a:rPr lang="en-US" sz="1200" b="1" dirty="0" smtClean="0">
                <a:latin typeface="Helvetica" charset="0"/>
                <a:ea typeface="Helvetica" charset="0"/>
                <a:cs typeface="Helvetica" charset="0"/>
              </a:rPr>
              <a:t> (GeV/c) &lt; 0.8)</a:t>
            </a:r>
            <a:endParaRPr lang="en-US" sz="1200" b="1" dirty="0">
              <a:latin typeface="Helvetica" charset="0"/>
              <a:ea typeface="Helvetica" charset="0"/>
              <a:cs typeface="Helvetica" charset="0"/>
            </a:endParaRPr>
          </a:p>
        </p:txBody>
      </p:sp>
      <p:sp>
        <p:nvSpPr>
          <p:cNvPr id="12" name="Date Placeholder 11"/>
          <p:cNvSpPr>
            <a:spLocks noGrp="1"/>
          </p:cNvSpPr>
          <p:nvPr>
            <p:ph type="dt" sz="half" idx="10"/>
          </p:nvPr>
        </p:nvSpPr>
        <p:spPr>
          <a:xfrm>
            <a:off x="457200" y="6511487"/>
            <a:ext cx="2133600" cy="365125"/>
          </a:xfrm>
        </p:spPr>
        <p:txBody>
          <a:bodyPr/>
          <a:lstStyle/>
          <a:p>
            <a:r>
              <a:rPr lang="en-US" smtClean="0">
                <a:solidFill>
                  <a:srgbClr val="0000EE"/>
                </a:solidFill>
              </a:rPr>
              <a:t>February 8, 2016</a:t>
            </a:r>
            <a:endParaRPr lang="en-US" dirty="0">
              <a:solidFill>
                <a:srgbClr val="0000EE"/>
              </a:solidFill>
            </a:endParaRPr>
          </a:p>
        </p:txBody>
      </p:sp>
      <p:sp>
        <p:nvSpPr>
          <p:cNvPr id="14" name="Slide Number Placeholder 13"/>
          <p:cNvSpPr>
            <a:spLocks noGrp="1"/>
          </p:cNvSpPr>
          <p:nvPr>
            <p:ph type="sldNum" sz="quarter" idx="12"/>
          </p:nvPr>
        </p:nvSpPr>
        <p:spPr>
          <a:xfrm>
            <a:off x="6553200" y="6488237"/>
            <a:ext cx="2133600" cy="365125"/>
          </a:xfrm>
        </p:spPr>
        <p:txBody>
          <a:bodyPr/>
          <a:lstStyle/>
          <a:p>
            <a:fld id="{0EE1BDB5-98BA-5D40-821A-D97B0EC28304}" type="slidenum">
              <a:rPr lang="en-US" smtClean="0">
                <a:solidFill>
                  <a:srgbClr val="0000EE"/>
                </a:solidFill>
              </a:rPr>
              <a:t>6</a:t>
            </a:fld>
            <a:endParaRPr lang="en-US" dirty="0">
              <a:solidFill>
                <a:srgbClr val="0000EE"/>
              </a:solidFill>
            </a:endParaRPr>
          </a:p>
        </p:txBody>
      </p:sp>
      <p:sp>
        <p:nvSpPr>
          <p:cNvPr id="31" name="TextBox 30"/>
          <p:cNvSpPr txBox="1"/>
          <p:nvPr/>
        </p:nvSpPr>
        <p:spPr>
          <a:xfrm rot="16200000">
            <a:off x="4756919" y="2505190"/>
            <a:ext cx="1994136" cy="307777"/>
          </a:xfrm>
          <a:prstGeom prst="rect">
            <a:avLst/>
          </a:prstGeom>
          <a:solidFill>
            <a:schemeClr val="bg1"/>
          </a:solidFill>
        </p:spPr>
        <p:txBody>
          <a:bodyPr wrap="none" rtlCol="0">
            <a:spAutoFit/>
          </a:bodyPr>
          <a:lstStyle/>
          <a:p>
            <a:r>
              <a:rPr lang="en-US" sz="1400" dirty="0" err="1" smtClean="0">
                <a:latin typeface="Helvetica" charset="0"/>
                <a:ea typeface="Helvetica" charset="0"/>
                <a:cs typeface="Helvetica" charset="0"/>
              </a:rPr>
              <a:t>p</a:t>
            </a:r>
            <a:r>
              <a:rPr lang="en-US" sz="1400" baseline="-25000" dirty="0" err="1" smtClean="0">
                <a:latin typeface="Helvetica" charset="0"/>
                <a:ea typeface="Helvetica" charset="0"/>
                <a:cs typeface="Helvetica" charset="0"/>
              </a:rPr>
              <a:t>T</a:t>
            </a:r>
            <a:r>
              <a:rPr lang="en-US" sz="1400" dirty="0" smtClean="0">
                <a:latin typeface="Helvetica" charset="0"/>
                <a:ea typeface="Helvetica" charset="0"/>
                <a:cs typeface="Helvetica" charset="0"/>
              </a:rPr>
              <a:t> integrated efficiency</a:t>
            </a:r>
            <a:endParaRPr lang="en-US" sz="1400" dirty="0">
              <a:latin typeface="Helvetica" charset="0"/>
              <a:ea typeface="Helvetica" charset="0"/>
              <a:cs typeface="Helvetica" charset="0"/>
            </a:endParaRPr>
          </a:p>
        </p:txBody>
      </p:sp>
      <p:sp>
        <p:nvSpPr>
          <p:cNvPr id="4" name="Footer Placeholder 3"/>
          <p:cNvSpPr>
            <a:spLocks noGrp="1"/>
          </p:cNvSpPr>
          <p:nvPr>
            <p:ph type="ftr" sz="quarter" idx="11"/>
          </p:nvPr>
        </p:nvSpPr>
        <p:spPr>
          <a:xfrm>
            <a:off x="3124200" y="6492875"/>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
        <p:nvSpPr>
          <p:cNvPr id="32" name="TextBox 31"/>
          <p:cNvSpPr txBox="1"/>
          <p:nvPr/>
        </p:nvSpPr>
        <p:spPr>
          <a:xfrm>
            <a:off x="3032015" y="3387116"/>
            <a:ext cx="2552878" cy="276999"/>
          </a:xfrm>
          <a:prstGeom prst="rect">
            <a:avLst/>
          </a:prstGeom>
          <a:solidFill>
            <a:schemeClr val="bg1"/>
          </a:solidFill>
          <a:ln>
            <a:solidFill>
              <a:schemeClr val="bg1"/>
            </a:solidFill>
          </a:ln>
        </p:spPr>
        <p:txBody>
          <a:bodyPr wrap="none" rtlCol="0">
            <a:spAutoFit/>
          </a:bodyPr>
          <a:lstStyle/>
          <a:p>
            <a:r>
              <a:rPr lang="en-US" sz="1200" b="1" dirty="0" smtClean="0">
                <a:latin typeface="Helvetica" charset="0"/>
                <a:ea typeface="Helvetica" charset="0"/>
                <a:cs typeface="Helvetica" charset="0"/>
              </a:rPr>
              <a:t>TPC+TOF (0.8 &lt; </a:t>
            </a:r>
            <a:r>
              <a:rPr lang="en-US" sz="1200" b="1" dirty="0" err="1" smtClean="0">
                <a:latin typeface="Helvetica" charset="0"/>
                <a:ea typeface="Helvetica" charset="0"/>
                <a:cs typeface="Helvetica" charset="0"/>
              </a:rPr>
              <a:t>p</a:t>
            </a:r>
            <a:r>
              <a:rPr lang="en-US" sz="1200" b="1" baseline="-25000" dirty="0" err="1" smtClean="0">
                <a:latin typeface="Helvetica" charset="0"/>
                <a:ea typeface="Helvetica" charset="0"/>
                <a:cs typeface="Helvetica" charset="0"/>
              </a:rPr>
              <a:t>T</a:t>
            </a:r>
            <a:r>
              <a:rPr lang="en-US" sz="1200" b="1" dirty="0" smtClean="0">
                <a:latin typeface="Helvetica" charset="0"/>
                <a:ea typeface="Helvetica" charset="0"/>
                <a:cs typeface="Helvetica" charset="0"/>
              </a:rPr>
              <a:t> (GeV/c) &lt; 2.0)</a:t>
            </a:r>
            <a:endParaRPr lang="en-US" sz="1200" b="1" dirty="0">
              <a:latin typeface="Helvetica" charset="0"/>
              <a:ea typeface="Helvetica" charset="0"/>
              <a:cs typeface="Helvetica" charset="0"/>
            </a:endParaRPr>
          </a:p>
        </p:txBody>
      </p:sp>
      <p:sp>
        <p:nvSpPr>
          <p:cNvPr id="9" name="TextBox 8"/>
          <p:cNvSpPr txBox="1"/>
          <p:nvPr/>
        </p:nvSpPr>
        <p:spPr>
          <a:xfrm>
            <a:off x="6833374" y="2863866"/>
            <a:ext cx="1197764" cy="207749"/>
          </a:xfrm>
          <a:prstGeom prst="rect">
            <a:avLst/>
          </a:prstGeom>
          <a:solidFill>
            <a:schemeClr val="bg1"/>
          </a:solidFill>
          <a:ln>
            <a:solidFill>
              <a:schemeClr val="bg1"/>
            </a:solidFill>
          </a:ln>
        </p:spPr>
        <p:txBody>
          <a:bodyPr wrap="none" rtlCol="0">
            <a:spAutoFit/>
          </a:bodyPr>
          <a:lstStyle/>
          <a:p>
            <a:r>
              <a:rPr lang="en-US" sz="750" b="1" dirty="0" smtClean="0">
                <a:latin typeface="Helvetica" charset="0"/>
                <a:ea typeface="Helvetica" charset="0"/>
                <a:cs typeface="Helvetica" charset="0"/>
              </a:rPr>
              <a:t>(0.4 </a:t>
            </a:r>
            <a:r>
              <a:rPr lang="en-US" sz="750" b="1" dirty="0">
                <a:latin typeface="Helvetica" charset="0"/>
                <a:ea typeface="Helvetica" charset="0"/>
                <a:cs typeface="Helvetica" charset="0"/>
              </a:rPr>
              <a:t>&lt; </a:t>
            </a:r>
            <a:r>
              <a:rPr lang="en-US" sz="750" b="1" dirty="0" err="1">
                <a:latin typeface="Helvetica" charset="0"/>
                <a:ea typeface="Helvetica" charset="0"/>
                <a:cs typeface="Helvetica" charset="0"/>
              </a:rPr>
              <a:t>p</a:t>
            </a:r>
            <a:r>
              <a:rPr lang="en-US" sz="750" b="1" baseline="-25000" dirty="0" err="1">
                <a:latin typeface="Helvetica" charset="0"/>
                <a:ea typeface="Helvetica" charset="0"/>
                <a:cs typeface="Helvetica" charset="0"/>
              </a:rPr>
              <a:t>T</a:t>
            </a:r>
            <a:r>
              <a:rPr lang="en-US" sz="750" b="1" dirty="0">
                <a:latin typeface="Helvetica" charset="0"/>
                <a:ea typeface="Helvetica" charset="0"/>
                <a:cs typeface="Helvetica" charset="0"/>
              </a:rPr>
              <a:t> (GeV/c) &lt; </a:t>
            </a:r>
            <a:r>
              <a:rPr lang="en-US" sz="750" b="1" dirty="0" smtClean="0">
                <a:latin typeface="Helvetica" charset="0"/>
                <a:ea typeface="Helvetica" charset="0"/>
                <a:cs typeface="Helvetica" charset="0"/>
              </a:rPr>
              <a:t>0.8)</a:t>
            </a:r>
            <a:endParaRPr lang="en-US" sz="750" dirty="0"/>
          </a:p>
        </p:txBody>
      </p:sp>
      <p:sp>
        <p:nvSpPr>
          <p:cNvPr id="33" name="TextBox 32"/>
          <p:cNvSpPr txBox="1"/>
          <p:nvPr/>
        </p:nvSpPr>
        <p:spPr>
          <a:xfrm>
            <a:off x="6841843" y="3016266"/>
            <a:ext cx="1197764" cy="207749"/>
          </a:xfrm>
          <a:prstGeom prst="rect">
            <a:avLst/>
          </a:prstGeom>
          <a:solidFill>
            <a:schemeClr val="bg1"/>
          </a:solidFill>
          <a:ln>
            <a:solidFill>
              <a:schemeClr val="bg1"/>
            </a:solidFill>
          </a:ln>
        </p:spPr>
        <p:txBody>
          <a:bodyPr wrap="none" rtlCol="0">
            <a:spAutoFit/>
          </a:bodyPr>
          <a:lstStyle/>
          <a:p>
            <a:r>
              <a:rPr lang="en-US" sz="750" b="1" dirty="0" smtClean="0">
                <a:latin typeface="Helvetica" charset="0"/>
                <a:ea typeface="Helvetica" charset="0"/>
                <a:cs typeface="Helvetica" charset="0"/>
              </a:rPr>
              <a:t>(0.4 </a:t>
            </a:r>
            <a:r>
              <a:rPr lang="en-US" sz="750" b="1" dirty="0">
                <a:latin typeface="Helvetica" charset="0"/>
                <a:ea typeface="Helvetica" charset="0"/>
                <a:cs typeface="Helvetica" charset="0"/>
              </a:rPr>
              <a:t>&lt; </a:t>
            </a:r>
            <a:r>
              <a:rPr lang="en-US" sz="750" b="1" dirty="0" err="1">
                <a:latin typeface="Helvetica" charset="0"/>
                <a:ea typeface="Helvetica" charset="0"/>
                <a:cs typeface="Helvetica" charset="0"/>
              </a:rPr>
              <a:t>p</a:t>
            </a:r>
            <a:r>
              <a:rPr lang="en-US" sz="750" b="1" baseline="-25000" dirty="0" err="1">
                <a:latin typeface="Helvetica" charset="0"/>
                <a:ea typeface="Helvetica" charset="0"/>
                <a:cs typeface="Helvetica" charset="0"/>
              </a:rPr>
              <a:t>T</a:t>
            </a:r>
            <a:r>
              <a:rPr lang="en-US" sz="750" b="1" dirty="0">
                <a:latin typeface="Helvetica" charset="0"/>
                <a:ea typeface="Helvetica" charset="0"/>
                <a:cs typeface="Helvetica" charset="0"/>
              </a:rPr>
              <a:t> (GeV/c) &lt; </a:t>
            </a:r>
            <a:r>
              <a:rPr lang="en-US" sz="750" b="1" dirty="0" smtClean="0">
                <a:latin typeface="Helvetica" charset="0"/>
                <a:ea typeface="Helvetica" charset="0"/>
                <a:cs typeface="Helvetica" charset="0"/>
              </a:rPr>
              <a:t>0.8)</a:t>
            </a:r>
            <a:endParaRPr lang="en-US" sz="750" b="1" dirty="0"/>
          </a:p>
        </p:txBody>
      </p:sp>
      <p:sp>
        <p:nvSpPr>
          <p:cNvPr id="34" name="TextBox 33"/>
          <p:cNvSpPr txBox="1"/>
          <p:nvPr/>
        </p:nvSpPr>
        <p:spPr>
          <a:xfrm>
            <a:off x="6849181" y="3224015"/>
            <a:ext cx="1197764" cy="207749"/>
          </a:xfrm>
          <a:prstGeom prst="rect">
            <a:avLst/>
          </a:prstGeom>
          <a:solidFill>
            <a:schemeClr val="bg1"/>
          </a:solidFill>
          <a:ln>
            <a:solidFill>
              <a:schemeClr val="bg1"/>
            </a:solidFill>
          </a:ln>
        </p:spPr>
        <p:txBody>
          <a:bodyPr wrap="none" rtlCol="0">
            <a:spAutoFit/>
          </a:bodyPr>
          <a:lstStyle/>
          <a:p>
            <a:r>
              <a:rPr lang="en-US" sz="750" b="1" dirty="0" smtClean="0">
                <a:latin typeface="Helvetica" charset="0"/>
                <a:ea typeface="Helvetica" charset="0"/>
                <a:cs typeface="Helvetica" charset="0"/>
              </a:rPr>
              <a:t>(0.8 </a:t>
            </a:r>
            <a:r>
              <a:rPr lang="en-US" sz="750" b="1" dirty="0">
                <a:latin typeface="Helvetica" charset="0"/>
                <a:ea typeface="Helvetica" charset="0"/>
                <a:cs typeface="Helvetica" charset="0"/>
              </a:rPr>
              <a:t>&lt; </a:t>
            </a:r>
            <a:r>
              <a:rPr lang="en-US" sz="750" b="1" dirty="0" err="1">
                <a:latin typeface="Helvetica" charset="0"/>
                <a:ea typeface="Helvetica" charset="0"/>
                <a:cs typeface="Helvetica" charset="0"/>
              </a:rPr>
              <a:t>p</a:t>
            </a:r>
            <a:r>
              <a:rPr lang="en-US" sz="750" b="1" baseline="-25000" dirty="0" err="1">
                <a:latin typeface="Helvetica" charset="0"/>
                <a:ea typeface="Helvetica" charset="0"/>
                <a:cs typeface="Helvetica" charset="0"/>
              </a:rPr>
              <a:t>T</a:t>
            </a:r>
            <a:r>
              <a:rPr lang="en-US" sz="750" b="1" dirty="0">
                <a:latin typeface="Helvetica" charset="0"/>
                <a:ea typeface="Helvetica" charset="0"/>
                <a:cs typeface="Helvetica" charset="0"/>
              </a:rPr>
              <a:t> (GeV/c) &lt; </a:t>
            </a:r>
            <a:r>
              <a:rPr lang="en-US" sz="750" b="1" dirty="0" smtClean="0">
                <a:latin typeface="Helvetica" charset="0"/>
                <a:ea typeface="Helvetica" charset="0"/>
                <a:cs typeface="Helvetica" charset="0"/>
              </a:rPr>
              <a:t>2.0)</a:t>
            </a:r>
            <a:endParaRPr lang="en-US" sz="750" dirty="0"/>
          </a:p>
        </p:txBody>
      </p:sp>
      <p:sp>
        <p:nvSpPr>
          <p:cNvPr id="35" name="TextBox 34"/>
          <p:cNvSpPr txBox="1"/>
          <p:nvPr/>
        </p:nvSpPr>
        <p:spPr>
          <a:xfrm>
            <a:off x="6848015" y="3407832"/>
            <a:ext cx="1197764" cy="207749"/>
          </a:xfrm>
          <a:prstGeom prst="rect">
            <a:avLst/>
          </a:prstGeom>
          <a:solidFill>
            <a:schemeClr val="bg1"/>
          </a:solidFill>
          <a:ln>
            <a:solidFill>
              <a:schemeClr val="bg1"/>
            </a:solidFill>
          </a:ln>
        </p:spPr>
        <p:txBody>
          <a:bodyPr wrap="none" rtlCol="0">
            <a:spAutoFit/>
          </a:bodyPr>
          <a:lstStyle/>
          <a:p>
            <a:r>
              <a:rPr lang="en-US" sz="750" b="1" dirty="0" smtClean="0">
                <a:latin typeface="Helvetica" charset="0"/>
                <a:ea typeface="Helvetica" charset="0"/>
                <a:cs typeface="Helvetica" charset="0"/>
              </a:rPr>
              <a:t>(0.8 </a:t>
            </a:r>
            <a:r>
              <a:rPr lang="en-US" sz="750" b="1" dirty="0">
                <a:latin typeface="Helvetica" charset="0"/>
                <a:ea typeface="Helvetica" charset="0"/>
                <a:cs typeface="Helvetica" charset="0"/>
              </a:rPr>
              <a:t>&lt; </a:t>
            </a:r>
            <a:r>
              <a:rPr lang="en-US" sz="750" b="1" dirty="0" err="1">
                <a:latin typeface="Helvetica" charset="0"/>
                <a:ea typeface="Helvetica" charset="0"/>
                <a:cs typeface="Helvetica" charset="0"/>
              </a:rPr>
              <a:t>p</a:t>
            </a:r>
            <a:r>
              <a:rPr lang="en-US" sz="750" b="1" baseline="-25000" dirty="0" err="1">
                <a:latin typeface="Helvetica" charset="0"/>
                <a:ea typeface="Helvetica" charset="0"/>
                <a:cs typeface="Helvetica" charset="0"/>
              </a:rPr>
              <a:t>T</a:t>
            </a:r>
            <a:r>
              <a:rPr lang="en-US" sz="750" b="1" dirty="0">
                <a:latin typeface="Helvetica" charset="0"/>
                <a:ea typeface="Helvetica" charset="0"/>
                <a:cs typeface="Helvetica" charset="0"/>
              </a:rPr>
              <a:t> (GeV/c) &lt; </a:t>
            </a:r>
            <a:r>
              <a:rPr lang="en-US" sz="750" b="1" dirty="0" smtClean="0">
                <a:latin typeface="Helvetica" charset="0"/>
                <a:ea typeface="Helvetica" charset="0"/>
                <a:cs typeface="Helvetica" charset="0"/>
              </a:rPr>
              <a:t>2.0)</a:t>
            </a:r>
            <a:endParaRPr lang="en-US" sz="750" dirty="0"/>
          </a:p>
        </p:txBody>
      </p:sp>
      <p:sp>
        <p:nvSpPr>
          <p:cNvPr id="36" name="TextBox 35"/>
          <p:cNvSpPr txBox="1"/>
          <p:nvPr/>
        </p:nvSpPr>
        <p:spPr>
          <a:xfrm>
            <a:off x="7733254" y="3920304"/>
            <a:ext cx="1283098" cy="307777"/>
          </a:xfrm>
          <a:prstGeom prst="rect">
            <a:avLst/>
          </a:prstGeom>
          <a:solidFill>
            <a:schemeClr val="bg1"/>
          </a:solidFill>
        </p:spPr>
        <p:txBody>
          <a:bodyPr wrap="square" rtlCol="0">
            <a:spAutoFit/>
          </a:bodyPr>
          <a:lstStyle/>
          <a:p>
            <a:r>
              <a:rPr lang="en-US" sz="1400" b="1" dirty="0" err="1" smtClean="0">
                <a:latin typeface="Helvetica" charset="0"/>
                <a:ea typeface="Helvetica" charset="0"/>
                <a:cs typeface="Helvetica" charset="0"/>
              </a:rPr>
              <a:t>N</a:t>
            </a:r>
            <a:r>
              <a:rPr lang="en-US" sz="1400" b="1" i="1" baseline="-25000" dirty="0" err="1" smtClean="0">
                <a:latin typeface="Cambria Math" charset="0"/>
                <a:ea typeface="Cambria Math" charset="0"/>
                <a:cs typeface="Cambria Math" charset="0"/>
              </a:rPr>
              <a:t>ch</a:t>
            </a:r>
            <a:r>
              <a:rPr lang="en-US" sz="1400" b="1" baseline="-25000" dirty="0" smtClean="0">
                <a:latin typeface="Helvetica" charset="0"/>
                <a:ea typeface="Helvetica" charset="0"/>
                <a:cs typeface="Helvetica" charset="0"/>
              </a:rPr>
              <a:t> </a:t>
            </a:r>
            <a:r>
              <a:rPr lang="en-US" sz="1400" b="1" dirty="0" smtClean="0">
                <a:latin typeface="Helvetica" charset="0"/>
                <a:ea typeface="Helvetica" charset="0"/>
                <a:cs typeface="Helvetica" charset="0"/>
              </a:rPr>
              <a:t>– N</a:t>
            </a:r>
            <a:r>
              <a:rPr lang="en-US" sz="1400" b="1" i="1" baseline="-25000" dirty="0" smtClean="0">
                <a:latin typeface="Cambria Math" charset="0"/>
                <a:ea typeface="Cambria Math" charset="0"/>
                <a:cs typeface="Cambria Math" charset="0"/>
              </a:rPr>
              <a:t>p</a:t>
            </a:r>
            <a:r>
              <a:rPr lang="en-US" sz="1400" b="1" dirty="0" smtClean="0">
                <a:latin typeface="Helvetica" charset="0"/>
                <a:ea typeface="Helvetica" charset="0"/>
                <a:cs typeface="Helvetica" charset="0"/>
              </a:rPr>
              <a:t> – N</a:t>
            </a:r>
            <a:r>
              <a:rPr lang="en-US" sz="1400" b="1" i="1" baseline="-25000" dirty="0" smtClean="0">
                <a:latin typeface="Cambria Math" charset="0"/>
                <a:ea typeface="Cambria Math" charset="0"/>
                <a:cs typeface="Cambria Math" charset="0"/>
              </a:rPr>
              <a:t>p</a:t>
            </a:r>
            <a:endParaRPr lang="en-US" sz="1400" b="1" i="1" baseline="-25000" dirty="0">
              <a:latin typeface="Cambria Math" charset="0"/>
              <a:ea typeface="Cambria Math" charset="0"/>
              <a:cs typeface="Cambria Math" charset="0"/>
            </a:endParaRPr>
          </a:p>
        </p:txBody>
      </p:sp>
      <p:cxnSp>
        <p:nvCxnSpPr>
          <p:cNvPr id="37" name="Straight Connector 36"/>
          <p:cNvCxnSpPr/>
          <p:nvPr/>
        </p:nvCxnSpPr>
        <p:spPr>
          <a:xfrm>
            <a:off x="8784324" y="4098967"/>
            <a:ext cx="5575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9826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4" descr="STAR-logo-base-balck"/>
          <p:cNvPicPr>
            <a:picLocks noChangeAspect="1" noChangeArrowheads="1"/>
          </p:cNvPicPr>
          <p:nvPr/>
        </p:nvPicPr>
        <p:blipFill>
          <a:blip r:embed="rId4">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ctrTitle"/>
          </p:nvPr>
        </p:nvSpPr>
        <p:spPr>
          <a:xfrm>
            <a:off x="636811" y="2681059"/>
            <a:ext cx="7935686" cy="1470025"/>
          </a:xfrm>
        </p:spPr>
        <p:txBody>
          <a:bodyPr/>
          <a:lstStyle/>
          <a:p>
            <a:r>
              <a:rPr lang="en-US" i="1" dirty="0" smtClean="0">
                <a:solidFill>
                  <a:srgbClr val="0000EE"/>
                </a:solidFill>
                <a:latin typeface="Book Antiqua" charset="0"/>
                <a:ea typeface="Book Antiqua" charset="0"/>
                <a:cs typeface="Book Antiqua" charset="0"/>
              </a:rPr>
              <a:t>Search </a:t>
            </a:r>
            <a:r>
              <a:rPr lang="en-US" i="1" smtClean="0">
                <a:solidFill>
                  <a:srgbClr val="0000EE"/>
                </a:solidFill>
                <a:latin typeface="Book Antiqua" charset="0"/>
                <a:ea typeface="Book Antiqua" charset="0"/>
                <a:cs typeface="Book Antiqua" charset="0"/>
              </a:rPr>
              <a:t>for the QCD </a:t>
            </a:r>
            <a:r>
              <a:rPr lang="en-US" i="1" dirty="0" smtClean="0">
                <a:solidFill>
                  <a:srgbClr val="0000EE"/>
                </a:solidFill>
                <a:latin typeface="Book Antiqua" charset="0"/>
                <a:ea typeface="Book Antiqua" charset="0"/>
                <a:cs typeface="Book Antiqua" charset="0"/>
              </a:rPr>
              <a:t>Critical Point</a:t>
            </a:r>
            <a:endParaRPr lang="en-US" i="1" dirty="0">
              <a:solidFill>
                <a:srgbClr val="0000EE"/>
              </a:solidFill>
              <a:latin typeface="Book Antiqua" charset="0"/>
              <a:ea typeface="Book Antiqua" charset="0"/>
              <a:cs typeface="Book Antiqua" charset="0"/>
            </a:endParaRPr>
          </a:p>
        </p:txBody>
      </p:sp>
    </p:spTree>
    <p:extLst>
      <p:ext uri="{BB962C8B-B14F-4D97-AF65-F5344CB8AC3E}">
        <p14:creationId xmlns:p14="http://schemas.microsoft.com/office/powerpoint/2010/main" val="1094076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u="sng" dirty="0">
                <a:solidFill>
                  <a:srgbClr val="0000EE"/>
                </a:solidFill>
                <a:latin typeface="Book Antiqua" charset="0"/>
                <a:ea typeface="Book Antiqua" charset="0"/>
                <a:cs typeface="Book Antiqua" charset="0"/>
              </a:rPr>
              <a:t>Cumulants and Correlation Function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457200" y="1600201"/>
                <a:ext cx="8525094" cy="2260436"/>
              </a:xfrm>
            </p:spPr>
            <p:txBody>
              <a:bodyPr>
                <a:normAutofit fontScale="70000" lnSpcReduction="20000"/>
              </a:bodyPr>
              <a:lstStyle/>
              <a:p>
                <a:pPr defTabSz="914400">
                  <a:spcBef>
                    <a:spcPts val="0"/>
                  </a:spcBef>
                  <a:buFont typeface="Wingdings" charset="2"/>
                  <a:buChar char="Ø"/>
                  <a:defRPr/>
                </a:pPr>
                <a:r>
                  <a:rPr lang="en-US" dirty="0" smtClean="0">
                    <a:solidFill>
                      <a:srgbClr val="0000EE"/>
                    </a:solidFill>
                    <a:latin typeface="Book Antiqua" charset="0"/>
                    <a:ea typeface="Book Antiqua" charset="0"/>
                    <a:cs typeface="Book Antiqua" charset="0"/>
                  </a:rPr>
                  <a:t> Higher </a:t>
                </a:r>
                <a:r>
                  <a:rPr lang="en-US" dirty="0">
                    <a:solidFill>
                      <a:srgbClr val="0000EE"/>
                    </a:solidFill>
                    <a:latin typeface="Book Antiqua" charset="0"/>
                    <a:ea typeface="Book Antiqua" charset="0"/>
                    <a:cs typeface="Book Antiqua" charset="0"/>
                  </a:rPr>
                  <a:t>order </a:t>
                </a:r>
                <a:r>
                  <a:rPr lang="en-US" dirty="0" smtClean="0">
                    <a:solidFill>
                      <a:srgbClr val="0000EE"/>
                    </a:solidFill>
                    <a:latin typeface="Book Antiqua" charset="0"/>
                    <a:ea typeface="Book Antiqua" charset="0"/>
                    <a:cs typeface="Book Antiqua" charset="0"/>
                  </a:rPr>
                  <a:t>cumulants are more</a:t>
                </a:r>
                <a:r>
                  <a:rPr lang="en-US" dirty="0">
                    <a:solidFill>
                      <a:srgbClr val="0000EE"/>
                    </a:solidFill>
                    <a:latin typeface="Book Antiqua" charset="0"/>
                    <a:ea typeface="Book Antiqua" charset="0"/>
                    <a:cs typeface="Book Antiqua" charset="0"/>
                  </a:rPr>
                  <a:t> </a:t>
                </a:r>
                <a:r>
                  <a:rPr lang="en-US" dirty="0" smtClean="0">
                    <a:solidFill>
                      <a:srgbClr val="0000EE"/>
                    </a:solidFill>
                    <a:latin typeface="Book Antiqua" charset="0"/>
                    <a:ea typeface="Book Antiqua" charset="0"/>
                    <a:cs typeface="Book Antiqua" charset="0"/>
                  </a:rPr>
                  <a:t>sensitive to the correlation lengths</a:t>
                </a:r>
              </a:p>
              <a:p>
                <a:pPr marR="0" lvl="0" defTabSz="914400" eaLnBrk="1" fontAlgn="auto" latinLnBrk="0" hangingPunct="1">
                  <a:lnSpc>
                    <a:spcPct val="100000"/>
                  </a:lnSpc>
                  <a:spcBef>
                    <a:spcPts val="0"/>
                  </a:spcBef>
                  <a:spcAft>
                    <a:spcPts val="0"/>
                  </a:spcAft>
                  <a:buClrTx/>
                  <a:buSzTx/>
                  <a:buFont typeface="Wingdings" charset="2"/>
                  <a:buChar char="Ø"/>
                  <a:tabLst/>
                  <a:defRPr/>
                </a:pPr>
                <a:endParaRPr lang="en-US" sz="7700" dirty="0">
                  <a:solidFill>
                    <a:srgbClr val="0000EE"/>
                  </a:solidFill>
                  <a:latin typeface="Book Antiqua" charset="0"/>
                  <a:ea typeface="Book Antiqua" charset="0"/>
                  <a:cs typeface="Book Antiqua" charset="0"/>
                </a:endParaRPr>
              </a:p>
              <a:p>
                <a:pPr marR="0" lvl="0" defTabSz="914400" eaLnBrk="1" fontAlgn="auto" latinLnBrk="0" hangingPunct="1">
                  <a:lnSpc>
                    <a:spcPct val="100000"/>
                  </a:lnSpc>
                  <a:spcBef>
                    <a:spcPts val="0"/>
                  </a:spcBef>
                  <a:spcAft>
                    <a:spcPts val="0"/>
                  </a:spcAft>
                  <a:buClrTx/>
                  <a:buSzTx/>
                  <a:buFont typeface="Wingdings" charset="2"/>
                  <a:buChar char="Ø"/>
                  <a:tabLst/>
                  <a:defRPr/>
                </a:pPr>
                <a:endParaRPr lang="en-US" dirty="0" smtClean="0">
                  <a:solidFill>
                    <a:srgbClr val="0000EE"/>
                  </a:solidFill>
                  <a:latin typeface="Book Antiqua" charset="0"/>
                  <a:ea typeface="Book Antiqua" charset="0"/>
                  <a:cs typeface="Book Antiqua" charset="0"/>
                </a:endParaRPr>
              </a:p>
              <a:p>
                <a:pPr marR="0" lvl="0" defTabSz="914400" eaLnBrk="1" fontAlgn="auto" latinLnBrk="0" hangingPunct="1">
                  <a:lnSpc>
                    <a:spcPct val="100000"/>
                  </a:lnSpc>
                  <a:spcBef>
                    <a:spcPts val="0"/>
                  </a:spcBef>
                  <a:spcAft>
                    <a:spcPts val="0"/>
                  </a:spcAft>
                  <a:buClrTx/>
                  <a:buSzTx/>
                  <a:buFont typeface="Wingdings" charset="2"/>
                  <a:buChar char="Ø"/>
                  <a:tabLst/>
                  <a:defRPr/>
                </a:pPr>
                <a:endParaRPr lang="en-US" dirty="0">
                  <a:solidFill>
                    <a:srgbClr val="0000EE"/>
                  </a:solidFill>
                  <a:latin typeface="Book Antiqua" charset="0"/>
                  <a:ea typeface="Book Antiqua" charset="0"/>
                  <a:cs typeface="Book Antiqua" charset="0"/>
                </a:endParaRPr>
              </a:p>
              <a:p>
                <a:pPr lvl="0" defTabSz="914400">
                  <a:spcBef>
                    <a:spcPts val="0"/>
                  </a:spcBef>
                  <a:buFont typeface="Wingdings" charset="2"/>
                  <a:buChar char="Ø"/>
                </a:pPr>
                <a:endParaRPr lang="en-US" dirty="0" smtClean="0">
                  <a:solidFill>
                    <a:srgbClr val="0000EE"/>
                  </a:solidFill>
                  <a:latin typeface="Book Antiqua" charset="0"/>
                  <a:ea typeface="Book Antiqua" charset="0"/>
                  <a:cs typeface="Book Antiqua" charset="0"/>
                </a:endParaRPr>
              </a:p>
              <a:p>
                <a:pPr lvl="0" defTabSz="914400">
                  <a:spcBef>
                    <a:spcPts val="0"/>
                  </a:spcBef>
                  <a:buFont typeface="Wingdings" charset="2"/>
                  <a:buChar char="Ø"/>
                </a:pPr>
                <a:r>
                  <a:rPr lang="en-US" dirty="0" smtClean="0">
                    <a:solidFill>
                      <a:srgbClr val="0000EE"/>
                    </a:solidFill>
                    <a:latin typeface="Book Antiqua" charset="0"/>
                    <a:ea typeface="Book Antiqua" charset="0"/>
                    <a:cs typeface="Book Antiqua" charset="0"/>
                  </a:rPr>
                  <a:t> Relation between cumulants (</a:t>
                </a:r>
                <a14:m>
                  <m:oMath xmlns:m="http://schemas.openxmlformats.org/officeDocument/2006/math">
                    <m:sSub>
                      <m:sSubPr>
                        <m:ctrlPr>
                          <a:rPr lang="en-US" i="1" smtClean="0">
                            <a:solidFill>
                              <a:srgbClr val="0000EE"/>
                            </a:solidFill>
                            <a:latin typeface="Cambria Math" charset="0"/>
                            <a:ea typeface="Book Antiqua" charset="0"/>
                            <a:cs typeface="Book Antiqua" charset="0"/>
                          </a:rPr>
                        </m:ctrlPr>
                      </m:sSubPr>
                      <m:e>
                        <m:r>
                          <a:rPr lang="en-US" b="0" i="1" smtClean="0">
                            <a:solidFill>
                              <a:srgbClr val="0000EE"/>
                            </a:solidFill>
                            <a:latin typeface="Cambria Math" charset="0"/>
                            <a:ea typeface="Book Antiqua" charset="0"/>
                            <a:cs typeface="Book Antiqua" charset="0"/>
                          </a:rPr>
                          <m:t>𝐶</m:t>
                        </m:r>
                      </m:e>
                      <m:sub>
                        <m:r>
                          <a:rPr lang="en-US" b="0" i="1" smtClean="0">
                            <a:solidFill>
                              <a:srgbClr val="0000EE"/>
                            </a:solidFill>
                            <a:latin typeface="Cambria Math" charset="0"/>
                            <a:ea typeface="Book Antiqua" charset="0"/>
                            <a:cs typeface="Book Antiqua" charset="0"/>
                          </a:rPr>
                          <m:t>𝑛</m:t>
                        </m:r>
                      </m:sub>
                    </m:sSub>
                  </m:oMath>
                </a14:m>
                <a:r>
                  <a:rPr lang="en-US" dirty="0" smtClean="0">
                    <a:solidFill>
                      <a:srgbClr val="0000EE"/>
                    </a:solidFill>
                    <a:latin typeface="Book Antiqua" charset="0"/>
                    <a:ea typeface="Book Antiqua" charset="0"/>
                    <a:cs typeface="Book Antiqua" charset="0"/>
                  </a:rPr>
                  <a:t>) and correlation functions </a:t>
                </a:r>
                <a:r>
                  <a:rPr lang="en-US" dirty="0">
                    <a:solidFill>
                      <a:srgbClr val="0000EE"/>
                    </a:solidFill>
                    <a:latin typeface="Book Antiqua" charset="0"/>
                    <a:ea typeface="Book Antiqua" charset="0"/>
                    <a:cs typeface="Book Antiqua" charset="0"/>
                  </a:rPr>
                  <a:t>(</a:t>
                </a:r>
                <a14:m>
                  <m:oMath xmlns:m="http://schemas.openxmlformats.org/officeDocument/2006/math">
                    <m:sSub>
                      <m:sSubPr>
                        <m:ctrlPr>
                          <a:rPr lang="en-US" i="1">
                            <a:solidFill>
                              <a:srgbClr val="0000EE"/>
                            </a:solidFill>
                            <a:latin typeface="Cambria Math" charset="0"/>
                            <a:ea typeface="Book Antiqua" charset="0"/>
                            <a:cs typeface="Book Antiqua" charset="0"/>
                          </a:rPr>
                        </m:ctrlPr>
                      </m:sSubPr>
                      <m:e>
                        <m:acc>
                          <m:accPr>
                            <m:chr m:val="̂"/>
                            <m:ctrlPr>
                              <a:rPr lang="en-US" i="1" smtClean="0">
                                <a:solidFill>
                                  <a:srgbClr val="0000EE"/>
                                </a:solidFill>
                                <a:latin typeface="Cambria Math" charset="0"/>
                                <a:ea typeface="Book Antiqua" charset="0"/>
                                <a:cs typeface="Book Antiqua" charset="0"/>
                              </a:rPr>
                            </m:ctrlPr>
                          </m:accPr>
                          <m:e>
                            <m:r>
                              <a:rPr lang="en-US" i="1">
                                <a:solidFill>
                                  <a:srgbClr val="0000EE"/>
                                </a:solidFill>
                                <a:latin typeface="Cambria Math" charset="0"/>
                                <a:ea typeface="Cambria Math" charset="0"/>
                                <a:cs typeface="Cambria Math" charset="0"/>
                              </a:rPr>
                              <m:t>𝜅</m:t>
                            </m:r>
                          </m:e>
                        </m:acc>
                      </m:e>
                      <m:sub>
                        <m:r>
                          <a:rPr lang="en-US" i="1">
                            <a:solidFill>
                              <a:srgbClr val="0000EE"/>
                            </a:solidFill>
                            <a:latin typeface="Cambria Math" charset="0"/>
                            <a:ea typeface="Book Antiqua" charset="0"/>
                            <a:cs typeface="Book Antiqua" charset="0"/>
                          </a:rPr>
                          <m:t>𝑛</m:t>
                        </m:r>
                      </m:sub>
                    </m:sSub>
                  </m:oMath>
                </a14:m>
                <a:r>
                  <a:rPr lang="en-US" dirty="0">
                    <a:solidFill>
                      <a:srgbClr val="0000EE"/>
                    </a:solidFill>
                    <a:latin typeface="Book Antiqua" charset="0"/>
                    <a:ea typeface="Book Antiqua" charset="0"/>
                    <a:cs typeface="Book Antiqua" charset="0"/>
                  </a:rPr>
                  <a:t>)</a:t>
                </a:r>
                <a:endParaRPr lang="en-US" dirty="0" smtClean="0">
                  <a:solidFill>
                    <a:srgbClr val="0000EE"/>
                  </a:solidFill>
                  <a:latin typeface="Book Antiqua" charset="0"/>
                  <a:ea typeface="Book Antiqua" charset="0"/>
                  <a:cs typeface="Book Antiqua"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457200" y="1600201"/>
                <a:ext cx="8525094" cy="2260436"/>
              </a:xfrm>
              <a:blipFill rotWithShape="0">
                <a:blip r:embed="rId3"/>
                <a:stretch>
                  <a:fillRect l="-644" t="-3784"/>
                </a:stretch>
              </a:blipFill>
            </p:spPr>
            <p:txBody>
              <a:bodyPr/>
              <a:lstStyle/>
              <a:p>
                <a:r>
                  <a:rPr lang="en-US">
                    <a:noFill/>
                  </a:rPr>
                  <a:t> </a:t>
                </a:r>
              </a:p>
            </p:txBody>
          </p:sp>
        </mc:Fallback>
      </mc:AlternateContent>
      <p:sp>
        <p:nvSpPr>
          <p:cNvPr id="5" name="Date Placeholder 4"/>
          <p:cNvSpPr>
            <a:spLocks noGrp="1"/>
          </p:cNvSpPr>
          <p:nvPr>
            <p:ph type="dt" sz="half" idx="10"/>
          </p:nvPr>
        </p:nvSpPr>
        <p:spPr>
          <a:xfrm>
            <a:off x="457200" y="6482478"/>
            <a:ext cx="2133600" cy="365125"/>
          </a:xfrm>
        </p:spPr>
        <p:txBody>
          <a:bodyPr/>
          <a:lstStyle/>
          <a:p>
            <a:r>
              <a:rPr lang="en-US" smtClean="0">
                <a:solidFill>
                  <a:srgbClr val="0000EE"/>
                </a:solidFill>
              </a:rPr>
              <a:t>February 8, 2016</a:t>
            </a:r>
            <a:endParaRPr lang="en-US" dirty="0">
              <a:solidFill>
                <a:srgbClr val="0000EE"/>
              </a:solidFill>
            </a:endParaRPr>
          </a:p>
        </p:txBody>
      </p:sp>
      <p:sp>
        <p:nvSpPr>
          <p:cNvPr id="6" name="Slide Number Placeholder 5"/>
          <p:cNvSpPr>
            <a:spLocks noGrp="1"/>
          </p:cNvSpPr>
          <p:nvPr>
            <p:ph type="sldNum" sz="quarter" idx="12"/>
          </p:nvPr>
        </p:nvSpPr>
        <p:spPr>
          <a:xfrm>
            <a:off x="6553200" y="6482478"/>
            <a:ext cx="2133600" cy="365125"/>
          </a:xfrm>
        </p:spPr>
        <p:txBody>
          <a:bodyPr/>
          <a:lstStyle/>
          <a:p>
            <a:fld id="{0EE1BDB5-98BA-5D40-821A-D97B0EC28304}" type="slidenum">
              <a:rPr lang="en-US" smtClean="0">
                <a:solidFill>
                  <a:srgbClr val="0000EE"/>
                </a:solidFill>
              </a:rPr>
              <a:t>8</a:t>
            </a:fld>
            <a:endParaRPr lang="en-US" dirty="0">
              <a:solidFill>
                <a:srgbClr val="0000EE"/>
              </a:solidFill>
            </a:endParaRPr>
          </a:p>
        </p:txBody>
      </p:sp>
      <p:sp>
        <p:nvSpPr>
          <p:cNvPr id="10" name="文本框 12"/>
          <p:cNvSpPr txBox="1"/>
          <p:nvPr/>
        </p:nvSpPr>
        <p:spPr>
          <a:xfrm>
            <a:off x="659182" y="2656314"/>
            <a:ext cx="8323112" cy="430887"/>
          </a:xfrm>
          <a:prstGeom prst="rect">
            <a:avLst/>
          </a:prstGeom>
          <a:noFill/>
        </p:spPr>
        <p:txBody>
          <a:bodyPr wrap="none" rtlCol="0">
            <a:spAutoFit/>
          </a:bodyPr>
          <a:lstStyle/>
          <a:p>
            <a:r>
              <a:rPr kumimoji="1" lang="en-US" altLang="zh-CN" sz="1100" i="1" dirty="0">
                <a:solidFill>
                  <a:srgbClr val="0000EE"/>
                </a:solidFill>
                <a:latin typeface="Arial"/>
                <a:ea typeface="+mj-ea"/>
                <a:cs typeface="Arial"/>
              </a:rPr>
              <a:t>M.</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A.</a:t>
            </a:r>
            <a:r>
              <a:rPr kumimoji="1" lang="zh-CN" altLang="en-US" sz="1100" i="1" dirty="0">
                <a:solidFill>
                  <a:srgbClr val="0000EE"/>
                </a:solidFill>
                <a:latin typeface="Arial"/>
                <a:ea typeface="+mj-ea"/>
                <a:cs typeface="Arial"/>
              </a:rPr>
              <a:t> </a:t>
            </a:r>
            <a:r>
              <a:rPr kumimoji="1" lang="en-US" altLang="zh-CN" sz="1100" i="1" dirty="0" err="1">
                <a:solidFill>
                  <a:srgbClr val="0000EE"/>
                </a:solidFill>
                <a:latin typeface="Arial"/>
                <a:ea typeface="+mj-ea"/>
                <a:cs typeface="Arial"/>
              </a:rPr>
              <a:t>Stephanov</a:t>
            </a:r>
            <a:r>
              <a:rPr kumimoji="1" lang="en-US" altLang="zh-CN" sz="1100" i="1" dirty="0">
                <a:solidFill>
                  <a:srgbClr val="0000EE"/>
                </a:solidFill>
                <a:latin typeface="Arial"/>
                <a:ea typeface="+mj-ea"/>
                <a:cs typeface="Arial"/>
              </a:rPr>
              <a:t>,</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Phys.</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Rev.</a:t>
            </a:r>
            <a:r>
              <a:rPr kumimoji="1" lang="zh-CN" altLang="en-US" sz="1100" i="1" dirty="0">
                <a:solidFill>
                  <a:srgbClr val="0000EE"/>
                </a:solidFill>
                <a:latin typeface="Arial"/>
                <a:ea typeface="+mj-ea"/>
                <a:cs typeface="Arial"/>
              </a:rPr>
              <a:t> </a:t>
            </a:r>
            <a:r>
              <a:rPr kumimoji="1" lang="en-US" altLang="zh-CN" sz="1100" i="1" dirty="0" err="1">
                <a:solidFill>
                  <a:srgbClr val="0000EE"/>
                </a:solidFill>
                <a:latin typeface="Arial"/>
                <a:ea typeface="+mj-ea"/>
                <a:cs typeface="Arial"/>
              </a:rPr>
              <a:t>Lett</a:t>
            </a:r>
            <a:r>
              <a:rPr kumimoji="1" lang="en-US" altLang="zh-CN" sz="1100" i="1" dirty="0">
                <a:solidFill>
                  <a:srgbClr val="0000EE"/>
                </a:solidFill>
                <a:latin typeface="Arial"/>
                <a:ea typeface="+mj-ea"/>
                <a:cs typeface="Arial"/>
              </a:rPr>
              <a:t>.</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102,</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032301</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a:t>
            </a:r>
            <a:r>
              <a:rPr kumimoji="1" lang="en-US" altLang="zh-CN" sz="1100" i="1" dirty="0" smtClean="0">
                <a:solidFill>
                  <a:srgbClr val="0000EE"/>
                </a:solidFill>
                <a:latin typeface="Arial"/>
                <a:ea typeface="+mj-ea"/>
                <a:cs typeface="Arial"/>
              </a:rPr>
              <a:t>2009); </a:t>
            </a:r>
            <a:r>
              <a:rPr kumimoji="1" lang="en-US" altLang="zh-CN" sz="1100" i="1" dirty="0" smtClean="0">
                <a:solidFill>
                  <a:srgbClr val="0000EE"/>
                </a:solidFill>
                <a:cs typeface="Arial"/>
              </a:rPr>
              <a:t>M</a:t>
            </a:r>
            <a:r>
              <a:rPr kumimoji="1" lang="en-US" altLang="zh-CN" sz="1100" i="1" dirty="0">
                <a:solidFill>
                  <a:srgbClr val="0000EE"/>
                </a:solidFill>
                <a:cs typeface="Arial"/>
              </a:rPr>
              <a:t>.</a:t>
            </a:r>
            <a:r>
              <a:rPr kumimoji="1" lang="zh-CN" altLang="en-US" sz="1100" i="1" dirty="0">
                <a:solidFill>
                  <a:srgbClr val="0000EE"/>
                </a:solidFill>
                <a:cs typeface="Arial"/>
              </a:rPr>
              <a:t> </a:t>
            </a:r>
            <a:r>
              <a:rPr kumimoji="1" lang="en-US" altLang="zh-CN" sz="1100" i="1" dirty="0">
                <a:solidFill>
                  <a:srgbClr val="0000EE"/>
                </a:solidFill>
                <a:cs typeface="Arial"/>
              </a:rPr>
              <a:t>A.</a:t>
            </a:r>
            <a:r>
              <a:rPr kumimoji="1" lang="zh-CN" altLang="en-US" sz="1100" i="1" dirty="0">
                <a:solidFill>
                  <a:srgbClr val="0000EE"/>
                </a:solidFill>
                <a:cs typeface="Arial"/>
              </a:rPr>
              <a:t> </a:t>
            </a:r>
            <a:r>
              <a:rPr kumimoji="1" lang="en-US" altLang="zh-CN" sz="1100" i="1" dirty="0" err="1">
                <a:solidFill>
                  <a:srgbClr val="0000EE"/>
                </a:solidFill>
                <a:latin typeface="Arial"/>
                <a:ea typeface="+mj-ea"/>
                <a:cs typeface="Arial"/>
              </a:rPr>
              <a:t>Stephanov</a:t>
            </a:r>
            <a:r>
              <a:rPr kumimoji="1" lang="en-US" altLang="zh-CN" sz="1100" i="1" dirty="0">
                <a:solidFill>
                  <a:srgbClr val="0000EE"/>
                </a:solidFill>
                <a:latin typeface="Arial"/>
                <a:ea typeface="+mj-ea"/>
                <a:cs typeface="Arial"/>
              </a:rPr>
              <a:t>,</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Phys. Rev. </a:t>
            </a:r>
            <a:r>
              <a:rPr kumimoji="1" lang="en-US" altLang="zh-CN" sz="1100" i="1" dirty="0" err="1">
                <a:solidFill>
                  <a:srgbClr val="0000EE"/>
                </a:solidFill>
                <a:latin typeface="Arial"/>
                <a:ea typeface="+mj-ea"/>
                <a:cs typeface="Arial"/>
              </a:rPr>
              <a:t>Lett</a:t>
            </a:r>
            <a:r>
              <a:rPr kumimoji="1" lang="en-US" altLang="zh-CN" sz="1100" i="1" dirty="0">
                <a:solidFill>
                  <a:srgbClr val="0000EE"/>
                </a:solidFill>
                <a:latin typeface="Arial"/>
                <a:ea typeface="+mj-ea"/>
                <a:cs typeface="Arial"/>
              </a:rPr>
              <a:t>. 107, 052301 (2011).</a:t>
            </a:r>
          </a:p>
          <a:p>
            <a:r>
              <a:rPr kumimoji="1" lang="en-US" altLang="zh-CN" sz="1100" i="1" dirty="0">
                <a:solidFill>
                  <a:srgbClr val="0000EE"/>
                </a:solidFill>
                <a:latin typeface="Arial"/>
                <a:ea typeface="+mj-ea"/>
                <a:cs typeface="Arial"/>
              </a:rPr>
              <a:t>M</a:t>
            </a:r>
            <a:r>
              <a:rPr kumimoji="1" lang="zh-CN" altLang="en-US" sz="1100" i="1" dirty="0">
                <a:solidFill>
                  <a:srgbClr val="0000EE"/>
                </a:solidFill>
                <a:latin typeface="Arial"/>
                <a:ea typeface="+mj-ea"/>
                <a:cs typeface="Arial"/>
              </a:rPr>
              <a:t>.</a:t>
            </a:r>
            <a:r>
              <a:rPr kumimoji="1" lang="en-US" altLang="zh-CN" sz="1100" i="1" dirty="0" err="1">
                <a:solidFill>
                  <a:srgbClr val="0000EE"/>
                </a:solidFill>
                <a:latin typeface="Arial"/>
                <a:ea typeface="+mj-ea"/>
                <a:cs typeface="Arial"/>
              </a:rPr>
              <a:t>Asakawa</a:t>
            </a:r>
            <a:r>
              <a:rPr kumimoji="1" lang="en-US" altLang="zh-CN" sz="1100" i="1" dirty="0">
                <a:solidFill>
                  <a:srgbClr val="0000EE"/>
                </a:solidFill>
                <a:latin typeface="Arial"/>
                <a:ea typeface="+mj-ea"/>
                <a:cs typeface="Arial"/>
              </a:rPr>
              <a:t>,</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S.</a:t>
            </a:r>
            <a:r>
              <a:rPr kumimoji="1" lang="zh-CN" altLang="en-US" sz="1100" i="1" dirty="0">
                <a:solidFill>
                  <a:srgbClr val="0000EE"/>
                </a:solidFill>
                <a:latin typeface="Arial"/>
                <a:ea typeface="+mj-ea"/>
                <a:cs typeface="Arial"/>
              </a:rPr>
              <a:t> </a:t>
            </a:r>
            <a:r>
              <a:rPr kumimoji="1" lang="en-US" altLang="zh-CN" sz="1100" i="1" dirty="0" err="1">
                <a:solidFill>
                  <a:srgbClr val="0000EE"/>
                </a:solidFill>
                <a:latin typeface="Arial"/>
                <a:ea typeface="+mj-ea"/>
                <a:cs typeface="Arial"/>
              </a:rPr>
              <a:t>Ejiri</a:t>
            </a:r>
            <a:r>
              <a:rPr kumimoji="1" lang="zh-CN" altLang="zh-CN"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and</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M.</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Kitazawa,</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Phys.</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Rev.</a:t>
            </a:r>
            <a:r>
              <a:rPr kumimoji="1" lang="zh-CN" altLang="en-US" sz="1100" i="1" dirty="0">
                <a:solidFill>
                  <a:srgbClr val="0000EE"/>
                </a:solidFill>
                <a:latin typeface="Arial"/>
                <a:ea typeface="+mj-ea"/>
                <a:cs typeface="Arial"/>
              </a:rPr>
              <a:t> </a:t>
            </a:r>
            <a:r>
              <a:rPr kumimoji="1" lang="en-US" altLang="zh-CN" sz="1100" i="1" dirty="0" err="1">
                <a:solidFill>
                  <a:srgbClr val="0000EE"/>
                </a:solidFill>
                <a:latin typeface="Arial"/>
                <a:ea typeface="+mj-ea"/>
                <a:cs typeface="Arial"/>
              </a:rPr>
              <a:t>Lett</a:t>
            </a:r>
            <a:r>
              <a:rPr kumimoji="1" lang="en-US" altLang="zh-CN" sz="1100" i="1" dirty="0">
                <a:solidFill>
                  <a:srgbClr val="0000EE"/>
                </a:solidFill>
                <a:latin typeface="Arial"/>
                <a:ea typeface="+mj-ea"/>
                <a:cs typeface="Arial"/>
              </a:rPr>
              <a:t>.</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103,</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262301</a:t>
            </a:r>
            <a:r>
              <a:rPr kumimoji="1" lang="zh-CN" altLang="en-US" sz="1100" i="1" dirty="0">
                <a:solidFill>
                  <a:srgbClr val="0000EE"/>
                </a:solidFill>
                <a:latin typeface="Arial"/>
                <a:ea typeface="+mj-ea"/>
                <a:cs typeface="Arial"/>
              </a:rPr>
              <a:t> </a:t>
            </a:r>
            <a:r>
              <a:rPr kumimoji="1" lang="en-US" altLang="zh-CN" sz="1100" i="1" dirty="0">
                <a:solidFill>
                  <a:srgbClr val="0000EE"/>
                </a:solidFill>
                <a:latin typeface="Arial"/>
                <a:ea typeface="+mj-ea"/>
                <a:cs typeface="Arial"/>
              </a:rPr>
              <a:t>(</a:t>
            </a:r>
            <a:r>
              <a:rPr kumimoji="1" lang="en-US" altLang="zh-CN" sz="1100" i="1" dirty="0" smtClean="0">
                <a:solidFill>
                  <a:srgbClr val="0000EE"/>
                </a:solidFill>
                <a:latin typeface="Arial"/>
                <a:ea typeface="+mj-ea"/>
                <a:cs typeface="Arial"/>
              </a:rPr>
              <a:t>2009); </a:t>
            </a:r>
            <a:r>
              <a:rPr kumimoji="1" lang="en-US" altLang="zh-CN" sz="1100" i="1" dirty="0" smtClean="0">
                <a:solidFill>
                  <a:srgbClr val="0000EE"/>
                </a:solidFill>
                <a:cs typeface="Arial"/>
              </a:rPr>
              <a:t>Y</a:t>
            </a:r>
            <a:r>
              <a:rPr kumimoji="1" lang="en-US" altLang="zh-CN" sz="1100" i="1" dirty="0">
                <a:solidFill>
                  <a:srgbClr val="0000EE"/>
                </a:solidFill>
                <a:cs typeface="Arial"/>
              </a:rPr>
              <a:t>.</a:t>
            </a:r>
            <a:r>
              <a:rPr kumimoji="1" lang="zh-CN" altLang="en-US" sz="1100" i="1" dirty="0">
                <a:solidFill>
                  <a:srgbClr val="0000EE"/>
                </a:solidFill>
                <a:cs typeface="Arial"/>
              </a:rPr>
              <a:t> </a:t>
            </a:r>
            <a:r>
              <a:rPr kumimoji="1" lang="en-US" altLang="zh-CN" sz="1100" i="1" dirty="0" err="1">
                <a:solidFill>
                  <a:srgbClr val="0000EE"/>
                </a:solidFill>
                <a:cs typeface="Arial"/>
              </a:rPr>
              <a:t>Hatta</a:t>
            </a:r>
            <a:r>
              <a:rPr kumimoji="1" lang="en-US" altLang="zh-CN" sz="1100" i="1" dirty="0">
                <a:solidFill>
                  <a:srgbClr val="0000EE"/>
                </a:solidFill>
                <a:cs typeface="Arial"/>
              </a:rPr>
              <a:t>,</a:t>
            </a:r>
            <a:r>
              <a:rPr kumimoji="1" lang="zh-CN" altLang="en-US" sz="1100" i="1" dirty="0">
                <a:solidFill>
                  <a:srgbClr val="0000EE"/>
                </a:solidFill>
                <a:cs typeface="Arial"/>
              </a:rPr>
              <a:t> </a:t>
            </a:r>
            <a:r>
              <a:rPr kumimoji="1" lang="en-US" altLang="zh-CN" sz="1100" i="1" dirty="0">
                <a:solidFill>
                  <a:srgbClr val="0000EE"/>
                </a:solidFill>
                <a:cs typeface="Arial"/>
              </a:rPr>
              <a:t>M.</a:t>
            </a:r>
            <a:r>
              <a:rPr kumimoji="1" lang="zh-CN" altLang="en-US" sz="1100" i="1" dirty="0">
                <a:solidFill>
                  <a:srgbClr val="0000EE"/>
                </a:solidFill>
                <a:cs typeface="Arial"/>
              </a:rPr>
              <a:t> </a:t>
            </a:r>
            <a:r>
              <a:rPr kumimoji="1" lang="en-US" altLang="zh-CN" sz="1100" i="1" dirty="0" err="1" smtClean="0">
                <a:solidFill>
                  <a:srgbClr val="0000EE"/>
                </a:solidFill>
                <a:cs typeface="Arial"/>
              </a:rPr>
              <a:t>Stephanov</a:t>
            </a:r>
            <a:r>
              <a:rPr kumimoji="1" lang="en-US" altLang="zh-CN" sz="1100" i="1" dirty="0" smtClean="0">
                <a:solidFill>
                  <a:srgbClr val="0000EE"/>
                </a:solidFill>
                <a:cs typeface="Arial"/>
              </a:rPr>
              <a:t>, </a:t>
            </a:r>
            <a:r>
              <a:rPr kumimoji="1" lang="zh-CN" altLang="en-US" sz="1100" i="1" dirty="0" smtClean="0">
                <a:solidFill>
                  <a:srgbClr val="0000EE"/>
                </a:solidFill>
                <a:cs typeface="Arial"/>
              </a:rPr>
              <a:t> </a:t>
            </a:r>
            <a:r>
              <a:rPr lang="hu-HU" sz="1100" i="1" dirty="0" err="1">
                <a:solidFill>
                  <a:srgbClr val="0000EE"/>
                </a:solidFill>
              </a:rPr>
              <a:t>Phys</a:t>
            </a:r>
            <a:r>
              <a:rPr lang="hu-HU" sz="1100" i="1" dirty="0">
                <a:solidFill>
                  <a:srgbClr val="0000EE"/>
                </a:solidFill>
              </a:rPr>
              <a:t>.</a:t>
            </a:r>
            <a:r>
              <a:rPr lang="zh-CN" altLang="en-US" sz="1100" i="1" dirty="0">
                <a:solidFill>
                  <a:srgbClr val="0000EE"/>
                </a:solidFill>
              </a:rPr>
              <a:t> </a:t>
            </a:r>
            <a:r>
              <a:rPr lang="hu-HU" sz="1100" i="1" dirty="0" err="1">
                <a:solidFill>
                  <a:srgbClr val="0000EE"/>
                </a:solidFill>
              </a:rPr>
              <a:t>Rev</a:t>
            </a:r>
            <a:r>
              <a:rPr lang="hu-HU" sz="1100" i="1" dirty="0">
                <a:solidFill>
                  <a:srgbClr val="0000EE"/>
                </a:solidFill>
              </a:rPr>
              <a:t>.</a:t>
            </a:r>
            <a:r>
              <a:rPr lang="zh-CN" altLang="en-US" sz="1100" i="1" dirty="0">
                <a:solidFill>
                  <a:srgbClr val="0000EE"/>
                </a:solidFill>
              </a:rPr>
              <a:t> </a:t>
            </a:r>
            <a:r>
              <a:rPr lang="hu-HU" sz="1100" i="1" dirty="0">
                <a:solidFill>
                  <a:srgbClr val="0000EE"/>
                </a:solidFill>
              </a:rPr>
              <a:t>Lett. 91</a:t>
            </a:r>
            <a:r>
              <a:rPr lang="en-US" altLang="zh-CN" sz="1100" i="1" dirty="0">
                <a:solidFill>
                  <a:srgbClr val="0000EE"/>
                </a:solidFill>
              </a:rPr>
              <a:t>,</a:t>
            </a:r>
            <a:r>
              <a:rPr lang="zh-CN" altLang="en-US" sz="1100" i="1" dirty="0">
                <a:solidFill>
                  <a:srgbClr val="0000EE"/>
                </a:solidFill>
              </a:rPr>
              <a:t> </a:t>
            </a:r>
            <a:r>
              <a:rPr lang="hu-HU" sz="1100" i="1" dirty="0">
                <a:solidFill>
                  <a:srgbClr val="0000EE"/>
                </a:solidFill>
              </a:rPr>
              <a:t>102003</a:t>
            </a:r>
            <a:r>
              <a:rPr lang="zh-CN" altLang="en-US" sz="1100" i="1" dirty="0">
                <a:solidFill>
                  <a:srgbClr val="0000EE"/>
                </a:solidFill>
              </a:rPr>
              <a:t> </a:t>
            </a:r>
            <a:r>
              <a:rPr lang="en-US" altLang="zh-CN" sz="1100" i="1" dirty="0">
                <a:solidFill>
                  <a:srgbClr val="0000EE"/>
                </a:solidFill>
              </a:rPr>
              <a:t>(</a:t>
            </a:r>
            <a:r>
              <a:rPr lang="hu-HU" sz="1100" i="1" dirty="0">
                <a:solidFill>
                  <a:srgbClr val="0000EE"/>
                </a:solidFill>
              </a:rPr>
              <a:t>2003</a:t>
            </a:r>
            <a:r>
              <a:rPr lang="en-US" altLang="zh-CN" sz="1100" i="1" dirty="0">
                <a:solidFill>
                  <a:srgbClr val="0000EE"/>
                </a:solidFill>
              </a:rPr>
              <a:t>).</a:t>
            </a:r>
            <a:endParaRPr kumimoji="1" lang="en-US" altLang="zh-CN" sz="1100" i="1" dirty="0">
              <a:solidFill>
                <a:srgbClr val="0000EE"/>
              </a:solidFill>
              <a:latin typeface="Arial"/>
              <a:ea typeface="+mj-ea"/>
              <a:cs typeface="Arial"/>
            </a:endParaRPr>
          </a:p>
        </p:txBody>
      </p:sp>
      <p:pic>
        <p:nvPicPr>
          <p:cNvPr id="15" name="Picture 14"/>
          <p:cNvPicPr>
            <a:picLocks noChangeAspect="1"/>
          </p:cNvPicPr>
          <p:nvPr/>
        </p:nvPicPr>
        <p:blipFill>
          <a:blip r:embed="rId4"/>
          <a:stretch>
            <a:fillRect/>
          </a:stretch>
        </p:blipFill>
        <p:spPr>
          <a:xfrm>
            <a:off x="5341134" y="3750275"/>
            <a:ext cx="3061883" cy="1530783"/>
          </a:xfrm>
          <a:prstGeom prst="rect">
            <a:avLst/>
          </a:prstGeom>
        </p:spPr>
      </p:pic>
      <p:pic>
        <p:nvPicPr>
          <p:cNvPr id="16" name="Picture 15"/>
          <p:cNvPicPr>
            <a:picLocks noChangeAspect="1"/>
          </p:cNvPicPr>
          <p:nvPr/>
        </p:nvPicPr>
        <p:blipFill>
          <a:blip r:embed="rId5"/>
          <a:stretch>
            <a:fillRect/>
          </a:stretch>
        </p:blipFill>
        <p:spPr>
          <a:xfrm>
            <a:off x="1321340" y="3718846"/>
            <a:ext cx="2940218" cy="1581481"/>
          </a:xfrm>
          <a:prstGeom prst="rect">
            <a:avLst/>
          </a:prstGeom>
        </p:spPr>
      </p:pic>
      <p:pic>
        <p:nvPicPr>
          <p:cNvPr id="18" name="Picture 17"/>
          <p:cNvPicPr>
            <a:picLocks noChangeAspect="1"/>
          </p:cNvPicPr>
          <p:nvPr/>
        </p:nvPicPr>
        <p:blipFill>
          <a:blip r:embed="rId6"/>
          <a:stretch>
            <a:fillRect/>
          </a:stretch>
        </p:blipFill>
        <p:spPr>
          <a:xfrm>
            <a:off x="2956085" y="5450244"/>
            <a:ext cx="2954452" cy="428872"/>
          </a:xfrm>
          <a:prstGeom prst="rect">
            <a:avLst/>
          </a:prstGeom>
        </p:spPr>
      </p:pic>
      <p:sp>
        <p:nvSpPr>
          <p:cNvPr id="20" name="矩形 7"/>
          <p:cNvSpPr/>
          <p:nvPr/>
        </p:nvSpPr>
        <p:spPr>
          <a:xfrm>
            <a:off x="738012" y="5981768"/>
            <a:ext cx="6514128" cy="430887"/>
          </a:xfrm>
          <a:prstGeom prst="rect">
            <a:avLst/>
          </a:prstGeom>
        </p:spPr>
        <p:txBody>
          <a:bodyPr wrap="square">
            <a:spAutoFit/>
          </a:bodyPr>
          <a:lstStyle/>
          <a:p>
            <a:r>
              <a:rPr kumimoji="1" lang="en-US" altLang="zh-CN" sz="1100" i="1" dirty="0" smtClean="0">
                <a:solidFill>
                  <a:srgbClr val="0000EE"/>
                </a:solidFill>
                <a:cs typeface="Arial"/>
              </a:rPr>
              <a:t>B. Ling, M. </a:t>
            </a:r>
            <a:r>
              <a:rPr kumimoji="1" lang="en-US" altLang="zh-CN" sz="1100" i="1" dirty="0" err="1" smtClean="0">
                <a:solidFill>
                  <a:srgbClr val="0000EE"/>
                </a:solidFill>
                <a:cs typeface="Arial"/>
              </a:rPr>
              <a:t>Stephanov</a:t>
            </a:r>
            <a:r>
              <a:rPr kumimoji="1" lang="en-US" altLang="zh-CN" sz="1100" i="1" dirty="0" smtClean="0">
                <a:solidFill>
                  <a:srgbClr val="0000EE"/>
                </a:solidFill>
                <a:cs typeface="Arial"/>
              </a:rPr>
              <a:t>, </a:t>
            </a:r>
            <a:r>
              <a:rPr lang="en-US" sz="1100" i="1" dirty="0" smtClean="0">
                <a:solidFill>
                  <a:srgbClr val="0000EE"/>
                </a:solidFill>
              </a:rPr>
              <a:t>Phys. Rev. C 93, 034915 (2016); </a:t>
            </a:r>
            <a:r>
              <a:rPr lang="de-DE" sz="1100" i="1" dirty="0" smtClean="0">
                <a:solidFill>
                  <a:srgbClr val="0000EE"/>
                </a:solidFill>
              </a:rPr>
              <a:t>A</a:t>
            </a:r>
            <a:r>
              <a:rPr lang="en-US" altLang="zh-CN" sz="1100" i="1" dirty="0" smtClean="0">
                <a:solidFill>
                  <a:srgbClr val="0000EE"/>
                </a:solidFill>
              </a:rPr>
              <a:t>.</a:t>
            </a:r>
            <a:r>
              <a:rPr lang="zh-CN" altLang="en-US" sz="1100" i="1" dirty="0" smtClean="0">
                <a:solidFill>
                  <a:srgbClr val="0000EE"/>
                </a:solidFill>
              </a:rPr>
              <a:t> </a:t>
            </a:r>
            <a:r>
              <a:rPr lang="en-US" altLang="zh-CN" sz="1100" i="1" dirty="0" err="1" smtClean="0">
                <a:solidFill>
                  <a:srgbClr val="0000EE"/>
                </a:solidFill>
              </a:rPr>
              <a:t>Bzdak</a:t>
            </a:r>
            <a:r>
              <a:rPr lang="en-US" altLang="zh-CN" sz="1100" i="1" dirty="0" smtClean="0">
                <a:solidFill>
                  <a:srgbClr val="0000EE"/>
                </a:solidFill>
              </a:rPr>
              <a:t>,</a:t>
            </a:r>
            <a:r>
              <a:rPr lang="zh-CN" altLang="en-US" sz="1100" i="1" dirty="0" smtClean="0">
                <a:solidFill>
                  <a:srgbClr val="0000EE"/>
                </a:solidFill>
              </a:rPr>
              <a:t> </a:t>
            </a:r>
            <a:r>
              <a:rPr lang="de-DE" sz="1100" i="1" dirty="0" smtClean="0">
                <a:solidFill>
                  <a:srgbClr val="0000EE"/>
                </a:solidFill>
              </a:rPr>
              <a:t>V</a:t>
            </a:r>
            <a:r>
              <a:rPr lang="en-US" altLang="zh-CN" sz="1100" i="1" dirty="0" smtClean="0">
                <a:solidFill>
                  <a:srgbClr val="0000EE"/>
                </a:solidFill>
              </a:rPr>
              <a:t>.</a:t>
            </a:r>
            <a:r>
              <a:rPr lang="zh-CN" altLang="en-US" sz="1100" i="1" dirty="0" smtClean="0">
                <a:solidFill>
                  <a:srgbClr val="0000EE"/>
                </a:solidFill>
              </a:rPr>
              <a:t> </a:t>
            </a:r>
            <a:r>
              <a:rPr lang="en-US" altLang="zh-CN" sz="1100" i="1" dirty="0" smtClean="0">
                <a:solidFill>
                  <a:srgbClr val="0000EE"/>
                </a:solidFill>
              </a:rPr>
              <a:t>Koch,</a:t>
            </a:r>
            <a:r>
              <a:rPr lang="zh-CN" altLang="en-US" sz="1100" i="1" dirty="0" smtClean="0">
                <a:solidFill>
                  <a:srgbClr val="0000EE"/>
                </a:solidFill>
              </a:rPr>
              <a:t> </a:t>
            </a:r>
            <a:r>
              <a:rPr lang="en-US" altLang="zh-CN" sz="1100" i="1" dirty="0" smtClean="0">
                <a:solidFill>
                  <a:srgbClr val="0000EE"/>
                </a:solidFill>
              </a:rPr>
              <a:t>N.</a:t>
            </a:r>
            <a:r>
              <a:rPr lang="zh-CN" altLang="en-US" sz="1100" i="1" dirty="0" smtClean="0">
                <a:solidFill>
                  <a:srgbClr val="0000EE"/>
                </a:solidFill>
              </a:rPr>
              <a:t> </a:t>
            </a:r>
            <a:r>
              <a:rPr lang="en-US" altLang="zh-CN" sz="1100" i="1" dirty="0" err="1" smtClean="0">
                <a:solidFill>
                  <a:srgbClr val="0000EE"/>
                </a:solidFill>
              </a:rPr>
              <a:t>Strodthoff</a:t>
            </a:r>
            <a:r>
              <a:rPr lang="de-DE" sz="1100" i="1" dirty="0" smtClean="0">
                <a:solidFill>
                  <a:srgbClr val="0000EE"/>
                </a:solidFill>
              </a:rPr>
              <a:t>, </a:t>
            </a:r>
            <a:r>
              <a:rPr lang="en-US" altLang="zh-CN" sz="1100" i="1" dirty="0" err="1" smtClean="0">
                <a:solidFill>
                  <a:srgbClr val="0000EE"/>
                </a:solidFill>
              </a:rPr>
              <a:t>arXiv</a:t>
            </a:r>
            <a:r>
              <a:rPr lang="en-US" altLang="zh-CN" sz="1100" i="1" dirty="0" smtClean="0">
                <a:solidFill>
                  <a:srgbClr val="0000EE"/>
                </a:solidFill>
              </a:rPr>
              <a:t>:</a:t>
            </a:r>
            <a:r>
              <a:rPr lang="de-DE" sz="1100" i="1" dirty="0" smtClean="0">
                <a:solidFill>
                  <a:srgbClr val="0000EE"/>
                </a:solidFill>
              </a:rPr>
              <a:t>1607.07375;</a:t>
            </a:r>
          </a:p>
          <a:p>
            <a:r>
              <a:rPr lang="sk-SK" altLang="zh-CN" sz="1100" i="1" dirty="0">
                <a:solidFill>
                  <a:srgbClr val="0000EE"/>
                </a:solidFill>
              </a:rPr>
              <a:t>A. </a:t>
            </a:r>
            <a:r>
              <a:rPr lang="sk-SK" altLang="zh-CN" sz="1100" i="1" dirty="0" err="1">
                <a:solidFill>
                  <a:srgbClr val="0000EE"/>
                </a:solidFill>
              </a:rPr>
              <a:t>Bzdak</a:t>
            </a:r>
            <a:r>
              <a:rPr lang="sk-SK" altLang="zh-CN" sz="1100" i="1" dirty="0">
                <a:solidFill>
                  <a:srgbClr val="0000EE"/>
                </a:solidFill>
              </a:rPr>
              <a:t>, V. </a:t>
            </a:r>
            <a:r>
              <a:rPr lang="sk-SK" altLang="zh-CN" sz="1100" i="1" dirty="0" err="1">
                <a:solidFill>
                  <a:srgbClr val="0000EE"/>
                </a:solidFill>
              </a:rPr>
              <a:t>Koch</a:t>
            </a:r>
            <a:r>
              <a:rPr lang="sk-SK" altLang="zh-CN" sz="1100" i="1" dirty="0">
                <a:solidFill>
                  <a:srgbClr val="0000EE"/>
                </a:solidFill>
              </a:rPr>
              <a:t>, V. Skokov, arXiv:1612.05128</a:t>
            </a:r>
            <a:endParaRPr lang="zh-CN" altLang="en-US" sz="1100" i="1" dirty="0">
              <a:solidFill>
                <a:srgbClr val="0000EE"/>
              </a:solidFill>
            </a:endParaRPr>
          </a:p>
        </p:txBody>
      </p:sp>
      <p:sp>
        <p:nvSpPr>
          <p:cNvPr id="4" name="TextBox 3"/>
          <p:cNvSpPr txBox="1"/>
          <p:nvPr/>
        </p:nvSpPr>
        <p:spPr>
          <a:xfrm>
            <a:off x="6791147" y="2118348"/>
            <a:ext cx="603050" cy="338554"/>
          </a:xfrm>
          <a:prstGeom prst="rect">
            <a:avLst/>
          </a:prstGeom>
          <a:noFill/>
        </p:spPr>
        <p:txBody>
          <a:bodyPr wrap="none" rtlCol="0">
            <a:spAutoFit/>
          </a:bodyPr>
          <a:lstStyle/>
          <a:p>
            <a:r>
              <a:rPr lang="en-US" sz="1600" dirty="0" smtClean="0">
                <a:solidFill>
                  <a:srgbClr val="0000EE"/>
                </a:solidFill>
                <a:latin typeface="Book Antiqua" charset="0"/>
                <a:ea typeface="Book Antiqua" charset="0"/>
                <a:cs typeface="Book Antiqua" charset="0"/>
              </a:rPr>
              <a:t>with</a:t>
            </a:r>
            <a:endParaRPr lang="en-US" sz="1600" dirty="0">
              <a:solidFill>
                <a:srgbClr val="0000EE"/>
              </a:solidFill>
              <a:latin typeface="Book Antiqua" charset="0"/>
              <a:ea typeface="Book Antiqua" charset="0"/>
              <a:cs typeface="Book Antiqua" charset="0"/>
            </a:endParaRPr>
          </a:p>
        </p:txBody>
      </p:sp>
      <p:sp>
        <p:nvSpPr>
          <p:cNvPr id="7" name="Footer Placeholder 6"/>
          <p:cNvSpPr>
            <a:spLocks noGrp="1"/>
          </p:cNvSpPr>
          <p:nvPr>
            <p:ph type="ftr" sz="quarter" idx="11"/>
          </p:nvPr>
        </p:nvSpPr>
        <p:spPr>
          <a:xfrm>
            <a:off x="3124200" y="6482477"/>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mc:AlternateContent xmlns:mc="http://schemas.openxmlformats.org/markup-compatibility/2006" xmlns:a14="http://schemas.microsoft.com/office/drawing/2010/main">
        <mc:Choice Requires="a14">
          <p:sp>
            <p:nvSpPr>
              <p:cNvPr id="11" name="TextBox 10"/>
              <p:cNvSpPr txBox="1"/>
              <p:nvPr/>
            </p:nvSpPr>
            <p:spPr>
              <a:xfrm>
                <a:off x="659182" y="2129626"/>
                <a:ext cx="19581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𝐶</m:t>
                          </m:r>
                        </m:e>
                        <m:sub>
                          <m:r>
                            <a:rPr lang="en-US" i="1">
                              <a:latin typeface="Cambria Math" charset="0"/>
                            </a:rPr>
                            <m:t>2</m:t>
                          </m:r>
                        </m:sub>
                      </m:sSub>
                      <m:r>
                        <a:rPr lang="en-US">
                          <a:latin typeface="Cambria Math" charset="0"/>
                        </a:rPr>
                        <m:t>= </m:t>
                      </m:r>
                      <m:d>
                        <m:dPr>
                          <m:begChr m:val="⟨"/>
                          <m:endChr m:val="⟩"/>
                          <m:ctrlPr>
                            <a:rPr lang="en-US" i="1">
                              <a:latin typeface="Cambria Math" charset="0"/>
                            </a:rPr>
                          </m:ctrlPr>
                        </m:dPr>
                        <m:e>
                          <m:sSup>
                            <m:sSupPr>
                              <m:ctrlPr>
                                <a:rPr lang="en-US" i="1">
                                  <a:latin typeface="Cambria Math" charset="0"/>
                                </a:rPr>
                              </m:ctrlPr>
                            </m:sSupPr>
                            <m:e>
                              <m:r>
                                <a:rPr lang="en-US" i="1">
                                  <a:latin typeface="Cambria Math" charset="0"/>
                                </a:rPr>
                                <m:t>(</m:t>
                              </m:r>
                              <m:r>
                                <a:rPr lang="en-US" i="1">
                                  <a:latin typeface="Cambria Math" charset="0"/>
                                  <a:ea typeface="Cambria Math" charset="0"/>
                                  <a:cs typeface="Cambria Math" charset="0"/>
                                </a:rPr>
                                <m:t>𝛿</m:t>
                              </m:r>
                              <m:r>
                                <a:rPr lang="en-US" i="1">
                                  <a:latin typeface="Cambria Math" charset="0"/>
                                  <a:ea typeface="Cambria Math" charset="0"/>
                                  <a:cs typeface="Cambria Math" charset="0"/>
                                </a:rPr>
                                <m:t>𝑁</m:t>
                              </m:r>
                              <m:r>
                                <a:rPr lang="en-US" i="1">
                                  <a:latin typeface="Cambria Math" charset="0"/>
                                  <a:ea typeface="Cambria Math" charset="0"/>
                                  <a:cs typeface="Cambria Math" charset="0"/>
                                </a:rPr>
                                <m:t>)</m:t>
                              </m:r>
                            </m:e>
                            <m:sup>
                              <m:r>
                                <a:rPr lang="en-US" i="1">
                                  <a:latin typeface="Cambria Math" charset="0"/>
                                </a:rPr>
                                <m:t>2</m:t>
                              </m:r>
                            </m:sup>
                          </m:sSup>
                        </m:e>
                      </m:d>
                      <m:r>
                        <a:rPr lang="en-US" i="1">
                          <a:latin typeface="Cambria Math" charset="0"/>
                        </a:rPr>
                        <m:t> ~ </m:t>
                      </m:r>
                      <m:sSup>
                        <m:sSupPr>
                          <m:ctrlPr>
                            <a:rPr lang="en-US" i="1">
                              <a:latin typeface="Cambria Math" charset="0"/>
                            </a:rPr>
                          </m:ctrlPr>
                        </m:sSupPr>
                        <m:e>
                          <m:r>
                            <a:rPr lang="en-US" i="1">
                              <a:latin typeface="Cambria Math" charset="0"/>
                              <a:ea typeface="Cambria Math" charset="0"/>
                              <a:cs typeface="Cambria Math" charset="0"/>
                            </a:rPr>
                            <m:t>𝜉</m:t>
                          </m:r>
                        </m:e>
                        <m:sup>
                          <m:r>
                            <a:rPr lang="en-US" i="1">
                              <a:latin typeface="Cambria Math" charset="0"/>
                            </a:rPr>
                            <m:t>2</m:t>
                          </m:r>
                        </m:sup>
                      </m:sSup>
                      <m:r>
                        <a:rPr lang="en-US" b="0" i="1" smtClean="0">
                          <a:latin typeface="Cambria Math" charset="0"/>
                        </a:rPr>
                        <m:t>;</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659182" y="2129626"/>
                <a:ext cx="1958100" cy="276999"/>
              </a:xfrm>
              <a:prstGeom prst="rect">
                <a:avLst/>
              </a:prstGeom>
              <a:blipFill rotWithShape="0">
                <a:blip r:embed="rId7"/>
                <a:stretch>
                  <a:fillRect l="-2181" t="-143478" r="-2181" b="-17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2673182" y="2119854"/>
                <a:ext cx="2091149" cy="2800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𝐶</m:t>
                          </m:r>
                        </m:e>
                        <m:sub>
                          <m:r>
                            <a:rPr lang="en-US" b="0" i="1" smtClean="0">
                              <a:latin typeface="Cambria Math" charset="0"/>
                            </a:rPr>
                            <m:t>3</m:t>
                          </m:r>
                        </m:sub>
                      </m:sSub>
                      <m:r>
                        <a:rPr lang="en-US">
                          <a:latin typeface="Cambria Math" charset="0"/>
                        </a:rPr>
                        <m:t>= </m:t>
                      </m:r>
                      <m:d>
                        <m:dPr>
                          <m:begChr m:val="⟨"/>
                          <m:endChr m:val="⟩"/>
                          <m:ctrlPr>
                            <a:rPr lang="en-US" i="1">
                              <a:latin typeface="Cambria Math" charset="0"/>
                            </a:rPr>
                          </m:ctrlPr>
                        </m:dPr>
                        <m:e>
                          <m:sSup>
                            <m:sSupPr>
                              <m:ctrlPr>
                                <a:rPr lang="en-US" i="1">
                                  <a:latin typeface="Cambria Math" charset="0"/>
                                </a:rPr>
                              </m:ctrlPr>
                            </m:sSupPr>
                            <m:e>
                              <m:r>
                                <a:rPr lang="en-US" i="1">
                                  <a:latin typeface="Cambria Math" charset="0"/>
                                </a:rPr>
                                <m:t>(</m:t>
                              </m:r>
                              <m:r>
                                <a:rPr lang="en-US" i="1">
                                  <a:latin typeface="Cambria Math" charset="0"/>
                                  <a:ea typeface="Cambria Math" charset="0"/>
                                  <a:cs typeface="Cambria Math" charset="0"/>
                                </a:rPr>
                                <m:t>𝛿</m:t>
                              </m:r>
                              <m:r>
                                <a:rPr lang="en-US" i="1">
                                  <a:latin typeface="Cambria Math" charset="0"/>
                                  <a:ea typeface="Cambria Math" charset="0"/>
                                  <a:cs typeface="Cambria Math" charset="0"/>
                                </a:rPr>
                                <m:t>𝑁</m:t>
                              </m:r>
                              <m:r>
                                <a:rPr lang="en-US" i="1">
                                  <a:latin typeface="Cambria Math" charset="0"/>
                                  <a:ea typeface="Cambria Math" charset="0"/>
                                  <a:cs typeface="Cambria Math" charset="0"/>
                                </a:rPr>
                                <m:t>)</m:t>
                              </m:r>
                            </m:e>
                            <m:sup>
                              <m:r>
                                <a:rPr lang="en-US" b="0" i="1" smtClean="0">
                                  <a:latin typeface="Cambria Math" charset="0"/>
                                  <a:ea typeface="Cambria Math" charset="0"/>
                                  <a:cs typeface="Cambria Math" charset="0"/>
                                </a:rPr>
                                <m:t>3</m:t>
                              </m:r>
                            </m:sup>
                          </m:sSup>
                        </m:e>
                      </m:d>
                      <m:r>
                        <a:rPr lang="en-US" i="1">
                          <a:latin typeface="Cambria Math" charset="0"/>
                        </a:rPr>
                        <m:t> ~ </m:t>
                      </m:r>
                      <m:sSup>
                        <m:sSupPr>
                          <m:ctrlPr>
                            <a:rPr lang="en-US" i="1">
                              <a:latin typeface="Cambria Math" charset="0"/>
                            </a:rPr>
                          </m:ctrlPr>
                        </m:sSupPr>
                        <m:e>
                          <m:r>
                            <a:rPr lang="en-US" i="1">
                              <a:latin typeface="Cambria Math" charset="0"/>
                              <a:ea typeface="Cambria Math" charset="0"/>
                              <a:cs typeface="Cambria Math" charset="0"/>
                            </a:rPr>
                            <m:t>𝜉</m:t>
                          </m:r>
                        </m:e>
                        <m:sup>
                          <m:r>
                            <a:rPr lang="en-US" b="0" i="1" smtClean="0">
                              <a:latin typeface="Cambria Math" charset="0"/>
                              <a:ea typeface="Cambria Math" charset="0"/>
                              <a:cs typeface="Cambria Math" charset="0"/>
                            </a:rPr>
                            <m:t>4.5</m:t>
                          </m:r>
                        </m:sup>
                      </m:sSup>
                      <m:r>
                        <a:rPr lang="en-US" b="0" i="1" smtClean="0">
                          <a:latin typeface="Cambria Math" charset="0"/>
                        </a:rPr>
                        <m:t>;</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2673182" y="2119854"/>
                <a:ext cx="2091149" cy="280077"/>
              </a:xfrm>
              <a:prstGeom prst="rect">
                <a:avLst/>
              </a:prstGeom>
              <a:blipFill rotWithShape="0">
                <a:blip r:embed="rId8"/>
                <a:stretch>
                  <a:fillRect l="-2332" t="-141304" r="-1749" b="-17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857518" y="2118348"/>
                <a:ext cx="1897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𝐶</m:t>
                          </m:r>
                        </m:e>
                        <m:sub>
                          <m:r>
                            <a:rPr lang="en-US" b="0" i="1" smtClean="0">
                              <a:latin typeface="Cambria Math" charset="0"/>
                            </a:rPr>
                            <m:t>4</m:t>
                          </m:r>
                        </m:sub>
                      </m:sSub>
                      <m:r>
                        <a:rPr lang="en-US">
                          <a:latin typeface="Cambria Math" charset="0"/>
                        </a:rPr>
                        <m:t>= </m:t>
                      </m:r>
                      <m:d>
                        <m:dPr>
                          <m:begChr m:val="⟨"/>
                          <m:endChr m:val="⟩"/>
                          <m:ctrlPr>
                            <a:rPr lang="en-US" i="1">
                              <a:latin typeface="Cambria Math" charset="0"/>
                            </a:rPr>
                          </m:ctrlPr>
                        </m:dPr>
                        <m:e>
                          <m:sSup>
                            <m:sSupPr>
                              <m:ctrlPr>
                                <a:rPr lang="en-US" i="1">
                                  <a:latin typeface="Cambria Math" charset="0"/>
                                </a:rPr>
                              </m:ctrlPr>
                            </m:sSupPr>
                            <m:e>
                              <m:r>
                                <a:rPr lang="en-US" i="1">
                                  <a:latin typeface="Cambria Math" charset="0"/>
                                </a:rPr>
                                <m:t>(</m:t>
                              </m:r>
                              <m:r>
                                <a:rPr lang="en-US" i="1">
                                  <a:latin typeface="Cambria Math" charset="0"/>
                                  <a:ea typeface="Cambria Math" charset="0"/>
                                  <a:cs typeface="Cambria Math" charset="0"/>
                                </a:rPr>
                                <m:t>𝛿</m:t>
                              </m:r>
                              <m:r>
                                <a:rPr lang="en-US" i="1">
                                  <a:latin typeface="Cambria Math" charset="0"/>
                                  <a:ea typeface="Cambria Math" charset="0"/>
                                  <a:cs typeface="Cambria Math" charset="0"/>
                                </a:rPr>
                                <m:t>𝑁</m:t>
                              </m:r>
                              <m:r>
                                <a:rPr lang="en-US" i="1">
                                  <a:latin typeface="Cambria Math" charset="0"/>
                                  <a:ea typeface="Cambria Math" charset="0"/>
                                  <a:cs typeface="Cambria Math" charset="0"/>
                                </a:rPr>
                                <m:t>)</m:t>
                              </m:r>
                            </m:e>
                            <m:sup>
                              <m:r>
                                <a:rPr lang="en-US" b="0" i="1" smtClean="0">
                                  <a:latin typeface="Cambria Math" charset="0"/>
                                  <a:ea typeface="Cambria Math" charset="0"/>
                                  <a:cs typeface="Cambria Math" charset="0"/>
                                </a:rPr>
                                <m:t>4</m:t>
                              </m:r>
                            </m:sup>
                          </m:sSup>
                        </m:e>
                      </m:d>
                      <m:r>
                        <a:rPr lang="en-US" i="1">
                          <a:latin typeface="Cambria Math" charset="0"/>
                        </a:rPr>
                        <m:t> ~ </m:t>
                      </m:r>
                      <m:sSup>
                        <m:sSupPr>
                          <m:ctrlPr>
                            <a:rPr lang="en-US" i="1">
                              <a:latin typeface="Cambria Math" charset="0"/>
                            </a:rPr>
                          </m:ctrlPr>
                        </m:sSupPr>
                        <m:e>
                          <m:r>
                            <a:rPr lang="en-US" i="1">
                              <a:latin typeface="Cambria Math" charset="0"/>
                              <a:ea typeface="Cambria Math" charset="0"/>
                              <a:cs typeface="Cambria Math" charset="0"/>
                            </a:rPr>
                            <m:t>𝜉</m:t>
                          </m:r>
                        </m:e>
                        <m:sup>
                          <m:r>
                            <a:rPr lang="en-US" b="0" i="1" smtClean="0">
                              <a:latin typeface="Cambria Math" charset="0"/>
                              <a:ea typeface="Cambria Math" charset="0"/>
                              <a:cs typeface="Cambria Math" charset="0"/>
                            </a:rPr>
                            <m:t>7</m:t>
                          </m:r>
                        </m:sup>
                      </m:sSup>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4857518" y="2118348"/>
                <a:ext cx="1897186" cy="276999"/>
              </a:xfrm>
              <a:prstGeom prst="rect">
                <a:avLst/>
              </a:prstGeom>
              <a:blipFill rotWithShape="0">
                <a:blip r:embed="rId9"/>
                <a:stretch>
                  <a:fillRect l="-2572" t="-143478" r="-643" b="-17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430640" y="2113120"/>
                <a:ext cx="1441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𝛿</m:t>
                      </m:r>
                      <m:r>
                        <a:rPr lang="en-US" b="0" i="1" smtClean="0">
                          <a:latin typeface="Cambria Math" charset="0"/>
                          <a:ea typeface="Cambria Math" charset="0"/>
                          <a:cs typeface="Cambria Math" charset="0"/>
                        </a:rPr>
                        <m:t>𝑁</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𝑁</m:t>
                      </m:r>
                      <m:r>
                        <a:rPr lang="en-US" b="0" i="1" smtClean="0">
                          <a:latin typeface="Cambria Math" charset="0"/>
                          <a:ea typeface="Cambria Math" charset="0"/>
                          <a:cs typeface="Cambria Math" charset="0"/>
                        </a:rPr>
                        <m:t>−</m:t>
                      </m:r>
                      <m:d>
                        <m:dPr>
                          <m:begChr m:val="⟨"/>
                          <m:endChr m:val="⟩"/>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𝑁</m:t>
                          </m:r>
                        </m:e>
                      </m:d>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7430640" y="2113120"/>
                <a:ext cx="1441228" cy="276999"/>
              </a:xfrm>
              <a:prstGeom prst="rect">
                <a:avLst/>
              </a:prstGeom>
              <a:blipFill rotWithShape="0">
                <a:blip r:embed="rId10"/>
                <a:stretch>
                  <a:fillRect l="-3814" b="-8889"/>
                </a:stretch>
              </a:blipFill>
            </p:spPr>
            <p:txBody>
              <a:bodyPr/>
              <a:lstStyle/>
              <a:p>
                <a:r>
                  <a:rPr lang="en-US">
                    <a:noFill/>
                  </a:rPr>
                  <a:t> </a:t>
                </a:r>
              </a:p>
            </p:txBody>
          </p:sp>
        </mc:Fallback>
      </mc:AlternateContent>
      <p:pic>
        <p:nvPicPr>
          <p:cNvPr id="21" name="Picture 24" descr="STAR-logo-base-balck"/>
          <p:cNvPicPr>
            <a:picLocks noChangeAspect="1" noChangeArrowheads="1"/>
          </p:cNvPicPr>
          <p:nvPr/>
        </p:nvPicPr>
        <p:blipFill>
          <a:blip r:embed="rId11">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73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45"/>
            <a:ext cx="8229600" cy="1143000"/>
          </a:xfrm>
        </p:spPr>
        <p:txBody>
          <a:bodyPr>
            <a:normAutofit fontScale="90000"/>
          </a:bodyPr>
          <a:lstStyle/>
          <a:p>
            <a:r>
              <a:rPr lang="en-US" i="1" u="sng" dirty="0" smtClean="0">
                <a:solidFill>
                  <a:srgbClr val="0000FF"/>
                </a:solidFill>
                <a:latin typeface="Book Antiqua" charset="0"/>
                <a:ea typeface="Book Antiqua" charset="0"/>
                <a:cs typeface="Book Antiqua" charset="0"/>
              </a:rPr>
              <a:t>Fourth Order Net Proton Fluctuation</a:t>
            </a:r>
            <a:endParaRPr lang="en-US" i="1" u="sng" dirty="0">
              <a:solidFill>
                <a:srgbClr val="0000FF"/>
              </a:solidFill>
              <a:latin typeface="Book Antiqua" charset="0"/>
              <a:ea typeface="Book Antiqua" charset="0"/>
              <a:cs typeface="Book Antiqua"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r="3050"/>
          <a:stretch>
            <a:fillRect/>
          </a:stretch>
        </p:blipFill>
        <p:spPr bwMode="auto">
          <a:xfrm>
            <a:off x="7329948" y="-1"/>
            <a:ext cx="1814052" cy="854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4" descr="STAR-logo-base-balck"/>
          <p:cNvPicPr>
            <a:picLocks noChangeAspect="1" noChangeArrowheads="1"/>
          </p:cNvPicPr>
          <p:nvPr/>
        </p:nvPicPr>
        <p:blipFill>
          <a:blip r:embed="rId4">
            <a:extLst>
              <a:ext uri="{28A0092B-C50C-407E-A947-70E740481C1C}">
                <a14:useLocalDpi xmlns:a14="http://schemas.microsoft.com/office/drawing/2010/main" val="0"/>
              </a:ext>
            </a:extLst>
          </a:blip>
          <a:srcRect l="10939" t="2727" r="11311" b="3452"/>
          <a:stretch>
            <a:fillRect/>
          </a:stretch>
        </p:blipFill>
        <p:spPr bwMode="auto">
          <a:xfrm>
            <a:off x="1" y="40175"/>
            <a:ext cx="930926" cy="814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26" y="1362911"/>
            <a:ext cx="4561495" cy="5119567"/>
          </a:xfrm>
          <a:prstGeom prst="rect">
            <a:avLst/>
          </a:prstGeom>
          <a:solidFill>
            <a:schemeClr val="bg1"/>
          </a:solidFill>
        </p:spPr>
      </p:pic>
      <p:sp>
        <p:nvSpPr>
          <p:cNvPr id="21" name="Rectangle 20"/>
          <p:cNvSpPr/>
          <p:nvPr/>
        </p:nvSpPr>
        <p:spPr>
          <a:xfrm>
            <a:off x="4861039" y="1711291"/>
            <a:ext cx="3983420" cy="4154984"/>
          </a:xfrm>
          <a:prstGeom prst="rect">
            <a:avLst/>
          </a:prstGeom>
        </p:spPr>
        <p:txBody>
          <a:bodyPr wrap="square">
            <a:spAutoFit/>
          </a:bodyPr>
          <a:lstStyle/>
          <a:p>
            <a:pPr marL="285750" indent="-285750">
              <a:buFont typeface="Wingdings" charset="2"/>
              <a:buChar char="Ø"/>
            </a:pPr>
            <a:r>
              <a:rPr lang="en-US" altLang="zh-CN" sz="2200" dirty="0" smtClean="0">
                <a:solidFill>
                  <a:srgbClr val="0000EE"/>
                </a:solidFill>
                <a:latin typeface="Book Antiqua" charset="0"/>
                <a:ea typeface="Book Antiqua" charset="0"/>
                <a:cs typeface="Book Antiqua" charset="0"/>
              </a:rPr>
              <a:t> N</a:t>
            </a:r>
            <a:r>
              <a:rPr lang="en-US" sz="2200" dirty="0" smtClean="0">
                <a:solidFill>
                  <a:srgbClr val="0000EE"/>
                </a:solidFill>
                <a:latin typeface="Book Antiqua" charset="0"/>
                <a:ea typeface="Book Antiqua" charset="0"/>
                <a:cs typeface="Book Antiqua" charset="0"/>
              </a:rPr>
              <a:t>on-monotonic</a:t>
            </a:r>
            <a:r>
              <a:rPr lang="zh-CN" altLang="en-US" sz="2200" dirty="0" smtClean="0">
                <a:solidFill>
                  <a:srgbClr val="0000EE"/>
                </a:solidFill>
                <a:latin typeface="Book Antiqua" charset="0"/>
                <a:ea typeface="Book Antiqua" charset="0"/>
                <a:cs typeface="Book Antiqua" charset="0"/>
              </a:rPr>
              <a:t> </a:t>
            </a:r>
            <a:r>
              <a:rPr lang="en-US" sz="2200" dirty="0" smtClean="0">
                <a:solidFill>
                  <a:srgbClr val="0000EE"/>
                </a:solidFill>
                <a:latin typeface="Book Antiqua" charset="0"/>
                <a:ea typeface="Book Antiqua" charset="0"/>
                <a:cs typeface="Book Antiqua" charset="0"/>
              </a:rPr>
              <a:t>energy dependence</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is</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observed</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for</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4</a:t>
            </a:r>
            <a:r>
              <a:rPr lang="en-US" altLang="zh-CN" sz="2200" baseline="30000" dirty="0" smtClean="0">
                <a:solidFill>
                  <a:srgbClr val="0000EE"/>
                </a:solidFill>
                <a:latin typeface="Book Antiqua" charset="0"/>
                <a:ea typeface="Book Antiqua" charset="0"/>
                <a:cs typeface="Book Antiqua" charset="0"/>
              </a:rPr>
              <a:t>th</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order</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net-proton,</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proton</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fluctuations</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in</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most</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central</a:t>
            </a:r>
            <a:r>
              <a:rPr lang="zh-CN" altLang="en-US" sz="2200" dirty="0" smtClean="0">
                <a:solidFill>
                  <a:srgbClr val="0000EE"/>
                </a:solidFill>
                <a:latin typeface="Book Antiqua" charset="0"/>
                <a:ea typeface="Book Antiqua" charset="0"/>
                <a:cs typeface="Book Antiqua" charset="0"/>
              </a:rPr>
              <a:t> </a:t>
            </a:r>
            <a:r>
              <a:rPr lang="en-US" altLang="zh-CN" sz="2200" dirty="0" err="1">
                <a:solidFill>
                  <a:srgbClr val="0000EE"/>
                </a:solidFill>
                <a:latin typeface="Book Antiqua" charset="0"/>
                <a:ea typeface="Book Antiqua" charset="0"/>
                <a:cs typeface="Book Antiqua" charset="0"/>
              </a:rPr>
              <a:t>Au+Au</a:t>
            </a:r>
            <a:r>
              <a:rPr lang="zh-CN" altLang="en-US" sz="2200" dirty="0">
                <a:solidFill>
                  <a:srgbClr val="0000EE"/>
                </a:solidFill>
                <a:latin typeface="Book Antiqua" charset="0"/>
                <a:ea typeface="Book Antiqua" charset="0"/>
                <a:cs typeface="Book Antiqua" charset="0"/>
              </a:rPr>
              <a:t> </a:t>
            </a:r>
            <a:r>
              <a:rPr lang="en-US" altLang="zh-CN" sz="2200" dirty="0">
                <a:solidFill>
                  <a:srgbClr val="0000EE"/>
                </a:solidFill>
                <a:latin typeface="Book Antiqua" charset="0"/>
                <a:ea typeface="Book Antiqua" charset="0"/>
                <a:cs typeface="Book Antiqua" charset="0"/>
              </a:rPr>
              <a:t>collisions.</a:t>
            </a:r>
            <a:r>
              <a:rPr lang="en-US" sz="2200" dirty="0">
                <a:solidFill>
                  <a:srgbClr val="0000EE"/>
                </a:solidFill>
                <a:latin typeface="Book Antiqua" charset="0"/>
                <a:ea typeface="Book Antiqua" charset="0"/>
                <a:cs typeface="Book Antiqua" charset="0"/>
              </a:rPr>
              <a:t> </a:t>
            </a:r>
            <a:endParaRPr lang="en-US" sz="2200" dirty="0" smtClean="0">
              <a:solidFill>
                <a:srgbClr val="0000EE"/>
              </a:solidFill>
              <a:latin typeface="Book Antiqua" charset="0"/>
              <a:ea typeface="Book Antiqua" charset="0"/>
              <a:cs typeface="Book Antiqua" charset="0"/>
            </a:endParaRPr>
          </a:p>
          <a:p>
            <a:pPr marL="285750" indent="-285750">
              <a:buFont typeface="Wingdings" charset="2"/>
              <a:buChar char="Ø"/>
            </a:pPr>
            <a:endParaRPr lang="en-US" sz="2200" dirty="0">
              <a:solidFill>
                <a:srgbClr val="0000EE"/>
              </a:solidFill>
              <a:latin typeface="Book Antiqua" charset="0"/>
              <a:ea typeface="Book Antiqua" charset="0"/>
              <a:cs typeface="Book Antiqua" charset="0"/>
            </a:endParaRPr>
          </a:p>
          <a:p>
            <a:pPr marL="285750" indent="-285750">
              <a:buFont typeface="Wingdings" charset="2"/>
              <a:buChar char="Ø"/>
            </a:pPr>
            <a:endParaRPr lang="en-US" sz="2200" dirty="0" smtClean="0">
              <a:solidFill>
                <a:srgbClr val="0000EE"/>
              </a:solidFill>
              <a:latin typeface="Book Antiqua" charset="0"/>
              <a:ea typeface="Book Antiqua" charset="0"/>
              <a:cs typeface="Book Antiqua" charset="0"/>
            </a:endParaRPr>
          </a:p>
          <a:p>
            <a:pPr marL="285750" indent="-285750">
              <a:buFont typeface="Wingdings" charset="2"/>
              <a:buChar char="Ø"/>
            </a:pPr>
            <a:endParaRPr lang="en-US" sz="2200" dirty="0">
              <a:solidFill>
                <a:srgbClr val="0000EE"/>
              </a:solidFill>
              <a:latin typeface="Book Antiqua" charset="0"/>
              <a:ea typeface="Book Antiqua" charset="0"/>
              <a:cs typeface="Book Antiqua" charset="0"/>
            </a:endParaRPr>
          </a:p>
          <a:p>
            <a:pPr marL="285750" indent="-285750">
              <a:buFont typeface="Wingdings" charset="2"/>
              <a:buChar char="Ø"/>
            </a:pPr>
            <a:endParaRPr lang="en-US" sz="2200" dirty="0">
              <a:solidFill>
                <a:srgbClr val="0000EE"/>
              </a:solidFill>
              <a:latin typeface="Book Antiqua" charset="0"/>
              <a:ea typeface="Book Antiqua" charset="0"/>
              <a:cs typeface="Book Antiqua" charset="0"/>
            </a:endParaRPr>
          </a:p>
          <a:p>
            <a:pPr marL="285750" indent="-285750">
              <a:buFont typeface="Wingdings" charset="2"/>
              <a:buChar char="Ø"/>
            </a:pPr>
            <a:r>
              <a:rPr lang="en-US" altLang="zh-CN" sz="2200" dirty="0" smtClean="0">
                <a:solidFill>
                  <a:srgbClr val="0000EE"/>
                </a:solidFill>
                <a:latin typeface="Book Antiqua" charset="0"/>
                <a:ea typeface="Book Antiqua" charset="0"/>
                <a:cs typeface="Book Antiqua" charset="0"/>
              </a:rPr>
              <a:t> </a:t>
            </a:r>
            <a:r>
              <a:rPr lang="en-US" altLang="zh-CN" sz="2200" dirty="0" err="1" smtClean="0">
                <a:solidFill>
                  <a:srgbClr val="0000EE"/>
                </a:solidFill>
                <a:latin typeface="Book Antiqua" charset="0"/>
                <a:ea typeface="Book Antiqua" charset="0"/>
                <a:cs typeface="Book Antiqua" charset="0"/>
              </a:rPr>
              <a:t>UrQMD</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results</a:t>
            </a:r>
            <a:r>
              <a:rPr lang="zh-CN" altLang="en-US" sz="2200" dirty="0" smtClean="0">
                <a:solidFill>
                  <a:srgbClr val="0000EE"/>
                </a:solidFill>
                <a:latin typeface="Book Antiqua" charset="0"/>
                <a:ea typeface="Book Antiqua" charset="0"/>
                <a:cs typeface="Book Antiqua" charset="0"/>
              </a:rPr>
              <a:t> </a:t>
            </a:r>
            <a:r>
              <a:rPr lang="en-US" altLang="zh-CN" sz="2200" dirty="0">
                <a:solidFill>
                  <a:srgbClr val="0000EE"/>
                </a:solidFill>
                <a:latin typeface="Book Antiqua" charset="0"/>
                <a:ea typeface="Book Antiqua" charset="0"/>
                <a:cs typeface="Book Antiqua" charset="0"/>
              </a:rPr>
              <a:t>show</a:t>
            </a:r>
            <a:r>
              <a:rPr lang="zh-CN" altLang="en-US" sz="2200" dirty="0">
                <a:solidFill>
                  <a:srgbClr val="0000EE"/>
                </a:solidFill>
                <a:latin typeface="Book Antiqua" charset="0"/>
                <a:ea typeface="Book Antiqua" charset="0"/>
                <a:cs typeface="Book Antiqua" charset="0"/>
              </a:rPr>
              <a:t> </a:t>
            </a:r>
            <a:r>
              <a:rPr lang="en-US" altLang="zh-CN" sz="2200" dirty="0">
                <a:solidFill>
                  <a:srgbClr val="0000EE"/>
                </a:solidFill>
                <a:latin typeface="Book Antiqua" charset="0"/>
                <a:ea typeface="Book Antiqua" charset="0"/>
                <a:cs typeface="Book Antiqua" charset="0"/>
              </a:rPr>
              <a:t>monotonic</a:t>
            </a:r>
            <a:r>
              <a:rPr lang="zh-CN" altLang="en-US" sz="2200" dirty="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decrease</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with</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decreasing</a:t>
            </a:r>
            <a:r>
              <a:rPr lang="en-US" altLang="zh-CN" sz="2200" dirty="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collision</a:t>
            </a:r>
            <a:r>
              <a:rPr lang="zh-CN" altLang="en-US" sz="2200" dirty="0" smtClean="0">
                <a:solidFill>
                  <a:srgbClr val="0000EE"/>
                </a:solidFill>
                <a:latin typeface="Book Antiqua" charset="0"/>
                <a:ea typeface="Book Antiqua" charset="0"/>
                <a:cs typeface="Book Antiqua" charset="0"/>
              </a:rPr>
              <a:t> </a:t>
            </a:r>
            <a:r>
              <a:rPr lang="en-US" altLang="zh-CN" sz="2200" dirty="0" smtClean="0">
                <a:solidFill>
                  <a:srgbClr val="0000EE"/>
                </a:solidFill>
                <a:latin typeface="Book Antiqua" charset="0"/>
                <a:ea typeface="Book Antiqua" charset="0"/>
                <a:cs typeface="Book Antiqua" charset="0"/>
              </a:rPr>
              <a:t>energy.</a:t>
            </a:r>
            <a:endParaRPr lang="en-US" altLang="zh-CN" sz="2200" dirty="0">
              <a:solidFill>
                <a:srgbClr val="0000EE"/>
              </a:solidFill>
              <a:latin typeface="Book Antiqua" charset="0"/>
              <a:ea typeface="Book Antiqua" charset="0"/>
              <a:cs typeface="Book Antiqua" charset="0"/>
            </a:endParaRPr>
          </a:p>
        </p:txBody>
      </p:sp>
      <p:sp>
        <p:nvSpPr>
          <p:cNvPr id="3" name="TextBox 2"/>
          <p:cNvSpPr txBox="1"/>
          <p:nvPr/>
        </p:nvSpPr>
        <p:spPr>
          <a:xfrm>
            <a:off x="2948154" y="2182368"/>
            <a:ext cx="1686910" cy="307777"/>
          </a:xfrm>
          <a:prstGeom prst="rect">
            <a:avLst/>
          </a:prstGeom>
          <a:solidFill>
            <a:schemeClr val="bg1"/>
          </a:solidFill>
        </p:spPr>
        <p:txBody>
          <a:bodyPr wrap="square" rtlCol="0">
            <a:spAutoFit/>
          </a:bodyPr>
          <a:lstStyle/>
          <a:p>
            <a:r>
              <a:rPr lang="en-US" sz="1400" i="1" dirty="0" smtClean="0"/>
              <a:t>STAR Preliminary</a:t>
            </a:r>
            <a:endParaRPr lang="en-US" sz="1400" i="1" dirty="0"/>
          </a:p>
        </p:txBody>
      </p:sp>
      <mc:AlternateContent xmlns:mc="http://schemas.openxmlformats.org/markup-compatibility/2006" xmlns:a14="http://schemas.microsoft.com/office/drawing/2010/main">
        <mc:Choice Requires="a14">
          <p:sp>
            <p:nvSpPr>
              <p:cNvPr id="4" name="TextBox 3"/>
              <p:cNvSpPr txBox="1"/>
              <p:nvPr/>
            </p:nvSpPr>
            <p:spPr>
              <a:xfrm>
                <a:off x="6033708" y="3702891"/>
                <a:ext cx="1501197" cy="565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𝜅</m:t>
                      </m:r>
                      <m:sSup>
                        <m:sSupPr>
                          <m:ctrlPr>
                            <a:rPr lang="en-US" i="1" smtClean="0">
                              <a:latin typeface="Cambria Math" charset="0"/>
                              <a:ea typeface="Cambria Math" charset="0"/>
                              <a:cs typeface="Cambria Math" charset="0"/>
                            </a:rPr>
                          </m:ctrlPr>
                        </m:sSupPr>
                        <m:e>
                          <m:r>
                            <a:rPr lang="en-US" i="1">
                              <a:latin typeface="Cambria Math" charset="0"/>
                              <a:ea typeface="Cambria Math" charset="0"/>
                              <a:cs typeface="Cambria Math" charset="0"/>
                            </a:rPr>
                            <m:t>𝜎</m:t>
                          </m:r>
                        </m:e>
                        <m:sup>
                          <m:r>
                            <a:rPr lang="en-US" b="0" i="1" smtClean="0">
                              <a:latin typeface="Cambria Math" charset="0"/>
                              <a:ea typeface="Cambria Math" charset="0"/>
                              <a:cs typeface="Cambria Math" charset="0"/>
                            </a:rPr>
                            <m:t>2</m:t>
                          </m:r>
                        </m:sup>
                      </m:sSup>
                      <m:r>
                        <a:rPr lang="en-US" b="0" i="1" smtClean="0">
                          <a:latin typeface="Cambria Math" charset="0"/>
                          <a:ea typeface="Cambria Math" charset="0"/>
                          <a:cs typeface="Cambria Math" charset="0"/>
                        </a:rPr>
                        <m:t>= </m:t>
                      </m:r>
                      <m:f>
                        <m:fPr>
                          <m:ctrlPr>
                            <a:rPr lang="bg-BG" b="0" i="1" smtClean="0">
                              <a:latin typeface="Cambria Math" charset="0"/>
                              <a:ea typeface="Cambria Math" charset="0"/>
                              <a:cs typeface="Cambria Math" charset="0"/>
                            </a:rPr>
                          </m:ctrlPr>
                        </m:fPr>
                        <m:num>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4</m:t>
                              </m:r>
                            </m:sub>
                          </m:sSub>
                        </m:num>
                        <m:den>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𝐶</m:t>
                              </m:r>
                            </m:e>
                            <m:sub>
                              <m:r>
                                <a:rPr lang="en-US" b="0" i="1" smtClean="0">
                                  <a:latin typeface="Cambria Math" charset="0"/>
                                  <a:ea typeface="Cambria Math" charset="0"/>
                                  <a:cs typeface="Cambria Math" charset="0"/>
                                </a:rPr>
                                <m:t>2</m:t>
                              </m:r>
                            </m:sub>
                          </m:sSub>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033708" y="3702891"/>
                <a:ext cx="1501197" cy="565732"/>
              </a:xfrm>
              <a:prstGeom prst="rect">
                <a:avLst/>
              </a:prstGeom>
              <a:blipFill rotWithShape="0">
                <a:blip r:embed="rId6"/>
                <a:stretch>
                  <a:fillRect/>
                </a:stretch>
              </a:blipFill>
            </p:spPr>
            <p:txBody>
              <a:bodyPr/>
              <a:lstStyle/>
              <a:p>
                <a:r>
                  <a:rPr lang="en-US">
                    <a:noFill/>
                  </a:rPr>
                  <a:t> </a:t>
                </a:r>
              </a:p>
            </p:txBody>
          </p:sp>
        </mc:Fallback>
      </mc:AlternateContent>
      <p:sp>
        <p:nvSpPr>
          <p:cNvPr id="5" name="Rectangle 4"/>
          <p:cNvSpPr/>
          <p:nvPr/>
        </p:nvSpPr>
        <p:spPr>
          <a:xfrm>
            <a:off x="183925" y="2853559"/>
            <a:ext cx="383633" cy="17657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166649" y="6069724"/>
            <a:ext cx="1813037" cy="412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7"/>
          <p:cNvSpPr>
            <a:spLocks noGrp="1"/>
          </p:cNvSpPr>
          <p:nvPr>
            <p:ph type="ftr" sz="quarter" idx="11"/>
          </p:nvPr>
        </p:nvSpPr>
        <p:spPr>
          <a:xfrm>
            <a:off x="3124200" y="6482477"/>
            <a:ext cx="2895600" cy="365125"/>
          </a:xfrm>
        </p:spPr>
        <p:txBody>
          <a:bodyPr/>
          <a:lstStyle/>
          <a:p>
            <a:r>
              <a:rPr lang="en-US" smtClean="0">
                <a:solidFill>
                  <a:srgbClr val="0000EE"/>
                </a:solidFill>
                <a:latin typeface="Book Antiqua" charset="0"/>
                <a:ea typeface="Book Antiqua" charset="0"/>
                <a:cs typeface="Book Antiqua" charset="0"/>
              </a:rPr>
              <a:t>Roli Esha (UCLA)</a:t>
            </a:r>
            <a:endParaRPr lang="en-US" dirty="0">
              <a:solidFill>
                <a:srgbClr val="0000EE"/>
              </a:solidFill>
              <a:latin typeface="Book Antiqua" charset="0"/>
              <a:ea typeface="Book Antiqua" charset="0"/>
              <a:cs typeface="Book Antiqua" charset="0"/>
            </a:endParaRPr>
          </a:p>
        </p:txBody>
      </p:sp>
      <p:sp>
        <p:nvSpPr>
          <p:cNvPr id="10" name="Date Placeholder 9"/>
          <p:cNvSpPr>
            <a:spLocks noGrp="1"/>
          </p:cNvSpPr>
          <p:nvPr>
            <p:ph type="dt" sz="half" idx="10"/>
          </p:nvPr>
        </p:nvSpPr>
        <p:spPr>
          <a:xfrm>
            <a:off x="457200" y="6482475"/>
            <a:ext cx="2133600" cy="365125"/>
          </a:xfrm>
        </p:spPr>
        <p:txBody>
          <a:bodyPr/>
          <a:lstStyle/>
          <a:p>
            <a:r>
              <a:rPr lang="en-US" smtClean="0">
                <a:solidFill>
                  <a:srgbClr val="0000EE"/>
                </a:solidFill>
              </a:rPr>
              <a:t>February 8, 2016</a:t>
            </a:r>
            <a:endParaRPr lang="en-US" dirty="0">
              <a:solidFill>
                <a:srgbClr val="0000EE"/>
              </a:solidFill>
            </a:endParaRPr>
          </a:p>
        </p:txBody>
      </p:sp>
      <p:sp>
        <p:nvSpPr>
          <p:cNvPr id="11" name="Slide Number Placeholder 10"/>
          <p:cNvSpPr>
            <a:spLocks noGrp="1"/>
          </p:cNvSpPr>
          <p:nvPr>
            <p:ph type="sldNum" sz="quarter" idx="12"/>
          </p:nvPr>
        </p:nvSpPr>
        <p:spPr>
          <a:xfrm>
            <a:off x="6553200" y="6482476"/>
            <a:ext cx="2133600" cy="365125"/>
          </a:xfrm>
        </p:spPr>
        <p:txBody>
          <a:bodyPr/>
          <a:lstStyle/>
          <a:p>
            <a:fld id="{0EE1BDB5-98BA-5D40-821A-D97B0EC28304}" type="slidenum">
              <a:rPr lang="en-US" smtClean="0">
                <a:solidFill>
                  <a:srgbClr val="0000EE"/>
                </a:solidFill>
              </a:rPr>
              <a:t>9</a:t>
            </a:fld>
            <a:endParaRPr lang="en-US" dirty="0">
              <a:solidFill>
                <a:srgbClr val="0000EE"/>
              </a:solidFill>
            </a:endParaRPr>
          </a:p>
        </p:txBody>
      </p:sp>
    </p:spTree>
    <p:extLst>
      <p:ext uri="{BB962C8B-B14F-4D97-AF65-F5344CB8AC3E}">
        <p14:creationId xmlns:p14="http://schemas.microsoft.com/office/powerpoint/2010/main" val="430240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11572</TotalTime>
  <Words>3984</Words>
  <Application>Microsoft Macintosh PowerPoint</Application>
  <PresentationFormat>On-screen Show (4:3)</PresentationFormat>
  <Paragraphs>277</Paragraphs>
  <Slides>20</Slides>
  <Notes>18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2" baseType="lpstr">
      <vt:lpstr>Apple Chancery</vt:lpstr>
      <vt:lpstr>Book Antiqua</vt:lpstr>
      <vt:lpstr>Calibri</vt:lpstr>
      <vt:lpstr>Cambria Math</vt:lpstr>
      <vt:lpstr>Edwardian Script ITC</vt:lpstr>
      <vt:lpstr>Helvetica</vt:lpstr>
      <vt:lpstr>Helvetica Light</vt:lpstr>
      <vt:lpstr>Wingdings</vt:lpstr>
      <vt:lpstr>宋体</vt:lpstr>
      <vt:lpstr>Arial</vt:lpstr>
      <vt:lpstr>Office Theme</vt:lpstr>
      <vt:lpstr>Equation</vt:lpstr>
      <vt:lpstr>Measurement of the cumulants of    net-proton multiplicity distribution in Au+Au collisions at  √sNN = 7.7 - 200 GeV  </vt:lpstr>
      <vt:lpstr>Fluctuation of Conserved Quantities</vt:lpstr>
      <vt:lpstr>STAR Detector</vt:lpstr>
      <vt:lpstr>Analysis Technique</vt:lpstr>
      <vt:lpstr>Analysis Technique</vt:lpstr>
      <vt:lpstr>Detector Efficiency</vt:lpstr>
      <vt:lpstr>Search for the QCD Critical Point</vt:lpstr>
      <vt:lpstr>Cumulants and Correlation Function</vt:lpstr>
      <vt:lpstr>Fourth Order Net Proton Fluctuation</vt:lpstr>
      <vt:lpstr>Contributions from Four-Particle Correlations </vt:lpstr>
      <vt:lpstr>Summary - I</vt:lpstr>
      <vt:lpstr>The measurement of net-proton sixth-order cumulant at small μB and its comparison to Lattice QCD</vt:lpstr>
      <vt:lpstr>Connections with Lattice QCD</vt:lpstr>
      <vt:lpstr>Net-Proton Sixth Cumulant</vt:lpstr>
      <vt:lpstr>Acceptance Dependence</vt:lpstr>
      <vt:lpstr>Comparison with LQCD</vt:lpstr>
      <vt:lpstr>Summary - II</vt:lpstr>
      <vt:lpstr>Thank you  !</vt:lpstr>
      <vt:lpstr>Back-up</vt:lpstr>
      <vt:lpstr>Multiplicity Dependent Efficiency</vt:lpstr>
    </vt:vector>
  </TitlesOfParts>
  <Company>University of California - Los Angeles</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 of the cumulants of net-proton multiplicity distribution in Au+Au collisions at √sNN = 7.7 – 200 GeV from the STAR experiment</dc:title>
  <dc:creator>Roli Esha</dc:creator>
  <cp:lastModifiedBy>Roli Esha</cp:lastModifiedBy>
  <cp:revision>358</cp:revision>
  <cp:lastPrinted>2017-02-07T15:51:46Z</cp:lastPrinted>
  <dcterms:created xsi:type="dcterms:W3CDTF">2017-01-09T18:40:23Z</dcterms:created>
  <dcterms:modified xsi:type="dcterms:W3CDTF">2017-02-08T19:12:46Z</dcterms:modified>
</cp:coreProperties>
</file>