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sldIdLst>
    <p:sldId id="447" r:id="rId2"/>
    <p:sldId id="469" r:id="rId3"/>
    <p:sldId id="470" r:id="rId4"/>
    <p:sldId id="473" r:id="rId5"/>
    <p:sldId id="474" r:id="rId6"/>
    <p:sldId id="433" r:id="rId7"/>
    <p:sldId id="436" r:id="rId8"/>
    <p:sldId id="437" r:id="rId9"/>
    <p:sldId id="466" r:id="rId10"/>
    <p:sldId id="457" r:id="rId11"/>
    <p:sldId id="446" r:id="rId12"/>
    <p:sldId id="452" r:id="rId13"/>
    <p:sldId id="454" r:id="rId14"/>
    <p:sldId id="462" r:id="rId15"/>
    <p:sldId id="444" r:id="rId16"/>
    <p:sldId id="420" r:id="rId17"/>
    <p:sldId id="455" r:id="rId18"/>
    <p:sldId id="438" r:id="rId19"/>
    <p:sldId id="450" r:id="rId20"/>
    <p:sldId id="445" r:id="rId21"/>
    <p:sldId id="472" r:id="rId22"/>
    <p:sldId id="448" r:id="rId23"/>
    <p:sldId id="449" r:id="rId2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8080"/>
    <a:srgbClr val="336699"/>
    <a:srgbClr val="FF0000"/>
    <a:srgbClr val="6699FF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9112" autoAdjust="0"/>
  </p:normalViewPr>
  <p:slideViewPr>
    <p:cSldViewPr>
      <p:cViewPr varScale="1">
        <p:scale>
          <a:sx n="73" d="100"/>
          <a:sy n="73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5" Type="http://schemas.openxmlformats.org/officeDocument/2006/relationships/image" Target="../media/image31.wmf"/><Relationship Id="rId4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Bef>
                <a:spcPct val="0"/>
              </a:spcBef>
              <a:buClrTx/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6D6489-5F5E-480D-8643-9C97F4373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3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D6489-5F5E-480D-8643-9C97F437396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42690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cs-CZ" smtClean="0"/>
          </a:p>
        </p:txBody>
      </p:sp>
      <p:sp>
        <p:nvSpPr>
          <p:cNvPr id="242691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DFF255DF-3034-4321-B810-9F9D9B95FF9E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20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0ED401BA-FD45-4B08-BA3E-4ADCEBE627DD}" type="slidenum">
              <a:rPr lang="en-US" sz="1300"/>
              <a:pPr algn="r" defTabSz="966788"/>
              <a:t>22</a:t>
            </a:fld>
            <a:endParaRPr lang="en-US" sz="13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CB65271B-33F1-40B2-9E68-BBE87D6BAE37}" type="slidenum">
              <a:rPr lang="en-US" sz="1300"/>
              <a:pPr algn="r" defTabSz="966788"/>
              <a:t>23</a:t>
            </a:fld>
            <a:endParaRPr lang="en-US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12DBBE36-4B83-4E1B-B0C2-0B5A22A66DBB}" type="slidenum">
              <a:rPr lang="en-US" sz="1300"/>
              <a:pPr algn="r" defTabSz="966788"/>
              <a:t>6</a:t>
            </a:fld>
            <a:endParaRPr lang="en-US" sz="13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Motivate next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D6489-5F5E-480D-8643-9C97F43739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4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6D6489-5F5E-480D-8643-9C97F43739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6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FB2ED4C-834D-426B-9BD7-D9527AECC047}" type="slidenum">
              <a:rPr lang="en-US" sz="1300">
                <a:solidFill>
                  <a:srgbClr val="000000"/>
                </a:solidFill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799013" cy="3598862"/>
          </a:xfrm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31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cs-CZ" smtClean="0"/>
          </a:p>
        </p:txBody>
      </p:sp>
      <p:sp>
        <p:nvSpPr>
          <p:cNvPr id="2344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7E4165E-D746-48EE-AFE7-64B5194F3380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11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cs-CZ" smtClean="0"/>
          </a:p>
        </p:txBody>
      </p:sp>
      <p:sp>
        <p:nvSpPr>
          <p:cNvPr id="2344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7E4165E-D746-48EE-AFE7-64B5194F3380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12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ln/>
        </p:spPr>
      </p:sp>
      <p:sp>
        <p:nvSpPr>
          <p:cNvPr id="234498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49937" cy="4318000"/>
          </a:xfrm>
          <a:noFill/>
          <a:ln/>
        </p:spPr>
        <p:txBody>
          <a:bodyPr lIns="95139" tIns="49472" rIns="95139" bIns="49472"/>
          <a:lstStyle/>
          <a:p>
            <a:pPr eaLnBrk="1" hangingPunct="1"/>
            <a:endParaRPr lang="cs-CZ" smtClean="0"/>
          </a:p>
        </p:txBody>
      </p:sp>
      <p:sp>
        <p:nvSpPr>
          <p:cNvPr id="234499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68650" cy="477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5139" tIns="49472" rIns="95139" bIns="49472" anchor="b"/>
          <a:lstStyle/>
          <a:p>
            <a:pPr algn="r" defTabSz="4826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65175" algn="l"/>
                <a:tab pos="1530350" algn="l"/>
                <a:tab pos="2295525" algn="l"/>
                <a:tab pos="3060700" algn="l"/>
              </a:tabLst>
            </a:pPr>
            <a:fld id="{77E4165E-D746-48EE-AFE7-64B5194F3380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4826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65175" algn="l"/>
                  <a:tab pos="1530350" algn="l"/>
                  <a:tab pos="2295525" algn="l"/>
                  <a:tab pos="3060700" algn="l"/>
                </a:tabLst>
              </a:pPr>
              <a:t>13</a:t>
            </a:fld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upal.star.bnl.gov/STAR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upal.star.bnl.gov/STAR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upal.star.bnl.gov/STAR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upal.star.bnl.gov/STAR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upal.star.bnl.gov/STAR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upal.star.bnl.gov/STAR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upal.star.bnl.gov/STAR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upal.star.bnl.gov/STAR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400800" cy="1752600"/>
          </a:xfrm>
        </p:spPr>
        <p:txBody>
          <a:bodyPr/>
          <a:lstStyle>
            <a:lvl1pPr marL="0" indent="0" algn="ctr"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5568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209800" cy="6400800"/>
          </a:xfrm>
          <a:prstGeom prst="rect">
            <a:avLst/>
          </a:prstGeom>
        </p:spPr>
        <p:txBody>
          <a:bodyPr vert="eaVert"/>
          <a:lstStyle>
            <a:lvl1pPr algn="l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770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143000"/>
            <a:ext cx="4343400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56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104900"/>
            <a:ext cx="4343400" cy="5600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104900"/>
            <a:ext cx="43434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810000"/>
            <a:ext cx="4343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86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8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304800"/>
            <a:ext cx="9144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8" name="Picture 15" descr="Home">
            <a:hlinkClick r:id="rId2" tooltip="Home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521865" y="304800"/>
            <a:ext cx="673465" cy="62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1487"/>
            <a:ext cx="3008313" cy="125643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1487"/>
            <a:ext cx="5111750" cy="6234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33537"/>
            <a:ext cx="3008313" cy="5072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6088" y="4800599"/>
            <a:ext cx="5827712" cy="8350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6088" y="612775"/>
            <a:ext cx="5827712" cy="60626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6088" y="5367338"/>
            <a:ext cx="5827712" cy="1185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3007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22" name="Élőláb helye 4"/>
          <p:cNvSpPr txBox="1">
            <a:spLocks/>
          </p:cNvSpPr>
          <p:nvPr/>
        </p:nvSpPr>
        <p:spPr>
          <a:xfrm>
            <a:off x="0" y="0"/>
            <a:ext cx="2053988" cy="3286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 smtClean="0"/>
              <a:t>SQM13, </a:t>
            </a:r>
            <a:r>
              <a:rPr lang="en-US" dirty="0" smtClean="0"/>
              <a:t>07/</a:t>
            </a:r>
            <a:r>
              <a:rPr lang="en-US" baseline="0" dirty="0" smtClean="0"/>
              <a:t>23/</a:t>
            </a:r>
            <a:r>
              <a:rPr lang="en-US" dirty="0" smtClean="0"/>
              <a:t>2013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23" name="Élőláb helye 4"/>
          <p:cNvSpPr txBox="1">
            <a:spLocks/>
          </p:cNvSpPr>
          <p:nvPr/>
        </p:nvSpPr>
        <p:spPr>
          <a:xfrm>
            <a:off x="3429000" y="0"/>
            <a:ext cx="3048000" cy="3286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R</a:t>
            </a:r>
            <a:r>
              <a:rPr lang="hu-HU" dirty="0" smtClean="0"/>
              <a:t>.</a:t>
            </a:r>
            <a:r>
              <a:rPr lang="en-US" baseline="0" dirty="0" smtClean="0"/>
              <a:t> V</a:t>
            </a:r>
            <a:r>
              <a:rPr lang="hu-HU" baseline="0" dirty="0" smtClean="0"/>
              <a:t>értesi</a:t>
            </a:r>
            <a:r>
              <a:rPr lang="en-US" baseline="0" dirty="0" smtClean="0"/>
              <a:t>, STAR </a:t>
            </a:r>
            <a:r>
              <a:rPr lang="en-US" baseline="0" dirty="0" err="1" smtClean="0"/>
              <a:t>Kaon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Femtoscopy</a:t>
            </a:r>
            <a:endParaRPr lang="en-US" dirty="0"/>
          </a:p>
        </p:txBody>
      </p:sp>
      <p:sp>
        <p:nvSpPr>
          <p:cNvPr id="9" name="Dia számának helye 11"/>
          <p:cNvSpPr txBox="1">
            <a:spLocks noGrp="1"/>
          </p:cNvSpPr>
          <p:nvPr userDrawn="1"/>
        </p:nvSpPr>
        <p:spPr>
          <a:xfrm>
            <a:off x="8609463" y="0"/>
            <a:ext cx="533400" cy="328612"/>
          </a:xfrm>
          <a:prstGeom prst="rect">
            <a:avLst/>
          </a:prstGeom>
          <a:noFill/>
        </p:spPr>
        <p:txBody>
          <a:bodyPr/>
          <a:lstStyle/>
          <a:p>
            <a:pPr lvl="0" algn="r"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  <a:defRPr/>
            </a:pPr>
            <a:fld id="{788329EA-BB85-4C66-9255-AFC63C0073A4}" type="slidenum">
              <a:rPr lang="en-US" sz="1600" b="0" smtClean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pPr lvl="0" algn="r">
                <a:spcBef>
                  <a:spcPts val="700"/>
                </a:spcBef>
                <a:buClr>
                  <a:srgbClr val="0066CC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sz="2400" b="0" dirty="0"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>
          <a:solidFill>
            <a:schemeClr val="tx2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mailto:robert.vertesi@ujf.cas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rupal.star.bnl.gov/STAR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0.e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685800" y="1143000"/>
            <a:ext cx="7696200" cy="1676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hu-HU" sz="3600" dirty="0"/>
              <a:t>Kaon Femtoscopy</a:t>
            </a:r>
            <a:r>
              <a:rPr lang="en-US" sz="3600" dirty="0"/>
              <a:t> </a:t>
            </a:r>
            <a:r>
              <a:rPr lang="cs-CZ" sz="3600" dirty="0"/>
              <a:t>in √</a:t>
            </a:r>
            <a:r>
              <a:rPr lang="en-US" sz="3600" dirty="0" err="1"/>
              <a:t>s</a:t>
            </a:r>
            <a:r>
              <a:rPr lang="en-US" sz="3600" baseline="-25000" dirty="0" err="1"/>
              <a:t>NN</a:t>
            </a:r>
            <a:r>
              <a:rPr lang="en-US" sz="3600" dirty="0"/>
              <a:t>=200 </a:t>
            </a:r>
            <a:r>
              <a:rPr lang="en-US" sz="3600" dirty="0" err="1"/>
              <a:t>GeV</a:t>
            </a:r>
            <a:r>
              <a:rPr lang="en-US" sz="3600" dirty="0"/>
              <a:t> </a:t>
            </a:r>
            <a:r>
              <a:rPr lang="en-US" sz="3600" dirty="0" err="1"/>
              <a:t>Au+Au</a:t>
            </a:r>
            <a:r>
              <a:rPr lang="en-US" sz="3600" dirty="0"/>
              <a:t> Collisions at STAR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1318" y="4391995"/>
            <a:ext cx="3100282" cy="1095375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	</a:t>
            </a:r>
          </a:p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Nuclear Physics Institute</a:t>
            </a:r>
          </a:p>
          <a:p>
            <a:pPr algn="l"/>
            <a:r>
              <a:rPr lang="en-US" sz="1800" dirty="0" smtClean="0">
                <a:solidFill>
                  <a:schemeClr val="accent2"/>
                </a:solidFill>
              </a:rPr>
              <a:t>Czech Academy of Sciences</a:t>
            </a:r>
            <a:endParaRPr lang="hu-HU" sz="1800" dirty="0" smtClean="0">
              <a:solidFill>
                <a:schemeClr val="accent2"/>
              </a:solidFill>
            </a:endParaRPr>
          </a:p>
        </p:txBody>
      </p:sp>
      <p:pic>
        <p:nvPicPr>
          <p:cNvPr id="6" name="Picture 5" descr="esf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890002"/>
            <a:ext cx="4267200" cy="104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28" name="Picture 4" descr="http://www.ep.ph.bham.ac.uk/SQM2013/Home_files/SQM2013_blu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175"/>
            <a:ext cx="15335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_ujf.pdf"/>
          <p:cNvPicPr>
            <a:picLocks noChangeAspect="1"/>
          </p:cNvPicPr>
          <p:nvPr/>
        </p:nvPicPr>
        <p:blipFill>
          <a:blip r:embed="rId5" cstate="print"/>
          <a:srcRect l="21439" t="15150" r="22630" b="15150"/>
          <a:stretch>
            <a:fillRect/>
          </a:stretch>
        </p:blipFill>
        <p:spPr bwMode="auto">
          <a:xfrm>
            <a:off x="1295912" y="4233394"/>
            <a:ext cx="888003" cy="157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79796"/>
            <a:ext cx="1981200" cy="158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0785" y="3200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3200" dirty="0">
                <a:solidFill>
                  <a:schemeClr val="accent2"/>
                </a:solidFill>
              </a:rPr>
              <a:t>Róbert Vértesi</a:t>
            </a:r>
            <a:endParaRPr lang="en-US" sz="900" dirty="0"/>
          </a:p>
          <a:p>
            <a:pPr algn="ctr"/>
            <a:r>
              <a:rPr lang="en-US" sz="1600" dirty="0">
                <a:solidFill>
                  <a:schemeClr val="accent2"/>
                </a:solidFill>
                <a:hlinkClick r:id="rId7"/>
              </a:rPr>
              <a:t>robert.vertesi@ujf.cas.cz</a:t>
            </a:r>
            <a:r>
              <a:rPr lang="en-US" sz="700" dirty="0">
                <a:solidFill>
                  <a:schemeClr val="accent2"/>
                </a:solidFill>
              </a:rPr>
              <a:t>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4161472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for the</a:t>
            </a:r>
          </a:p>
          <a:p>
            <a:endParaRPr lang="en-US" sz="1600" dirty="0" smtClean="0">
              <a:solidFill>
                <a:schemeClr val="accent2"/>
              </a:solidFill>
            </a:endParaRPr>
          </a:p>
          <a:p>
            <a:endParaRPr lang="en-US" sz="1600" dirty="0" smtClean="0">
              <a:solidFill>
                <a:schemeClr val="accent2"/>
              </a:solidFill>
            </a:endParaRPr>
          </a:p>
          <a:p>
            <a:endParaRPr lang="en-US" sz="1600" dirty="0">
              <a:solidFill>
                <a:schemeClr val="accent2"/>
              </a:solidFill>
            </a:endParaRPr>
          </a:p>
          <a:p>
            <a:pPr algn="r"/>
            <a:r>
              <a:rPr lang="en-US" sz="1600" dirty="0" smtClean="0">
                <a:solidFill>
                  <a:schemeClr val="accent2"/>
                </a:solidFill>
              </a:rPr>
              <a:t>collaboration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28" y="702859"/>
            <a:ext cx="4601820" cy="6188650"/>
          </a:xfrm>
          <a:prstGeom prst="rect">
            <a:avLst/>
          </a:prstGeom>
        </p:spPr>
      </p:pic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Shape analysis</a:t>
            </a:r>
            <a:endParaRPr lang="en-US" sz="4000" dirty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58352" y="702859"/>
            <a:ext cx="4743411" cy="6188650"/>
            <a:chOff x="4572000" y="665939"/>
            <a:chExt cx="4743411" cy="6211922"/>
          </a:xfrm>
        </p:grpSpPr>
        <p:sp>
          <p:nvSpPr>
            <p:cNvPr id="17" name="Rectangle 16"/>
            <p:cNvSpPr/>
            <p:nvPr/>
          </p:nvSpPr>
          <p:spPr bwMode="auto">
            <a:xfrm>
              <a:off x="4572000" y="1143000"/>
              <a:ext cx="4572000" cy="5257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7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979" y="665939"/>
              <a:ext cx="4599432" cy="6211922"/>
            </a:xfrm>
            <a:prstGeom prst="rect">
              <a:avLst/>
            </a:prstGeom>
            <a:noFill/>
          </p:spPr>
        </p:pic>
      </p:grpSp>
      <p:graphicFrame>
        <p:nvGraphicFramePr>
          <p:cNvPr id="14" name="Object 1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96877460"/>
              </p:ext>
            </p:extLst>
          </p:nvPr>
        </p:nvGraphicFramePr>
        <p:xfrm>
          <a:off x="457200" y="2705100"/>
          <a:ext cx="41910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60" name="Equation" r:id="rId6" imgW="3187440" imgH="558720" progId="Equation.3">
                  <p:embed/>
                </p:oleObj>
              </mc:Choice>
              <mc:Fallback>
                <p:oleObj name="Equation" r:id="rId6" imgW="318744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05100"/>
                        <a:ext cx="4191000" cy="735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5486400" cy="5334000"/>
          </a:xfrm>
        </p:spPr>
        <p:txBody>
          <a:bodyPr/>
          <a:lstStyle/>
          <a:p>
            <a:r>
              <a:rPr lang="en-US" sz="2400" dirty="0" smtClean="0">
                <a:latin typeface="Brush Script MT" pitchFamily="66" charset="0"/>
              </a:rPr>
              <a:t>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moment agrees 1D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C(q)</a:t>
            </a:r>
          </a:p>
          <a:p>
            <a:pPr marL="457200" lvl="1" indent="0">
              <a:buNone/>
            </a:pPr>
            <a:r>
              <a:rPr lang="en-US" sz="2000" dirty="0" smtClean="0"/>
              <a:t>Higher moments relatively small</a:t>
            </a:r>
          </a:p>
          <a:p>
            <a:r>
              <a:rPr lang="en-US" sz="2400" dirty="0" smtClean="0"/>
              <a:t>Trial </a:t>
            </a:r>
            <a:r>
              <a:rPr lang="en-US" sz="2400" dirty="0" err="1" smtClean="0"/>
              <a:t>funcional</a:t>
            </a:r>
            <a:r>
              <a:rPr lang="en-US" sz="2400" dirty="0" smtClean="0"/>
              <a:t> form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S(r)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4-parameter ellipsoid (3D Gauss)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Fit to C(q): technically a simultaneous fit on 6</a:t>
            </a:r>
            <a:br>
              <a:rPr lang="en-US" sz="2400" dirty="0" smtClean="0"/>
            </a:br>
            <a:r>
              <a:rPr lang="en-US" sz="2400" dirty="0" smtClean="0"/>
              <a:t>independent moments </a:t>
            </a:r>
            <a:br>
              <a:rPr lang="en-US" sz="2400" dirty="0" smtClean="0"/>
            </a:b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sz="2000" baseline="30000" dirty="0" err="1" smtClean="0">
                <a:solidFill>
                  <a:schemeClr val="tx1"/>
                </a:solidFill>
                <a:latin typeface="Brush Script MT" pitchFamily="66" charset="0"/>
              </a:rPr>
              <a:t>l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</a:rPr>
              <a:t>α1…α</a:t>
            </a:r>
            <a:r>
              <a:rPr lang="en-US" sz="2400" baseline="-25000" dirty="0" smtClean="0">
                <a:solidFill>
                  <a:schemeClr val="tx1"/>
                </a:solidFill>
                <a:latin typeface="Brush Script MT" pitchFamily="66" charset="0"/>
              </a:rPr>
              <a:t>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 , 0≤</a:t>
            </a:r>
            <a:r>
              <a:rPr lang="en-US" sz="2400" dirty="0" smtClean="0">
                <a:solidFill>
                  <a:schemeClr val="tx1"/>
                </a:solidFill>
                <a:latin typeface="Brush Script MT" pitchFamily="66" charset="0"/>
              </a:rPr>
              <a:t>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</a:rPr>
              <a:t>≤4</a:t>
            </a:r>
            <a:endParaRPr lang="en-US" sz="105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sz="2400" dirty="0"/>
              <a:t>Result: statistically good </a:t>
            </a:r>
            <a:r>
              <a:rPr lang="en-US" sz="2400" dirty="0" smtClean="0"/>
              <a:t>fit</a:t>
            </a:r>
            <a:endParaRPr lang="en-US" sz="2400" dirty="0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609600" y="5383212"/>
            <a:ext cx="4114800" cy="116955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FF0000"/>
                </a:solidFill>
                <a:ea typeface="DejaVu Sans"/>
                <a:cs typeface="DejaVu Sans"/>
              </a:rPr>
              <a:t>Run4+Run7 </a:t>
            </a:r>
            <a:r>
              <a:rPr lang="en-US" b="1" dirty="0">
                <a:solidFill>
                  <a:srgbClr val="FF0000"/>
                </a:solidFill>
                <a:ea typeface="DejaVu Sans"/>
                <a:cs typeface="DejaVu Sans"/>
              </a:rPr>
              <a:t/>
            </a:r>
            <a:br>
              <a:rPr lang="en-US" b="1" dirty="0">
                <a:solidFill>
                  <a:srgbClr val="FF0000"/>
                </a:solidFill>
                <a:ea typeface="DejaVu Sans"/>
                <a:cs typeface="DejaVu Sans"/>
              </a:rPr>
            </a:br>
            <a:r>
              <a:rPr lang="en-US" b="1" dirty="0" smtClean="0">
                <a:solidFill>
                  <a:srgbClr val="FF0000"/>
                </a:solidFill>
                <a:ea typeface="DejaVu Sans"/>
                <a:cs typeface="DejaVu Sans"/>
              </a:rPr>
              <a:t>200 </a:t>
            </a:r>
            <a:r>
              <a:rPr lang="en-US" b="1" dirty="0" err="1" smtClean="0">
                <a:solidFill>
                  <a:srgbClr val="FF0000"/>
                </a:solidFill>
                <a:ea typeface="DejaVu Sans"/>
                <a:cs typeface="DejaVu Sans"/>
              </a:rPr>
              <a:t>GeV</a:t>
            </a:r>
            <a:r>
              <a:rPr lang="en-US" b="1" dirty="0" smtClean="0">
                <a:solidFill>
                  <a:srgbClr val="FF0000"/>
                </a:solidFill>
                <a:ea typeface="DejaVu Sans"/>
                <a:cs typeface="DejaVu Sans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a typeface="DejaVu Sans"/>
                <a:cs typeface="DejaVu Sans"/>
              </a:rPr>
              <a:t>Au+Au</a:t>
            </a:r>
            <a:endParaRPr lang="en-US" b="1" dirty="0" smtClean="0">
              <a:solidFill>
                <a:srgbClr val="FF0000"/>
              </a:solidFill>
              <a:ea typeface="DejaVu Sans"/>
              <a:cs typeface="DejaVu Sans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 smtClean="0">
                <a:solidFill>
                  <a:srgbClr val="FF0000"/>
                </a:solidFill>
                <a:ea typeface="DejaVu Sans"/>
                <a:cs typeface="DejaVu Sans"/>
              </a:rPr>
              <a:t>Centrality&lt;20</a:t>
            </a:r>
            <a:r>
              <a:rPr lang="en-US" b="1" dirty="0">
                <a:solidFill>
                  <a:srgbClr val="FF0000"/>
                </a:solidFill>
                <a:ea typeface="DejaVu Sans"/>
                <a:cs typeface="DejaVu Sans"/>
              </a:rPr>
              <a:t>%</a:t>
            </a:r>
          </a:p>
          <a:p>
            <a:r>
              <a:rPr lang="en-US" sz="1600" b="1" dirty="0" smtClean="0"/>
              <a:t>0.2 &lt; </a:t>
            </a:r>
            <a:r>
              <a:rPr lang="en-US" sz="1600" b="1" dirty="0" err="1" smtClean="0"/>
              <a:t>k</a:t>
            </a:r>
            <a:r>
              <a:rPr lang="en-US" sz="1600" b="1" baseline="-25000" dirty="0" err="1" smtClean="0"/>
              <a:t>T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&lt; 0.36 </a:t>
            </a:r>
            <a:r>
              <a:rPr lang="en-US" sz="1600" b="1" dirty="0" err="1" smtClean="0"/>
              <a:t>GeV</a:t>
            </a:r>
            <a:r>
              <a:rPr lang="en-US" sz="1600" b="1" dirty="0" smtClean="0"/>
              <a:t>/c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895600" y="5362575"/>
            <a:ext cx="1835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λ = 0.48 ± 0.01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r</a:t>
            </a:r>
            <a:r>
              <a:rPr lang="cs-CZ" baseline="-25000" dirty="0">
                <a:latin typeface="Times New Roman" pitchFamily="18" charset="0"/>
                <a:ea typeface="DejaVu Sans"/>
                <a:cs typeface="DejaVu Sans"/>
              </a:rPr>
              <a:t>x </a:t>
            </a: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= (4.8 ± 0.1) fm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r</a:t>
            </a:r>
            <a:r>
              <a:rPr lang="cs-CZ" baseline="-25000" dirty="0">
                <a:latin typeface="Times New Roman" pitchFamily="18" charset="0"/>
                <a:ea typeface="DejaVu Sans"/>
                <a:cs typeface="DejaVu Sans"/>
              </a:rPr>
              <a:t>y </a:t>
            </a: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= (4.3 ± 0.1) fm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r</a:t>
            </a:r>
            <a:r>
              <a:rPr lang="cs-CZ" baseline="-25000" dirty="0">
                <a:latin typeface="Times New Roman" pitchFamily="18" charset="0"/>
                <a:ea typeface="DejaVu Sans"/>
                <a:cs typeface="DejaVu Sans"/>
              </a:rPr>
              <a:t>z </a:t>
            </a:r>
            <a:r>
              <a:rPr lang="cs-CZ" dirty="0">
                <a:latin typeface="Times New Roman" pitchFamily="18" charset="0"/>
                <a:ea typeface="DejaVu Sans"/>
                <a:cs typeface="DejaVu Sans"/>
              </a:rPr>
              <a:t>= (4.7 ± 0.1) fm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14747" y="5533251"/>
            <a:ext cx="1431288" cy="353199"/>
            <a:chOff x="5334000" y="5562600"/>
            <a:chExt cx="1431288" cy="353199"/>
          </a:xfrm>
        </p:grpSpPr>
        <p:sp>
          <p:nvSpPr>
            <p:cNvPr id="2" name="Rectangle 1"/>
            <p:cNvSpPr/>
            <p:nvPr/>
          </p:nvSpPr>
          <p:spPr>
            <a:xfrm>
              <a:off x="5715000" y="5630049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8080"/>
                  </a:solidFill>
                </a:rPr>
                <a:t>arXiv:1302.3168</a:t>
              </a:r>
              <a:endParaRPr lang="en-US" sz="900" dirty="0">
                <a:solidFill>
                  <a:srgbClr val="008080"/>
                </a:solidFill>
              </a:endParaRPr>
            </a:p>
          </p:txBody>
        </p:sp>
        <p:pic>
          <p:nvPicPr>
            <p:cNvPr id="20" name="Picture 2" descr="http://www.star.bnl.gov/include/graphics/starLogoMenu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5562600"/>
              <a:ext cx="477294" cy="353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Straight Arrow Connector 7"/>
          <p:cNvCxnSpPr/>
          <p:nvPr/>
        </p:nvCxnSpPr>
        <p:spPr bwMode="auto">
          <a:xfrm>
            <a:off x="4267200" y="14478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2924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Correlation profiles and source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7" y="392515"/>
            <a:ext cx="4454079" cy="594226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544234" cy="6062544"/>
          </a:xfrm>
          <a:prstGeom prst="rect">
            <a:avLst/>
          </a:prstGeom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4191000" y="5889248"/>
            <a:ext cx="492523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ea typeface="DejaVu Sans"/>
                <a:cs typeface="DejaVu Sans"/>
              </a:rPr>
              <a:t>  Gaussian source fit with error band</a:t>
            </a:r>
          </a:p>
          <a:p>
            <a:pPr lvl="1">
              <a:buClr>
                <a:srgbClr val="000000"/>
              </a:buClr>
              <a:buSzPct val="100000"/>
            </a:pPr>
            <a:r>
              <a:rPr lang="en-US" sz="1600" i="1" dirty="0" smtClean="0">
                <a:latin typeface="+mn-lt"/>
                <a:ea typeface="DejaVu Sans"/>
                <a:cs typeface="DejaVu Sans"/>
              </a:rPr>
              <a:t>Note</a:t>
            </a:r>
            <a:r>
              <a:rPr lang="en-US" sz="1600" dirty="0" smtClean="0">
                <a:latin typeface="+mn-lt"/>
                <a:ea typeface="DejaVu Sans"/>
                <a:cs typeface="DejaVu Sans"/>
              </a:rPr>
              <a:t>: Low statistics </a:t>
            </a:r>
            <a:r>
              <a:rPr lang="en-US" sz="1600" dirty="0">
                <a:latin typeface="+mn-lt"/>
                <a:ea typeface="DejaVu Sans"/>
                <a:cs typeface="DejaVu Sans"/>
              </a:rPr>
              <a:t>s</a:t>
            </a:r>
            <a:r>
              <a:rPr lang="en-US" sz="1600" dirty="0" smtClean="0">
                <a:latin typeface="+mn-lt"/>
                <a:ea typeface="DejaVu Sans"/>
                <a:cs typeface="DejaVu Sans"/>
              </a:rPr>
              <a:t>hows up as systematic uncertainty on shape assumption</a:t>
            </a:r>
            <a:endParaRPr lang="cs-CZ" dirty="0">
              <a:latin typeface="+mn-lt"/>
              <a:ea typeface="DejaVu Sans"/>
              <a:cs typeface="DejaVu Sans"/>
            </a:endParaRPr>
          </a:p>
        </p:txBody>
      </p:sp>
      <p:sp>
        <p:nvSpPr>
          <p:cNvPr id="233479" name="TextBox 16"/>
          <p:cNvSpPr txBox="1">
            <a:spLocks noChangeArrowheads="1"/>
          </p:cNvSpPr>
          <p:nvPr/>
        </p:nvSpPr>
        <p:spPr bwMode="auto">
          <a:xfrm>
            <a:off x="1295400" y="5822821"/>
            <a:ext cx="2286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>
                <a:ea typeface="DejaVu Sans"/>
                <a:cs typeface="DejaVu Sans"/>
              </a:rPr>
              <a:t>Correlation profiles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latin typeface="Times New Roman" pitchFamily="18" charset="0"/>
                <a:ea typeface="DejaVu Sans"/>
                <a:cs typeface="DejaVu Sans"/>
              </a:rPr>
              <a:t>   </a:t>
            </a:r>
            <a:r>
              <a:rPr lang="en-US" dirty="0">
                <a:latin typeface="Times New Roman" pitchFamily="18" charset="0"/>
                <a:ea typeface="DejaVu Sans"/>
                <a:cs typeface="DejaVu Sans"/>
              </a:rPr>
              <a:t> </a:t>
            </a:r>
            <a:r>
              <a:rPr lang="en-US" dirty="0" smtClean="0">
                <a:latin typeface="Times New Roman" pitchFamily="18" charset="0"/>
                <a:ea typeface="DejaVu Sans"/>
                <a:cs typeface="DejaVu Sans"/>
              </a:rPr>
              <a:t>  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</a:rPr>
              <a:t>C(</a:t>
            </a:r>
            <a:r>
              <a:rPr lang="en-US" sz="1400" dirty="0" err="1" smtClean="0">
                <a:latin typeface="Times New Roman" pitchFamily="18" charset="0"/>
                <a:ea typeface="DejaVu Sans"/>
                <a:cs typeface="DejaVu Sans"/>
              </a:rPr>
              <a:t>q</a:t>
            </a:r>
            <a:r>
              <a:rPr lang="en-US" sz="1400" baseline="-25000" dirty="0" err="1" smtClean="0">
                <a:latin typeface="Times New Roman" pitchFamily="18" charset="0"/>
                <a:ea typeface="DejaVu Sans"/>
                <a:cs typeface="DejaVu Sans"/>
              </a:rPr>
              <a:t>x</a:t>
            </a:r>
            <a:r>
              <a:rPr lang="en-US" sz="1400" dirty="0">
                <a:latin typeface="Times New Roman" pitchFamily="18" charset="0"/>
                <a:ea typeface="DejaVu Sans"/>
                <a:cs typeface="DejaVu Sans"/>
              </a:rPr>
              <a:t>) 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</a:rPr>
              <a:t> </a:t>
            </a:r>
            <a:r>
              <a:rPr lang="cs-CZ" sz="14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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lang="cs-CZ" sz="14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lang="en-US" sz="1400" dirty="0">
                <a:latin typeface="Times New Roman" pitchFamily="18" charset="0"/>
                <a:ea typeface="DejaVu Sans"/>
                <a:cs typeface="DejaVu Sans"/>
              </a:rPr>
              <a:t>C(q</a:t>
            </a:r>
            <a:r>
              <a:rPr lang="en-US" sz="1400" baseline="-25000" dirty="0">
                <a:latin typeface="Times New Roman" pitchFamily="18" charset="0"/>
                <a:ea typeface="DejaVu Sans"/>
                <a:cs typeface="DejaVu Sans"/>
              </a:rPr>
              <a:t>x</a:t>
            </a:r>
            <a:r>
              <a:rPr lang="en-US" sz="1400" dirty="0">
                <a:latin typeface="Times New Roman" pitchFamily="18" charset="0"/>
                <a:ea typeface="DejaVu Sans"/>
                <a:cs typeface="DejaVu Sans"/>
              </a:rPr>
              <a:t>,0,0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>
                <a:latin typeface="Times New Roman" pitchFamily="18" charset="0"/>
                <a:ea typeface="DejaVu Sans"/>
                <a:cs typeface="DejaVu Sans"/>
              </a:rPr>
              <a:t> 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</a:rPr>
              <a:t>      C(</a:t>
            </a:r>
            <a:r>
              <a:rPr lang="en-US" sz="1400" dirty="0" err="1" smtClean="0">
                <a:latin typeface="Times New Roman" pitchFamily="18" charset="0"/>
                <a:ea typeface="DejaVu Sans"/>
                <a:cs typeface="DejaVu Sans"/>
              </a:rPr>
              <a:t>q</a:t>
            </a:r>
            <a:r>
              <a:rPr lang="en-US" sz="1400" baseline="-25000" dirty="0" err="1" smtClean="0">
                <a:latin typeface="Times New Roman" pitchFamily="18" charset="0"/>
                <a:ea typeface="DejaVu Sans"/>
                <a:cs typeface="DejaVu Sans"/>
              </a:rPr>
              <a:t>y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</a:rPr>
              <a:t>)   </a:t>
            </a:r>
            <a:r>
              <a:rPr lang="cs-CZ" sz="1400" dirty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 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</a:rPr>
              <a:t>C(0,q</a:t>
            </a:r>
            <a:r>
              <a:rPr lang="en-US" sz="1400" baseline="-25000" dirty="0" smtClean="0">
                <a:latin typeface="Times New Roman" pitchFamily="18" charset="0"/>
                <a:ea typeface="DejaVu Sans"/>
                <a:cs typeface="DejaVu Sans"/>
              </a:rPr>
              <a:t>y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</a:rPr>
              <a:t>,0</a:t>
            </a:r>
            <a:r>
              <a:rPr lang="en-US" sz="1400" dirty="0">
                <a:latin typeface="Times New Roman" pitchFamily="18" charset="0"/>
                <a:ea typeface="DejaVu Sans"/>
                <a:cs typeface="DejaVu Sans"/>
              </a:rPr>
              <a:t>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</a:rPr>
              <a:t>       C(</a:t>
            </a:r>
            <a:r>
              <a:rPr lang="en-US" sz="1400" dirty="0" err="1" smtClean="0">
                <a:latin typeface="Times New Roman" pitchFamily="18" charset="0"/>
                <a:ea typeface="DejaVu Sans"/>
                <a:cs typeface="DejaVu Sans"/>
              </a:rPr>
              <a:t>q</a:t>
            </a:r>
            <a:r>
              <a:rPr lang="en-US" sz="1400" baseline="-25000" dirty="0" err="1" smtClean="0">
                <a:latin typeface="Times New Roman" pitchFamily="18" charset="0"/>
                <a:ea typeface="DejaVu Sans"/>
                <a:cs typeface="DejaVu Sans"/>
              </a:rPr>
              <a:t>z</a:t>
            </a:r>
            <a:r>
              <a:rPr lang="en-US" sz="1400" dirty="0">
                <a:latin typeface="Times New Roman" pitchFamily="18" charset="0"/>
                <a:ea typeface="DejaVu Sans"/>
                <a:cs typeface="DejaVu Sans"/>
              </a:rPr>
              <a:t>) 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</a:rPr>
              <a:t>  </a:t>
            </a:r>
            <a:r>
              <a:rPr lang="cs-CZ" sz="14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</a:t>
            </a:r>
            <a:r>
              <a:rPr lang="en-US" sz="14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lang="cs-CZ" sz="1400" dirty="0" smtClean="0">
                <a:latin typeface="Times New Roman" pitchFamily="18" charset="0"/>
                <a:ea typeface="DejaVu Sans"/>
                <a:cs typeface="DejaVu Sans"/>
                <a:sym typeface="Symbol" pitchFamily="18" charset="2"/>
              </a:rPr>
              <a:t> </a:t>
            </a:r>
            <a:r>
              <a:rPr lang="en-US" sz="1400" dirty="0">
                <a:latin typeface="Times New Roman" pitchFamily="18" charset="0"/>
                <a:ea typeface="DejaVu Sans"/>
                <a:cs typeface="DejaVu Sans"/>
              </a:rPr>
              <a:t>C(0,0,q</a:t>
            </a:r>
            <a:r>
              <a:rPr lang="en-US" sz="1400" baseline="-25000" dirty="0">
                <a:latin typeface="Times New Roman" pitchFamily="18" charset="0"/>
                <a:ea typeface="DejaVu Sans"/>
                <a:cs typeface="DejaVu Sans"/>
              </a:rPr>
              <a:t>z</a:t>
            </a:r>
            <a:r>
              <a:rPr lang="en-US" sz="1400" dirty="0">
                <a:latin typeface="Times New Roman" pitchFamily="18" charset="0"/>
                <a:ea typeface="DejaVu Sans"/>
                <a:cs typeface="DejaVu Sans"/>
              </a:rPr>
              <a:t>)</a:t>
            </a:r>
            <a:endParaRPr lang="cs-CZ" sz="1400" dirty="0"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410200" y="4876800"/>
            <a:ext cx="1219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90625" y="3363647"/>
            <a:ext cx="1383663" cy="295275"/>
            <a:chOff x="1190625" y="3363647"/>
            <a:chExt cx="1383663" cy="295275"/>
          </a:xfrm>
        </p:grpSpPr>
        <p:sp>
          <p:nvSpPr>
            <p:cNvPr id="12" name="Rectangle 11"/>
            <p:cNvSpPr/>
            <p:nvPr/>
          </p:nvSpPr>
          <p:spPr>
            <a:xfrm>
              <a:off x="1524000" y="3403521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8080"/>
                  </a:solidFill>
                </a:rPr>
                <a:t>arXiv:1302.3168</a:t>
              </a:r>
              <a:endParaRPr lang="en-US" sz="900" dirty="0">
                <a:solidFill>
                  <a:srgbClr val="008080"/>
                </a:solidFill>
              </a:endParaRPr>
            </a:p>
          </p:txBody>
        </p:sp>
        <p:pic>
          <p:nvPicPr>
            <p:cNvPr id="2437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5" y="3363647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5181600" y="4619625"/>
            <a:ext cx="1383663" cy="295275"/>
            <a:chOff x="1190625" y="3363647"/>
            <a:chExt cx="1383663" cy="295275"/>
          </a:xfrm>
        </p:grpSpPr>
        <p:sp>
          <p:nvSpPr>
            <p:cNvPr id="23" name="Rectangle 22"/>
            <p:cNvSpPr/>
            <p:nvPr/>
          </p:nvSpPr>
          <p:spPr>
            <a:xfrm>
              <a:off x="1524000" y="3403521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8080"/>
                  </a:solidFill>
                </a:rPr>
                <a:t>arXiv:1302.3168</a:t>
              </a:r>
              <a:endParaRPr lang="en-US" sz="900" dirty="0">
                <a:solidFill>
                  <a:srgbClr val="008080"/>
                </a:solidFill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5" y="3363647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800"/>
            <a:ext cx="4544234" cy="6062544"/>
          </a:xfrm>
          <a:prstGeom prst="rect">
            <a:avLst/>
          </a:prstGeom>
        </p:spPr>
      </p:pic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Source: Data comparison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9" name="Content Placeholder 14" descr="Kaon_1Dimaging.gif"/>
          <p:cNvPicPr>
            <a:picLocks/>
          </p:cNvPicPr>
          <p:nvPr/>
        </p:nvPicPr>
        <p:blipFill>
          <a:blip r:embed="rId4"/>
          <a:srcRect l="1440" t="1923" r="2881"/>
          <a:stretch>
            <a:fillRect/>
          </a:stretch>
        </p:blipFill>
        <p:spPr bwMode="auto">
          <a:xfrm>
            <a:off x="457200" y="2514600"/>
            <a:ext cx="312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10000" y="5791200"/>
            <a:ext cx="541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rgbClr val="000066"/>
                </a:solidFill>
              </a:rPr>
              <a:t>    </a:t>
            </a:r>
            <a:r>
              <a:rPr lang="en-US" sz="2000" dirty="0" err="1" smtClean="0">
                <a:solidFill>
                  <a:srgbClr val="000066"/>
                </a:solidFill>
              </a:rPr>
              <a:t>Kaon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vs. Pion: different shape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Long pion tail caused by resonances?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 smtClean="0"/>
              <a:t>Sign </a:t>
            </a:r>
            <a:r>
              <a:rPr lang="en-US" b="1" dirty="0"/>
              <a:t>of different freeze-out dynamics?</a:t>
            </a:r>
            <a:endParaRPr lang="en-US" sz="16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1219200"/>
            <a:ext cx="396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000" dirty="0">
                <a:solidFill>
                  <a:srgbClr val="000066"/>
                </a:solidFill>
              </a:rPr>
              <a:t>1D PHENIX </a:t>
            </a:r>
            <a:r>
              <a:rPr lang="en-US" sz="2000" dirty="0" err="1">
                <a:solidFill>
                  <a:srgbClr val="000066"/>
                </a:solidFill>
              </a:rPr>
              <a:t>kaon</a:t>
            </a:r>
            <a:r>
              <a:rPr lang="en-US" sz="2000" dirty="0">
                <a:solidFill>
                  <a:srgbClr val="000066"/>
                </a:solidFill>
              </a:rPr>
              <a:t>: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Observed long </a:t>
            </a:r>
            <a:r>
              <a:rPr lang="en-US" dirty="0" smtClean="0"/>
              <a:t>tail, </a:t>
            </a:r>
            <a:br>
              <a:rPr lang="en-US" dirty="0" smtClean="0"/>
            </a:br>
            <a:r>
              <a:rPr lang="en-US" dirty="0" smtClean="0"/>
              <a:t>possibly due </a:t>
            </a:r>
            <a:r>
              <a:rPr lang="en-US" dirty="0"/>
              <a:t>to wide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T</a:t>
            </a:r>
            <a:r>
              <a:rPr lang="en-US" dirty="0" smtClean="0"/>
              <a:t> bin</a:t>
            </a:r>
            <a:endParaRPr lang="en-US" dirty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/>
              <a:t>	</a:t>
            </a:r>
            <a:r>
              <a:rPr lang="en-US" sz="1400" b="1" dirty="0" smtClean="0"/>
              <a:t>(0.3&lt;</a:t>
            </a:r>
            <a:r>
              <a:rPr lang="en-US" sz="1400" b="1" dirty="0" err="1" smtClean="0"/>
              <a:t>k</a:t>
            </a:r>
            <a:r>
              <a:rPr lang="en-US" sz="1400" b="1" baseline="-25000" dirty="0" err="1" smtClean="0"/>
              <a:t>T</a:t>
            </a:r>
            <a:r>
              <a:rPr lang="en-US" sz="1400" b="1" dirty="0" smtClean="0"/>
              <a:t>&lt;0.9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)</a:t>
            </a:r>
            <a:endParaRPr lang="en-US" sz="1200" b="1" dirty="0"/>
          </a:p>
        </p:txBody>
      </p:sp>
      <p:sp>
        <p:nvSpPr>
          <p:cNvPr id="2" name="Rectangle 1"/>
          <p:cNvSpPr/>
          <p:nvPr/>
        </p:nvSpPr>
        <p:spPr bwMode="auto">
          <a:xfrm>
            <a:off x="4495800" y="990600"/>
            <a:ext cx="4267200" cy="487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1752"/>
            <a:ext cx="4544191" cy="6062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10200" y="4876800"/>
            <a:ext cx="12192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181600" y="4619625"/>
            <a:ext cx="1383663" cy="295275"/>
            <a:chOff x="1190625" y="3363647"/>
            <a:chExt cx="1383663" cy="295275"/>
          </a:xfrm>
        </p:grpSpPr>
        <p:sp>
          <p:nvSpPr>
            <p:cNvPr id="22" name="Rectangle 21"/>
            <p:cNvSpPr/>
            <p:nvPr/>
          </p:nvSpPr>
          <p:spPr>
            <a:xfrm>
              <a:off x="1524000" y="3403521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8080"/>
                  </a:solidFill>
                </a:rPr>
                <a:t>arXiv:1302.3168</a:t>
              </a:r>
              <a:endParaRPr lang="en-US" sz="900" dirty="0">
                <a:solidFill>
                  <a:srgbClr val="008080"/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5" y="3363647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Placeholder 11"/>
          <p:cNvSpPr>
            <a:spLocks/>
          </p:cNvSpPr>
          <p:nvPr/>
        </p:nvSpPr>
        <p:spPr bwMode="auto">
          <a:xfrm>
            <a:off x="7162659" y="3075296"/>
            <a:ext cx="1524141" cy="3079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900" b="1" dirty="0" smtClean="0">
                <a:solidFill>
                  <a:schemeClr val="hlink"/>
                </a:solidFill>
              </a:rPr>
              <a:t>PRL100</a:t>
            </a:r>
            <a:r>
              <a:rPr lang="en-US" sz="900" b="1" dirty="0">
                <a:solidFill>
                  <a:schemeClr val="hlink"/>
                </a:solidFill>
              </a:rPr>
              <a:t>, 232301 (2008)</a:t>
            </a:r>
            <a:endParaRPr lang="ru-RU" sz="900" b="1" dirty="0">
              <a:solidFill>
                <a:schemeClr val="hlin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499" y="6519446"/>
            <a:ext cx="2919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ts val="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400" b="1" dirty="0">
                <a:solidFill>
                  <a:srgbClr val="008080"/>
                </a:solidFill>
              </a:rPr>
              <a:t>PHENIX, PRL </a:t>
            </a:r>
            <a:r>
              <a:rPr lang="en-US" sz="1400" b="1" dirty="0" smtClean="0">
                <a:solidFill>
                  <a:srgbClr val="008080"/>
                </a:solidFill>
              </a:rPr>
              <a:t>103, 142301 (2009)</a:t>
            </a:r>
            <a:endParaRPr lang="en-US" sz="1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Source: Model comparison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sz="half" idx="1"/>
          </p:nvPr>
        </p:nvSpPr>
        <p:spPr bwMode="auto">
          <a:xfrm>
            <a:off x="76200" y="1143000"/>
            <a:ext cx="4572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 smtClean="0"/>
              <a:t>Therminator</a:t>
            </a:r>
            <a:endParaRPr lang="en-US" sz="2400" dirty="0"/>
          </a:p>
          <a:p>
            <a:pPr lvl="1"/>
            <a:r>
              <a:rPr lang="en-US" sz="2000" dirty="0"/>
              <a:t>Blast-wave </a:t>
            </a:r>
            <a:r>
              <a:rPr lang="en-US" sz="2000" dirty="0" smtClean="0"/>
              <a:t>model (STAR tune):</a:t>
            </a:r>
          </a:p>
          <a:p>
            <a:pPr lvl="2"/>
            <a:r>
              <a:rPr lang="en-US" sz="1600" dirty="0" smtClean="0">
                <a:latin typeface="+mj-lt"/>
              </a:rPr>
              <a:t>Expansion:</a:t>
            </a:r>
            <a:r>
              <a:rPr lang="en-US" sz="1600" dirty="0" smtClean="0">
                <a:latin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</a:rPr>
              <a:t>v</a:t>
            </a:r>
            <a:r>
              <a:rPr lang="en-US" sz="1600" baseline="-25000" dirty="0" err="1" smtClean="0">
                <a:latin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</a:rPr>
              <a:t>(ρ</a:t>
            </a:r>
            <a:r>
              <a:rPr lang="en-US" sz="1600" dirty="0">
                <a:latin typeface="Times New Roman" pitchFamily="18" charset="0"/>
              </a:rPr>
              <a:t>)=(ρ/</a:t>
            </a:r>
            <a:r>
              <a:rPr lang="en-US" sz="1600" dirty="0" err="1">
                <a:latin typeface="Times New Roman" pitchFamily="18" charset="0"/>
              </a:rPr>
              <a:t>ρ</a:t>
            </a:r>
            <a:r>
              <a:rPr lang="en-US" sz="1600" baseline="-25000" dirty="0" err="1">
                <a:latin typeface="Times New Roman" pitchFamily="18" charset="0"/>
              </a:rPr>
              <a:t>max</a:t>
            </a:r>
            <a:r>
              <a:rPr lang="en-US" sz="1600" dirty="0">
                <a:latin typeface="Times New Roman" pitchFamily="18" charset="0"/>
              </a:rPr>
              <a:t>)/(</a:t>
            </a:r>
            <a:r>
              <a:rPr lang="en-US" sz="1600" dirty="0" smtClean="0">
                <a:latin typeface="Times New Roman" pitchFamily="18" charset="0"/>
              </a:rPr>
              <a:t>ρ/</a:t>
            </a:r>
            <a:r>
              <a:rPr lang="en-US" sz="1600" dirty="0" err="1" smtClean="0">
                <a:latin typeface="Times New Roman" pitchFamily="18" charset="0"/>
              </a:rPr>
              <a:t>ρ</a:t>
            </a:r>
            <a:r>
              <a:rPr lang="en-US" sz="1600" baseline="-25000" dirty="0" err="1" smtClean="0">
                <a:latin typeface="Times New Roman" pitchFamily="18" charset="0"/>
              </a:rPr>
              <a:t>max</a:t>
            </a:r>
            <a:r>
              <a:rPr lang="en-US" sz="1600" dirty="0" err="1" smtClean="0">
                <a:latin typeface="Times New Roman" pitchFamily="18" charset="0"/>
              </a:rPr>
              <a:t>+v</a:t>
            </a:r>
            <a:r>
              <a:rPr lang="en-US" sz="1600" baseline="-25000" dirty="0" err="1" smtClean="0">
                <a:latin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lvl="2"/>
            <a:r>
              <a:rPr lang="en-US" sz="1600" dirty="0" smtClean="0"/>
              <a:t>Freeze-out </a:t>
            </a:r>
            <a:r>
              <a:rPr lang="en-US" sz="1600" dirty="0"/>
              <a:t>occurs at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dirty="0"/>
              <a:t> =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baseline="-25000" dirty="0">
                <a:latin typeface="Times New Roman" pitchFamily="18" charset="0"/>
              </a:rPr>
              <a:t>0</a:t>
            </a:r>
            <a:r>
              <a:rPr lang="en-US" sz="1600" dirty="0">
                <a:latin typeface="Times New Roman" pitchFamily="18" charset="0"/>
              </a:rPr>
              <a:t> +</a:t>
            </a:r>
            <a:r>
              <a:rPr lang="en-US" sz="1600" dirty="0" err="1">
                <a:latin typeface="Times New Roman" pitchFamily="18" charset="0"/>
              </a:rPr>
              <a:t>aρ</a:t>
            </a:r>
            <a:r>
              <a:rPr lang="en-US" sz="1600" dirty="0"/>
              <a:t>.   </a:t>
            </a:r>
            <a:endParaRPr lang="en-US" sz="1600" dirty="0" smtClean="0"/>
          </a:p>
          <a:p>
            <a:pPr lvl="2"/>
            <a:r>
              <a:rPr lang="en-US" sz="1600" dirty="0" smtClean="0"/>
              <a:t>Finite emission time </a:t>
            </a:r>
            <a:r>
              <a:rPr lang="el-GR" sz="1600" dirty="0">
                <a:latin typeface="Times New Roman" pitchFamily="18" charset="0"/>
                <a:cs typeface="Times New Roman" pitchFamily="18" charset="0"/>
              </a:rPr>
              <a:t>Δτ </a:t>
            </a:r>
            <a:r>
              <a:rPr lang="en-US" sz="1600" dirty="0" smtClean="0"/>
              <a:t>in lab frame</a:t>
            </a:r>
          </a:p>
          <a:p>
            <a:pPr lvl="1"/>
            <a:r>
              <a:rPr lang="en-US" sz="2000" dirty="0" err="1" smtClean="0"/>
              <a:t>Kaons</a:t>
            </a:r>
            <a:r>
              <a:rPr lang="en-US" sz="2000" dirty="0" smtClean="0"/>
              <a:t>: Instant freeze-out </a:t>
            </a:r>
            <a:br>
              <a:rPr lang="en-US" sz="2000" dirty="0" smtClean="0"/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Δτ</a:t>
            </a:r>
            <a:r>
              <a:rPr lang="en-US" sz="1800" dirty="0" smtClean="0"/>
              <a:t> = 0, compare to </a:t>
            </a:r>
            <a:r>
              <a:rPr lang="el-GR" sz="1800" dirty="0" smtClean="0">
                <a:latin typeface="Times New Roman" pitchFamily="18" charset="0"/>
                <a:cs typeface="Times New Roman" pitchFamily="18" charset="0"/>
              </a:rPr>
              <a:t>Δτ</a:t>
            </a:r>
            <a:r>
              <a:rPr lang="en-US" sz="1800" dirty="0" smtClean="0"/>
              <a:t>~2  </a:t>
            </a:r>
            <a:r>
              <a:rPr lang="en-US" sz="1800" dirty="0" err="1" smtClean="0"/>
              <a:t>fm</a:t>
            </a:r>
            <a:r>
              <a:rPr lang="en-US" sz="1800" dirty="0" smtClean="0"/>
              <a:t>/c of </a:t>
            </a:r>
            <a:r>
              <a:rPr lang="en-US" sz="1800" dirty="0" err="1" smtClean="0"/>
              <a:t>pions</a:t>
            </a:r>
            <a:r>
              <a:rPr lang="en-US" sz="1800" dirty="0" smtClean="0"/>
              <a:t>) </a:t>
            </a:r>
            <a:r>
              <a:rPr lang="en-US" sz="2000" dirty="0" smtClean="0"/>
              <a:t>at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000" baseline="-25000" dirty="0" smtClean="0">
                <a:latin typeface="Times New Roman" pitchFamily="18" charset="0"/>
              </a:rPr>
              <a:t>0</a:t>
            </a:r>
            <a:r>
              <a:rPr lang="en-US" sz="2000" dirty="0" smtClean="0"/>
              <a:t> = 0.8 </a:t>
            </a:r>
            <a:r>
              <a:rPr lang="en-US" sz="2000" dirty="0" err="1" smtClean="0"/>
              <a:t>fm</a:t>
            </a:r>
            <a:r>
              <a:rPr lang="en-US" sz="2000" dirty="0" smtClean="0"/>
              <a:t>/c</a:t>
            </a:r>
          </a:p>
          <a:p>
            <a:pPr lvl="1"/>
            <a:r>
              <a:rPr lang="en-US" sz="2000" dirty="0" smtClean="0"/>
              <a:t>Resonances are needed for proper description</a:t>
            </a:r>
          </a:p>
          <a:p>
            <a:pPr lvl="1"/>
            <a:endParaRPr lang="en-US" sz="600" dirty="0" smtClean="0"/>
          </a:p>
          <a:p>
            <a:pPr marL="0" indent="0">
              <a:spcBef>
                <a:spcPct val="20000"/>
              </a:spcBef>
              <a:buNone/>
            </a:pPr>
            <a:r>
              <a:rPr lang="en-US" sz="2400" dirty="0" smtClean="0"/>
              <a:t>Hydrokinetic model</a:t>
            </a:r>
          </a:p>
          <a:p>
            <a:pPr lvl="1"/>
            <a:r>
              <a:rPr lang="en-US" sz="2000" dirty="0" smtClean="0"/>
              <a:t>Hybrid model</a:t>
            </a:r>
            <a:endParaRPr lang="en-US" sz="2000" dirty="0"/>
          </a:p>
          <a:p>
            <a:pPr lvl="2"/>
            <a:r>
              <a:rPr lang="en-US" sz="1600" dirty="0" err="1" smtClean="0"/>
              <a:t>Glauber</a:t>
            </a:r>
            <a:r>
              <a:rPr lang="en-US" sz="1600" dirty="0" smtClean="0"/>
              <a:t> </a:t>
            </a:r>
            <a:r>
              <a:rPr lang="en-US" sz="1600" dirty="0" err="1" smtClean="0"/>
              <a:t>initial+Hydro+uRQMD</a:t>
            </a:r>
            <a:endParaRPr lang="en-US" sz="1600" dirty="0" smtClean="0"/>
          </a:p>
          <a:p>
            <a:pPr lvl="1"/>
            <a:r>
              <a:rPr lang="en-US" sz="2000" dirty="0" smtClean="0"/>
              <a:t>Consistent </a:t>
            </a:r>
            <a:r>
              <a:rPr lang="en-US" sz="2000" dirty="0"/>
              <a:t>in “side”</a:t>
            </a:r>
          </a:p>
          <a:p>
            <a:pPr lvl="1"/>
            <a:r>
              <a:rPr lang="en-US" sz="2000" dirty="0" smtClean="0"/>
              <a:t>Slightly more tail (r&gt;15fm) in “out” and “long”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5181600" y="5997714"/>
            <a:ext cx="3505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8080"/>
                </a:solidFill>
              </a:rPr>
              <a:t>Therminator</a:t>
            </a:r>
            <a:r>
              <a:rPr lang="en-US" sz="1000" b="1" dirty="0" smtClean="0">
                <a:solidFill>
                  <a:srgbClr val="008080"/>
                </a:solidFill>
              </a:rPr>
              <a:t>: </a:t>
            </a:r>
            <a:r>
              <a:rPr lang="en-US" sz="1000" b="1" dirty="0" err="1" smtClean="0">
                <a:solidFill>
                  <a:srgbClr val="008080"/>
                </a:solidFill>
              </a:rPr>
              <a:t>Kisiel</a:t>
            </a:r>
            <a:r>
              <a:rPr lang="en-US" sz="1000" b="1" dirty="0" smtClean="0">
                <a:solidFill>
                  <a:srgbClr val="008080"/>
                </a:solidFill>
              </a:rPr>
              <a:t>, </a:t>
            </a:r>
            <a:r>
              <a:rPr lang="en-US" sz="1000" b="1" dirty="0" err="1" smtClean="0">
                <a:solidFill>
                  <a:srgbClr val="008080"/>
                </a:solidFill>
              </a:rPr>
              <a:t>Taluc</a:t>
            </a:r>
            <a:r>
              <a:rPr lang="en-US" sz="1000" b="1" dirty="0" smtClean="0">
                <a:solidFill>
                  <a:srgbClr val="008080"/>
                </a:solidFill>
              </a:rPr>
              <a:t>, </a:t>
            </a:r>
            <a:r>
              <a:rPr lang="en-US" sz="1000" b="1" dirty="0" err="1" smtClean="0">
                <a:solidFill>
                  <a:srgbClr val="008080"/>
                </a:solidFill>
              </a:rPr>
              <a:t>Broniowski</a:t>
            </a:r>
            <a:r>
              <a:rPr lang="en-US" sz="1000" b="1" dirty="0" smtClean="0">
                <a:solidFill>
                  <a:srgbClr val="008080"/>
                </a:solidFill>
              </a:rPr>
              <a:t>, </a:t>
            </a:r>
            <a:r>
              <a:rPr lang="en-US" sz="1000" b="1" dirty="0" err="1" smtClean="0">
                <a:solidFill>
                  <a:srgbClr val="008080"/>
                </a:solidFill>
              </a:rPr>
              <a:t>Florkowski</a:t>
            </a:r>
            <a:r>
              <a:rPr lang="en-US" sz="1000" b="1" dirty="0" smtClean="0">
                <a:solidFill>
                  <a:srgbClr val="008080"/>
                </a:solidFill>
              </a:rPr>
              <a:t>, </a:t>
            </a:r>
            <a:r>
              <a:rPr lang="en-US" sz="1000" b="1" dirty="0" err="1" smtClean="0">
                <a:solidFill>
                  <a:srgbClr val="008080"/>
                </a:solidFill>
              </a:rPr>
              <a:t>Comput</a:t>
            </a:r>
            <a:r>
              <a:rPr lang="en-US" sz="1000" b="1" dirty="0" smtClean="0">
                <a:solidFill>
                  <a:srgbClr val="008080"/>
                </a:solidFill>
              </a:rPr>
              <a:t>. Phys</a:t>
            </a:r>
            <a:r>
              <a:rPr lang="en-US" sz="1000" b="1" dirty="0">
                <a:solidFill>
                  <a:srgbClr val="008080"/>
                </a:solidFill>
              </a:rPr>
              <a:t>. </a:t>
            </a:r>
            <a:r>
              <a:rPr lang="en-US" sz="1000" b="1" dirty="0" err="1">
                <a:solidFill>
                  <a:srgbClr val="008080"/>
                </a:solidFill>
              </a:rPr>
              <a:t>Commun</a:t>
            </a:r>
            <a:r>
              <a:rPr lang="en-US" sz="1000" b="1" dirty="0">
                <a:solidFill>
                  <a:srgbClr val="008080"/>
                </a:solidFill>
              </a:rPr>
              <a:t>. 174 (2006) 669</a:t>
            </a:r>
            <a:r>
              <a:rPr lang="en-US" sz="1000" b="1" dirty="0" smtClean="0">
                <a:solidFill>
                  <a:srgbClr val="008080"/>
                </a:solidFill>
              </a:rPr>
              <a:t>.</a:t>
            </a:r>
          </a:p>
          <a:p>
            <a:endParaRPr lang="en-US" sz="1000" b="1" dirty="0" smtClean="0">
              <a:solidFill>
                <a:srgbClr val="008080"/>
              </a:solidFill>
            </a:endParaRPr>
          </a:p>
          <a:p>
            <a:r>
              <a:rPr lang="en-US" sz="1000" b="1" dirty="0" smtClean="0">
                <a:solidFill>
                  <a:srgbClr val="008080"/>
                </a:solidFill>
              </a:rPr>
              <a:t>HKM</a:t>
            </a:r>
            <a:r>
              <a:rPr lang="en-US" sz="1000" b="1" dirty="0">
                <a:solidFill>
                  <a:srgbClr val="008080"/>
                </a:solidFill>
              </a:rPr>
              <a:t>:  PRC81, 054903 (2010)</a:t>
            </a:r>
          </a:p>
          <a:p>
            <a:r>
              <a:rPr lang="en-US" sz="1000" b="1" dirty="0" smtClean="0">
                <a:solidFill>
                  <a:srgbClr val="008080"/>
                </a:solidFill>
              </a:rPr>
              <a:t>data from </a:t>
            </a:r>
            <a:r>
              <a:rPr lang="en-US" sz="1000" b="1" dirty="0" err="1" smtClean="0">
                <a:solidFill>
                  <a:srgbClr val="008080"/>
                </a:solidFill>
              </a:rPr>
              <a:t>Shapoval</a:t>
            </a:r>
            <a:r>
              <a:rPr lang="en-US" sz="1000" b="1" dirty="0" smtClean="0">
                <a:solidFill>
                  <a:srgbClr val="008080"/>
                </a:solidFill>
              </a:rPr>
              <a:t>, </a:t>
            </a:r>
            <a:r>
              <a:rPr lang="en-US" sz="1000" b="1" dirty="0" err="1" smtClean="0">
                <a:solidFill>
                  <a:srgbClr val="008080"/>
                </a:solidFill>
              </a:rPr>
              <a:t>Sinyukov</a:t>
            </a:r>
            <a:r>
              <a:rPr lang="en-US" sz="1000" b="1" dirty="0" smtClean="0">
                <a:solidFill>
                  <a:srgbClr val="008080"/>
                </a:solidFill>
              </a:rPr>
              <a:t>, private communication</a:t>
            </a:r>
            <a:endParaRPr lang="en-US" sz="1000" b="1" dirty="0">
              <a:solidFill>
                <a:srgbClr val="00808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5749"/>
            <a:ext cx="4523292" cy="606247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auto">
          <a:xfrm>
            <a:off x="4548262" y="990600"/>
            <a:ext cx="4495800" cy="50071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4799"/>
            <a:ext cx="4524375" cy="6062472"/>
          </a:xfrm>
        </p:spPr>
      </p:pic>
      <p:grpSp>
        <p:nvGrpSpPr>
          <p:cNvPr id="17" name="Group 16"/>
          <p:cNvGrpSpPr/>
          <p:nvPr/>
        </p:nvGrpSpPr>
        <p:grpSpPr>
          <a:xfrm>
            <a:off x="5181600" y="4619625"/>
            <a:ext cx="1383663" cy="295275"/>
            <a:chOff x="1190625" y="3363647"/>
            <a:chExt cx="1383663" cy="295275"/>
          </a:xfrm>
        </p:grpSpPr>
        <p:sp>
          <p:nvSpPr>
            <p:cNvPr id="18" name="Rectangle 17"/>
            <p:cNvSpPr/>
            <p:nvPr/>
          </p:nvSpPr>
          <p:spPr>
            <a:xfrm>
              <a:off x="1524000" y="3403521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8080"/>
                  </a:solidFill>
                </a:rPr>
                <a:t>arXiv:1302.3168</a:t>
              </a:r>
              <a:endParaRPr lang="en-US" sz="900" dirty="0">
                <a:solidFill>
                  <a:srgbClr val="008080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5" y="3363647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473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30" y="606159"/>
            <a:ext cx="4852874" cy="6134884"/>
          </a:xfrm>
          <a:prstGeom prst="rect">
            <a:avLst/>
          </a:prstGeom>
        </p:spPr>
      </p:pic>
      <p:sp>
        <p:nvSpPr>
          <p:cNvPr id="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46532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Radii: rising trend at low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T</a:t>
            </a:r>
            <a:endParaRPr lang="en-US" sz="2000" baseline="-250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Strongest in “long”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Buda-Lund model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Perfect hydrodynamics, </a:t>
            </a:r>
            <a:br>
              <a:rPr lang="en-US" sz="1800" dirty="0" smtClean="0"/>
            </a:br>
            <a:r>
              <a:rPr lang="en-US" sz="1800" dirty="0" smtClean="0"/>
              <a:t>inherent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-scaling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Works perfectly for </a:t>
            </a:r>
            <a:r>
              <a:rPr lang="en-US" sz="1800" dirty="0" err="1" smtClean="0"/>
              <a:t>pions</a:t>
            </a:r>
            <a:endParaRPr lang="en-US" sz="1800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Deviates from </a:t>
            </a:r>
            <a:r>
              <a:rPr lang="en-US" sz="1800" dirty="0" err="1" smtClean="0"/>
              <a:t>kaons</a:t>
            </a:r>
            <a:r>
              <a:rPr lang="en-US" sz="1800" dirty="0" smtClean="0"/>
              <a:t> in the “long” direction in the lowest </a:t>
            </a:r>
            <a:r>
              <a:rPr lang="en-US" sz="1800" dirty="0" err="1" smtClean="0"/>
              <a:t>m</a:t>
            </a:r>
            <a:r>
              <a:rPr lang="en-US" sz="1800" baseline="-25000" dirty="0" err="1" smtClean="0"/>
              <a:t>T</a:t>
            </a:r>
            <a:r>
              <a:rPr lang="en-US" sz="1800" dirty="0" smtClean="0"/>
              <a:t> bin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HKM (Hydro-kinetic model)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Describes all trends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Some deviation in the “out” direction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Note the different centrality definition</a:t>
            </a:r>
          </a:p>
        </p:txBody>
      </p:sp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Transverse mass dependence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704227" y="1091323"/>
            <a:ext cx="4363573" cy="53094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943600" y="6393756"/>
            <a:ext cx="2746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8080"/>
                </a:solidFill>
              </a:rPr>
              <a:t>Buda-Lund: </a:t>
            </a:r>
            <a:r>
              <a:rPr lang="en-US" sz="1000" b="1" dirty="0" smtClean="0">
                <a:solidFill>
                  <a:srgbClr val="008080"/>
                </a:solidFill>
              </a:rPr>
              <a:t>M. </a:t>
            </a:r>
            <a:r>
              <a:rPr lang="en-US" sz="1000" b="1" dirty="0" err="1" smtClean="0">
                <a:solidFill>
                  <a:srgbClr val="008080"/>
                </a:solidFill>
              </a:rPr>
              <a:t>Csan</a:t>
            </a:r>
            <a:r>
              <a:rPr lang="hu-HU" sz="1000" b="1" dirty="0" smtClean="0">
                <a:solidFill>
                  <a:srgbClr val="008080"/>
                </a:solidFill>
              </a:rPr>
              <a:t>ád, </a:t>
            </a:r>
            <a:r>
              <a:rPr lang="en-US" sz="1000" b="1" dirty="0" smtClean="0">
                <a:solidFill>
                  <a:srgbClr val="008080"/>
                </a:solidFill>
              </a:rPr>
              <a:t>arXiv:0801.4434v2</a:t>
            </a:r>
          </a:p>
          <a:p>
            <a:r>
              <a:rPr lang="en-US" sz="1000" b="1" dirty="0" smtClean="0">
                <a:solidFill>
                  <a:srgbClr val="008080"/>
                </a:solidFill>
              </a:rPr>
              <a:t>HKM</a:t>
            </a:r>
            <a:r>
              <a:rPr lang="en-US" sz="1000" b="1" dirty="0">
                <a:solidFill>
                  <a:srgbClr val="008080"/>
                </a:solidFill>
              </a:rPr>
              <a:t>:  PRC81, 054903 (2010)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603504"/>
            <a:ext cx="4855464" cy="613562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4709160" y="1088136"/>
            <a:ext cx="4363573" cy="530947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603504"/>
            <a:ext cx="4855464" cy="613562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086600" y="5553075"/>
            <a:ext cx="1383663" cy="295275"/>
            <a:chOff x="1190625" y="3363647"/>
            <a:chExt cx="1383663" cy="295275"/>
          </a:xfrm>
        </p:grpSpPr>
        <p:sp>
          <p:nvSpPr>
            <p:cNvPr id="18" name="Rectangle 17"/>
            <p:cNvSpPr/>
            <p:nvPr/>
          </p:nvSpPr>
          <p:spPr>
            <a:xfrm>
              <a:off x="1524000" y="3403521"/>
              <a:ext cx="1050288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 smtClean="0">
                  <a:solidFill>
                    <a:srgbClr val="008080"/>
                  </a:solidFill>
                </a:rPr>
                <a:t>arXiv:1302.3168</a:t>
              </a:r>
              <a:endParaRPr lang="en-US" sz="900" dirty="0">
                <a:solidFill>
                  <a:srgbClr val="008080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5" y="3363647"/>
              <a:ext cx="4000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958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 smtClean="0"/>
              <a:t>Summary</a:t>
            </a:r>
          </a:p>
        </p:txBody>
      </p:sp>
      <p:sp>
        <p:nvSpPr>
          <p:cNvPr id="237570" name="Content Placeholder 10"/>
          <p:cNvSpPr>
            <a:spLocks noGrp="1"/>
          </p:cNvSpPr>
          <p:nvPr>
            <p:ph type="body" idx="1"/>
          </p:nvPr>
        </p:nvSpPr>
        <p:spPr>
          <a:xfrm>
            <a:off x="152400" y="1371600"/>
            <a:ext cx="8839200" cy="5105400"/>
          </a:xfrm>
        </p:spPr>
        <p:txBody>
          <a:bodyPr/>
          <a:lstStyle/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First model-independent extraction of </a:t>
            </a:r>
            <a:r>
              <a:rPr lang="en-US" sz="2800" dirty="0" err="1" smtClean="0"/>
              <a:t>kaon</a:t>
            </a:r>
            <a:r>
              <a:rPr lang="en-US" sz="2800" dirty="0" smtClean="0"/>
              <a:t> 3D source shape presented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No significant non-Gaussian tail is observed </a:t>
            </a:r>
            <a:br>
              <a:rPr lang="en-US" sz="2800" dirty="0" smtClean="0"/>
            </a:br>
            <a:r>
              <a:rPr lang="en-US" sz="2800" dirty="0" smtClean="0"/>
              <a:t>in RHIC √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NN</a:t>
            </a:r>
            <a:r>
              <a:rPr lang="en-US" sz="2800" dirty="0" smtClean="0"/>
              <a:t>=200 </a:t>
            </a:r>
            <a:r>
              <a:rPr lang="en-US" sz="2800" dirty="0" err="1" smtClean="0"/>
              <a:t>GeV</a:t>
            </a:r>
            <a:r>
              <a:rPr lang="en-US" sz="2800" dirty="0" smtClean="0"/>
              <a:t> central </a:t>
            </a:r>
            <a:r>
              <a:rPr lang="en-US" sz="2800" dirty="0" err="1" smtClean="0"/>
              <a:t>Au+Au</a:t>
            </a:r>
            <a:r>
              <a:rPr lang="en-US" sz="2800" dirty="0" smtClean="0"/>
              <a:t> data</a:t>
            </a:r>
          </a:p>
          <a:p>
            <a:pPr lvl="1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/>
          </a:p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Model comparison indicates that </a:t>
            </a:r>
            <a:r>
              <a:rPr lang="en-US" sz="2800" dirty="0" err="1" smtClean="0"/>
              <a:t>kaons</a:t>
            </a:r>
            <a:r>
              <a:rPr lang="en-US" sz="2800" dirty="0" smtClean="0"/>
              <a:t> and </a:t>
            </a:r>
            <a:r>
              <a:rPr lang="en-US" sz="2800" dirty="0" err="1" smtClean="0"/>
              <a:t>pions</a:t>
            </a:r>
            <a:r>
              <a:rPr lang="en-US" sz="2800" dirty="0" smtClean="0"/>
              <a:t> may be subject to different dynamics</a:t>
            </a:r>
          </a:p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 smtClean="0"/>
          </a:p>
          <a:p>
            <a:pPr marL="341313" indent="-341313" defTabSz="457200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/>
              <a:t>The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-dependence of the Gaussian radii indicates that 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T</a:t>
            </a:r>
            <a:r>
              <a:rPr lang="en-US" sz="2800" dirty="0" smtClean="0"/>
              <a:t>-scaling is broken in the “long” direction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0000"/>
                </a:solidFill>
              </a:rPr>
              <a:t>Thank You!</a:t>
            </a:r>
            <a:endParaRPr lang="en-US" b="0" dirty="0"/>
          </a:p>
        </p:txBody>
      </p:sp>
      <p:pic>
        <p:nvPicPr>
          <p:cNvPr id="238594" name="Picture 15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508125"/>
            <a:ext cx="4876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4495800" y="990600"/>
            <a:ext cx="4724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NIKHEF and Utrecht University, Amsterdam, The Netherlands</a:t>
            </a:r>
          </a:p>
          <a:p>
            <a:r>
              <a:rPr lang="en-US" sz="1200" dirty="0"/>
              <a:t>Ohio State University, Columbus, Ohio 43210</a:t>
            </a:r>
          </a:p>
          <a:p>
            <a:r>
              <a:rPr lang="en-US" sz="1200" dirty="0"/>
              <a:t>Old Dominion University, Norfolk, VA, 23529</a:t>
            </a:r>
          </a:p>
          <a:p>
            <a:r>
              <a:rPr lang="en-US" sz="1200" dirty="0" err="1"/>
              <a:t>Panjab</a:t>
            </a:r>
            <a:r>
              <a:rPr lang="en-US" sz="1200" dirty="0"/>
              <a:t> University, Chandigarh 160014, India</a:t>
            </a:r>
          </a:p>
          <a:p>
            <a:r>
              <a:rPr lang="en-US" sz="1200" dirty="0"/>
              <a:t>Pennsylvania State University, University Park, Pennsylvania 16802</a:t>
            </a:r>
          </a:p>
          <a:p>
            <a:r>
              <a:rPr lang="en-US" sz="1200" dirty="0"/>
              <a:t>Institute of High Energy Physics, </a:t>
            </a:r>
            <a:r>
              <a:rPr lang="en-US" sz="1200" dirty="0" err="1"/>
              <a:t>Protvino</a:t>
            </a:r>
            <a:r>
              <a:rPr lang="en-US" sz="1200" dirty="0"/>
              <a:t>, Russia</a:t>
            </a:r>
          </a:p>
          <a:p>
            <a:r>
              <a:rPr lang="en-US" sz="1200" dirty="0"/>
              <a:t>Purdue University, West Lafayette, Indiana 47907</a:t>
            </a:r>
          </a:p>
          <a:p>
            <a:r>
              <a:rPr lang="en-US" sz="1200" dirty="0"/>
              <a:t>Pusan National University, Pusan, Republic of Korea</a:t>
            </a:r>
          </a:p>
          <a:p>
            <a:r>
              <a:rPr lang="en-US" sz="1200" dirty="0"/>
              <a:t>University of Rajasthan, Jaipur 302004, India</a:t>
            </a:r>
          </a:p>
          <a:p>
            <a:r>
              <a:rPr lang="en-US" sz="1200" dirty="0"/>
              <a:t>Rice University, Houston, Texas 77251</a:t>
            </a:r>
          </a:p>
          <a:p>
            <a:r>
              <a:rPr lang="en-US" sz="1200" dirty="0" err="1"/>
              <a:t>Universidade</a:t>
            </a:r>
            <a:r>
              <a:rPr lang="en-US" sz="1200" dirty="0"/>
              <a:t> de Sao Paulo, Sao Paulo, Brazil</a:t>
            </a:r>
          </a:p>
          <a:p>
            <a:r>
              <a:rPr lang="en-US" sz="1200" dirty="0"/>
              <a:t>University of Science \&amp; Technology of China, Hefei 230026, China</a:t>
            </a:r>
          </a:p>
          <a:p>
            <a:r>
              <a:rPr lang="en-US" sz="1200" dirty="0"/>
              <a:t>Shandong University, Jinan, Shandong 250100, China</a:t>
            </a:r>
          </a:p>
          <a:p>
            <a:r>
              <a:rPr lang="en-US" sz="1200" dirty="0"/>
              <a:t>Shanghai Institute of Applied Physics, Shanghai 201800, China</a:t>
            </a:r>
          </a:p>
          <a:p>
            <a:r>
              <a:rPr lang="en-US" sz="1200" dirty="0"/>
              <a:t>SUBATECH, Nantes, France</a:t>
            </a:r>
          </a:p>
          <a:p>
            <a:r>
              <a:rPr lang="en-US" sz="1200" dirty="0"/>
              <a:t>Texas A\&amp;M University, College Station, Texas 77843</a:t>
            </a:r>
          </a:p>
          <a:p>
            <a:r>
              <a:rPr lang="en-US" sz="1200" dirty="0"/>
              <a:t>University of Texas, Austin, Texas 78712</a:t>
            </a:r>
          </a:p>
          <a:p>
            <a:r>
              <a:rPr lang="en-US" sz="1200" dirty="0"/>
              <a:t>University of Houston, Houston, TX, 77204</a:t>
            </a:r>
          </a:p>
          <a:p>
            <a:r>
              <a:rPr lang="en-US" sz="1200" dirty="0"/>
              <a:t>Tsinghua University, Beijing 100084, China</a:t>
            </a:r>
          </a:p>
          <a:p>
            <a:r>
              <a:rPr lang="en-US" sz="1200" dirty="0"/>
              <a:t>United States Naval Academy, Annapolis, MD 21402</a:t>
            </a:r>
          </a:p>
          <a:p>
            <a:r>
              <a:rPr lang="en-US" sz="1200" dirty="0"/>
              <a:t>Valparaiso University, Valparaiso, Indiana 46383</a:t>
            </a:r>
          </a:p>
          <a:p>
            <a:r>
              <a:rPr lang="en-US" sz="1200" dirty="0"/>
              <a:t>Variable Energy Cyclotron Centre, Kolkata 700064, India</a:t>
            </a:r>
          </a:p>
          <a:p>
            <a:r>
              <a:rPr lang="en-US" sz="1200" dirty="0"/>
              <a:t>Warsaw University of Technology, Warsaw, Poland</a:t>
            </a:r>
          </a:p>
          <a:p>
            <a:r>
              <a:rPr lang="en-US" sz="1200" dirty="0"/>
              <a:t>University of Washington, Seattle, Washington 98195</a:t>
            </a:r>
          </a:p>
          <a:p>
            <a:r>
              <a:rPr lang="en-US" sz="1200" dirty="0"/>
              <a:t>Wayne State University, Detroit, Michigan 48201</a:t>
            </a:r>
          </a:p>
          <a:p>
            <a:r>
              <a:rPr lang="en-US" sz="1200" dirty="0"/>
              <a:t>Institute of Particle Physics, CCNU (HZNU), Wuhan 430079, China</a:t>
            </a:r>
          </a:p>
          <a:p>
            <a:r>
              <a:rPr lang="en-US" sz="1200" dirty="0"/>
              <a:t>Yale University, New Haven, Connecticut 06520</a:t>
            </a:r>
          </a:p>
          <a:p>
            <a:r>
              <a:rPr lang="en-US" sz="1200" dirty="0"/>
              <a:t>University of Zagreb, Zagreb, HR-10002, Croatia</a:t>
            </a:r>
          </a:p>
          <a:p>
            <a:r>
              <a:rPr lang="en-US" sz="1200" dirty="0"/>
              <a:t> </a:t>
            </a:r>
          </a:p>
        </p:txBody>
      </p:sp>
      <p:sp>
        <p:nvSpPr>
          <p:cNvPr id="8" name="Rectangle 56"/>
          <p:cNvSpPr>
            <a:spLocks noChangeArrowheads="1"/>
          </p:cNvSpPr>
          <p:nvPr/>
        </p:nvSpPr>
        <p:spPr bwMode="auto">
          <a:xfrm>
            <a:off x="76200" y="990600"/>
            <a:ext cx="4648200" cy="526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Argonne National Laboratory, Argonne, Illinois 60439</a:t>
            </a:r>
          </a:p>
          <a:p>
            <a:r>
              <a:rPr lang="en-US" sz="1200" dirty="0"/>
              <a:t>Brookhaven National Laboratory, Upton, New York 11973</a:t>
            </a:r>
          </a:p>
          <a:p>
            <a:r>
              <a:rPr lang="en-US" sz="1200" dirty="0"/>
              <a:t>University of California, Berkeley, California 94720</a:t>
            </a:r>
          </a:p>
          <a:p>
            <a:r>
              <a:rPr lang="en-US" sz="1200" dirty="0"/>
              <a:t>University of California, Davis, California 95616</a:t>
            </a:r>
          </a:p>
          <a:p>
            <a:r>
              <a:rPr lang="en-US" sz="1200" dirty="0"/>
              <a:t>University of California, Los Angeles, California 90095</a:t>
            </a:r>
          </a:p>
          <a:p>
            <a:r>
              <a:rPr lang="en-US" sz="1200" dirty="0" err="1"/>
              <a:t>Universidade</a:t>
            </a:r>
            <a:r>
              <a:rPr lang="en-US" sz="1200" dirty="0"/>
              <a:t> </a:t>
            </a:r>
            <a:r>
              <a:rPr lang="en-US" sz="1200" dirty="0" err="1"/>
              <a:t>Estadual</a:t>
            </a:r>
            <a:r>
              <a:rPr lang="en-US" sz="1200" dirty="0"/>
              <a:t> de Campinas, Sao Paulo, Brazil</a:t>
            </a:r>
          </a:p>
          <a:p>
            <a:r>
              <a:rPr lang="en-US" sz="1200" dirty="0"/>
              <a:t>University of Illinois at Chicago, Chicago, Illinois 60607</a:t>
            </a:r>
          </a:p>
          <a:p>
            <a:r>
              <a:rPr lang="en-US" sz="1200" dirty="0"/>
              <a:t>Creighton University, Omaha, Nebraska 68178</a:t>
            </a:r>
          </a:p>
          <a:p>
            <a:r>
              <a:rPr lang="en-US" sz="1200" dirty="0"/>
              <a:t>Czech Technical University in Prague, FNSPE, Prague, 115 19, Czech Republic</a:t>
            </a:r>
          </a:p>
          <a:p>
            <a:r>
              <a:rPr lang="en-US" sz="1200" dirty="0"/>
              <a:t>Nuclear Physics Institute AS CR, 250 68 </a:t>
            </a:r>
            <a:r>
              <a:rPr lang="en-US" sz="1200" dirty="0" err="1" smtClean="0"/>
              <a:t>Ře</a:t>
            </a:r>
            <a:r>
              <a:rPr lang="en-US" sz="1200" dirty="0" err="1"/>
              <a:t>ž</a:t>
            </a:r>
            <a:r>
              <a:rPr lang="en-US" sz="1200" dirty="0" smtClean="0"/>
              <a:t>/</a:t>
            </a:r>
            <a:r>
              <a:rPr lang="en-US" sz="1200" dirty="0"/>
              <a:t>Prague, Czech Republic</a:t>
            </a:r>
          </a:p>
          <a:p>
            <a:r>
              <a:rPr lang="en-US" sz="1200" dirty="0"/>
              <a:t>University of Frankfurt, Frankfurt, Germany</a:t>
            </a:r>
          </a:p>
          <a:p>
            <a:r>
              <a:rPr lang="en-US" sz="1200" dirty="0"/>
              <a:t>Institute of Physics, Bhubaneswar 751005, India</a:t>
            </a:r>
          </a:p>
          <a:p>
            <a:r>
              <a:rPr lang="en-US" sz="1200" dirty="0"/>
              <a:t>Indian Institute of Technology, Mumbai, India</a:t>
            </a:r>
          </a:p>
          <a:p>
            <a:r>
              <a:rPr lang="en-US" sz="1200" dirty="0"/>
              <a:t>Indiana University, Bloomington, Indiana 47408</a:t>
            </a:r>
          </a:p>
          <a:p>
            <a:r>
              <a:rPr lang="en-US" sz="1200" dirty="0" err="1"/>
              <a:t>Alikhanov</a:t>
            </a:r>
            <a:r>
              <a:rPr lang="en-US" sz="1200" dirty="0"/>
              <a:t> Institute for Theoretical and Experimental Physics, Moscow, Russia</a:t>
            </a:r>
          </a:p>
          <a:p>
            <a:r>
              <a:rPr lang="en-US" sz="1200" dirty="0"/>
              <a:t>University of Jammu, Jammu 180001, India</a:t>
            </a:r>
          </a:p>
          <a:p>
            <a:r>
              <a:rPr lang="en-US" sz="1200" dirty="0"/>
              <a:t>Joint Institute for Nuclear Research, </a:t>
            </a:r>
            <a:r>
              <a:rPr lang="en-US" sz="1200" dirty="0" err="1"/>
              <a:t>Dubna</a:t>
            </a:r>
            <a:r>
              <a:rPr lang="en-US" sz="1200" dirty="0"/>
              <a:t>, 141 980, Russia</a:t>
            </a:r>
          </a:p>
          <a:p>
            <a:r>
              <a:rPr lang="en-US" sz="1200" dirty="0"/>
              <a:t>Kent State University, Kent, Ohio 44242</a:t>
            </a:r>
          </a:p>
          <a:p>
            <a:r>
              <a:rPr lang="en-US" sz="1200" dirty="0"/>
              <a:t>University of Kentucky, Lexington, Kentucky, 40506-0055</a:t>
            </a:r>
          </a:p>
          <a:p>
            <a:r>
              <a:rPr lang="en-US" sz="1200" dirty="0"/>
              <a:t>Institute of Modern Physics, Lanzhou, China</a:t>
            </a:r>
          </a:p>
          <a:p>
            <a:r>
              <a:rPr lang="en-US" sz="1200" dirty="0"/>
              <a:t>Lawrence Berkeley National Laboratory, Berkeley, California 94720</a:t>
            </a:r>
          </a:p>
          <a:p>
            <a:r>
              <a:rPr lang="en-US" sz="1200" dirty="0"/>
              <a:t>Massachusetts Institute of Technology, Cambridge, MA </a:t>
            </a:r>
          </a:p>
          <a:p>
            <a:r>
              <a:rPr lang="en-US" sz="1200" dirty="0"/>
              <a:t>Max-Planck-</a:t>
            </a:r>
            <a:r>
              <a:rPr lang="en-US" sz="1200" dirty="0" err="1"/>
              <a:t>Institut</a:t>
            </a:r>
            <a:r>
              <a:rPr lang="en-US" sz="1200" dirty="0"/>
              <a:t> </a:t>
            </a:r>
            <a:r>
              <a:rPr lang="en-US" sz="1200" dirty="0" err="1"/>
              <a:t>f\"ur</a:t>
            </a:r>
            <a:r>
              <a:rPr lang="en-US" sz="1200" dirty="0"/>
              <a:t> </a:t>
            </a:r>
            <a:r>
              <a:rPr lang="en-US" sz="1200" dirty="0" err="1"/>
              <a:t>Physik</a:t>
            </a:r>
            <a:r>
              <a:rPr lang="en-US" sz="1200" dirty="0"/>
              <a:t>, Munich, Germany</a:t>
            </a:r>
          </a:p>
          <a:p>
            <a:r>
              <a:rPr lang="en-US" sz="1200" dirty="0"/>
              <a:t>Michigan State University, East Lansing, Michigan 48824</a:t>
            </a:r>
          </a:p>
          <a:p>
            <a:r>
              <a:rPr lang="en-US" sz="1200" dirty="0"/>
              <a:t>Moscow Engineering Physics Institute, Moscow Russia</a:t>
            </a:r>
          </a:p>
        </p:txBody>
      </p:sp>
      <p:sp>
        <p:nvSpPr>
          <p:cNvPr id="9" name="Cím 1"/>
          <p:cNvSpPr txBox="1">
            <a:spLocks/>
          </p:cNvSpPr>
          <p:nvPr/>
        </p:nvSpPr>
        <p:spPr bwMode="auto">
          <a:xfrm>
            <a:off x="3162300" y="6353175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2400" b="1" kern="0" dirty="0" smtClean="0">
                <a:solidFill>
                  <a:schemeClr val="tx1"/>
                </a:solidFill>
              </a:rPr>
              <a:t>STAR Collaboration</a:t>
            </a:r>
            <a:endParaRPr lang="en-US" sz="2400" b="1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Content Placeholder 10" descr="phnx_fig3_ppg7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47800"/>
            <a:ext cx="53784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46" name="Picture 14" descr="1.pdf"/>
          <p:cNvPicPr>
            <a:picLocks noChangeAspect="1"/>
          </p:cNvPicPr>
          <p:nvPr/>
        </p:nvPicPr>
        <p:blipFill>
          <a:blip r:embed="rId3"/>
          <a:srcRect l="1134" t="13341" r="2267" b="13341"/>
          <a:stretch>
            <a:fillRect/>
          </a:stretch>
        </p:blipFill>
        <p:spPr bwMode="auto">
          <a:xfrm>
            <a:off x="4724400" y="1295400"/>
            <a:ext cx="43434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7" name="TextBox 19"/>
          <p:cNvSpPr txBox="1">
            <a:spLocks noChangeArrowheads="1"/>
          </p:cNvSpPr>
          <p:nvPr/>
        </p:nvSpPr>
        <p:spPr bwMode="auto">
          <a:xfrm>
            <a:off x="5486400" y="1219200"/>
            <a:ext cx="33528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solidFill>
                  <a:srgbClr val="008080"/>
                </a:solidFill>
              </a:rPr>
              <a:t>P. Chung </a:t>
            </a:r>
            <a:r>
              <a:rPr lang="hu-HU" sz="1200" b="1">
                <a:solidFill>
                  <a:srgbClr val="008080"/>
                </a:solidFill>
              </a:rPr>
              <a:t>(</a:t>
            </a:r>
            <a:r>
              <a:rPr lang="en-US" sz="1200" b="1">
                <a:solidFill>
                  <a:srgbClr val="008080"/>
                </a:solidFill>
              </a:rPr>
              <a:t>STAR</a:t>
            </a:r>
            <a:r>
              <a:rPr lang="hu-HU" sz="1200" b="1">
                <a:solidFill>
                  <a:srgbClr val="008080"/>
                </a:solidFill>
              </a:rPr>
              <a:t>)</a:t>
            </a:r>
            <a:r>
              <a:rPr lang="en-US" sz="1200" b="1">
                <a:solidFill>
                  <a:srgbClr val="008080"/>
                </a:solidFill>
              </a:rPr>
              <a:t>, arXiv:1012.5674 [nucl-ex] </a:t>
            </a:r>
            <a:endParaRPr lang="cs-CZ" sz="1200" b="1">
              <a:solidFill>
                <a:srgbClr val="008080"/>
              </a:solidFill>
            </a:endParaRPr>
          </a:p>
        </p:txBody>
      </p:sp>
      <p:sp>
        <p:nvSpPr>
          <p:cNvPr id="210948" name="TextBox 27"/>
          <p:cNvSpPr txBox="1">
            <a:spLocks noChangeArrowheads="1"/>
          </p:cNvSpPr>
          <p:nvPr/>
        </p:nvSpPr>
        <p:spPr bwMode="auto">
          <a:xfrm>
            <a:off x="4997450" y="5895975"/>
            <a:ext cx="37655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1600" b="1">
                <a:solidFill>
                  <a:srgbClr val="000066"/>
                </a:solidFill>
              </a:rPr>
              <a:t>Very good agreement</a:t>
            </a:r>
            <a:r>
              <a:rPr lang="en-US" sz="1600" b="1">
                <a:solidFill>
                  <a:srgbClr val="000066"/>
                </a:solidFill>
              </a:rPr>
              <a:t> of</a:t>
            </a:r>
            <a:r>
              <a:rPr lang="cs-CZ" sz="1600" b="1">
                <a:solidFill>
                  <a:srgbClr val="000066"/>
                </a:solidFill>
              </a:rPr>
              <a:t> PHENIX and STAR</a:t>
            </a:r>
            <a:r>
              <a:rPr lang="en-US" sz="1600" b="1">
                <a:solidFill>
                  <a:srgbClr val="000066"/>
                </a:solidFill>
              </a:rPr>
              <a:t> 3D pion source images</a:t>
            </a:r>
            <a:endParaRPr lang="cs-CZ" sz="1600" b="1">
              <a:solidFill>
                <a:srgbClr val="000066"/>
              </a:solidFill>
            </a:endParaRPr>
          </a:p>
        </p:txBody>
      </p:sp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tx2"/>
                </a:solidFill>
              </a:rPr>
              <a:t>3D </a:t>
            </a:r>
            <a:r>
              <a:rPr lang="en-US" sz="4000" dirty="0" err="1">
                <a:solidFill>
                  <a:schemeClr val="tx2"/>
                </a:solidFill>
              </a:rPr>
              <a:t>pions</a:t>
            </a:r>
            <a:r>
              <a:rPr lang="en-US" sz="4000" dirty="0">
                <a:solidFill>
                  <a:schemeClr val="tx2"/>
                </a:solidFill>
              </a:rPr>
              <a:t>, PHENIX </a:t>
            </a:r>
            <a:r>
              <a:rPr lang="en-US" sz="4000" dirty="0" smtClean="0">
                <a:solidFill>
                  <a:schemeClr val="tx2"/>
                </a:solidFill>
              </a:rPr>
              <a:t>and </a:t>
            </a:r>
            <a:r>
              <a:rPr lang="en-US" sz="4000" dirty="0">
                <a:solidFill>
                  <a:schemeClr val="tx2"/>
                </a:solidFill>
              </a:rPr>
              <a:t>STAR</a:t>
            </a:r>
          </a:p>
        </p:txBody>
      </p:sp>
      <p:sp>
        <p:nvSpPr>
          <p:cNvPr id="210950" name="Text Box 23"/>
          <p:cNvSpPr txBox="1">
            <a:spLocks noChangeArrowheads="1"/>
          </p:cNvSpPr>
          <p:nvPr/>
        </p:nvSpPr>
        <p:spPr bwMode="auto">
          <a:xfrm>
            <a:off x="6781800" y="45720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STAR PRELIMINARY</a:t>
            </a:r>
          </a:p>
        </p:txBody>
      </p:sp>
      <p:sp>
        <p:nvSpPr>
          <p:cNvPr id="210954" name="Rectangle 17"/>
          <p:cNvSpPr>
            <a:spLocks noChangeArrowheads="1"/>
          </p:cNvSpPr>
          <p:nvPr/>
        </p:nvSpPr>
        <p:spPr bwMode="auto">
          <a:xfrm>
            <a:off x="304800" y="5791200"/>
            <a:ext cx="43434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hu-HU" sz="2000">
                <a:solidFill>
                  <a:srgbClr val="000066"/>
                </a:solidFill>
              </a:rPr>
              <a:t> Elongated source </a:t>
            </a:r>
            <a:r>
              <a:rPr lang="en-US" sz="2000">
                <a:solidFill>
                  <a:srgbClr val="000066"/>
                </a:solidFill>
              </a:rPr>
              <a:t>in “out” direction</a:t>
            </a:r>
          </a:p>
          <a:p>
            <a:pPr lvl="1">
              <a:spcBef>
                <a:spcPct val="20000"/>
              </a:spcBef>
              <a:buFont typeface="Wingdings" pitchFamily="2" charset="2"/>
              <a:buNone/>
            </a:pPr>
            <a:r>
              <a:rPr lang="en-US" sz="1600"/>
              <a:t>Therminator Blast Wave model suggests non-zero emission duration</a:t>
            </a:r>
          </a:p>
        </p:txBody>
      </p:sp>
      <p:sp>
        <p:nvSpPr>
          <p:cNvPr id="2" name="Text Placeholder 11"/>
          <p:cNvSpPr>
            <a:spLocks/>
          </p:cNvSpPr>
          <p:nvPr/>
        </p:nvSpPr>
        <p:spPr bwMode="auto">
          <a:xfrm>
            <a:off x="914400" y="1219200"/>
            <a:ext cx="3733800" cy="3079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1200" b="1" dirty="0">
                <a:solidFill>
                  <a:schemeClr val="hlink"/>
                </a:solidFill>
              </a:rPr>
              <a:t>PHENIX, PRL100, 232301 (2008)</a:t>
            </a:r>
            <a:endParaRPr lang="ru-RU" sz="12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1" name="Content Placeholder 14" descr="kk_y050_star_auau200_00cen20_020kt036_c0s0_gfit.pdf"/>
          <p:cNvPicPr>
            <a:picLocks noGrp="1"/>
          </p:cNvPicPr>
          <p:nvPr>
            <p:ph sz="half" idx="4294967295"/>
          </p:nvPr>
        </p:nvPicPr>
        <p:blipFill>
          <a:blip r:embed="rId2"/>
          <a:srcRect l="3520" t="9843" r="15100" b="11632"/>
          <a:stretch>
            <a:fillRect/>
          </a:stretch>
        </p:blipFill>
        <p:spPr>
          <a:xfrm>
            <a:off x="1944688" y="1425575"/>
            <a:ext cx="3541712" cy="4975225"/>
          </a:xfrm>
        </p:spPr>
      </p:pic>
      <p:pic>
        <p:nvPicPr>
          <p:cNvPr id="240642" name="Content Placeholder 14" descr="Kaon_1Dimaging.gif"/>
          <p:cNvPicPr>
            <a:picLocks noGr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0" y="1398588"/>
            <a:ext cx="3562350" cy="4773612"/>
          </a:xfrm>
        </p:spPr>
      </p:pic>
      <p:sp>
        <p:nvSpPr>
          <p:cNvPr id="240643" name="TextBox 12"/>
          <p:cNvSpPr txBox="1">
            <a:spLocks noChangeArrowheads="1"/>
          </p:cNvSpPr>
          <p:nvPr/>
        </p:nvSpPr>
        <p:spPr bwMode="auto">
          <a:xfrm>
            <a:off x="76200" y="1524000"/>
            <a:ext cx="20843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34M+83M=117M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K</a:t>
            </a:r>
            <a:r>
              <a:rPr lang="cs-CZ" baseline="30000">
                <a:solidFill>
                  <a:srgbClr val="0000FF"/>
                </a:solidFill>
              </a:rPr>
              <a:t>+</a:t>
            </a:r>
            <a:r>
              <a:rPr lang="cs-CZ">
                <a:solidFill>
                  <a:srgbClr val="0000FF"/>
                </a:solidFill>
              </a:rPr>
              <a:t>K</a:t>
            </a:r>
            <a:r>
              <a:rPr lang="cs-CZ" baseline="30000">
                <a:solidFill>
                  <a:srgbClr val="0000FF"/>
                </a:solidFill>
              </a:rPr>
              <a:t>+</a:t>
            </a:r>
            <a:r>
              <a:rPr lang="cs-CZ">
                <a:solidFill>
                  <a:srgbClr val="0000FF"/>
                </a:solidFill>
              </a:rPr>
              <a:t> &amp; K</a:t>
            </a:r>
            <a:r>
              <a:rPr lang="cs-CZ" baseline="30000">
                <a:solidFill>
                  <a:srgbClr val="0000FF"/>
                </a:solidFill>
              </a:rPr>
              <a:t>-</a:t>
            </a:r>
            <a:r>
              <a:rPr lang="cs-CZ">
                <a:solidFill>
                  <a:srgbClr val="0000FF"/>
                </a:solidFill>
              </a:rPr>
              <a:t>K</a:t>
            </a:r>
            <a:r>
              <a:rPr lang="cs-CZ" baseline="30000">
                <a:solidFill>
                  <a:srgbClr val="0000FF"/>
                </a:solidFill>
              </a:rPr>
              <a:t>- </a:t>
            </a:r>
            <a:r>
              <a:rPr lang="cs-CZ">
                <a:solidFill>
                  <a:srgbClr val="0000FF"/>
                </a:solidFill>
              </a:rPr>
              <a:t>pairs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0000FF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STAR data are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well described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by Gaussian,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contrary to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PHENIX no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non-gaussian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tails are observed.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>
              <a:solidFill>
                <a:srgbClr val="0000FF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May be due 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to a different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k</a:t>
            </a:r>
            <a:r>
              <a:rPr lang="cs-CZ" baseline="-25000">
                <a:solidFill>
                  <a:srgbClr val="0000FF"/>
                </a:solidFill>
              </a:rPr>
              <a:t>T</a:t>
            </a:r>
            <a:r>
              <a:rPr lang="cs-CZ">
                <a:solidFill>
                  <a:srgbClr val="0000FF"/>
                </a:solidFill>
              </a:rPr>
              <a:t>-range: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STAR bin is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>
                <a:solidFill>
                  <a:srgbClr val="0000FF"/>
                </a:solidFill>
              </a:rPr>
              <a:t>4x narrower.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</a:rPr>
              <a:t>STAR 1D </a:t>
            </a:r>
            <a:r>
              <a:rPr lang="en-US" sz="4000" dirty="0" err="1">
                <a:solidFill>
                  <a:schemeClr val="tx2"/>
                </a:solidFill>
              </a:rPr>
              <a:t>kaons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40645" name="Text Box 19"/>
          <p:cNvSpPr txBox="1">
            <a:spLocks noChangeArrowheads="1"/>
          </p:cNvSpPr>
          <p:nvPr/>
        </p:nvSpPr>
        <p:spPr bwMode="auto">
          <a:xfrm>
            <a:off x="2476500" y="54102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STAR PRELIMINARY</a:t>
            </a:r>
          </a:p>
        </p:txBody>
      </p:sp>
      <p:sp>
        <p:nvSpPr>
          <p:cNvPr id="240646" name="Text Box 19"/>
          <p:cNvSpPr txBox="1">
            <a:spLocks noChangeArrowheads="1"/>
          </p:cNvSpPr>
          <p:nvPr/>
        </p:nvSpPr>
        <p:spPr bwMode="auto">
          <a:xfrm>
            <a:off x="2514600" y="2971800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STAR PRELIMINARY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49" name="Content Placeholder 9" descr="kk_y050_star_auau200_00cen30_036kt048_mom_gfit.gi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427538" y="763588"/>
            <a:ext cx="4954587" cy="6411912"/>
          </a:xfrm>
        </p:spPr>
      </p:pic>
      <p:pic>
        <p:nvPicPr>
          <p:cNvPr id="232450" name="Content Placeholder 9" descr="kk_y050_star_auau200_00cen30_020kt036_mom_gfit.gif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1588" y="762000"/>
            <a:ext cx="4954588" cy="6413500"/>
          </a:xfrm>
        </p:spPr>
      </p:pic>
      <p:sp>
        <p:nvSpPr>
          <p:cNvPr id="232451" name="TextBox 9"/>
          <p:cNvSpPr txBox="1">
            <a:spLocks noChangeArrowheads="1"/>
          </p:cNvSpPr>
          <p:nvPr/>
        </p:nvSpPr>
        <p:spPr bwMode="auto">
          <a:xfrm>
            <a:off x="3581400" y="6054725"/>
            <a:ext cx="205740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0000"/>
                </a:solidFill>
                <a:ea typeface="DejaVu Sans"/>
                <a:cs typeface="DejaVu Sans"/>
              </a:rPr>
              <a:t>Dataset </a:t>
            </a:r>
            <a:r>
              <a:rPr lang="en-US" dirty="0" smtClean="0">
                <a:solidFill>
                  <a:srgbClr val="FF0000"/>
                </a:solidFill>
                <a:ea typeface="DejaVu Sans"/>
                <a:cs typeface="DejaVu Sans"/>
              </a:rPr>
              <a:t>#2</a:t>
            </a:r>
            <a:endParaRPr lang="en-US" dirty="0">
              <a:solidFill>
                <a:srgbClr val="FF0000"/>
              </a:solidFill>
              <a:ea typeface="DejaVu Sans"/>
              <a:cs typeface="DejaVu Sans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b="1" dirty="0">
                <a:solidFill>
                  <a:srgbClr val="FF0000"/>
                </a:solidFill>
                <a:ea typeface="DejaVu Sans"/>
                <a:cs typeface="DejaVu Sans"/>
              </a:rPr>
              <a:t> Run4 Cent&lt;30%</a:t>
            </a:r>
            <a:endParaRPr lang="cs-CZ" b="1" dirty="0">
              <a:solidFill>
                <a:srgbClr val="FF0000"/>
              </a:solidFill>
              <a:ea typeface="DejaVu Sans"/>
              <a:cs typeface="DejaVu Sans"/>
            </a:endParaRPr>
          </a:p>
        </p:txBody>
      </p:sp>
      <p:sp>
        <p:nvSpPr>
          <p:cNvPr id="232452" name="Rectangle 9"/>
          <p:cNvSpPr>
            <a:spLocks noChangeArrowheads="1"/>
          </p:cNvSpPr>
          <p:nvPr/>
        </p:nvSpPr>
        <p:spPr bwMode="auto">
          <a:xfrm>
            <a:off x="1447800" y="1133475"/>
            <a:ext cx="18288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0.2&lt;kT&lt;0.36 GeV/c</a:t>
            </a:r>
          </a:p>
        </p:txBody>
      </p:sp>
      <p:sp>
        <p:nvSpPr>
          <p:cNvPr id="232453" name="Rectangle 9"/>
          <p:cNvSpPr>
            <a:spLocks noChangeArrowheads="1"/>
          </p:cNvSpPr>
          <p:nvPr/>
        </p:nvSpPr>
        <p:spPr bwMode="auto">
          <a:xfrm>
            <a:off x="6096000" y="1146175"/>
            <a:ext cx="19812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0.36&lt;kT&lt;0.48 GeV/c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</a:rPr>
              <a:t>Fit to correlation moments </a:t>
            </a:r>
            <a:r>
              <a:rPr lang="en-US" sz="4000" dirty="0" smtClean="0">
                <a:solidFill>
                  <a:schemeClr val="tx2"/>
                </a:solidFill>
              </a:rPr>
              <a:t>#2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32455" name="Rectangle 16"/>
          <p:cNvSpPr>
            <a:spLocks noChangeArrowheads="1"/>
          </p:cNvSpPr>
          <p:nvPr/>
        </p:nvSpPr>
        <p:spPr bwMode="auto">
          <a:xfrm>
            <a:off x="7010400" y="4114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CC0000"/>
                </a:solidFill>
              </a:rPr>
              <a:t>STAR PRELIMINARY</a:t>
            </a:r>
          </a:p>
        </p:txBody>
      </p:sp>
      <p:sp>
        <p:nvSpPr>
          <p:cNvPr id="232456" name="Rectangle 17"/>
          <p:cNvSpPr>
            <a:spLocks noChangeArrowheads="1"/>
          </p:cNvSpPr>
          <p:nvPr/>
        </p:nvSpPr>
        <p:spPr bwMode="auto">
          <a:xfrm>
            <a:off x="990600" y="4114800"/>
            <a:ext cx="1447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rgbClr val="CC0000"/>
                </a:solidFill>
              </a:rPr>
              <a:t>STAR PRELIMINARY</a:t>
            </a:r>
          </a:p>
        </p:txBody>
      </p:sp>
    </p:spTree>
    <p:extLst>
      <p:ext uri="{BB962C8B-B14F-4D97-AF65-F5344CB8AC3E}">
        <p14:creationId xmlns:p14="http://schemas.microsoft.com/office/powerpoint/2010/main" val="196267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b="0" dirty="0" err="1" smtClean="0"/>
              <a:t>Femtoscopy</a:t>
            </a:r>
            <a:endParaRPr lang="en-US" b="0" dirty="0"/>
          </a:p>
        </p:txBody>
      </p:sp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8819" y="4938653"/>
            <a:ext cx="3078373" cy="27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411827"/>
            <a:ext cx="4511705" cy="7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2397721"/>
            <a:ext cx="4511705" cy="497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864322"/>
            <a:ext cx="2971800" cy="5537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51922"/>
              </p:ext>
            </p:extLst>
          </p:nvPr>
        </p:nvGraphicFramePr>
        <p:xfrm>
          <a:off x="5029200" y="5527675"/>
          <a:ext cx="28956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36" name="Egyenlet" r:id="rId8" imgW="1422400" imgH="241300" progId="Equation.3">
                  <p:embed/>
                </p:oleObj>
              </mc:Choice>
              <mc:Fallback>
                <p:oleObj name="Egyenlet" r:id="rId8" imgW="1422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527675"/>
                        <a:ext cx="28956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76200" y="990600"/>
            <a:ext cx="9067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400" kern="0" dirty="0" smtClean="0"/>
              <a:t>Boson emitting source:</a:t>
            </a:r>
            <a:endParaRPr lang="en-US" sz="2000" kern="0" dirty="0" smtClean="0"/>
          </a:p>
          <a:p>
            <a:pPr lvl="1" eaLnBrk="1" hangingPunct="1"/>
            <a:r>
              <a:rPr lang="en-US" sz="2000" kern="0" dirty="0" smtClean="0"/>
              <a:t>Symmetric two-boson wave function</a:t>
            </a:r>
          </a:p>
          <a:p>
            <a:pPr marL="457200" lvl="1" indent="0" eaLnBrk="1" hangingPunct="1">
              <a:buNone/>
            </a:pPr>
            <a:endParaRPr lang="en-US" sz="2400" kern="0" dirty="0"/>
          </a:p>
          <a:p>
            <a:pPr marL="457200" lvl="1" indent="0" eaLnBrk="1" hangingPunct="1">
              <a:buNone/>
            </a:pPr>
            <a:endParaRPr lang="en-US" sz="2400" kern="0" dirty="0"/>
          </a:p>
          <a:p>
            <a:pPr marL="457200" lvl="1" indent="0" eaLnBrk="1" hangingPunct="1">
              <a:buNone/>
            </a:pPr>
            <a:endParaRPr lang="en-US" sz="2000" kern="0" dirty="0" smtClean="0">
              <a:solidFill>
                <a:srgbClr val="FF0000"/>
              </a:solidFill>
            </a:endParaRPr>
          </a:p>
          <a:p>
            <a:pPr marL="457200" lvl="1" indent="0" eaLnBrk="1" hangingPunct="1">
              <a:buNone/>
            </a:pPr>
            <a:r>
              <a:rPr lang="en-US" sz="2000" kern="0" dirty="0" smtClean="0">
                <a:solidFill>
                  <a:srgbClr val="FF0000"/>
                </a:solidFill>
              </a:rPr>
              <a:t>B</a:t>
            </a:r>
            <a:r>
              <a:rPr lang="en-US" sz="2000" kern="0" dirty="0" smtClean="0"/>
              <a:t>ose-</a:t>
            </a:r>
            <a:r>
              <a:rPr lang="en-US" sz="2000" kern="0" dirty="0" smtClean="0">
                <a:solidFill>
                  <a:srgbClr val="FF0000"/>
                </a:solidFill>
              </a:rPr>
              <a:t>E</a:t>
            </a:r>
            <a:r>
              <a:rPr lang="en-US" sz="2000" kern="0" dirty="0" smtClean="0"/>
              <a:t>instein </a:t>
            </a:r>
            <a:r>
              <a:rPr lang="en-US" sz="2000" kern="0" dirty="0" smtClean="0">
                <a:solidFill>
                  <a:srgbClr val="FF0000"/>
                </a:solidFill>
              </a:rPr>
              <a:t>C</a:t>
            </a:r>
            <a:r>
              <a:rPr lang="en-US" sz="2000" kern="0" dirty="0" smtClean="0"/>
              <a:t>orrelation / </a:t>
            </a:r>
            <a:r>
              <a:rPr lang="en-US" sz="2000" kern="0" dirty="0" err="1" smtClean="0">
                <a:solidFill>
                  <a:srgbClr val="FF0000"/>
                </a:solidFill>
              </a:rPr>
              <a:t>H</a:t>
            </a:r>
            <a:r>
              <a:rPr lang="en-US" sz="2000" kern="0" dirty="0" err="1" smtClean="0"/>
              <a:t>anbury</a:t>
            </a:r>
            <a:r>
              <a:rPr lang="en-US" sz="2000" kern="0" dirty="0" smtClean="0"/>
              <a:t>-</a:t>
            </a:r>
            <a:r>
              <a:rPr lang="en-US" sz="2000" kern="0" dirty="0" smtClean="0">
                <a:solidFill>
                  <a:srgbClr val="FF0000"/>
                </a:solidFill>
              </a:rPr>
              <a:t>B</a:t>
            </a:r>
            <a:r>
              <a:rPr lang="en-US" sz="2000" kern="0" dirty="0" smtClean="0"/>
              <a:t>rown–</a:t>
            </a:r>
            <a:r>
              <a:rPr lang="en-US" sz="2000" kern="0" dirty="0" err="1" smtClean="0">
                <a:solidFill>
                  <a:srgbClr val="FF0000"/>
                </a:solidFill>
              </a:rPr>
              <a:t>T</a:t>
            </a:r>
            <a:r>
              <a:rPr lang="en-US" sz="2000" kern="0" dirty="0" err="1" smtClean="0"/>
              <a:t>wiss</a:t>
            </a:r>
            <a:r>
              <a:rPr lang="en-US" sz="2000" kern="0" dirty="0" smtClean="0"/>
              <a:t> effect</a:t>
            </a:r>
          </a:p>
          <a:p>
            <a:pPr marL="457200" lvl="1" indent="0" eaLnBrk="1" hangingPunct="1">
              <a:buNone/>
            </a:pPr>
            <a:r>
              <a:rPr lang="en-US" sz="2000" kern="0" dirty="0" smtClean="0"/>
              <a:t>	</a:t>
            </a:r>
            <a:endParaRPr lang="en-US" sz="1600" kern="0" dirty="0"/>
          </a:p>
          <a:p>
            <a:pPr marL="457200" lvl="1" indent="0" eaLnBrk="1" hangingPunct="1">
              <a:buNone/>
            </a:pPr>
            <a:r>
              <a:rPr lang="en-US" sz="1600" kern="0" dirty="0" smtClean="0"/>
              <a:t>	</a:t>
            </a:r>
          </a:p>
          <a:p>
            <a:pPr eaLnBrk="1" hangingPunct="1"/>
            <a:r>
              <a:rPr lang="en-US" sz="2400" kern="0" dirty="0" smtClean="0"/>
              <a:t>Correlation function:</a:t>
            </a:r>
          </a:p>
          <a:p>
            <a:pPr marL="0" indent="0" eaLnBrk="1" hangingPunct="1">
              <a:buNone/>
            </a:pPr>
            <a:endParaRPr lang="en-US" kern="0" dirty="0"/>
          </a:p>
          <a:p>
            <a:pPr eaLnBrk="1" hangingPunct="1"/>
            <a:r>
              <a:rPr lang="en-US" sz="2400" kern="0" dirty="0" smtClean="0"/>
              <a:t>Final state interactions </a:t>
            </a:r>
          </a:p>
          <a:p>
            <a:pPr lvl="1" eaLnBrk="1" hangingPunct="1"/>
            <a:r>
              <a:rPr lang="en-US" sz="2000" kern="0" dirty="0" smtClean="0"/>
              <a:t>Compensating the Coulomb force</a:t>
            </a:r>
          </a:p>
          <a:p>
            <a:pPr lvl="1" eaLnBrk="1" hangingPunct="1"/>
            <a:r>
              <a:rPr lang="en-US" sz="2000" kern="0" dirty="0" smtClean="0"/>
              <a:t>Strong FSI …</a:t>
            </a:r>
            <a:endParaRPr lang="en-US" sz="2000" kern="0" dirty="0"/>
          </a:p>
          <a:p>
            <a:pPr eaLnBrk="1" hangingPunct="1"/>
            <a:r>
              <a:rPr lang="en-US" sz="2400" kern="0" dirty="0" smtClean="0"/>
              <a:t>Solving for the source is difficult </a:t>
            </a:r>
            <a:r>
              <a:rPr lang="en-US" sz="2400" kern="0" dirty="0" smtClean="0">
                <a:sym typeface="Wingdings" pitchFamily="2" charset="2"/>
              </a:rPr>
              <a:t> assumptions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85511" y="4343400"/>
            <a:ext cx="2984056" cy="59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71550"/>
            <a:ext cx="29432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5638800" y="1093787"/>
            <a:ext cx="1962665" cy="1960106"/>
            <a:chOff x="5715000" y="1493837"/>
            <a:chExt cx="1997547" cy="1960106"/>
          </a:xfrm>
        </p:grpSpPr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5715000" y="3023056"/>
              <a:ext cx="198002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dirty="0">
                  <a:solidFill>
                    <a:srgbClr val="0070C0"/>
                  </a:solidFill>
                  <a:latin typeface="Times New Roman" pitchFamily="-48" charset="0"/>
                </a:rPr>
                <a:t>Emitting source</a:t>
              </a:r>
            </a:p>
          </p:txBody>
        </p:sp>
        <p:sp>
          <p:nvSpPr>
            <p:cNvPr id="30" name="Oval 17"/>
            <p:cNvSpPr>
              <a:spLocks noChangeArrowheads="1"/>
            </p:cNvSpPr>
            <p:nvPr/>
          </p:nvSpPr>
          <p:spPr bwMode="auto">
            <a:xfrm>
              <a:off x="5883747" y="1493837"/>
              <a:ext cx="1828800" cy="1600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644285" y="1324646"/>
            <a:ext cx="1486933" cy="835941"/>
            <a:chOff x="7720485" y="1724696"/>
            <a:chExt cx="1486933" cy="835941"/>
          </a:xfrm>
        </p:grpSpPr>
        <p:sp>
          <p:nvSpPr>
            <p:cNvPr id="32" name="Oval 18"/>
            <p:cNvSpPr>
              <a:spLocks noChangeArrowheads="1"/>
            </p:cNvSpPr>
            <p:nvPr/>
          </p:nvSpPr>
          <p:spPr bwMode="auto">
            <a:xfrm rot="622550">
              <a:off x="7720485" y="2201862"/>
              <a:ext cx="838200" cy="358775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6"/>
            <p:cNvSpPr txBox="1">
              <a:spLocks noChangeArrowheads="1"/>
            </p:cNvSpPr>
            <p:nvPr/>
          </p:nvSpPr>
          <p:spPr bwMode="auto">
            <a:xfrm>
              <a:off x="7737144" y="1724696"/>
              <a:ext cx="147027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dirty="0" smtClean="0">
                  <a:solidFill>
                    <a:srgbClr val="FF0000"/>
                  </a:solidFill>
                  <a:latin typeface="Times New Roman" pitchFamily="-48" charset="0"/>
                </a:rPr>
                <a:t>Correlation</a:t>
              </a:r>
              <a:endParaRPr lang="en-US" sz="2200" dirty="0">
                <a:solidFill>
                  <a:srgbClr val="FF0000"/>
                </a:solidFill>
                <a:latin typeface="Times New Roman" pitchFamily="-4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 bwMode="auto">
          <a:xfrm>
            <a:off x="990600" y="3486150"/>
            <a:ext cx="7302768" cy="533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Info about shape and evolution of the particle emitting source</a:t>
            </a:r>
            <a:endParaRPr kumimoji="0" lang="en-US" sz="2000" i="0" u="none" strike="noStrike" cap="none" normalizeH="0" baseline="0" dirty="0" smtClean="0">
              <a:ln>
                <a:noFill/>
              </a:ln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555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3856"/>
    </mc:Choice>
    <mc:Fallback xmlns="">
      <p:transition advTm="5385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ChangeArrowheads="1"/>
          </p:cNvSpPr>
          <p:nvPr/>
        </p:nvSpPr>
        <p:spPr bwMode="auto">
          <a:xfrm>
            <a:off x="228600" y="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dirty="0">
                <a:solidFill>
                  <a:schemeClr val="tx2"/>
                </a:solidFill>
              </a:rPr>
              <a:t>Model comparison: thermal BW</a:t>
            </a:r>
          </a:p>
        </p:txBody>
      </p:sp>
      <p:grpSp>
        <p:nvGrpSpPr>
          <p:cNvPr id="241666" name="Group 7"/>
          <p:cNvGrpSpPr>
            <a:grpSpLocks/>
          </p:cNvGrpSpPr>
          <p:nvPr/>
        </p:nvGrpSpPr>
        <p:grpSpPr bwMode="auto">
          <a:xfrm>
            <a:off x="4572000" y="1143000"/>
            <a:ext cx="4564063" cy="5156200"/>
            <a:chOff x="2885" y="758"/>
            <a:chExt cx="2875" cy="3248"/>
          </a:xfrm>
        </p:grpSpPr>
        <p:pic>
          <p:nvPicPr>
            <p:cNvPr id="241670" name="Picture 11"/>
            <p:cNvPicPr>
              <a:picLocks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5" y="758"/>
              <a:ext cx="2875" cy="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1671" name="Text Box 10"/>
            <p:cNvSpPr txBox="1">
              <a:spLocks noChangeArrowheads="1"/>
            </p:cNvSpPr>
            <p:nvPr/>
          </p:nvSpPr>
          <p:spPr bwMode="auto">
            <a:xfrm>
              <a:off x="3384" y="3408"/>
              <a:ext cx="12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STAR PRELIMINARY</a:t>
              </a:r>
            </a:p>
          </p:txBody>
        </p:sp>
      </p:grp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152400" y="1219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400" dirty="0" err="1">
                <a:solidFill>
                  <a:srgbClr val="000066"/>
                </a:solidFill>
              </a:rPr>
              <a:t>Therminator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1600" dirty="0">
                <a:solidFill>
                  <a:srgbClr val="000066"/>
                </a:solidFill>
              </a:rPr>
              <a:t>(A </a:t>
            </a:r>
            <a:r>
              <a:rPr lang="en-US" sz="1600" dirty="0">
                <a:solidFill>
                  <a:srgbClr val="CC0000"/>
                </a:solidFill>
              </a:rPr>
              <a:t>Therm</a:t>
            </a:r>
            <a:r>
              <a:rPr lang="en-US" sz="1600" dirty="0">
                <a:solidFill>
                  <a:srgbClr val="000066"/>
                </a:solidFill>
              </a:rPr>
              <a:t>al Heavy </a:t>
            </a:r>
            <a:r>
              <a:rPr lang="en-US" sz="1600" dirty="0">
                <a:solidFill>
                  <a:srgbClr val="CC0000"/>
                </a:solidFill>
              </a:rPr>
              <a:t>I</a:t>
            </a:r>
            <a:r>
              <a:rPr lang="en-US" sz="1600" dirty="0">
                <a:solidFill>
                  <a:srgbClr val="000066"/>
                </a:solidFill>
              </a:rPr>
              <a:t>o</a:t>
            </a:r>
            <a:r>
              <a:rPr lang="en-US" sz="1600" dirty="0">
                <a:solidFill>
                  <a:srgbClr val="CC0000"/>
                </a:solidFill>
              </a:rPr>
              <a:t>n</a:t>
            </a:r>
            <a:r>
              <a:rPr lang="en-US" sz="1600" dirty="0">
                <a:solidFill>
                  <a:srgbClr val="000066"/>
                </a:solidFill>
              </a:rPr>
              <a:t> Gener</a:t>
            </a:r>
            <a:r>
              <a:rPr lang="en-US" sz="1600" dirty="0">
                <a:solidFill>
                  <a:srgbClr val="CC0000"/>
                </a:solidFill>
              </a:rPr>
              <a:t>ator</a:t>
            </a:r>
            <a:r>
              <a:rPr lang="en-US" sz="1600" dirty="0">
                <a:solidFill>
                  <a:srgbClr val="000066"/>
                </a:solidFill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1400" b="1" dirty="0">
                <a:solidFill>
                  <a:srgbClr val="336699"/>
                </a:solidFill>
              </a:rPr>
              <a:t>A. </a:t>
            </a:r>
            <a:r>
              <a:rPr lang="en-US" sz="1400" b="1" dirty="0" err="1">
                <a:solidFill>
                  <a:srgbClr val="336699"/>
                </a:solidFill>
              </a:rPr>
              <a:t>Kisiel</a:t>
            </a:r>
            <a:r>
              <a:rPr lang="en-US" sz="1400" b="1" dirty="0">
                <a:solidFill>
                  <a:srgbClr val="336699"/>
                </a:solidFill>
              </a:rPr>
              <a:t> et al., Phys. Rev. C 73:064902 2006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Longitudinal boost invariance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Blast-wave</a:t>
            </a:r>
            <a:r>
              <a:rPr lang="en-US" dirty="0"/>
              <a:t> expansion: transverse velocity profile semi-linear in transverse radius ρ:  </a:t>
            </a:r>
            <a:br>
              <a:rPr lang="en-US" dirty="0"/>
            </a:br>
            <a:r>
              <a:rPr lang="en-US" dirty="0" err="1">
                <a:latin typeface="Times New Roman" pitchFamily="18" charset="0"/>
              </a:rPr>
              <a:t>v</a:t>
            </a:r>
            <a:r>
              <a:rPr lang="en-US" baseline="-25000" dirty="0" err="1">
                <a:latin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</a:rPr>
              <a:t>(ρ)=(ρ/</a:t>
            </a:r>
            <a:r>
              <a:rPr lang="en-US" dirty="0" err="1">
                <a:latin typeface="Times New Roman" pitchFamily="18" charset="0"/>
              </a:rPr>
              <a:t>ρ</a:t>
            </a:r>
            <a:r>
              <a:rPr lang="en-US" baseline="-25000" dirty="0" err="1">
                <a:latin typeface="Times New Roman" pitchFamily="18" charset="0"/>
              </a:rPr>
              <a:t>max</a:t>
            </a:r>
            <a:r>
              <a:rPr lang="en-US" dirty="0">
                <a:latin typeface="Times New Roman" pitchFamily="18" charset="0"/>
              </a:rPr>
              <a:t>)/(ρ/</a:t>
            </a:r>
            <a:r>
              <a:rPr lang="en-US" dirty="0" err="1">
                <a:latin typeface="Times New Roman" pitchFamily="18" charset="0"/>
              </a:rPr>
              <a:t>ρ</a:t>
            </a:r>
            <a:r>
              <a:rPr lang="en-US" baseline="-25000" dirty="0" err="1">
                <a:latin typeface="Times New Roman" pitchFamily="18" charset="0"/>
              </a:rPr>
              <a:t>max</a:t>
            </a:r>
            <a:r>
              <a:rPr lang="en-US" dirty="0" err="1">
                <a:latin typeface="Times New Roman" pitchFamily="18" charset="0"/>
              </a:rPr>
              <a:t>+v</a:t>
            </a:r>
            <a:r>
              <a:rPr lang="en-US" baseline="-25000" dirty="0" err="1">
                <a:latin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</a:rPr>
              <a:t>)   ; </a:t>
            </a:r>
            <a:r>
              <a:rPr lang="en-US" dirty="0" err="1">
                <a:latin typeface="Times New Roman" pitchFamily="18" charset="0"/>
              </a:rPr>
              <a:t>v</a:t>
            </a:r>
            <a:r>
              <a:rPr lang="en-US" baseline="-25000" dirty="0" err="1">
                <a:latin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</a:rPr>
              <a:t> =0.445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from BW fits to particle spectra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Thermal emission at proper time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from an infinite cylinder radius </a:t>
            </a:r>
            <a:r>
              <a:rPr lang="en-US" dirty="0" err="1">
                <a:latin typeface="Times New Roman" pitchFamily="18" charset="0"/>
              </a:rPr>
              <a:t>ρ</a:t>
            </a:r>
            <a:r>
              <a:rPr lang="en-US" baseline="-25000" dirty="0" err="1">
                <a:latin typeface="Times New Roman" pitchFamily="18" charset="0"/>
              </a:rPr>
              <a:t>max</a:t>
            </a:r>
            <a:endParaRPr lang="en-US" baseline="-25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Freeze-out occurs at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/>
              <a:t> =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 dirty="0">
                <a:latin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</a:rPr>
              <a:t> +</a:t>
            </a:r>
            <a:r>
              <a:rPr lang="en-US" dirty="0" err="1">
                <a:latin typeface="Times New Roman" pitchFamily="18" charset="0"/>
              </a:rPr>
              <a:t>aρ</a:t>
            </a:r>
            <a:r>
              <a:rPr lang="en-US" dirty="0"/>
              <a:t>.  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Particles which are emitted at </a:t>
            </a:r>
            <a:r>
              <a:rPr lang="en-US" dirty="0">
                <a:latin typeface="Times New Roman" pitchFamily="18" charset="0"/>
              </a:rPr>
              <a:t>(z, ρ)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have LAB emission time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= (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dirty="0">
                <a:latin typeface="Times New Roman" pitchFamily="18" charset="0"/>
              </a:rPr>
              <a:t>0 +</a:t>
            </a:r>
            <a:r>
              <a:rPr lang="en-US" dirty="0" err="1">
                <a:latin typeface="Times New Roman" pitchFamily="18" charset="0"/>
              </a:rPr>
              <a:t>aρ</a:t>
            </a:r>
            <a:r>
              <a:rPr lang="en-US" dirty="0">
                <a:latin typeface="Times New Roman" pitchFamily="18" charset="0"/>
              </a:rPr>
              <a:t>)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+z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/>
              <a:t> .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/>
              <a:t>Finite emission duration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Δτ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1668" name="Rectangle 7"/>
          <p:cNvSpPr>
            <a:spLocks noChangeArrowheads="1"/>
          </p:cNvSpPr>
          <p:nvPr/>
        </p:nvSpPr>
        <p:spPr bwMode="auto">
          <a:xfrm>
            <a:off x="152400" y="5562600"/>
            <a:ext cx="5257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000">
                <a:solidFill>
                  <a:srgbClr val="000066"/>
                </a:solidFill>
              </a:rPr>
              <a:t>Source consistent with BW and resonances</a:t>
            </a:r>
            <a:endParaRPr lang="en-US" sz="2000"/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/>
              <a:t>   Instant freeze-out at </a:t>
            </a:r>
            <a:r>
              <a:rPr lang="el-GR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baseline="-25000">
                <a:latin typeface="Times New Roman" pitchFamily="18" charset="0"/>
              </a:rPr>
              <a:t>0</a:t>
            </a:r>
            <a:r>
              <a:rPr lang="en-US"/>
              <a:t> = 0.8 fm/c</a:t>
            </a:r>
          </a:p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en-US"/>
              <a:t>   Zero emission duration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dirty="0" smtClean="0"/>
              <a:t>Radii vs. </a:t>
            </a:r>
            <a:r>
              <a:rPr lang="en-US" dirty="0" err="1" smtClean="0"/>
              <a:t>mT</a:t>
            </a:r>
            <a:r>
              <a:rPr lang="en-US" dirty="0" smtClean="0"/>
              <a:t>, pion, </a:t>
            </a:r>
            <a:r>
              <a:rPr lang="en-US" dirty="0" err="1" smtClean="0"/>
              <a:t>kaon</a:t>
            </a:r>
            <a:endParaRPr lang="en-US" dirty="0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943600" y="6393756"/>
            <a:ext cx="27462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8080"/>
                </a:solidFill>
              </a:rPr>
              <a:t>Buda-Lund: </a:t>
            </a:r>
            <a:r>
              <a:rPr lang="en-US" sz="1000" b="1" dirty="0" smtClean="0">
                <a:solidFill>
                  <a:srgbClr val="008080"/>
                </a:solidFill>
              </a:rPr>
              <a:t>M. </a:t>
            </a:r>
            <a:r>
              <a:rPr lang="en-US" sz="1000" b="1" dirty="0" err="1" smtClean="0">
                <a:solidFill>
                  <a:srgbClr val="008080"/>
                </a:solidFill>
              </a:rPr>
              <a:t>Csan</a:t>
            </a:r>
            <a:r>
              <a:rPr lang="hu-HU" sz="1000" b="1" dirty="0" smtClean="0">
                <a:solidFill>
                  <a:srgbClr val="008080"/>
                </a:solidFill>
              </a:rPr>
              <a:t>ád, </a:t>
            </a:r>
            <a:r>
              <a:rPr lang="en-US" sz="1000" b="1" dirty="0" smtClean="0">
                <a:solidFill>
                  <a:srgbClr val="008080"/>
                </a:solidFill>
              </a:rPr>
              <a:t>arXiv:0801.4434v2</a:t>
            </a:r>
          </a:p>
          <a:p>
            <a:r>
              <a:rPr lang="en-US" sz="1000" b="1" dirty="0" smtClean="0">
                <a:solidFill>
                  <a:srgbClr val="008080"/>
                </a:solidFill>
              </a:rPr>
              <a:t>HKM</a:t>
            </a:r>
            <a:r>
              <a:rPr lang="en-US" sz="1000" b="1" dirty="0">
                <a:solidFill>
                  <a:srgbClr val="008080"/>
                </a:solidFill>
              </a:rPr>
              <a:t>:  PRC81, 054903 (2010)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2430985"/>
            <a:ext cx="4343400" cy="2575971"/>
          </a:xfrm>
        </p:spPr>
        <p:txBody>
          <a:bodyPr/>
          <a:lstStyle/>
          <a:p>
            <a:r>
              <a:rPr lang="en-US" dirty="0" smtClean="0"/>
              <a:t>STAR </a:t>
            </a:r>
            <a:r>
              <a:rPr lang="en-US" dirty="0" err="1" smtClean="0"/>
              <a:t>kaons</a:t>
            </a:r>
            <a:endParaRPr lang="en-US" dirty="0" smtClean="0"/>
          </a:p>
          <a:p>
            <a:r>
              <a:rPr lang="en-US" dirty="0" smtClean="0"/>
              <a:t>PHENIX </a:t>
            </a:r>
            <a:r>
              <a:rPr lang="en-US" dirty="0" err="1" smtClean="0"/>
              <a:t>pions</a:t>
            </a:r>
            <a:r>
              <a:rPr lang="en-US" dirty="0" smtClean="0"/>
              <a:t> +,–</a:t>
            </a:r>
          </a:p>
          <a:p>
            <a:r>
              <a:rPr lang="en-US" dirty="0" smtClean="0"/>
              <a:t>Buda-Lund</a:t>
            </a:r>
          </a:p>
          <a:p>
            <a:r>
              <a:rPr lang="en-US" dirty="0" smtClean="0"/>
              <a:t>HKM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42939"/>
            <a:ext cx="4820323" cy="61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AutoShap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hu-HU" dirty="0"/>
              <a:t>The RHIC facility</a:t>
            </a:r>
            <a:endParaRPr lang="en-US" dirty="0"/>
          </a:p>
        </p:txBody>
      </p:sp>
      <p:sp>
        <p:nvSpPr>
          <p:cNvPr id="18441" name="Tartalom helye 8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638800"/>
          </a:xfrm>
        </p:spPr>
        <p:txBody>
          <a:bodyPr/>
          <a:lstStyle/>
          <a:p>
            <a:r>
              <a:rPr lang="hu-HU" sz="2400" dirty="0" smtClean="0"/>
              <a:t>Two independent rings</a:t>
            </a:r>
          </a:p>
          <a:p>
            <a:pPr lvl="1"/>
            <a:r>
              <a:rPr lang="hu-HU" sz="2000" dirty="0" smtClean="0"/>
              <a:t>3,9 km long each</a:t>
            </a:r>
            <a:endParaRPr lang="hu-HU" sz="800" dirty="0" smtClean="0"/>
          </a:p>
          <a:p>
            <a:r>
              <a:rPr lang="hu-HU" sz="2400" dirty="0" smtClean="0"/>
              <a:t>Collides heavy ions...</a:t>
            </a:r>
          </a:p>
          <a:p>
            <a:pPr lvl="1"/>
            <a:r>
              <a:rPr lang="hu-HU" sz="2000" b="1" dirty="0" smtClean="0"/>
              <a:t>Au</a:t>
            </a:r>
            <a:r>
              <a:rPr lang="en-US" sz="2000" b="1" dirty="0" smtClean="0"/>
              <a:t>+Au</a:t>
            </a:r>
            <a:r>
              <a:rPr lang="en-US" sz="2000" dirty="0" smtClean="0"/>
              <a:t>, </a:t>
            </a:r>
            <a:r>
              <a:rPr lang="en-US" sz="2000" b="1" dirty="0" err="1" smtClean="0"/>
              <a:t>Cu+Cu</a:t>
            </a:r>
            <a:r>
              <a:rPr lang="hu-HU" sz="2000" dirty="0" smtClean="0"/>
              <a:t>,</a:t>
            </a:r>
            <a:r>
              <a:rPr lang="hu-HU" sz="2000" b="1" dirty="0" smtClean="0"/>
              <a:t> </a:t>
            </a:r>
            <a:r>
              <a:rPr lang="en-US" sz="2000" b="1" dirty="0" smtClean="0"/>
              <a:t>U+U</a:t>
            </a:r>
            <a:r>
              <a:rPr lang="hu-HU" sz="2000" dirty="0" smtClean="0"/>
              <a:t>...</a:t>
            </a:r>
          </a:p>
          <a:p>
            <a:pPr lvl="1"/>
            <a:r>
              <a:rPr lang="hu-HU" sz="2000" dirty="0" smtClean="0"/>
              <a:t>√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NN</a:t>
            </a:r>
            <a:r>
              <a:rPr lang="en-US" sz="2000" dirty="0" smtClean="0"/>
              <a:t>=</a:t>
            </a:r>
            <a:r>
              <a:rPr lang="hu-HU" sz="2000" dirty="0" smtClean="0"/>
              <a:t> </a:t>
            </a:r>
            <a:r>
              <a:rPr lang="en-US" sz="2000" dirty="0" smtClean="0"/>
              <a:t>7,7</a:t>
            </a:r>
            <a:r>
              <a:rPr lang="hu-HU" sz="2000" dirty="0" smtClean="0"/>
              <a:t> – 200 GeV</a:t>
            </a:r>
            <a:endParaRPr lang="hu-HU" sz="1200" dirty="0" smtClean="0"/>
          </a:p>
          <a:p>
            <a:r>
              <a:rPr lang="hu-HU" sz="2400" dirty="0" smtClean="0"/>
              <a:t>...and protons</a:t>
            </a:r>
          </a:p>
          <a:p>
            <a:pPr lvl="1"/>
            <a:r>
              <a:rPr lang="hu-HU" sz="2000" b="1" dirty="0" smtClean="0"/>
              <a:t>p</a:t>
            </a:r>
            <a:r>
              <a:rPr lang="en-US" sz="2000" b="1" dirty="0" smtClean="0"/>
              <a:t>+p</a:t>
            </a:r>
            <a:r>
              <a:rPr lang="en-US" sz="2000" dirty="0" smtClean="0"/>
              <a:t> </a:t>
            </a:r>
            <a:r>
              <a:rPr lang="hu-HU" sz="2000" dirty="0" smtClean="0"/>
              <a:t>up to √</a:t>
            </a:r>
            <a:r>
              <a:rPr lang="en-US" sz="2000" dirty="0" smtClean="0"/>
              <a:t>s</a:t>
            </a:r>
            <a:r>
              <a:rPr lang="hu-HU" sz="2000" dirty="0" smtClean="0"/>
              <a:t> </a:t>
            </a:r>
            <a:r>
              <a:rPr lang="en-US" sz="2000" dirty="0" smtClean="0"/>
              <a:t>=</a:t>
            </a:r>
            <a:r>
              <a:rPr lang="hu-HU" sz="2000" dirty="0" smtClean="0"/>
              <a:t> 500 GeV</a:t>
            </a:r>
            <a:endParaRPr lang="en-US" sz="2000" dirty="0" smtClean="0"/>
          </a:p>
          <a:p>
            <a:pPr lvl="1"/>
            <a:r>
              <a:rPr lang="hu-HU" sz="2000" dirty="0" smtClean="0"/>
              <a:t>Different polarization</a:t>
            </a:r>
            <a:r>
              <a:rPr lang="en-US" sz="2000" dirty="0" smtClean="0"/>
              <a:t> patterns</a:t>
            </a:r>
            <a:endParaRPr lang="hu-HU" sz="2000" dirty="0" smtClean="0"/>
          </a:p>
          <a:p>
            <a:r>
              <a:rPr lang="hu-HU" sz="2400" dirty="0" smtClean="0"/>
              <a:t>Asymmetric setups</a:t>
            </a:r>
          </a:p>
          <a:p>
            <a:pPr lvl="1"/>
            <a:r>
              <a:rPr lang="hu-HU" sz="2000" b="1" dirty="0" smtClean="0"/>
              <a:t>d</a:t>
            </a:r>
            <a:r>
              <a:rPr lang="en-US" sz="2000" b="1" dirty="0" smtClean="0"/>
              <a:t>+Au, </a:t>
            </a:r>
            <a:r>
              <a:rPr lang="en-US" sz="2000" b="1" dirty="0" err="1" smtClean="0"/>
              <a:t>Cu+Au</a:t>
            </a:r>
            <a:r>
              <a:rPr lang="en-US" sz="2000" b="1" dirty="0" smtClean="0"/>
              <a:t> …</a:t>
            </a:r>
            <a:endParaRPr lang="hu-HU" sz="2000" b="1" dirty="0" smtClean="0"/>
          </a:p>
          <a:p>
            <a:r>
              <a:rPr lang="hu-HU" sz="2400" dirty="0" smtClean="0"/>
              <a:t>4 experiments</a:t>
            </a:r>
          </a:p>
          <a:p>
            <a:pPr lvl="1"/>
            <a:r>
              <a:rPr lang="hu-HU" sz="2000" dirty="0" smtClean="0"/>
              <a:t>All different capabilities</a:t>
            </a:r>
          </a:p>
          <a:p>
            <a:pPr lvl="1"/>
            <a:r>
              <a:rPr lang="hu-HU" sz="2000" dirty="0" smtClean="0"/>
              <a:t>PHENIX, STAR (the „large” ones)</a:t>
            </a:r>
          </a:p>
          <a:p>
            <a:pPr lvl="1"/>
            <a:r>
              <a:rPr lang="hu-HU" sz="2000" dirty="0" smtClean="0"/>
              <a:t>PHOBOS, BRAHMS (completed)</a:t>
            </a:r>
          </a:p>
        </p:txBody>
      </p:sp>
      <p:pic>
        <p:nvPicPr>
          <p:cNvPr id="18434" name="Picture 13" descr="RHIC-complex-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1848" y="3235325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Oval 15"/>
          <p:cNvSpPr>
            <a:spLocks noChangeArrowheads="1"/>
          </p:cNvSpPr>
          <p:nvPr/>
        </p:nvSpPr>
        <p:spPr bwMode="auto">
          <a:xfrm>
            <a:off x="7398698" y="4111625"/>
            <a:ext cx="463550" cy="4953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4814248" y="3200400"/>
            <a:ext cx="4067175" cy="1482725"/>
            <a:chOff x="3072" y="2064"/>
            <a:chExt cx="2562" cy="934"/>
          </a:xfrm>
        </p:grpSpPr>
        <p:sp>
          <p:nvSpPr>
            <p:cNvPr id="18445" name="Text Box 16"/>
            <p:cNvSpPr txBox="1">
              <a:spLocks noChangeArrowheads="1"/>
            </p:cNvSpPr>
            <p:nvPr/>
          </p:nvSpPr>
          <p:spPr bwMode="auto">
            <a:xfrm>
              <a:off x="3072" y="2640"/>
              <a:ext cx="6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70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hu-HU" b="1" dirty="0">
                  <a:solidFill>
                    <a:srgbClr val="FF0000"/>
                  </a:solidFill>
                </a:rPr>
                <a:t>PHENIX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8446" name="Text Box 17"/>
            <p:cNvSpPr txBox="1">
              <a:spLocks noChangeArrowheads="1"/>
            </p:cNvSpPr>
            <p:nvPr/>
          </p:nvSpPr>
          <p:spPr bwMode="auto">
            <a:xfrm>
              <a:off x="5012" y="2767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70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hu-HU" b="1">
                  <a:solidFill>
                    <a:srgbClr val="FF0000"/>
                  </a:solidFill>
                </a:rPr>
                <a:t>STAR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8447" name="Text Box 18"/>
            <p:cNvSpPr txBox="1">
              <a:spLocks noChangeArrowheads="1"/>
            </p:cNvSpPr>
            <p:nvPr/>
          </p:nvSpPr>
          <p:spPr bwMode="auto">
            <a:xfrm>
              <a:off x="4886" y="2298"/>
              <a:ext cx="7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70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hu-HU" b="1">
                  <a:solidFill>
                    <a:srgbClr val="FF0000"/>
                  </a:solidFill>
                </a:rPr>
                <a:t>BRAHMS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8448" name="Text Box 19"/>
            <p:cNvSpPr txBox="1">
              <a:spLocks noChangeArrowheads="1"/>
            </p:cNvSpPr>
            <p:nvPr/>
          </p:nvSpPr>
          <p:spPr bwMode="auto">
            <a:xfrm>
              <a:off x="3656" y="2064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70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hu-HU" b="1">
                  <a:solidFill>
                    <a:srgbClr val="FF0000"/>
                  </a:solidFill>
                </a:rPr>
                <a:t>PHOBOS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pic>
        <p:nvPicPr>
          <p:cNvPr id="18437" name="Picture 23" descr="li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1848" y="1017896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6133461" y="1322696"/>
            <a:ext cx="1339850" cy="774700"/>
            <a:chOff x="3903" y="893"/>
            <a:chExt cx="844" cy="488"/>
          </a:xfrm>
        </p:grpSpPr>
        <p:sp>
          <p:nvSpPr>
            <p:cNvPr id="18443" name="Text Box 24"/>
            <p:cNvSpPr txBox="1">
              <a:spLocks noChangeArrowheads="1"/>
            </p:cNvSpPr>
            <p:nvPr/>
          </p:nvSpPr>
          <p:spPr bwMode="auto">
            <a:xfrm>
              <a:off x="3903" y="893"/>
              <a:ext cx="8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ts val="700"/>
                </a:spcBef>
                <a:buClr>
                  <a:srgbClr val="0066CC"/>
                </a:buClr>
                <a:buFont typeface="Wingdings" pitchFamily="2" charset="2"/>
                <a:buNone/>
              </a:pPr>
              <a:r>
                <a:rPr lang="hu-HU" b="1">
                  <a:solidFill>
                    <a:srgbClr val="FF0000"/>
                  </a:solidFill>
                </a:rPr>
                <a:t>RHIC, BNL</a:t>
              </a:r>
              <a:endParaRPr lang="en-US" b="1">
                <a:solidFill>
                  <a:srgbClr val="FF0000"/>
                </a:solidFill>
              </a:endParaRPr>
            </a:p>
          </p:txBody>
        </p:sp>
        <p:sp>
          <p:nvSpPr>
            <p:cNvPr id="18444" name="AutoShape 25"/>
            <p:cNvSpPr>
              <a:spLocks noChangeArrowheads="1"/>
            </p:cNvSpPr>
            <p:nvPr/>
          </p:nvSpPr>
          <p:spPr bwMode="auto">
            <a:xfrm>
              <a:off x="4295" y="1178"/>
              <a:ext cx="169" cy="203"/>
            </a:xfrm>
            <a:prstGeom prst="downArrow">
              <a:avLst>
                <a:gd name="adj1" fmla="val 50000"/>
                <a:gd name="adj2" fmla="val 30030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ts val="700"/>
                </a:spcBef>
                <a:buClr>
                  <a:srgbClr val="0066CC"/>
                </a:buClr>
                <a:buFont typeface="Wingdings" pitchFamily="2" charset="2"/>
                <a:buNone/>
              </a:pPr>
              <a:endParaRPr lang="en-US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038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895600"/>
            <a:ext cx="20574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6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hu-HU" b="0" dirty="0" smtClean="0"/>
              <a:t>Hot nuclear matter</a:t>
            </a:r>
            <a:endParaRPr lang="en-US" b="0" dirty="0"/>
          </a:p>
        </p:txBody>
      </p:sp>
      <p:pic>
        <p:nvPicPr>
          <p:cNvPr id="22531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010400" y="1187450"/>
            <a:ext cx="2057400" cy="1479550"/>
          </a:xfrm>
        </p:spPr>
      </p:pic>
      <p:sp>
        <p:nvSpPr>
          <p:cNvPr id="225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371600"/>
            <a:ext cx="6705600" cy="5334000"/>
          </a:xfrm>
        </p:spPr>
        <p:txBody>
          <a:bodyPr/>
          <a:lstStyle/>
          <a:p>
            <a:pPr marL="933450" lvl="1" indent="-360363"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 dirty="0" err="1" smtClean="0">
                <a:solidFill>
                  <a:schemeClr val="hlink"/>
                </a:solidFill>
              </a:rPr>
              <a:t>Nucl</a:t>
            </a:r>
            <a:r>
              <a:rPr lang="en-US" sz="1400" b="1" dirty="0" smtClean="0">
                <a:solidFill>
                  <a:schemeClr val="hlink"/>
                </a:solidFill>
              </a:rPr>
              <a:t>. Phys. A 757 (2005) p1 ; p28; p102 ; p184 [white papers]</a:t>
            </a:r>
            <a:endParaRPr lang="en-US" sz="1600" dirty="0" smtClean="0"/>
          </a:p>
          <a:p>
            <a:pPr marL="533400" indent="-360363">
              <a:lnSpc>
                <a:spcPct val="80000"/>
              </a:lnSpc>
            </a:pPr>
            <a:r>
              <a:rPr lang="hu-HU" sz="2000" dirty="0" smtClean="0"/>
              <a:t>Extremely dense</a:t>
            </a:r>
          </a:p>
          <a:p>
            <a:pPr marL="933450" lvl="1" indent="-360363">
              <a:lnSpc>
                <a:spcPct val="80000"/>
              </a:lnSpc>
            </a:pPr>
            <a:r>
              <a:rPr lang="hu-HU" sz="1800" dirty="0" smtClean="0"/>
              <a:t>Au</a:t>
            </a:r>
            <a:r>
              <a:rPr lang="en-US" sz="1800" dirty="0" smtClean="0"/>
              <a:t>+Au: </a:t>
            </a:r>
            <a:r>
              <a:rPr lang="hu-HU" sz="1800" dirty="0" smtClean="0"/>
              <a:t>jet suppression</a:t>
            </a:r>
            <a:br>
              <a:rPr lang="hu-HU" sz="1800" dirty="0" smtClean="0"/>
            </a:br>
            <a:r>
              <a:rPr lang="hu-HU" sz="1800" dirty="0" smtClean="0"/>
              <a:t>No effect in </a:t>
            </a:r>
            <a:r>
              <a:rPr lang="en-US" sz="1800" dirty="0" err="1" smtClean="0"/>
              <a:t>d+Au</a:t>
            </a:r>
            <a:endParaRPr lang="hu-HU" sz="1400" dirty="0" smtClean="0"/>
          </a:p>
          <a:p>
            <a:pPr marL="933450" lvl="1" indent="-360363">
              <a:lnSpc>
                <a:spcPct val="80000"/>
              </a:lnSpc>
              <a:buFont typeface="Wingdings" pitchFamily="2" charset="2"/>
              <a:buChar char="à"/>
            </a:pPr>
            <a:r>
              <a:rPr lang="hu-HU" sz="1800" dirty="0" smtClean="0"/>
              <a:t>Strongly interacting, new state of matter</a:t>
            </a:r>
            <a:endParaRPr lang="en-US" sz="1800" dirty="0" smtClean="0"/>
          </a:p>
          <a:p>
            <a:pPr marL="933450" lvl="1" indent="-360363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~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fm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(5 GeV jet)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933450" lvl="1" indent="-360363">
              <a:lnSpc>
                <a:spcPct val="80000"/>
              </a:lnSpc>
              <a:buFont typeface="Wingdings" pitchFamily="2" charset="2"/>
              <a:buNone/>
            </a:pPr>
            <a:endParaRPr lang="en-US" sz="1000" dirty="0" smtClean="0"/>
          </a:p>
          <a:p>
            <a:pPr marL="533400" indent="-360363">
              <a:lnSpc>
                <a:spcPct val="80000"/>
              </a:lnSpc>
            </a:pPr>
            <a:r>
              <a:rPr lang="hu-HU" sz="2000" dirty="0" smtClean="0"/>
              <a:t>Perfect fluid of quarks </a:t>
            </a:r>
            <a:endParaRPr lang="en-US" sz="2000" dirty="0" smtClean="0"/>
          </a:p>
          <a:p>
            <a:pPr marL="933450" lvl="1" indent="-360363">
              <a:lnSpc>
                <a:spcPct val="80000"/>
              </a:lnSpc>
            </a:pPr>
            <a:r>
              <a:rPr lang="hu-HU" sz="1800" dirty="0" smtClean="0"/>
              <a:t>Contradicts expectations</a:t>
            </a:r>
            <a:endParaRPr lang="hu-HU" sz="1400" dirty="0" smtClean="0"/>
          </a:p>
          <a:p>
            <a:pPr marL="933450" lvl="1" indent="-360363">
              <a:lnSpc>
                <a:spcPct val="80000"/>
              </a:lnSpc>
            </a:pPr>
            <a:r>
              <a:rPr lang="hu-HU" sz="1800" dirty="0" smtClean="0"/>
              <a:t>Degrees of freedom: quarks </a:t>
            </a:r>
          </a:p>
          <a:p>
            <a:pPr marL="933450" lvl="1" indent="-360363">
              <a:lnSpc>
                <a:spcPct val="80000"/>
              </a:lnSpc>
            </a:pPr>
            <a:r>
              <a:rPr lang="hu-HU" sz="1800" dirty="0" smtClean="0"/>
              <a:t>Viscosity consistent with theoretical limit </a:t>
            </a:r>
          </a:p>
          <a:p>
            <a:pPr marL="933450" lvl="1" indent="-360363">
              <a:lnSpc>
                <a:spcPct val="80000"/>
              </a:lnSpc>
              <a:buFont typeface="Wingdings" pitchFamily="2" charset="2"/>
              <a:buNone/>
            </a:pPr>
            <a:r>
              <a:rPr lang="hu-HU" sz="1800" dirty="0" smtClean="0">
                <a:cs typeface="Times New Roman" pitchFamily="18" charset="0"/>
              </a:rPr>
              <a:t>	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η/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 ~ ħ/4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π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,    </a:t>
            </a:r>
            <a:r>
              <a:rPr 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0.35</a:t>
            </a:r>
            <a:r>
              <a:rPr 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33450" lvl="1" indent="-360363">
              <a:lnSpc>
                <a:spcPct val="80000"/>
              </a:lnSpc>
              <a:buFont typeface="Wingdings" pitchFamily="2" charset="2"/>
              <a:buNone/>
            </a:pPr>
            <a:endParaRPr lang="hu-HU" sz="1000" dirty="0" smtClean="0"/>
          </a:p>
          <a:p>
            <a:pPr marL="533400" indent="-360363">
              <a:lnSpc>
                <a:spcPct val="80000"/>
              </a:lnSpc>
            </a:pPr>
            <a:r>
              <a:rPr lang="hu-HU" sz="2000" dirty="0" smtClean="0"/>
              <a:t>Quark Gluon Plasma (sQGP)</a:t>
            </a:r>
          </a:p>
          <a:p>
            <a:pPr marL="933450" lvl="1" indent="-360363">
              <a:lnSpc>
                <a:spcPct val="80000"/>
              </a:lnSpc>
              <a:buFont typeface="Wingdings" pitchFamily="2" charset="2"/>
              <a:buNone/>
            </a:pPr>
            <a:r>
              <a:rPr lang="hu-HU" sz="1400" b="1" dirty="0" smtClean="0">
                <a:solidFill>
                  <a:schemeClr val="hlink"/>
                </a:solidFill>
              </a:rPr>
              <a:t>	</a:t>
            </a:r>
            <a:r>
              <a:rPr lang="en-US" sz="1400" b="1" dirty="0" err="1" smtClean="0">
                <a:solidFill>
                  <a:schemeClr val="hlink"/>
                </a:solidFill>
              </a:rPr>
              <a:t>Phys.Rev.Lett</a:t>
            </a:r>
            <a:r>
              <a:rPr lang="en-US" sz="1400" b="1" dirty="0" smtClean="0">
                <a:solidFill>
                  <a:schemeClr val="hlink"/>
                </a:solidFill>
              </a:rPr>
              <a:t>.</a:t>
            </a:r>
            <a:r>
              <a:rPr lang="hu-HU" sz="1400" b="1" dirty="0" smtClean="0">
                <a:solidFill>
                  <a:schemeClr val="hlink"/>
                </a:solidFill>
              </a:rPr>
              <a:t> </a:t>
            </a:r>
            <a:r>
              <a:rPr lang="en-US" sz="1400" b="1" dirty="0" smtClean="0">
                <a:solidFill>
                  <a:schemeClr val="hlink"/>
                </a:solidFill>
              </a:rPr>
              <a:t>10</a:t>
            </a:r>
            <a:r>
              <a:rPr lang="hu-HU" sz="1400" b="1" dirty="0" smtClean="0">
                <a:solidFill>
                  <a:schemeClr val="hlink"/>
                </a:solidFill>
              </a:rPr>
              <a:t>4, </a:t>
            </a:r>
            <a:r>
              <a:rPr lang="en-US" sz="1400" b="1" dirty="0" smtClean="0">
                <a:solidFill>
                  <a:schemeClr val="hlink"/>
                </a:solidFill>
              </a:rPr>
              <a:t>132301</a:t>
            </a:r>
            <a:r>
              <a:rPr lang="hu-HU" sz="1400" b="1" dirty="0" smtClean="0">
                <a:solidFill>
                  <a:schemeClr val="hlink"/>
                </a:solidFill>
              </a:rPr>
              <a:t> (</a:t>
            </a:r>
            <a:r>
              <a:rPr lang="en-US" sz="1400" b="1" dirty="0" smtClean="0">
                <a:solidFill>
                  <a:schemeClr val="hlink"/>
                </a:solidFill>
              </a:rPr>
              <a:t>201</a:t>
            </a:r>
            <a:r>
              <a:rPr lang="hu-HU" sz="1400" b="1" dirty="0" smtClean="0">
                <a:solidFill>
                  <a:schemeClr val="hlink"/>
                </a:solidFill>
              </a:rPr>
              <a:t>0)</a:t>
            </a:r>
            <a:endParaRPr lang="hu-HU" sz="1400" dirty="0" smtClean="0">
              <a:solidFill>
                <a:schemeClr val="hlink"/>
              </a:solidFill>
            </a:endParaRPr>
          </a:p>
          <a:p>
            <a:pPr marL="933450" lvl="1" indent="-360363">
              <a:lnSpc>
                <a:spcPct val="80000"/>
              </a:lnSpc>
            </a:pPr>
            <a:r>
              <a:rPr lang="hu-HU" sz="1800" dirty="0" smtClean="0"/>
              <a:t>Thermal radiation, T</a:t>
            </a:r>
            <a:r>
              <a:rPr lang="hu-HU" sz="1800" baseline="-25000" dirty="0" smtClean="0"/>
              <a:t>init</a:t>
            </a:r>
            <a:r>
              <a:rPr lang="en-US" sz="1800" dirty="0" smtClean="0"/>
              <a:t>~4 x 10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 K</a:t>
            </a:r>
          </a:p>
          <a:p>
            <a:pPr marL="933450" lvl="1" indent="-360363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hu-HU" sz="1600" baseline="-25000" dirty="0" smtClean="0">
                <a:latin typeface="Times New Roman" pitchFamily="18" charset="0"/>
                <a:cs typeface="Times New Roman" pitchFamily="18" charset="0"/>
              </a:rPr>
              <a:t>init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&gt;&gt;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aseline="-25000" dirty="0" err="1" smtClean="0">
                <a:latin typeface="Times New Roman" pitchFamily="18" charset="0"/>
                <a:cs typeface="Times New Roman" pitchFamily="18" charset="0"/>
              </a:rPr>
              <a:t>Hagedorn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hu-HU" sz="1600" baseline="-25000" dirty="0" smtClean="0">
                <a:latin typeface="Times New Roman" pitchFamily="18" charset="0"/>
                <a:cs typeface="Times New Roman" pitchFamily="18" charset="0"/>
              </a:rPr>
              <a:t>init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~15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/fm</a:t>
            </a:r>
            <a:r>
              <a:rPr lang="en-US" sz="16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u-HU" sz="16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≥ 1.5 </a:t>
            </a: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/fm</a:t>
            </a:r>
            <a:r>
              <a:rPr lang="en-US" sz="1600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933450" lvl="1" indent="-360363">
              <a:lnSpc>
                <a:spcPct val="8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 marL="533400" indent="-360363">
              <a:lnSpc>
                <a:spcPct val="80000"/>
              </a:lnSpc>
            </a:pPr>
            <a:r>
              <a:rPr lang="en-US" sz="2000" dirty="0" smtClean="0"/>
              <a:t>Evolution of the particle source?</a:t>
            </a:r>
          </a:p>
          <a:p>
            <a:pPr marL="933450" lvl="1" indent="-360363">
              <a:lnSpc>
                <a:spcPct val="80000"/>
              </a:lnSpc>
            </a:pPr>
            <a:r>
              <a:rPr lang="en-US" sz="1800" dirty="0" smtClean="0"/>
              <a:t>Dynamics, space-time extent </a:t>
            </a:r>
            <a:r>
              <a:rPr lang="en-US" sz="1800" dirty="0" smtClean="0">
                <a:sym typeface="Wingdings" pitchFamily="2" charset="2"/>
              </a:rPr>
              <a:t>correlations</a:t>
            </a:r>
            <a:endParaRPr lang="en-US" sz="1800" dirty="0" smtClean="0"/>
          </a:p>
          <a:p>
            <a:pPr marL="533400" indent="-360363">
              <a:lnSpc>
                <a:spcPct val="80000"/>
              </a:lnSpc>
            </a:pPr>
            <a:endParaRPr lang="hu-HU" sz="1600" dirty="0" smtClean="0"/>
          </a:p>
        </p:txBody>
      </p:sp>
      <p:pic>
        <p:nvPicPr>
          <p:cNvPr id="2253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0775" y="5562600"/>
            <a:ext cx="14192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4713" y="4267200"/>
            <a:ext cx="13858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b="0" dirty="0" smtClean="0"/>
              <a:t>Source approximation w/ Gaussian</a:t>
            </a:r>
            <a:endParaRPr lang="en-US" b="0" dirty="0"/>
          </a:p>
        </p:txBody>
      </p:sp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6019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2757488"/>
            <a:ext cx="8305800" cy="53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66"/>
                </a:solidFill>
                <a:latin typeface="+mn-lt"/>
              </a:rPr>
              <a:t>Then the correlation function is also Gaussian: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3935413"/>
            <a:ext cx="9144000" cy="17526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66"/>
                </a:solidFill>
                <a:latin typeface="+mn-lt"/>
              </a:rPr>
              <a:t>These radii are the so-called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HBT radii</a:t>
            </a:r>
          </a:p>
          <a:p>
            <a:pPr marL="457200" indent="-457200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66"/>
                </a:solidFill>
                <a:latin typeface="+mn-lt"/>
              </a:rPr>
              <a:t>Often specified in the LCMS system (not invariant)</a:t>
            </a:r>
          </a:p>
          <a:p>
            <a:pPr marL="1200150" lvl="2" indent="-285750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Out</a:t>
            </a:r>
            <a:r>
              <a:rPr lang="en-US" dirty="0">
                <a:latin typeface="+mn-lt"/>
              </a:rPr>
              <a:t>: direction of the mean transverse momentum of the pair</a:t>
            </a:r>
          </a:p>
          <a:p>
            <a:pPr marL="1200150" lvl="2" indent="-285750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Side</a:t>
            </a:r>
            <a:r>
              <a:rPr lang="en-US" dirty="0">
                <a:latin typeface="+mn-lt"/>
              </a:rPr>
              <a:t>: orthogonal to out</a:t>
            </a:r>
          </a:p>
          <a:p>
            <a:pPr marL="1200150" lvl="2" indent="-285750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b="1" dirty="0">
                <a:solidFill>
                  <a:srgbClr val="FF0000"/>
                </a:solidFill>
                <a:latin typeface="Arial (Body)"/>
              </a:rPr>
              <a:t>Long</a:t>
            </a:r>
            <a:r>
              <a:rPr lang="en-US" dirty="0">
                <a:latin typeface="Arial (Body)"/>
              </a:rPr>
              <a:t>: beam direction</a:t>
            </a:r>
          </a:p>
        </p:txBody>
      </p:sp>
      <p:pic>
        <p:nvPicPr>
          <p:cNvPr id="2560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811838"/>
            <a:ext cx="64770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13"/>
          <p:cNvSpPr>
            <a:spLocks noChangeArrowheads="1"/>
          </p:cNvSpPr>
          <p:nvPr/>
        </p:nvSpPr>
        <p:spPr bwMode="auto">
          <a:xfrm>
            <a:off x="0" y="6248400"/>
            <a:ext cx="91440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95000"/>
              </a:lnSpc>
              <a:spcBef>
                <a:spcPct val="10000"/>
              </a:spcBef>
              <a:buFont typeface="Wingdings" pitchFamily="2" charset="2"/>
              <a:buChar char="§"/>
            </a:pPr>
            <a:r>
              <a:rPr lang="hu-HU" sz="240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2400">
                <a:solidFill>
                  <a:srgbClr val="000066"/>
                </a:solidFill>
                <a:cs typeface="Arial" charset="0"/>
              </a:rPr>
              <a:t> Do not necessarily reflect the geometrical size</a:t>
            </a:r>
          </a:p>
        </p:txBody>
      </p:sp>
      <p:pic>
        <p:nvPicPr>
          <p:cNvPr id="25607" name="Picture 14" descr="cgau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1242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5" descr="sgau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5240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1631950"/>
            <a:ext cx="5181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1143000"/>
            <a:ext cx="8305800" cy="533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457200" indent="-457200">
              <a:lnSpc>
                <a:spcPct val="95000"/>
              </a:lnSpc>
              <a:spcBef>
                <a:spcPct val="1500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66"/>
                </a:solidFill>
                <a:latin typeface="+mn-lt"/>
              </a:rPr>
              <a:t>If the source is approximated with Gaussian: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4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160"/>
    </mc:Choice>
    <mc:Fallback xmlns="">
      <p:transition advTm="5616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Source imaging</a:t>
            </a:r>
            <a:endParaRPr lang="en-US" b="0" dirty="0"/>
          </a:p>
        </p:txBody>
      </p:sp>
      <p:sp>
        <p:nvSpPr>
          <p:cNvPr id="1618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3496" y="1905000"/>
            <a:ext cx="8888104" cy="5272087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Koonin</a:t>
            </a:r>
            <a:r>
              <a:rPr lang="en-US" sz="2400" dirty="0" smtClean="0"/>
              <a:t>-Pratt equation (1D)</a:t>
            </a:r>
          </a:p>
          <a:p>
            <a:pPr eaLnBrk="1" hangingPunct="1"/>
            <a:endParaRPr lang="en-US" sz="2400" dirty="0"/>
          </a:p>
          <a:p>
            <a:pPr marL="342900" lvl="1" indent="-342900" eaLnBrk="1" hangingPunct="1"/>
            <a:endParaRPr lang="en-US" sz="2400" dirty="0" smtClean="0">
              <a:solidFill>
                <a:srgbClr val="000066"/>
              </a:solidFill>
            </a:endParaRPr>
          </a:p>
          <a:p>
            <a:pPr marL="342900" lvl="1" indent="-342900" eaLnBrk="1" hangingPunct="1"/>
            <a:r>
              <a:rPr lang="en-US" sz="2400" dirty="0" smtClean="0">
                <a:solidFill>
                  <a:srgbClr val="000066"/>
                </a:solidFill>
              </a:rPr>
              <a:t>Imaging</a:t>
            </a:r>
            <a:r>
              <a:rPr lang="en-US" sz="2400" dirty="0">
                <a:solidFill>
                  <a:srgbClr val="000066"/>
                </a:solidFill>
              </a:rPr>
              <a:t>: Obtain 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S(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000066"/>
                </a:solidFill>
              </a:rPr>
              <a:t> </a:t>
            </a:r>
            <a:r>
              <a:rPr lang="en-US" sz="2400" dirty="0" smtClean="0">
                <a:solidFill>
                  <a:srgbClr val="000066"/>
                </a:solidFill>
              </a:rPr>
              <a:t>directly</a:t>
            </a:r>
            <a:endParaRPr lang="en-US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000" dirty="0"/>
              <a:t>No assumptions for the shape of source</a:t>
            </a:r>
          </a:p>
          <a:p>
            <a:pPr lvl="1" eaLnBrk="1" hangingPunct="1"/>
            <a:r>
              <a:rPr lang="en-US" sz="2000" dirty="0" smtClean="0"/>
              <a:t>Kernel </a:t>
            </a:r>
            <a:r>
              <a:rPr lang="en-US" sz="2000" dirty="0"/>
              <a:t>includes </a:t>
            </a:r>
            <a:r>
              <a:rPr lang="en-US" sz="2000" b="1" dirty="0"/>
              <a:t>all</a:t>
            </a:r>
            <a:r>
              <a:rPr lang="en-US" sz="2000" dirty="0"/>
              <a:t> interactions (QM, FSI</a:t>
            </a:r>
            <a:r>
              <a:rPr lang="en-US" sz="2000" dirty="0" smtClean="0"/>
              <a:t>)</a:t>
            </a:r>
          </a:p>
          <a:p>
            <a:pPr eaLnBrk="1" hangingPunct="1"/>
            <a:r>
              <a:rPr lang="en-US" sz="2400" dirty="0" smtClean="0"/>
              <a:t>Numerical inversion of the equation</a:t>
            </a:r>
          </a:p>
          <a:p>
            <a:pPr lvl="1" eaLnBrk="1" hangingPunct="1"/>
            <a:r>
              <a:rPr lang="en-US" sz="2000" dirty="0" smtClean="0"/>
              <a:t>No analytical solution, hence some limitations and approximations (integral cutoff, finite resolution … )</a:t>
            </a:r>
          </a:p>
          <a:p>
            <a:pPr lvl="1" eaLnBrk="1" hangingPunct="1"/>
            <a:r>
              <a:rPr lang="en-US" sz="2000" dirty="0" smtClean="0"/>
              <a:t>Assumptions (e.g. weak </a:t>
            </a:r>
            <a:r>
              <a:rPr lang="en-US" sz="2000" dirty="0"/>
              <a:t>dependence in single particle </a:t>
            </a:r>
            <a:r>
              <a:rPr lang="en-US" sz="2000" dirty="0" smtClean="0"/>
              <a:t>sources)</a:t>
            </a:r>
          </a:p>
          <a:p>
            <a:pPr lvl="1" eaLnBrk="1" hangingPunct="1"/>
            <a:r>
              <a:rPr lang="en-US" sz="2000" dirty="0" smtClean="0"/>
              <a:t>Needs statistics, stability is a question</a:t>
            </a:r>
          </a:p>
          <a:p>
            <a:pPr marL="457200" lvl="1" indent="0" eaLnBrk="1" hangingPunct="1">
              <a:buNone/>
            </a:pPr>
            <a:r>
              <a:rPr lang="en-US" sz="1800" b="1" kern="1200" dirty="0" smtClean="0">
                <a:solidFill>
                  <a:srgbClr val="008080"/>
                </a:solidFill>
                <a:latin typeface="Arial" charset="0"/>
              </a:rPr>
              <a:t>		        </a:t>
            </a:r>
            <a:r>
              <a:rPr lang="en-US" sz="1600" b="1" kern="1200" dirty="0" smtClean="0">
                <a:solidFill>
                  <a:srgbClr val="008080"/>
                </a:solidFill>
                <a:latin typeface="Arial" charset="0"/>
              </a:rPr>
              <a:t>D</a:t>
            </a:r>
            <a:r>
              <a:rPr lang="hu-HU" sz="1600" b="1" kern="1200" dirty="0">
                <a:solidFill>
                  <a:srgbClr val="008080"/>
                </a:solidFill>
                <a:latin typeface="Arial" charset="0"/>
              </a:rPr>
              <a:t>. </a:t>
            </a:r>
            <a:r>
              <a:rPr lang="en-US" sz="1600" b="1" kern="1200" dirty="0">
                <a:solidFill>
                  <a:srgbClr val="008080"/>
                </a:solidFill>
                <a:latin typeface="Arial" charset="0"/>
              </a:rPr>
              <a:t>A. Brown, P</a:t>
            </a:r>
            <a:r>
              <a:rPr lang="hu-HU" sz="1600" b="1" kern="1200" dirty="0">
                <a:solidFill>
                  <a:srgbClr val="008080"/>
                </a:solidFill>
                <a:latin typeface="Arial" charset="0"/>
              </a:rPr>
              <a:t>.</a:t>
            </a:r>
            <a:r>
              <a:rPr lang="en-US" sz="1600" b="1" kern="1200" dirty="0">
                <a:solidFill>
                  <a:srgbClr val="008080"/>
                </a:solidFill>
                <a:latin typeface="Arial" charset="0"/>
              </a:rPr>
              <a:t> </a:t>
            </a:r>
            <a:r>
              <a:rPr lang="en-US" sz="1600" b="1" kern="1200" dirty="0" err="1">
                <a:solidFill>
                  <a:srgbClr val="008080"/>
                </a:solidFill>
                <a:latin typeface="Arial" charset="0"/>
              </a:rPr>
              <a:t>Danielewicz</a:t>
            </a:r>
            <a:r>
              <a:rPr lang="hu-HU" sz="1600" b="1" kern="1200" dirty="0">
                <a:solidFill>
                  <a:srgbClr val="008080"/>
                </a:solidFill>
                <a:latin typeface="Arial" charset="0"/>
              </a:rPr>
              <a:t>, </a:t>
            </a:r>
            <a:r>
              <a:rPr lang="en-US" sz="1600" b="1" kern="1200" dirty="0" err="1">
                <a:solidFill>
                  <a:srgbClr val="008080"/>
                </a:solidFill>
                <a:latin typeface="Arial" charset="0"/>
              </a:rPr>
              <a:t>nucl-th</a:t>
            </a:r>
            <a:r>
              <a:rPr lang="en-US" sz="1600" b="1" kern="1200" dirty="0">
                <a:solidFill>
                  <a:srgbClr val="008080"/>
                </a:solidFill>
                <a:latin typeface="Arial" charset="0"/>
              </a:rPr>
              <a:t>/9701010 </a:t>
            </a:r>
            <a:endParaRPr lang="en-US" sz="1600" b="1" kern="1200" dirty="0" smtClean="0">
              <a:solidFill>
                <a:srgbClr val="008080"/>
              </a:solidFill>
              <a:latin typeface="Arial" charset="0"/>
            </a:endParaRP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56257"/>
            <a:ext cx="29432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715000" y="2078494"/>
            <a:ext cx="1962665" cy="1960106"/>
            <a:chOff x="5715000" y="1493837"/>
            <a:chExt cx="1997547" cy="1960106"/>
          </a:xfrm>
        </p:grpSpPr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5715000" y="3023056"/>
              <a:ext cx="198002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dirty="0">
                  <a:solidFill>
                    <a:srgbClr val="0070C0"/>
                  </a:solidFill>
                  <a:latin typeface="Times New Roman" pitchFamily="-48" charset="0"/>
                </a:rPr>
                <a:t>Emitting source</a:t>
              </a:r>
            </a:p>
          </p:txBody>
        </p:sp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5883747" y="1493837"/>
              <a:ext cx="1828800" cy="1600200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569770"/>
              </p:ext>
            </p:extLst>
          </p:nvPr>
        </p:nvGraphicFramePr>
        <p:xfrm>
          <a:off x="609600" y="2590800"/>
          <a:ext cx="42037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81" name="Equation" r:id="rId5" imgW="1866600" imgH="279360" progId="Equation.3">
                  <p:embed/>
                </p:oleObj>
              </mc:Choice>
              <mc:Fallback>
                <p:oleObj name="Equation" r:id="rId5" imgW="1866600" imgH="2793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590800"/>
                        <a:ext cx="42037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7720485" y="2309353"/>
            <a:ext cx="1533421" cy="835941"/>
            <a:chOff x="7720485" y="1724696"/>
            <a:chExt cx="1533421" cy="835941"/>
          </a:xfrm>
        </p:grpSpPr>
        <p:sp>
          <p:nvSpPr>
            <p:cNvPr id="14" name="Oval 18"/>
            <p:cNvSpPr>
              <a:spLocks noChangeArrowheads="1"/>
            </p:cNvSpPr>
            <p:nvPr/>
          </p:nvSpPr>
          <p:spPr bwMode="auto">
            <a:xfrm rot="622550">
              <a:off x="7720485" y="2201862"/>
              <a:ext cx="838200" cy="358775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7737144" y="1724696"/>
              <a:ext cx="15167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dirty="0" smtClean="0">
                  <a:solidFill>
                    <a:srgbClr val="FF0000"/>
                  </a:solidFill>
                  <a:latin typeface="Times New Roman" pitchFamily="-48" charset="0"/>
                </a:rPr>
                <a:t>Interactions</a:t>
              </a:r>
              <a:endParaRPr lang="en-US" sz="2200" dirty="0">
                <a:solidFill>
                  <a:srgbClr val="FF0000"/>
                </a:solidFill>
                <a:latin typeface="Times New Roman" pitchFamily="-48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3200400" y="2620327"/>
            <a:ext cx="990600" cy="503873"/>
          </a:xfrm>
          <a:prstGeom prst="roundRect">
            <a:avLst/>
          </a:prstGeom>
          <a:solidFill>
            <a:srgbClr val="FF0000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191000" y="2620327"/>
            <a:ext cx="609600" cy="503873"/>
          </a:xfrm>
          <a:prstGeom prst="roundRect">
            <a:avLst/>
          </a:prstGeom>
          <a:solidFill>
            <a:srgbClr val="336699">
              <a:alpha val="2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990600" y="1219200"/>
            <a:ext cx="7302768" cy="533400"/>
          </a:xfrm>
          <a:prstGeom prst="roundRect">
            <a:avLst>
              <a:gd name="adj" fmla="val 8786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Physics in shape: dynamics, resonance decays, </a:t>
            </a:r>
            <a:r>
              <a:rPr lang="en-US" sz="2000" dirty="0" err="1" smtClean="0"/>
              <a:t>rescattering</a:t>
            </a:r>
            <a:r>
              <a:rPr lang="en-US" sz="2000" dirty="0" smtClean="0"/>
              <a:t>…</a:t>
            </a:r>
            <a:endParaRPr kumimoji="0" lang="en-US" sz="2000" i="0" u="none" strike="noStrike" cap="none" normalizeH="0" baseline="0" dirty="0" smtClean="0">
              <a:ln>
                <a:noFill/>
              </a:ln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847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6624"/>
    </mc:Choice>
    <mc:Fallback xmlns="">
      <p:transition advTm="466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Kaons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676400"/>
            <a:ext cx="541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66"/>
                </a:solidFill>
              </a:rPr>
              <a:t>Pion source shows a </a:t>
            </a:r>
            <a:r>
              <a:rPr lang="en-US" sz="2400" dirty="0" smtClean="0">
                <a:solidFill>
                  <a:srgbClr val="FF0000"/>
                </a:solidFill>
              </a:rPr>
              <a:t>heavy,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non-Gaussian tail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en-US" sz="24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>
                <a:solidFill>
                  <a:srgbClr val="000066"/>
                </a:solidFill>
              </a:rPr>
              <a:t>Interpretation is </a:t>
            </a:r>
            <a:r>
              <a:rPr lang="en-US" sz="2400" dirty="0" smtClean="0">
                <a:solidFill>
                  <a:srgbClr val="000066"/>
                </a:solidFill>
              </a:rPr>
              <a:t>problematic</a:t>
            </a:r>
          </a:p>
          <a:p>
            <a:pPr lvl="1">
              <a:spcBef>
                <a:spcPct val="20000"/>
              </a:spcBef>
            </a:pPr>
            <a:r>
              <a:rPr lang="en-US" sz="2400" dirty="0" smtClean="0"/>
              <a:t>Tail attributed </a:t>
            </a:r>
            <a:r>
              <a:rPr lang="en-US" sz="2400" dirty="0"/>
              <a:t>to </a:t>
            </a:r>
            <a:r>
              <a:rPr lang="en-US" sz="2400" dirty="0" smtClean="0"/>
              <a:t>decays of long-lived resonances and/or </a:t>
            </a:r>
            <a:r>
              <a:rPr lang="en-US" sz="2400" dirty="0"/>
              <a:t>non-zero emission </a:t>
            </a:r>
            <a:r>
              <a:rPr lang="en-US" sz="2400" dirty="0" smtClean="0"/>
              <a:t>duration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en-US" sz="2400" dirty="0">
              <a:solidFill>
                <a:srgbClr val="000066"/>
              </a:solidFill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0066"/>
                </a:solidFill>
              </a:rPr>
              <a:t>Kaons</a:t>
            </a:r>
            <a:r>
              <a:rPr lang="en-US" sz="2400" dirty="0" smtClean="0">
                <a:solidFill>
                  <a:srgbClr val="000066"/>
                </a:solidFill>
              </a:rPr>
              <a:t>: cleaner probe</a:t>
            </a:r>
          </a:p>
          <a:p>
            <a:pPr lvl="1">
              <a:spcBef>
                <a:spcPct val="20000"/>
              </a:spcBef>
            </a:pPr>
            <a:r>
              <a:rPr lang="en-US" sz="2400" dirty="0" smtClean="0"/>
              <a:t>less </a:t>
            </a:r>
            <a:r>
              <a:rPr lang="en-US" sz="2400" dirty="0"/>
              <a:t>contribution from resonances</a:t>
            </a:r>
            <a:endParaRPr lang="en-US" sz="2400" dirty="0" smtClean="0"/>
          </a:p>
        </p:txBody>
      </p:sp>
      <p:sp>
        <p:nvSpPr>
          <p:cNvPr id="9" name="Text Placeholder 10"/>
          <p:cNvSpPr txBox="1">
            <a:spLocks/>
          </p:cNvSpPr>
          <p:nvPr/>
        </p:nvSpPr>
        <p:spPr bwMode="auto">
          <a:xfrm>
            <a:off x="5943600" y="1066800"/>
            <a:ext cx="2667000" cy="198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1200" b="1" kern="0" smtClean="0">
                <a:solidFill>
                  <a:srgbClr val="008080"/>
                </a:solidFill>
              </a:rPr>
              <a:t>PHENIX, PRL 98:132301,2007</a:t>
            </a:r>
          </a:p>
        </p:txBody>
      </p:sp>
      <p:pic>
        <p:nvPicPr>
          <p:cNvPr id="10" name="Picture 15" descr="1.pdf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219200"/>
            <a:ext cx="38131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rot="7893983">
            <a:off x="8466792" y="4515627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0" dirty="0" smtClean="0"/>
              <a:t>The STAR E</a:t>
            </a:r>
            <a:r>
              <a:rPr lang="hu-HU" b="0" dirty="0" smtClean="0"/>
              <a:t>xperiment</a:t>
            </a:r>
            <a:endParaRPr lang="en-US" b="0" dirty="0" smtClean="0"/>
          </a:p>
        </p:txBody>
      </p:sp>
      <p:sp>
        <p:nvSpPr>
          <p:cNvPr id="20486" name="Tartalom helye 8"/>
          <p:cNvSpPr>
            <a:spLocks noGrp="1"/>
          </p:cNvSpPr>
          <p:nvPr>
            <p:ph idx="4294967295"/>
          </p:nvPr>
        </p:nvSpPr>
        <p:spPr>
          <a:xfrm>
            <a:off x="-35256" y="2063750"/>
            <a:ext cx="3886200" cy="3200400"/>
          </a:xfrm>
        </p:spPr>
        <p:txBody>
          <a:bodyPr/>
          <a:lstStyle/>
          <a:p>
            <a:r>
              <a:rPr lang="hu-HU" sz="2000" dirty="0" smtClean="0">
                <a:solidFill>
                  <a:srgbClr val="FF0000"/>
                </a:solidFill>
              </a:rPr>
              <a:t>T</a:t>
            </a:r>
            <a:r>
              <a:rPr lang="en-US" sz="2000" dirty="0" err="1" smtClean="0"/>
              <a:t>ime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</a:t>
            </a:r>
            <a:r>
              <a:rPr lang="en-US" sz="2000" dirty="0" smtClean="0"/>
              <a:t>rojection 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hamber</a:t>
            </a:r>
            <a:endParaRPr lang="hu-HU" sz="2000" dirty="0" smtClean="0"/>
          </a:p>
          <a:p>
            <a:pPr lvl="1"/>
            <a:r>
              <a:rPr lang="en-US" sz="1800" dirty="0" smtClean="0">
                <a:latin typeface="+mj-lt"/>
                <a:cs typeface="Times New Roman" pitchFamily="18" charset="0"/>
              </a:rPr>
              <a:t>ID via energy loss 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/dx)</a:t>
            </a:r>
          </a:p>
          <a:p>
            <a:pPr lvl="1"/>
            <a:r>
              <a:rPr lang="en-US" sz="1800" dirty="0" smtClean="0"/>
              <a:t>Momentum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p)</a:t>
            </a:r>
            <a:endParaRPr lang="hu-HU" sz="900" dirty="0" smtClean="0"/>
          </a:p>
          <a:p>
            <a:endParaRPr lang="en-US" sz="2000" dirty="0" smtClean="0"/>
          </a:p>
          <a:p>
            <a:r>
              <a:rPr lang="en-US" sz="2000" dirty="0" smtClean="0"/>
              <a:t>Full azimuth coverage</a:t>
            </a:r>
          </a:p>
          <a:p>
            <a:endParaRPr lang="en-US" sz="2000" dirty="0" smtClean="0">
              <a:cs typeface="Arial" charset="0"/>
            </a:endParaRPr>
          </a:p>
          <a:p>
            <a:r>
              <a:rPr lang="en-US" sz="2000" dirty="0" smtClean="0">
                <a:cs typeface="Arial" charset="0"/>
              </a:rPr>
              <a:t>Uniform acceptance</a:t>
            </a:r>
          </a:p>
          <a:p>
            <a:pPr marL="457200" lvl="1" indent="0">
              <a:buNone/>
            </a:pPr>
            <a:r>
              <a:rPr lang="en-US" sz="1800" dirty="0" smtClean="0">
                <a:cs typeface="Arial" charset="0"/>
              </a:rPr>
              <a:t>for different energies </a:t>
            </a:r>
            <a:br>
              <a:rPr lang="en-US" sz="1800" dirty="0" smtClean="0">
                <a:cs typeface="Arial" charset="0"/>
              </a:rPr>
            </a:br>
            <a:r>
              <a:rPr lang="en-US" sz="1800" dirty="0" smtClean="0">
                <a:cs typeface="Arial" charset="0"/>
              </a:rPr>
              <a:t>and particles</a:t>
            </a:r>
            <a:endParaRPr lang="en-US" sz="1800" dirty="0">
              <a:cs typeface="Arial" charset="0"/>
            </a:endParaRPr>
          </a:p>
          <a:p>
            <a:pPr marL="457200" lvl="1" indent="0">
              <a:buNone/>
            </a:pPr>
            <a:endParaRPr lang="en-US" sz="1800" dirty="0" smtClean="0">
              <a:cs typeface="Arial" charset="0"/>
            </a:endParaRPr>
          </a:p>
        </p:txBody>
      </p:sp>
      <p:sp>
        <p:nvSpPr>
          <p:cNvPr id="20482" name="AutoShape 2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20483" name="AutoShape 4" descr="https://www.phenix.bnl.gov/WWW/run/drawing/Phenix_2008.Beam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700"/>
              </a:spcBef>
              <a:buClr>
                <a:srgbClr val="0066CC"/>
              </a:buClr>
              <a:buFont typeface="Wingdings" pitchFamily="2" charset="2"/>
              <a:buNone/>
            </a:pPr>
            <a:endParaRPr lang="en-US">
              <a:solidFill>
                <a:srgbClr val="000066"/>
              </a:solidFill>
            </a:endParaRPr>
          </a:p>
        </p:txBody>
      </p:sp>
      <p:pic>
        <p:nvPicPr>
          <p:cNvPr id="8" name="Picture 9" descr="页面提取自－QuarkMatter_aschmah_V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5658132" cy="42583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13249" y="5334000"/>
            <a:ext cx="370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dirty="0" err="1" smtClean="0"/>
              <a:t>olenoidal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racker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t 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/>
              <a:t>HIC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32"/>
          <p:cNvGrpSpPr>
            <a:grpSpLocks noChangeAspect="1"/>
          </p:cNvGrpSpPr>
          <p:nvPr/>
        </p:nvGrpSpPr>
        <p:grpSpPr bwMode="auto">
          <a:xfrm>
            <a:off x="5562600" y="1066800"/>
            <a:ext cx="3502025" cy="2270125"/>
            <a:chOff x="1524000" y="1524000"/>
            <a:chExt cx="6037263" cy="3913188"/>
          </a:xfrm>
        </p:grpSpPr>
        <p:pic>
          <p:nvPicPr>
            <p:cNvPr id="211983" name="Picture 3" descr="tpcsymposium copy"/>
            <p:cNvPicPr>
              <a:picLocks noChangeAspect="1" noChangeArrowheads="1"/>
            </p:cNvPicPr>
            <p:nvPr/>
          </p:nvPicPr>
          <p:blipFill>
            <a:blip r:embed="rId3"/>
            <a:srcRect l="1123"/>
            <a:stretch>
              <a:fillRect/>
            </a:stretch>
          </p:blipFill>
          <p:spPr bwMode="auto">
            <a:xfrm>
              <a:off x="1524000" y="1524000"/>
              <a:ext cx="6037263" cy="3913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1984" name="Text Box 100"/>
            <p:cNvSpPr txBox="1">
              <a:spLocks noChangeArrowheads="1"/>
            </p:cNvSpPr>
            <p:nvPr/>
          </p:nvSpPr>
          <p:spPr bwMode="auto">
            <a:xfrm>
              <a:off x="3720215" y="2443462"/>
              <a:ext cx="1613336" cy="6897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TPC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chemeClr val="tx2"/>
                </a:solidFill>
              </a:rPr>
              <a:t>Kaon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r>
              <a:rPr lang="en-US" sz="4000" dirty="0" err="1" smtClean="0">
                <a:solidFill>
                  <a:schemeClr val="tx2"/>
                </a:solidFill>
              </a:rPr>
              <a:t>femtoscopy</a:t>
            </a:r>
            <a:r>
              <a:rPr lang="en-US" sz="4000" dirty="0" smtClean="0">
                <a:solidFill>
                  <a:schemeClr val="tx2"/>
                </a:solidFill>
              </a:rPr>
              <a:t> analyses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228600" y="9906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 err="1" smtClean="0">
                <a:solidFill>
                  <a:srgbClr val="000066"/>
                </a:solidFill>
              </a:rPr>
              <a:t>Au+Au</a:t>
            </a:r>
            <a:r>
              <a:rPr lang="en-US" sz="2400" dirty="0" smtClean="0">
                <a:solidFill>
                  <a:srgbClr val="000066"/>
                </a:solidFill>
              </a:rPr>
              <a:t> @ </a:t>
            </a:r>
            <a:r>
              <a:rPr lang="en-US" sz="2400" dirty="0">
                <a:solidFill>
                  <a:srgbClr val="000066"/>
                </a:solidFill>
              </a:rPr>
              <a:t>√</a:t>
            </a:r>
            <a:r>
              <a:rPr lang="en-US" sz="2400" dirty="0" err="1">
                <a:solidFill>
                  <a:srgbClr val="000066"/>
                </a:solidFill>
              </a:rPr>
              <a:t>s</a:t>
            </a:r>
            <a:r>
              <a:rPr lang="en-US" sz="2400" baseline="-25000" dirty="0" err="1">
                <a:solidFill>
                  <a:srgbClr val="000066"/>
                </a:solidFill>
              </a:rPr>
              <a:t>NN</a:t>
            </a:r>
            <a:r>
              <a:rPr lang="en-US" sz="2400" dirty="0">
                <a:solidFill>
                  <a:srgbClr val="000066"/>
                </a:solidFill>
              </a:rPr>
              <a:t>=200 </a:t>
            </a:r>
            <a:r>
              <a:rPr lang="en-US" sz="2400" dirty="0" err="1" smtClean="0">
                <a:solidFill>
                  <a:srgbClr val="000066"/>
                </a:solidFill>
              </a:rPr>
              <a:t>GeV</a:t>
            </a:r>
            <a:endParaRPr lang="en-US" sz="2400" dirty="0" smtClean="0">
              <a:solidFill>
                <a:srgbClr val="000066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rgbClr val="000066"/>
                </a:solidFill>
              </a:rPr>
              <a:t>Mid-rapidity |y|&lt;0.5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Source shape: 20</a:t>
            </a:r>
            <a:r>
              <a:rPr lang="en-US" sz="2400" dirty="0">
                <a:solidFill>
                  <a:srgbClr val="000066"/>
                </a:solidFill>
              </a:rPr>
              <a:t>% most </a:t>
            </a:r>
            <a:r>
              <a:rPr lang="en-US" sz="2400" dirty="0" smtClean="0">
                <a:solidFill>
                  <a:srgbClr val="000066"/>
                </a:solidFill>
              </a:rPr>
              <a:t>central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/>
              <a:t>Run </a:t>
            </a:r>
            <a:r>
              <a:rPr lang="en-US" sz="2000" dirty="0"/>
              <a:t>4: 4.6 </a:t>
            </a:r>
            <a:r>
              <a:rPr lang="en-US" sz="2000" dirty="0" err="1"/>
              <a:t>Mevts</a:t>
            </a:r>
            <a:r>
              <a:rPr lang="en-US" sz="2000" dirty="0"/>
              <a:t>, Run 7: 16 </a:t>
            </a:r>
            <a:r>
              <a:rPr lang="en-US" sz="2000" dirty="0" err="1"/>
              <a:t>Mevts</a:t>
            </a:r>
            <a:endParaRPr lang="en-US" sz="2000" dirty="0"/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000066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66"/>
                </a:solidFill>
              </a:rPr>
              <a:t>T</a:t>
            </a:r>
            <a:r>
              <a:rPr lang="en-US" sz="2400" dirty="0" smtClean="0">
                <a:solidFill>
                  <a:srgbClr val="000066"/>
                </a:solidFill>
              </a:rPr>
              <a:t>-dependence: 30% most central</a:t>
            </a:r>
          </a:p>
          <a:p>
            <a:pPr lvl="1">
              <a:spcBef>
                <a:spcPct val="20000"/>
              </a:spcBef>
            </a:pPr>
            <a:r>
              <a:rPr lang="en-US" sz="2000" dirty="0" smtClean="0"/>
              <a:t>Run </a:t>
            </a:r>
            <a:r>
              <a:rPr lang="en-US" sz="2000" dirty="0"/>
              <a:t>4: 6.6 </a:t>
            </a:r>
            <a:r>
              <a:rPr lang="en-US" sz="2000" dirty="0" err="1" smtClean="0"/>
              <a:t>Mevts</a:t>
            </a:r>
            <a:endParaRPr lang="en-US" sz="2000" dirty="0"/>
          </a:p>
        </p:txBody>
      </p:sp>
      <p:pic>
        <p:nvPicPr>
          <p:cNvPr id="211972" name="Content Placeholder 10" descr="h_pid_kaon_00cen30_036pt048_y050_FF_m20sigk2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5038" y="3752850"/>
            <a:ext cx="43989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Content Placeholder 10" descr="h_pid_kaon_00cen30_020pt036_y050_FF_m20sigk2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52850"/>
            <a:ext cx="43989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4" name="Rectangle 9"/>
          <p:cNvSpPr>
            <a:spLocks noChangeArrowheads="1"/>
          </p:cNvSpPr>
          <p:nvPr/>
        </p:nvSpPr>
        <p:spPr bwMode="auto">
          <a:xfrm>
            <a:off x="0" y="3600450"/>
            <a:ext cx="320833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0.2&lt;</a:t>
            </a:r>
            <a:r>
              <a:rPr lang="en-US" sz="2400" b="1" dirty="0" err="1"/>
              <a:t>k</a:t>
            </a:r>
            <a:r>
              <a:rPr lang="en-US" sz="2400" b="1" baseline="-25000" dirty="0" err="1"/>
              <a:t>T</a:t>
            </a:r>
            <a:r>
              <a:rPr lang="en-US" sz="2400" b="1" dirty="0"/>
              <a:t>&lt;0.36 </a:t>
            </a:r>
            <a:r>
              <a:rPr lang="en-US" sz="2400" b="1" dirty="0" err="1"/>
              <a:t>GeV</a:t>
            </a:r>
            <a:r>
              <a:rPr lang="en-US" sz="2400" b="1" dirty="0"/>
              <a:t>/c</a:t>
            </a:r>
          </a:p>
        </p:txBody>
      </p:sp>
      <p:sp>
        <p:nvSpPr>
          <p:cNvPr id="211975" name="Rectangle 10"/>
          <p:cNvSpPr>
            <a:spLocks noChangeArrowheads="1"/>
          </p:cNvSpPr>
          <p:nvPr/>
        </p:nvSpPr>
        <p:spPr bwMode="auto">
          <a:xfrm>
            <a:off x="4792663" y="3600450"/>
            <a:ext cx="32083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0.36&lt;</a:t>
            </a:r>
            <a:r>
              <a:rPr lang="en-US" sz="2400" b="1" dirty="0" err="1" smtClean="0"/>
              <a:t>k</a:t>
            </a:r>
            <a:r>
              <a:rPr lang="en-US" sz="2400" b="1" baseline="-25000" dirty="0" err="1"/>
              <a:t>T</a:t>
            </a:r>
            <a:r>
              <a:rPr lang="en-US" sz="2400" b="1" dirty="0" smtClean="0"/>
              <a:t>&lt;0.48 </a:t>
            </a:r>
            <a:r>
              <a:rPr lang="en-US" sz="2400" b="1" dirty="0" err="1"/>
              <a:t>GeV</a:t>
            </a:r>
            <a:r>
              <a:rPr lang="en-US" sz="2400" b="1" dirty="0"/>
              <a:t>/c</a:t>
            </a:r>
          </a:p>
        </p:txBody>
      </p:sp>
      <p:sp>
        <p:nvSpPr>
          <p:cNvPr id="211976" name="TextBox 9"/>
          <p:cNvSpPr txBox="1">
            <a:spLocks noChangeArrowheads="1"/>
          </p:cNvSpPr>
          <p:nvPr/>
        </p:nvSpPr>
        <p:spPr bwMode="auto">
          <a:xfrm>
            <a:off x="1676400" y="647700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Rigidity (GeV/c)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1977" name="TextBox 9"/>
          <p:cNvSpPr txBox="1">
            <a:spLocks noChangeArrowheads="1"/>
          </p:cNvSpPr>
          <p:nvPr/>
        </p:nvSpPr>
        <p:spPr bwMode="auto">
          <a:xfrm>
            <a:off x="6451600" y="647700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Rigidity (GeV/c)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1978" name="TextBox 9"/>
          <p:cNvSpPr txBox="1">
            <a:spLocks noChangeArrowheads="1"/>
          </p:cNvSpPr>
          <p:nvPr/>
        </p:nvSpPr>
        <p:spPr bwMode="auto">
          <a:xfrm rot="-5400000">
            <a:off x="4591844" y="5106194"/>
            <a:ext cx="600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dE/dx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1979" name="TextBox 9"/>
          <p:cNvSpPr txBox="1">
            <a:spLocks noChangeArrowheads="1"/>
          </p:cNvSpPr>
          <p:nvPr/>
        </p:nvSpPr>
        <p:spPr bwMode="auto">
          <a:xfrm rot="-5400000">
            <a:off x="-162719" y="5191919"/>
            <a:ext cx="600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dE/dx</a:t>
            </a:r>
            <a:endParaRPr lang="ru-RU" sz="1200" b="1">
              <a:ea typeface="ＭＳ Ｐゴシック"/>
              <a:cs typeface="Arial" charset="0"/>
            </a:endParaRPr>
          </a:p>
        </p:txBody>
      </p:sp>
      <p:pic>
        <p:nvPicPr>
          <p:cNvPr id="17" name="Picture 2" descr="http://www.star.bnl.gov/include/graphics/starLogoMenu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86450"/>
            <a:ext cx="477294" cy="3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tar.bnl.gov/include/graphics/starLogoMenu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76925"/>
            <a:ext cx="477294" cy="3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16200000">
            <a:off x="-526906" y="4987293"/>
            <a:ext cx="133081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err="1" smtClean="0"/>
              <a:t>dE</a:t>
            </a:r>
            <a:r>
              <a:rPr lang="en-US" sz="1200" b="1" dirty="0" smtClean="0"/>
              <a:t>/dx (</a:t>
            </a:r>
            <a:r>
              <a:rPr lang="en-US" sz="1200" b="1" dirty="0" err="1" smtClean="0"/>
              <a:t>keV</a:t>
            </a:r>
            <a:r>
              <a:rPr lang="en-US" sz="1200" b="1" dirty="0" smtClean="0"/>
              <a:t>/cm)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4225293" y="4983519"/>
            <a:ext cx="133081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err="1" smtClean="0"/>
              <a:t>dE</a:t>
            </a:r>
            <a:r>
              <a:rPr lang="en-US" sz="1200" b="1" dirty="0" smtClean="0"/>
              <a:t>/dx (</a:t>
            </a:r>
            <a:r>
              <a:rPr lang="en-US" sz="1200" b="1" dirty="0" err="1" smtClean="0"/>
              <a:t>keV</a:t>
            </a:r>
            <a:r>
              <a:rPr lang="en-US" sz="1200" b="1" dirty="0" smtClean="0"/>
              <a:t>/cm)</a:t>
            </a:r>
            <a:endParaRPr lang="en-US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</a:rPr>
              <a:t>PID cut applied</a:t>
            </a:r>
          </a:p>
        </p:txBody>
      </p:sp>
      <p:sp>
        <p:nvSpPr>
          <p:cNvPr id="212994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000066"/>
                </a:solidFill>
              </a:rPr>
              <a:t>Source </a:t>
            </a:r>
            <a:r>
              <a:rPr lang="en-US" sz="2400" dirty="0">
                <a:solidFill>
                  <a:srgbClr val="000066"/>
                </a:solidFill>
              </a:rPr>
              <a:t>shape </a:t>
            </a:r>
            <a:r>
              <a:rPr lang="en-US" sz="2400" dirty="0" smtClean="0">
                <a:solidFill>
                  <a:srgbClr val="000066"/>
                </a:solidFill>
              </a:rPr>
              <a:t>analysis</a:t>
            </a:r>
            <a:endParaRPr lang="en-US" sz="2400" dirty="0">
              <a:solidFill>
                <a:srgbClr val="000066"/>
              </a:solidFill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 err="1"/>
              <a:t>dE</a:t>
            </a:r>
            <a:r>
              <a:rPr lang="en-US" sz="2000" dirty="0"/>
              <a:t>/dx: </a:t>
            </a:r>
            <a:r>
              <a:rPr lang="en-US" sz="2000" dirty="0" smtClean="0"/>
              <a:t>n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dirty="0">
                <a:cs typeface="Arial" charset="0"/>
              </a:rPr>
              <a:t>(</a:t>
            </a:r>
            <a:r>
              <a:rPr lang="en-US" sz="2000" dirty="0" err="1"/>
              <a:t>Kaon</a:t>
            </a:r>
            <a:r>
              <a:rPr lang="en-US" sz="2000" dirty="0"/>
              <a:t>)&lt;2.0 and </a:t>
            </a:r>
            <a:r>
              <a:rPr lang="en-US" sz="2000" dirty="0" smtClean="0"/>
              <a:t>n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dirty="0"/>
              <a:t>(Pion)&gt;3.0 and </a:t>
            </a:r>
            <a:r>
              <a:rPr lang="en-US" sz="2000" dirty="0" smtClean="0"/>
              <a:t>n</a:t>
            </a:r>
            <a:r>
              <a:rPr lang="el-GR" sz="2000" dirty="0" smtClean="0">
                <a:cs typeface="Arial" charset="0"/>
              </a:rPr>
              <a:t>σ</a:t>
            </a:r>
            <a:r>
              <a:rPr lang="en-US" sz="2000" dirty="0">
                <a:cs typeface="Arial" charset="0"/>
              </a:rPr>
              <a:t>(electron)&gt;</a:t>
            </a:r>
            <a:r>
              <a:rPr lang="en-US" sz="2000" dirty="0" smtClean="0">
                <a:cs typeface="Arial" charset="0"/>
              </a:rPr>
              <a:t>2.0</a:t>
            </a:r>
            <a:br>
              <a:rPr lang="en-US" sz="2000" dirty="0" smtClean="0">
                <a:cs typeface="Arial" charset="0"/>
              </a:rPr>
            </a:br>
            <a:r>
              <a:rPr lang="en-US" sz="2000" dirty="0" smtClean="0">
                <a:cs typeface="Arial" charset="0"/>
              </a:rPr>
              <a:t>		</a:t>
            </a:r>
            <a:r>
              <a:rPr lang="en-US" sz="1600" dirty="0" smtClean="0"/>
              <a:t>n</a:t>
            </a:r>
            <a:r>
              <a:rPr lang="el-GR" sz="1600" dirty="0">
                <a:cs typeface="Arial" charset="0"/>
              </a:rPr>
              <a:t>σ</a:t>
            </a:r>
            <a:r>
              <a:rPr lang="en-US" sz="1600" dirty="0">
                <a:cs typeface="Arial" charset="0"/>
              </a:rPr>
              <a:t>(X) </a:t>
            </a:r>
            <a:r>
              <a:rPr lang="en-US" sz="1600" dirty="0" smtClean="0">
                <a:cs typeface="Arial" charset="0"/>
              </a:rPr>
              <a:t>:deviation of the candidate </a:t>
            </a:r>
            <a:r>
              <a:rPr lang="en-US" sz="1600" dirty="0" err="1" smtClean="0">
                <a:cs typeface="Arial" charset="0"/>
              </a:rPr>
              <a:t>dE</a:t>
            </a:r>
            <a:r>
              <a:rPr lang="en-US" sz="1600" dirty="0" smtClean="0">
                <a:cs typeface="Arial" charset="0"/>
              </a:rPr>
              <a:t>/dx from the </a:t>
            </a:r>
            <a:r>
              <a:rPr lang="en-US" sz="1600" dirty="0">
                <a:cs typeface="Arial" charset="0"/>
              </a:rPr>
              <a:t/>
            </a:r>
            <a:br>
              <a:rPr lang="en-US" sz="1600" dirty="0">
                <a:cs typeface="Arial" charset="0"/>
              </a:rPr>
            </a:br>
            <a:r>
              <a:rPr lang="en-US" sz="1600" dirty="0" smtClean="0">
                <a:cs typeface="Arial" charset="0"/>
              </a:rPr>
              <a:t>		normalized distribution of </a:t>
            </a:r>
            <a:r>
              <a:rPr lang="en-US" sz="1600" dirty="0" err="1" smtClean="0">
                <a:cs typeface="Arial" charset="0"/>
              </a:rPr>
              <a:t>partice</a:t>
            </a:r>
            <a:r>
              <a:rPr lang="en-US" sz="1600" dirty="0" smtClean="0">
                <a:cs typeface="Arial" charset="0"/>
              </a:rPr>
              <a:t> type X at a given momentum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</a:pPr>
            <a:r>
              <a:rPr lang="nl-NL" sz="2000" dirty="0" smtClean="0">
                <a:cs typeface="Arial" charset="0"/>
              </a:rPr>
              <a:t>0.2 </a:t>
            </a:r>
            <a:r>
              <a:rPr lang="nl-NL" sz="2000" dirty="0">
                <a:cs typeface="Arial" charset="0"/>
              </a:rPr>
              <a:t>&lt; </a:t>
            </a:r>
            <a:r>
              <a:rPr lang="nl-NL" sz="2000" dirty="0" smtClean="0">
                <a:cs typeface="Arial" charset="0"/>
              </a:rPr>
              <a:t>p</a:t>
            </a:r>
            <a:r>
              <a:rPr lang="en-US" sz="2000" baseline="-25000" dirty="0" smtClean="0"/>
              <a:t>T</a:t>
            </a:r>
            <a:r>
              <a:rPr lang="nl-NL" sz="2000" dirty="0" smtClean="0">
                <a:cs typeface="Arial" charset="0"/>
              </a:rPr>
              <a:t> </a:t>
            </a:r>
            <a:r>
              <a:rPr lang="nl-NL" sz="2000" dirty="0">
                <a:cs typeface="Arial" charset="0"/>
              </a:rPr>
              <a:t>&lt; 0.4 </a:t>
            </a:r>
            <a:r>
              <a:rPr lang="nl-NL" sz="2000" dirty="0" smtClean="0">
                <a:cs typeface="Arial" charset="0"/>
              </a:rPr>
              <a:t>GeV/c</a:t>
            </a:r>
          </a:p>
          <a:p>
            <a:pPr marL="457200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2400" dirty="0" err="1" smtClean="0">
                <a:solidFill>
                  <a:srgbClr val="000066"/>
                </a:solidFill>
              </a:rPr>
              <a:t>m</a:t>
            </a:r>
            <a:r>
              <a:rPr lang="en-US" sz="2400" baseline="-25000" dirty="0" err="1" smtClean="0">
                <a:solidFill>
                  <a:srgbClr val="000066"/>
                </a:solidFill>
              </a:rPr>
              <a:t>T</a:t>
            </a:r>
            <a:r>
              <a:rPr lang="en-US" sz="2400" dirty="0" smtClean="0">
                <a:solidFill>
                  <a:srgbClr val="000066"/>
                </a:solidFill>
              </a:rPr>
              <a:t>-dependent analysis</a:t>
            </a:r>
            <a:endParaRPr lang="en-US" sz="2400" dirty="0">
              <a:solidFill>
                <a:srgbClr val="000066"/>
              </a:solidFill>
            </a:endParaRPr>
          </a:p>
        </p:txBody>
      </p:sp>
      <p:pic>
        <p:nvPicPr>
          <p:cNvPr id="212995" name="Content Placeholder 12" descr="h_pid_kaon_00cen30_020pt036_y050_FF_m15sigk2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52850"/>
            <a:ext cx="43989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6" name="Rectangle 5"/>
          <p:cNvSpPr>
            <a:spLocks noChangeArrowheads="1"/>
          </p:cNvSpPr>
          <p:nvPr/>
        </p:nvSpPr>
        <p:spPr bwMode="auto">
          <a:xfrm>
            <a:off x="685800" y="3138488"/>
            <a:ext cx="2561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-1.5&lt; </a:t>
            </a:r>
            <a:r>
              <a:rPr lang="en-US" sz="2000" dirty="0" err="1" smtClean="0"/>
              <a:t>nσ</a:t>
            </a:r>
            <a:r>
              <a:rPr lang="en-US" sz="2000" dirty="0" smtClean="0"/>
              <a:t>(</a:t>
            </a:r>
            <a:r>
              <a:rPr lang="en-US" sz="2000" dirty="0" err="1" smtClean="0"/>
              <a:t>Kaon</a:t>
            </a:r>
            <a:r>
              <a:rPr lang="en-US" sz="2000" dirty="0"/>
              <a:t>)&lt;2.0 </a:t>
            </a:r>
          </a:p>
          <a:p>
            <a:endParaRPr lang="en-US" sz="2800" dirty="0"/>
          </a:p>
        </p:txBody>
      </p:sp>
      <p:sp>
        <p:nvSpPr>
          <p:cNvPr id="212997" name="Rectangle 6"/>
          <p:cNvSpPr>
            <a:spLocks noChangeArrowheads="1"/>
          </p:cNvSpPr>
          <p:nvPr/>
        </p:nvSpPr>
        <p:spPr bwMode="auto">
          <a:xfrm>
            <a:off x="5276850" y="3138488"/>
            <a:ext cx="2491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-0.5&lt; </a:t>
            </a:r>
            <a:r>
              <a:rPr lang="en-US" sz="2000" dirty="0" err="1" smtClean="0"/>
              <a:t>nσ</a:t>
            </a:r>
            <a:r>
              <a:rPr lang="en-US" sz="2000" dirty="0" smtClean="0"/>
              <a:t>(</a:t>
            </a:r>
            <a:r>
              <a:rPr lang="en-US" sz="2000" dirty="0" err="1" smtClean="0"/>
              <a:t>Kaon</a:t>
            </a:r>
            <a:r>
              <a:rPr lang="en-US" sz="2000" dirty="0"/>
              <a:t>)&lt;2.0 </a:t>
            </a:r>
          </a:p>
          <a:p>
            <a:endParaRPr lang="en-US" sz="2800" dirty="0"/>
          </a:p>
        </p:txBody>
      </p:sp>
      <p:pic>
        <p:nvPicPr>
          <p:cNvPr id="212998" name="Content Placeholder 12" descr="h_pid_kaon_00cen30_036pt048_y050_FF_m05sigk2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5038" y="3752850"/>
            <a:ext cx="43989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999" name="Rectangle 8"/>
          <p:cNvSpPr>
            <a:spLocks noChangeArrowheads="1"/>
          </p:cNvSpPr>
          <p:nvPr/>
        </p:nvSpPr>
        <p:spPr bwMode="auto">
          <a:xfrm>
            <a:off x="4792663" y="3600450"/>
            <a:ext cx="32083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0.36&lt;</a:t>
            </a:r>
            <a:r>
              <a:rPr lang="en-US" sz="2400" b="1" dirty="0" err="1" smtClean="0"/>
              <a:t>k</a:t>
            </a:r>
            <a:r>
              <a:rPr lang="en-US" sz="2400" b="1" baseline="-25000" dirty="0" err="1"/>
              <a:t>T</a:t>
            </a:r>
            <a:r>
              <a:rPr lang="en-US" sz="2400" b="1" dirty="0" smtClean="0"/>
              <a:t>&lt;0.48 </a:t>
            </a:r>
            <a:r>
              <a:rPr lang="en-US" sz="2400" b="1" dirty="0" err="1"/>
              <a:t>GeV</a:t>
            </a:r>
            <a:r>
              <a:rPr lang="en-US" sz="2400" b="1" dirty="0"/>
              <a:t>/c</a:t>
            </a:r>
          </a:p>
        </p:txBody>
      </p:sp>
      <p:sp>
        <p:nvSpPr>
          <p:cNvPr id="213000" name="Rectangle 9"/>
          <p:cNvSpPr>
            <a:spLocks noChangeArrowheads="1"/>
          </p:cNvSpPr>
          <p:nvPr/>
        </p:nvSpPr>
        <p:spPr bwMode="auto">
          <a:xfrm>
            <a:off x="0" y="3600450"/>
            <a:ext cx="320833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0.2&lt;</a:t>
            </a:r>
            <a:r>
              <a:rPr lang="en-US" sz="2400" b="1" dirty="0" err="1" smtClean="0"/>
              <a:t>k</a:t>
            </a:r>
            <a:r>
              <a:rPr lang="en-US" sz="2400" b="1" baseline="-25000" dirty="0" err="1"/>
              <a:t>T</a:t>
            </a:r>
            <a:r>
              <a:rPr lang="en-US" sz="2400" b="1" dirty="0" smtClean="0"/>
              <a:t>&lt;0.36 </a:t>
            </a:r>
            <a:r>
              <a:rPr lang="en-US" sz="2400" b="1" dirty="0" err="1"/>
              <a:t>GeV</a:t>
            </a:r>
            <a:r>
              <a:rPr lang="en-US" sz="2400" b="1" dirty="0"/>
              <a:t>/c</a:t>
            </a:r>
          </a:p>
        </p:txBody>
      </p:sp>
      <p:sp>
        <p:nvSpPr>
          <p:cNvPr id="213001" name="TextBox 9"/>
          <p:cNvSpPr txBox="1">
            <a:spLocks noChangeArrowheads="1"/>
          </p:cNvSpPr>
          <p:nvPr/>
        </p:nvSpPr>
        <p:spPr bwMode="auto">
          <a:xfrm>
            <a:off x="1676400" y="647700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Rigidity (GeV/c)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3002" name="TextBox 9"/>
          <p:cNvSpPr txBox="1">
            <a:spLocks noChangeArrowheads="1"/>
          </p:cNvSpPr>
          <p:nvPr/>
        </p:nvSpPr>
        <p:spPr bwMode="auto">
          <a:xfrm>
            <a:off x="6451600" y="6477000"/>
            <a:ext cx="132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Rigidity (GeV/c)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3003" name="TextBox 9"/>
          <p:cNvSpPr txBox="1">
            <a:spLocks noChangeArrowheads="1"/>
          </p:cNvSpPr>
          <p:nvPr/>
        </p:nvSpPr>
        <p:spPr bwMode="auto">
          <a:xfrm rot="-5400000">
            <a:off x="4591844" y="5106194"/>
            <a:ext cx="600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dE/dx</a:t>
            </a:r>
            <a:endParaRPr lang="ru-RU" sz="1200" b="1">
              <a:ea typeface="ＭＳ Ｐゴシック"/>
              <a:cs typeface="Arial" charset="0"/>
            </a:endParaRPr>
          </a:p>
        </p:txBody>
      </p:sp>
      <p:sp>
        <p:nvSpPr>
          <p:cNvPr id="213004" name="TextBox 9"/>
          <p:cNvSpPr txBox="1">
            <a:spLocks noChangeArrowheads="1"/>
          </p:cNvSpPr>
          <p:nvPr/>
        </p:nvSpPr>
        <p:spPr bwMode="auto">
          <a:xfrm rot="-5400000">
            <a:off x="-162719" y="5191919"/>
            <a:ext cx="600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200" b="1">
                <a:ea typeface="ＭＳ Ｐゴシック"/>
                <a:cs typeface="Arial" charset="0"/>
              </a:rPr>
              <a:t>dE/dx</a:t>
            </a:r>
            <a:endParaRPr lang="ru-RU" sz="1200" b="1">
              <a:ea typeface="ＭＳ Ｐゴシック"/>
              <a:cs typeface="Arial" charset="0"/>
            </a:endParaRPr>
          </a:p>
        </p:txBody>
      </p:sp>
      <p:pic>
        <p:nvPicPr>
          <p:cNvPr id="15" name="Picture 2" descr="http://www.star.bnl.gov/include/graphics/starLogoMenu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86450"/>
            <a:ext cx="477294" cy="3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star.bnl.gov/include/graphics/starLogoMenu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876925"/>
            <a:ext cx="477294" cy="3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526906" y="4987293"/>
            <a:ext cx="133081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err="1" smtClean="0"/>
              <a:t>dE</a:t>
            </a:r>
            <a:r>
              <a:rPr lang="en-US" sz="1200" b="1" dirty="0" smtClean="0"/>
              <a:t>/dx (</a:t>
            </a:r>
            <a:r>
              <a:rPr lang="en-US" sz="1200" b="1" dirty="0" err="1" smtClean="0"/>
              <a:t>keV</a:t>
            </a:r>
            <a:r>
              <a:rPr lang="en-US" sz="1200" b="1" dirty="0" smtClean="0"/>
              <a:t>/cm)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4225293" y="4983519"/>
            <a:ext cx="133081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</a:t>
            </a:r>
            <a:r>
              <a:rPr lang="en-US" sz="1200" b="1" dirty="0" err="1" smtClean="0"/>
              <a:t>dE</a:t>
            </a:r>
            <a:r>
              <a:rPr lang="en-US" sz="1200" b="1" dirty="0" smtClean="0"/>
              <a:t>/dx (</a:t>
            </a:r>
            <a:r>
              <a:rPr lang="en-US" sz="1200" b="1" dirty="0" err="1" smtClean="0"/>
              <a:t>keV</a:t>
            </a:r>
            <a:r>
              <a:rPr lang="en-US" sz="1200" b="1" dirty="0" smtClean="0"/>
              <a:t>/cm)</a:t>
            </a:r>
            <a:endParaRPr lang="en-US" sz="1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22" name="Text Box 6"/>
          <p:cNvSpPr txBox="1">
            <a:spLocks noChangeArrowheads="1"/>
          </p:cNvSpPr>
          <p:nvPr/>
        </p:nvSpPr>
        <p:spPr bwMode="auto">
          <a:xfrm>
            <a:off x="228600" y="3611562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chemeClr val="accent2"/>
                </a:solidFill>
                <a:latin typeface="Calibri" pitchFamily="34" charset="0"/>
              </a:rPr>
              <a:t>3D Koonin-Pratt:</a:t>
            </a:r>
          </a:p>
        </p:txBody>
      </p:sp>
      <p:sp>
        <p:nvSpPr>
          <p:cNvPr id="208923" name="Text Box 7"/>
          <p:cNvSpPr txBox="1">
            <a:spLocks noChangeArrowheads="1"/>
          </p:cNvSpPr>
          <p:nvPr/>
        </p:nvSpPr>
        <p:spPr bwMode="auto">
          <a:xfrm>
            <a:off x="457200" y="4248150"/>
            <a:ext cx="30781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000000"/>
                </a:solidFill>
              </a:rPr>
              <a:t>Plug (1) and (2) into (3)</a:t>
            </a:r>
          </a:p>
        </p:txBody>
      </p:sp>
      <p:sp>
        <p:nvSpPr>
          <p:cNvPr id="208924" name="Text Box 11"/>
          <p:cNvSpPr txBox="1">
            <a:spLocks noChangeArrowheads="1"/>
          </p:cNvSpPr>
          <p:nvPr/>
        </p:nvSpPr>
        <p:spPr bwMode="auto">
          <a:xfrm>
            <a:off x="457200" y="5014912"/>
            <a:ext cx="1304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000000"/>
                </a:solidFill>
              </a:rPr>
              <a:t>Invert (1)</a:t>
            </a:r>
          </a:p>
        </p:txBody>
      </p:sp>
      <p:sp>
        <p:nvSpPr>
          <p:cNvPr id="208925" name="Text Box 12"/>
          <p:cNvSpPr txBox="1">
            <a:spLocks noChangeArrowheads="1"/>
          </p:cNvSpPr>
          <p:nvPr/>
        </p:nvSpPr>
        <p:spPr bwMode="auto">
          <a:xfrm>
            <a:off x="447675" y="5776912"/>
            <a:ext cx="13049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000000"/>
                </a:solidFill>
              </a:rPr>
              <a:t>Invert (2)</a:t>
            </a:r>
          </a:p>
        </p:txBody>
      </p:sp>
      <p:sp>
        <p:nvSpPr>
          <p:cNvPr id="208926" name="Text Box 17"/>
          <p:cNvSpPr txBox="1">
            <a:spLocks noChangeArrowheads="1"/>
          </p:cNvSpPr>
          <p:nvPr/>
        </p:nvSpPr>
        <p:spPr bwMode="auto">
          <a:xfrm>
            <a:off x="685800" y="1644650"/>
            <a:ext cx="487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600" b="1" dirty="0" err="1">
                <a:solidFill>
                  <a:schemeClr val="hlink"/>
                </a:solidFill>
              </a:rPr>
              <a:t>Danielewicz</a:t>
            </a:r>
            <a:r>
              <a:rPr lang="en-US" sz="1600" b="1" dirty="0">
                <a:solidFill>
                  <a:schemeClr val="hlink"/>
                </a:solidFill>
              </a:rPr>
              <a:t> and Pratt, </a:t>
            </a:r>
            <a:r>
              <a:rPr lang="en-US" sz="1600" b="1" dirty="0" err="1">
                <a:solidFill>
                  <a:schemeClr val="hlink"/>
                </a:solidFill>
              </a:rPr>
              <a:t>Phys.Lett</a:t>
            </a:r>
            <a:r>
              <a:rPr lang="en-US" sz="1600" b="1" dirty="0">
                <a:solidFill>
                  <a:schemeClr val="hlink"/>
                </a:solidFill>
              </a:rPr>
              <a:t>. B618:60, 2005</a:t>
            </a:r>
          </a:p>
        </p:txBody>
      </p:sp>
      <p:sp>
        <p:nvSpPr>
          <p:cNvPr id="208927" name="TextBox 24"/>
          <p:cNvSpPr txBox="1">
            <a:spLocks noChangeArrowheads="1"/>
          </p:cNvSpPr>
          <p:nvPr/>
        </p:nvSpPr>
        <p:spPr bwMode="auto">
          <a:xfrm>
            <a:off x="3476625" y="4216400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b="1">
                <a:sym typeface="Symbol" pitchFamily="18" charset="2"/>
              </a:rPr>
              <a:t></a:t>
            </a:r>
            <a:endParaRPr lang="en-US" sz="2400" b="1"/>
          </a:p>
        </p:txBody>
      </p:sp>
      <p:sp>
        <p:nvSpPr>
          <p:cNvPr id="208928" name="TextBox 28"/>
          <p:cNvSpPr txBox="1">
            <a:spLocks noChangeArrowheads="1"/>
          </p:cNvSpPr>
          <p:nvPr/>
        </p:nvSpPr>
        <p:spPr bwMode="auto">
          <a:xfrm>
            <a:off x="1720850" y="5745162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b="1">
                <a:sym typeface="Symbol" pitchFamily="18" charset="2"/>
              </a:rPr>
              <a:t></a:t>
            </a:r>
            <a:endParaRPr lang="en-US" sz="2400" b="1"/>
          </a:p>
        </p:txBody>
      </p:sp>
      <p:sp>
        <p:nvSpPr>
          <p:cNvPr id="208929" name="TextBox 29"/>
          <p:cNvSpPr txBox="1">
            <a:spLocks noChangeArrowheads="1"/>
          </p:cNvSpPr>
          <p:nvPr/>
        </p:nvSpPr>
        <p:spPr bwMode="auto">
          <a:xfrm>
            <a:off x="1733550" y="4983162"/>
            <a:ext cx="48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sz="2400" b="1">
                <a:sym typeface="Symbol" pitchFamily="18" charset="2"/>
              </a:rPr>
              <a:t></a:t>
            </a:r>
            <a:endParaRPr lang="en-US" sz="2400" b="1"/>
          </a:p>
        </p:txBody>
      </p:sp>
      <p:grpSp>
        <p:nvGrpSpPr>
          <p:cNvPr id="208930" name="Group 29"/>
          <p:cNvGrpSpPr>
            <a:grpSpLocks/>
          </p:cNvGrpSpPr>
          <p:nvPr/>
        </p:nvGrpSpPr>
        <p:grpSpPr bwMode="auto">
          <a:xfrm>
            <a:off x="6553200" y="2009775"/>
            <a:ext cx="2362200" cy="1282700"/>
            <a:chOff x="6934200" y="1840468"/>
            <a:chExt cx="2362200" cy="1283176"/>
          </a:xfrm>
        </p:grpSpPr>
        <p:sp>
          <p:nvSpPr>
            <p:cNvPr id="208936" name="Text Box 18"/>
            <p:cNvSpPr txBox="1">
              <a:spLocks noChangeArrowheads="1"/>
            </p:cNvSpPr>
            <p:nvPr/>
          </p:nvSpPr>
          <p:spPr bwMode="auto">
            <a:xfrm>
              <a:off x="6934200" y="2145381"/>
              <a:ext cx="196850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rgbClr val="000000"/>
                  </a:solidFill>
                </a:rPr>
                <a:t>x = out-direction</a:t>
              </a:r>
            </a:p>
          </p:txBody>
        </p:sp>
        <p:sp>
          <p:nvSpPr>
            <p:cNvPr id="208937" name="Text Box 19"/>
            <p:cNvSpPr txBox="1">
              <a:spLocks noChangeArrowheads="1"/>
            </p:cNvSpPr>
            <p:nvPr/>
          </p:nvSpPr>
          <p:spPr bwMode="auto">
            <a:xfrm>
              <a:off x="6934200" y="2453470"/>
              <a:ext cx="220980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rgbClr val="000000"/>
                  </a:solidFill>
                </a:rPr>
                <a:t>y = side-direction</a:t>
              </a:r>
            </a:p>
          </p:txBody>
        </p:sp>
        <p:sp>
          <p:nvSpPr>
            <p:cNvPr id="208938" name="Text Box 20"/>
            <p:cNvSpPr txBox="1">
              <a:spLocks noChangeArrowheads="1"/>
            </p:cNvSpPr>
            <p:nvPr/>
          </p:nvSpPr>
          <p:spPr bwMode="auto">
            <a:xfrm>
              <a:off x="6934200" y="2756795"/>
              <a:ext cx="236220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en-US" b="1">
                  <a:solidFill>
                    <a:srgbClr val="000000"/>
                  </a:solidFill>
                </a:rPr>
                <a:t>z = long-direction</a:t>
              </a:r>
            </a:p>
          </p:txBody>
        </p:sp>
        <p:sp>
          <p:nvSpPr>
            <p:cNvPr id="208939" name="TextBox 26"/>
            <p:cNvSpPr txBox="1">
              <a:spLocks noChangeArrowheads="1"/>
            </p:cNvSpPr>
            <p:nvPr/>
          </p:nvSpPr>
          <p:spPr bwMode="auto">
            <a:xfrm>
              <a:off x="6934200" y="1840468"/>
              <a:ext cx="1752600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cs-CZ" b="1">
                  <a:latin typeface="Symbol" pitchFamily="18" charset="2"/>
                </a:rPr>
                <a:t>a</a:t>
              </a:r>
              <a:r>
                <a:rPr lang="cs-CZ" b="1" baseline="-25000">
                  <a:cs typeface="Arial" charset="0"/>
                </a:rPr>
                <a:t>i</a:t>
              </a:r>
              <a:r>
                <a:rPr lang="cs-CZ" b="1"/>
                <a:t> = x, y or z</a:t>
              </a:r>
            </a:p>
          </p:txBody>
        </p:sp>
      </p:grpSp>
      <p:graphicFrame>
        <p:nvGraphicFramePr>
          <p:cNvPr id="2089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386961"/>
              </p:ext>
            </p:extLst>
          </p:nvPr>
        </p:nvGraphicFramePr>
        <p:xfrm>
          <a:off x="762000" y="2114550"/>
          <a:ext cx="4724400" cy="145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6" name="Egyenlet" r:id="rId4" imgW="2412720" imgH="736560" progId="Equation.3">
                  <p:embed/>
                </p:oleObj>
              </mc:Choice>
              <mc:Fallback>
                <p:oleObj name="Egyenlet" r:id="rId4" imgW="24127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14550"/>
                        <a:ext cx="4724400" cy="1458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372630"/>
              </p:ext>
            </p:extLst>
          </p:nvPr>
        </p:nvGraphicFramePr>
        <p:xfrm>
          <a:off x="3886200" y="3644900"/>
          <a:ext cx="4953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7" name="Egyenlet" r:id="rId6" imgW="2654280" imgH="279360" progId="Equation.3">
                  <p:embed/>
                </p:oleObj>
              </mc:Choice>
              <mc:Fallback>
                <p:oleObj name="Egyenlet" r:id="rId6" imgW="2654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644900"/>
                        <a:ext cx="4953000" cy="53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064094"/>
              </p:ext>
            </p:extLst>
          </p:nvPr>
        </p:nvGraphicFramePr>
        <p:xfrm>
          <a:off x="3913188" y="4235450"/>
          <a:ext cx="492601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8" name="Egyenlet" r:id="rId8" imgW="2603160" imgH="279360" progId="Equation.3">
                  <p:embed/>
                </p:oleObj>
              </mc:Choice>
              <mc:Fallback>
                <p:oleObj name="Egyenlet" r:id="rId8" imgW="2603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188" y="4235450"/>
                        <a:ext cx="4926012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513233"/>
              </p:ext>
            </p:extLst>
          </p:nvPr>
        </p:nvGraphicFramePr>
        <p:xfrm>
          <a:off x="4502150" y="3382962"/>
          <a:ext cx="139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69" name="Equation" r:id="rId10" imgW="127800" imgH="219240" progId="Equation.3">
                  <p:embed/>
                </p:oleObj>
              </mc:Choice>
              <mc:Fallback>
                <p:oleObj name="Equation" r:id="rId10" imgW="127800" imgH="219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382962"/>
                        <a:ext cx="139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49590"/>
              </p:ext>
            </p:extLst>
          </p:nvPr>
        </p:nvGraphicFramePr>
        <p:xfrm>
          <a:off x="2590800" y="4830762"/>
          <a:ext cx="4876800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70" name="Egyenlet" r:id="rId12" imgW="2616120" imgH="838080" progId="Equation.3">
                  <p:embed/>
                </p:oleObj>
              </mc:Choice>
              <mc:Fallback>
                <p:oleObj name="Egyenlet" r:id="rId12" imgW="26161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830762"/>
                        <a:ext cx="4876800" cy="157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</a:rPr>
              <a:t>3D source </a:t>
            </a:r>
            <a:r>
              <a:rPr lang="en-US" sz="4000" dirty="0" smtClean="0">
                <a:solidFill>
                  <a:schemeClr val="tx2"/>
                </a:solidFill>
              </a:rPr>
              <a:t>shapes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208932" name="Text Box 6"/>
          <p:cNvSpPr txBox="1">
            <a:spLocks noChangeArrowheads="1"/>
          </p:cNvSpPr>
          <p:nvPr/>
        </p:nvSpPr>
        <p:spPr bwMode="auto">
          <a:xfrm>
            <a:off x="304800" y="1173162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chemeClr val="accent2"/>
                </a:solidFill>
                <a:latin typeface="Calibri" pitchFamily="34" charset="0"/>
              </a:rPr>
              <a:t>Expansion of R(q) and S(r) in Cartesian Harmonic basis</a:t>
            </a:r>
          </a:p>
        </p:txBody>
      </p:sp>
    </p:spTree>
    <p:extLst>
      <p:ext uri="{BB962C8B-B14F-4D97-AF65-F5344CB8AC3E}">
        <p14:creationId xmlns:p14="http://schemas.microsoft.com/office/powerpoint/2010/main" val="72127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.7|3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"/>
</p:tagLst>
</file>

<file path=ppt/theme/theme1.xml><?xml version="1.0" encoding="utf-8"?>
<a:theme xmlns:a="http://schemas.openxmlformats.org/drawingml/2006/main" name="1_Alapértelmezett terv">
  <a:themeElements>
    <a:clrScheme name="1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16523</TotalTime>
  <Words>1510</Words>
  <Application>Microsoft Office PowerPoint</Application>
  <PresentationFormat>On-screen Show (4:3)</PresentationFormat>
  <Paragraphs>357</Paragraphs>
  <Slides>23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1_Alapértelmezett terv</vt:lpstr>
      <vt:lpstr>Egyenlet</vt:lpstr>
      <vt:lpstr>Equation</vt:lpstr>
      <vt:lpstr>PowerPoint Presentation</vt:lpstr>
      <vt:lpstr>Femtoscopy</vt:lpstr>
      <vt:lpstr>Source approximation w/ Gaussian</vt:lpstr>
      <vt:lpstr>Source imaging</vt:lpstr>
      <vt:lpstr>Why Kaons?</vt:lpstr>
      <vt:lpstr>The STAR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Transverse mass dependence</vt:lpstr>
      <vt:lpstr>Summary</vt:lpstr>
      <vt:lpstr>Thank You!</vt:lpstr>
      <vt:lpstr>PowerPoint Presentation</vt:lpstr>
      <vt:lpstr>PowerPoint Presentation</vt:lpstr>
      <vt:lpstr>PowerPoint Presentation</vt:lpstr>
      <vt:lpstr>PowerPoint Presentation</vt:lpstr>
      <vt:lpstr>Radii vs. mT, pion, kaon</vt:lpstr>
      <vt:lpstr>The RHIC facility</vt:lpstr>
      <vt:lpstr>Hot nuclear matter</vt:lpstr>
    </vt:vector>
  </TitlesOfParts>
  <Company>Debreceni Egzetem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Vértesi Róbert</dc:creator>
  <cp:lastModifiedBy>vertesi</cp:lastModifiedBy>
  <cp:revision>780</cp:revision>
  <dcterms:created xsi:type="dcterms:W3CDTF">2009-04-02T10:25:24Z</dcterms:created>
  <dcterms:modified xsi:type="dcterms:W3CDTF">2013-07-23T08:17:33Z</dcterms:modified>
</cp:coreProperties>
</file>