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7.jpg" ContentType="image/jp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7" r:id="rId4"/>
    <p:sldId id="293" r:id="rId5"/>
    <p:sldId id="292" r:id="rId6"/>
    <p:sldId id="289" r:id="rId7"/>
    <p:sldId id="290" r:id="rId8"/>
    <p:sldId id="291" r:id="rId9"/>
    <p:sldId id="279" r:id="rId10"/>
    <p:sldId id="296" r:id="rId11"/>
    <p:sldId id="259" r:id="rId12"/>
    <p:sldId id="294" r:id="rId13"/>
    <p:sldId id="282" r:id="rId14"/>
    <p:sldId id="265" r:id="rId15"/>
    <p:sldId id="267" r:id="rId16"/>
    <p:sldId id="278" r:id="rId17"/>
    <p:sldId id="284" r:id="rId18"/>
    <p:sldId id="286" r:id="rId19"/>
    <p:sldId id="268" r:id="rId20"/>
    <p:sldId id="276" r:id="rId21"/>
    <p:sldId id="287" r:id="rId22"/>
    <p:sldId id="283" r:id="rId23"/>
    <p:sldId id="295" r:id="rId24"/>
    <p:sldId id="28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595"/>
  </p:normalViewPr>
  <p:slideViewPr>
    <p:cSldViewPr snapToGrid="0" snapToObjects="1">
      <p:cViewPr>
        <p:scale>
          <a:sx n="86" d="100"/>
          <a:sy n="86" d="100"/>
        </p:scale>
        <p:origin x="2208" y="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83223-213B-F14D-9D7F-D34A88E7F7D9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12C0-C2A3-3E43-A20B-BCECAE480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3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B2827-CB30-E947-992D-A639F548ED03}" type="datetimeFigureOut">
              <a:rPr lang="en-US" smtClean="0"/>
              <a:t>5/19/17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09708-A620-6D4E-B462-D56125A94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8446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09708-A620-6D4E-B462-D56125A94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B00CF-C4AF-524F-B506-749901BF2EF3}" type="slidenum">
              <a:rPr lang="en-US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pPr/>
              <a:t>3</a:t>
            </a:fld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09" tIns="45704" rIns="91409" bIns="45704"/>
          <a:lstStyle/>
          <a:p>
            <a:endParaRPr lang="en-US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ADD9F-058E-5342-A27E-737258DECDAB}" type="slidenum">
              <a:rPr lang="en-US"/>
              <a:pPr/>
              <a:t>8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10708-E801-416C-8623-CF66DD0D7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8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9D38D-D2CD-A54A-BC5D-BC13E0395E15}" type="datetime1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9B8CF-D612-A341-B84C-2BCE3A9FC7F4}" type="datetime1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C84C3-C450-D946-A17E-4145D2AB8DC6}" type="datetime1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9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9F9E-785E-9C4C-8170-77D48F95F370}" type="datetime1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9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1B08-3EF5-FE42-AB5F-0290950BB593}" type="datetime1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9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EC3F0-22C5-0F41-8F86-615AB6CA4178}" type="datetime1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1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0D2DA-A4D3-C043-9AA3-0A1269ECE8EA}" type="datetime1">
              <a:rPr lang="en-US" smtClean="0"/>
              <a:t>5/19/17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1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E8A34-8E1E-E844-9707-F8643FCE646F}" type="datetime1">
              <a:rPr lang="en-US" smtClean="0"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1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59FA6-4E46-B543-A8F0-9C2C4A4D6BAF}" type="datetime1">
              <a:rPr lang="en-US" smtClean="0"/>
              <a:t>5/19/17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6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E5A3-49F7-8547-A866-36D6155A0D13}" type="datetime1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21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937E2-3DE3-514F-8D83-F4C12645ADC7}" type="datetime1">
              <a:rPr lang="en-US" smtClean="0"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9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65332-CFF9-4F4E-A3A4-89EE7F2B18AA}" type="datetime1">
              <a:rPr lang="en-US" smtClean="0"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2D112-0B65-EE46-99D6-3CC65C058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s://drupal.star.bnl.gov/STAR/starnotes/public/sn064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://arxiv.org/abs/arXiv:1502.02730" TargetMode="External"/><Relationship Id="rId12" Type="http://schemas.openxmlformats.org/officeDocument/2006/relationships/hyperlink" Target="http://arxiv.org/abs/arXiv:1501.06477" TargetMode="External"/><Relationship Id="rId13" Type="http://schemas.openxmlformats.org/officeDocument/2006/relationships/hyperlink" Target="https://drupal.star.bnl.gov/STAR/starnotes/public/sn0606" TargetMode="External"/><Relationship Id="rId14" Type="http://schemas.openxmlformats.org/officeDocument/2006/relationships/hyperlink" Target="https://drupal.star.bnl.gov/STAR/starnotes/public/sn0605" TargetMode="External"/><Relationship Id="rId15" Type="http://schemas.openxmlformats.org/officeDocument/2006/relationships/hyperlink" Target="https://drupal.star.bnl.gov/STAR/starnotes/public/sn0598" TargetMode="External"/><Relationship Id="rId16" Type="http://schemas.openxmlformats.org/officeDocument/2006/relationships/hyperlink" Target="https://drupal.star.bnl.gov/STAR/starnotes/public/sn0592" TargetMode="External"/><Relationship Id="rId17" Type="http://schemas.openxmlformats.org/officeDocument/2006/relationships/hyperlink" Target="https://drupal.star.bnl.gov/STAR/starnotes/public/sn0588" TargetMode="External"/><Relationship Id="rId18" Type="http://schemas.openxmlformats.org/officeDocument/2006/relationships/hyperlink" Target="https://drupal.star.bnl.gov/STAR/starnotes/public/sn0645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phenix.bnl.gov/WWW/publish/elke/RHIC.Cold.QCD.Plan/RHIC.ColdQCD.Plan.12212015.LN.pdf" TargetMode="External"/><Relationship Id="rId3" Type="http://schemas.openxmlformats.org/officeDocument/2006/relationships/hyperlink" Target="http://nuclear.ucdavis.edu/~cebra/eTOF/eTOF_Physics_14Jan2016.pdf" TargetMode="External"/><Relationship Id="rId4" Type="http://schemas.openxmlformats.org/officeDocument/2006/relationships/hyperlink" Target="https://drupal.star.bnl.gov/STAR/starnotes/public/sn0648" TargetMode="External"/><Relationship Id="rId5" Type="http://schemas.openxmlformats.org/officeDocument/2006/relationships/hyperlink" Target="https://drupal.star.bnl.gov/STAR/starnotes/public/sn0644" TargetMode="External"/><Relationship Id="rId6" Type="http://schemas.openxmlformats.org/officeDocument/2006/relationships/hyperlink" Target="https://drupal.star.bnl.gov/STAR/starnotes/public/sn0640" TargetMode="External"/><Relationship Id="rId7" Type="http://schemas.openxmlformats.org/officeDocument/2006/relationships/hyperlink" Target="https://drupal.star.bnl.gov/STAR/starnotes/public/sn0639" TargetMode="External"/><Relationship Id="rId8" Type="http://schemas.openxmlformats.org/officeDocument/2006/relationships/hyperlink" Target="https://drupal.star.bnl.gov/STAR/starnotes/public/sn0625" TargetMode="External"/><Relationship Id="rId9" Type="http://schemas.openxmlformats.org/officeDocument/2006/relationships/hyperlink" Target="https://drupal.star.bnl.gov/STAR/starnotes/public/sn0619" TargetMode="External"/><Relationship Id="rId10" Type="http://schemas.openxmlformats.org/officeDocument/2006/relationships/hyperlink" Target="https://drupal.star.bnl.gov/STAR/starnotes/private/psn061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656" y="1588887"/>
            <a:ext cx="7772400" cy="1470025"/>
          </a:xfrm>
        </p:spPr>
        <p:txBody>
          <a:bodyPr/>
          <a:lstStyle/>
          <a:p>
            <a:r>
              <a:rPr lang="en-US" dirty="0" smtClean="0"/>
              <a:t>STAR detector Capabilities and Forward Upgrade Plans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Zhangbu Xu </a:t>
            </a:r>
          </a:p>
        </p:txBody>
      </p:sp>
      <p:pic>
        <p:nvPicPr>
          <p:cNvPr id="4" name="Picture 3" descr="SC Logo Clear Space Horizont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t="29078" r="9818" b="28805"/>
          <a:stretch/>
        </p:blipFill>
        <p:spPr bwMode="auto">
          <a:xfrm>
            <a:off x="6588224" y="6021288"/>
            <a:ext cx="2423392" cy="43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drupal.star.bnl.gov/STAR/files/userfiles/10/image/Miscellaneous/logos/STAR-logo-trans.gif"/>
          <p:cNvPicPr>
            <a:picLocks noChangeAspect="1" noChangeArrowheads="1"/>
          </p:cNvPicPr>
          <p:nvPr/>
        </p:nvPicPr>
        <p:blipFill>
          <a:blip r:embed="rId4" cstate="print"/>
          <a:srcRect r="19444"/>
          <a:stretch>
            <a:fillRect/>
          </a:stretch>
        </p:blipFill>
        <p:spPr bwMode="auto">
          <a:xfrm>
            <a:off x="-1" y="95435"/>
            <a:ext cx="2029379" cy="8544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1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8782385" y="6572553"/>
            <a:ext cx="250481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245" dirty="0"/>
              <a:t>10</a:t>
            </a:fld>
            <a:endParaRPr spc="245" dirty="0"/>
          </a:p>
        </p:txBody>
      </p:sp>
      <p:sp>
        <p:nvSpPr>
          <p:cNvPr id="18" name="object 8"/>
          <p:cNvSpPr/>
          <p:nvPr/>
        </p:nvSpPr>
        <p:spPr>
          <a:xfrm>
            <a:off x="5050889" y="657631"/>
            <a:ext cx="3962400" cy="2885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750737"/>
            <a:ext cx="4234378" cy="2925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/>
          <p:cNvPicPr/>
          <p:nvPr/>
        </p:nvPicPr>
        <p:blipFill rotWithShape="1">
          <a:blip r:embed="rId5"/>
          <a:srcRect l="6922" t="60884" r="47209" b="9682"/>
          <a:stretch/>
        </p:blipFill>
        <p:spPr bwMode="auto">
          <a:xfrm>
            <a:off x="5105400" y="3535512"/>
            <a:ext cx="3853378" cy="2820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885" y="100999"/>
            <a:ext cx="82296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210">
              <a:lnSpc>
                <a:spcPct val="100000"/>
              </a:lnSpc>
            </a:pPr>
            <a:r>
              <a:rPr lang="en-US" sz="3600" b="1" spc="275" dirty="0" smtClean="0">
                <a:latin typeface="Arial" panose="020B0604020202020204" pitchFamily="34" charset="0"/>
                <a:cs typeface="Arial" panose="020B0604020202020204" pitchFamily="34" charset="0"/>
              </a:rPr>
              <a:t>(QM15) Map QCD phase diagram</a:t>
            </a:r>
            <a:endParaRPr sz="3600" b="1" spc="36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6407242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Rapidity Width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3791509"/>
            <a:ext cx="505010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Beam Energy Scan Program: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Turn off QGP Signatures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triangle flow (v</a:t>
            </a:r>
            <a:r>
              <a:rPr lang="en-US" baseline="-25000" dirty="0" smtClean="0"/>
              <a:t>3</a:t>
            </a:r>
            <a:r>
              <a:rPr lang="en-US" dirty="0" smtClean="0"/>
              <a:t>) in peripheral at low energy </a:t>
            </a:r>
            <a:br>
              <a:rPr lang="en-US" dirty="0" smtClean="0"/>
            </a:br>
            <a:r>
              <a:rPr lang="en-US" dirty="0" smtClean="0"/>
              <a:t>consistent with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Search for </a:t>
            </a:r>
            <a:r>
              <a:rPr lang="en-US" dirty="0" smtClean="0">
                <a:solidFill>
                  <a:srgbClr val="FF0000"/>
                </a:solidFill>
              </a:rPr>
              <a:t>first-order phase transition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minimum net-proton v1 slope from </a:t>
            </a:r>
            <a:br>
              <a:rPr lang="en-US" dirty="0" smtClean="0"/>
            </a:br>
            <a:r>
              <a:rPr lang="en-US" dirty="0" smtClean="0"/>
              <a:t>interplay between baryon stopping and soft EOS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Search for critical point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net-proton Kurtosis possibly not </a:t>
            </a:r>
            <a:r>
              <a:rPr lang="en-US" dirty="0" err="1" smtClean="0"/>
              <a:t>Poissonian</a:t>
            </a:r>
            <a:r>
              <a:rPr lang="en-US" dirty="0" smtClean="0"/>
              <a:t> and </a:t>
            </a:r>
            <a:br>
              <a:rPr lang="en-US" dirty="0" smtClean="0"/>
            </a:br>
            <a:r>
              <a:rPr lang="en-US" dirty="0" smtClean="0"/>
              <a:t>grow with accepted rapidity window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59196"/>
            <a:ext cx="8229600" cy="7331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Upgrade Plans for BES II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537" y="1082639"/>
            <a:ext cx="6786722" cy="32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/>
          <p:nvPr/>
        </p:nvGrpSpPr>
        <p:grpSpPr>
          <a:xfrm>
            <a:off x="340529" y="4324166"/>
            <a:ext cx="4648200" cy="1913344"/>
            <a:chOff x="742509" y="4586480"/>
            <a:chExt cx="4648200" cy="1913344"/>
          </a:xfrm>
        </p:grpSpPr>
        <p:sp>
          <p:nvSpPr>
            <p:cNvPr id="9" name="TextBox 8"/>
            <p:cNvSpPr txBox="1"/>
            <p:nvPr/>
          </p:nvSpPr>
          <p:spPr>
            <a:xfrm>
              <a:off x="742509" y="4586480"/>
              <a:ext cx="4648200" cy="191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</a:t>
              </a:r>
              <a:r>
                <a:rPr lang="en-US" sz="2000" b="1" u="sng" dirty="0" err="1" smtClean="0"/>
                <a:t>iTPC</a:t>
              </a:r>
              <a:r>
                <a:rPr lang="en-US" sz="2000" b="1" u="sng" dirty="0" smtClean="0"/>
                <a:t> upgrade:</a:t>
              </a:r>
            </a:p>
            <a:p>
              <a:pPr>
                <a:lnSpc>
                  <a:spcPts val="2300"/>
                </a:lnSpc>
              </a:pP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3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Sparse pads   </a:t>
              </a:r>
              <a:r>
                <a:rPr lang="en-US" sz="700" dirty="0" smtClean="0">
                  <a:solidFill>
                    <a:srgbClr val="0000FF"/>
                  </a:solidFill>
                </a:rPr>
                <a:t>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cover full area;</a:t>
              </a: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             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better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dE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/dx</a:t>
              </a:r>
              <a:r>
                <a:rPr lang="en-US" sz="2000" dirty="0" smtClean="0">
                  <a:solidFill>
                    <a:srgbClr val="FF0000"/>
                  </a:solidFill>
                </a:rPr>
                <a:t>;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-1 &lt; </a:t>
              </a:r>
              <a:r>
                <a:rPr lang="en-US" sz="2000" dirty="0" smtClean="0">
                  <a:solidFill>
                    <a:srgbClr val="0000FF"/>
                  </a:solidFill>
                  <a:latin typeface="Symbol" pitchFamily="18" charset="2"/>
                </a:rPr>
                <a:t>h</a:t>
              </a:r>
              <a:r>
                <a:rPr lang="en-US" sz="2000" dirty="0" smtClean="0">
                  <a:solidFill>
                    <a:srgbClr val="0000FF"/>
                  </a:solidFill>
                </a:rPr>
                <a:t> &lt; 1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-1.5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1.5;</a:t>
              </a:r>
            </a:p>
            <a:p>
              <a:pPr>
                <a:lnSpc>
                  <a:spcPts val="2400"/>
                </a:lnSpc>
              </a:pPr>
              <a:r>
                <a:rPr lang="en-US" sz="2000" i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000" dirty="0" smtClean="0">
                  <a:solidFill>
                    <a:srgbClr val="0000FF"/>
                  </a:solidFill>
                </a:rPr>
                <a:t> &gt;125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MeV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00FF"/>
                  </a:solidFill>
                </a:rPr>
                <a:t>    </a:t>
              </a:r>
              <a:r>
                <a:rPr lang="en-US" sz="9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&gt;</a:t>
              </a:r>
              <a:r>
                <a:rPr lang="en-US" sz="7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60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MeV</a:t>
              </a:r>
              <a:r>
                <a:rPr lang="en-US" sz="2000" dirty="0" smtClean="0">
                  <a:solidFill>
                    <a:srgbClr val="FF0000"/>
                  </a:solidFill>
                </a:rPr>
                <a:t>/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c.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   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                 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2145375" y="5379228"/>
              <a:ext cx="152400" cy="76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104075" y="5694352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2362200" y="60198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438400" y="63246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613997" y="4321656"/>
            <a:ext cx="3848100" cy="1805809"/>
            <a:chOff x="5067300" y="4648200"/>
            <a:chExt cx="3848100" cy="1805809"/>
          </a:xfrm>
        </p:grpSpPr>
        <p:sp>
          <p:nvSpPr>
            <p:cNvPr id="16" name="TextBox 15"/>
            <p:cNvSpPr txBox="1"/>
            <p:nvPr/>
          </p:nvSpPr>
          <p:spPr>
            <a:xfrm>
              <a:off x="5105400" y="4648200"/>
              <a:ext cx="3657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chemeClr val="bg1">
                      <a:lumMod val="65000"/>
                    </a:schemeClr>
                  </a:solidFill>
                </a:rPr>
                <a:t>EPD upgrade: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05400" y="5029200"/>
              <a:ext cx="3810000" cy="346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2000" dirty="0" smtClean="0">
                  <a:solidFill>
                    <a:srgbClr val="A6A6A6"/>
                  </a:solidFill>
                </a:rPr>
                <a:t>1.8 &lt; eta &lt; 4.2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67300" y="5438346"/>
              <a:ext cx="3733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A6A6A6"/>
                  </a:solidFill>
                </a:rPr>
                <a:t>Greatly improved Event Plane info (esp. 1</a:t>
              </a:r>
              <a:r>
                <a:rPr lang="en-US" sz="2000" baseline="30000" dirty="0" smtClean="0">
                  <a:solidFill>
                    <a:srgbClr val="A6A6A6"/>
                  </a:solidFill>
                </a:rPr>
                <a:t>st</a:t>
              </a:r>
              <a:r>
                <a:rPr lang="en-US" sz="2000" dirty="0" smtClean="0">
                  <a:solidFill>
                    <a:srgbClr val="A6A6A6"/>
                  </a:solidFill>
                </a:rPr>
                <a:t>-order EP);</a:t>
              </a:r>
            </a:p>
            <a:p>
              <a:r>
                <a:rPr lang="en-US" sz="2000" dirty="0" smtClean="0">
                  <a:solidFill>
                    <a:srgbClr val="A6A6A6"/>
                  </a:solidFill>
                </a:rPr>
                <a:t>Better trigger &amp; b/g reduction.</a:t>
              </a:r>
              <a:endParaRPr lang="en-US" dirty="0">
                <a:solidFill>
                  <a:srgbClr val="A6A6A6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762679" y="1532433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5899" y="1007815"/>
            <a:ext cx="583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TPC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42" y="1532434"/>
            <a:ext cx="30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87477" y="1463404"/>
            <a:ext cx="330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D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1851" y="1021621"/>
            <a:ext cx="23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710" y="34941"/>
            <a:ext cx="6538403" cy="790074"/>
          </a:xfrm>
        </p:spPr>
        <p:txBody>
          <a:bodyPr/>
          <a:lstStyle/>
          <a:p>
            <a:r>
              <a:rPr lang="en-US" dirty="0" err="1" smtClean="0"/>
              <a:t>iTPC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10" y="3326358"/>
            <a:ext cx="4038600" cy="29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9" y="3599474"/>
            <a:ext cx="4093249" cy="272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screenshot_06252k_front_r1177002_t25_ev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9" y="34940"/>
            <a:ext cx="3504183" cy="340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27945" y="2983051"/>
            <a:ext cx="5616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https://drupal.star.bnl.gov/STAR/starnotes/public/sn0644</a:t>
            </a:r>
          </a:p>
        </p:txBody>
      </p:sp>
      <p:grpSp>
        <p:nvGrpSpPr>
          <p:cNvPr id="11" name="Group 14"/>
          <p:cNvGrpSpPr/>
          <p:nvPr/>
        </p:nvGrpSpPr>
        <p:grpSpPr>
          <a:xfrm>
            <a:off x="4181838" y="825015"/>
            <a:ext cx="4648200" cy="1926168"/>
            <a:chOff x="742509" y="4586480"/>
            <a:chExt cx="4648200" cy="1926168"/>
          </a:xfrm>
        </p:grpSpPr>
        <p:sp>
          <p:nvSpPr>
            <p:cNvPr id="12" name="TextBox 11"/>
            <p:cNvSpPr txBox="1"/>
            <p:nvPr/>
          </p:nvSpPr>
          <p:spPr>
            <a:xfrm>
              <a:off x="742509" y="4586480"/>
              <a:ext cx="4648200" cy="1926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</a:t>
              </a:r>
            </a:p>
            <a:p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3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Sparse pads(20%)   </a:t>
              </a:r>
              <a:r>
                <a:rPr lang="en-US" sz="700" dirty="0" smtClean="0">
                  <a:solidFill>
                    <a:srgbClr val="0000FF"/>
                  </a:solidFill>
                </a:rPr>
                <a:t>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cover full area;</a:t>
              </a: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               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better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dE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/dx</a:t>
              </a:r>
              <a:r>
                <a:rPr lang="en-US" sz="2000" dirty="0" smtClean="0">
                  <a:solidFill>
                    <a:srgbClr val="FF0000"/>
                  </a:solidFill>
                </a:rPr>
                <a:t>;</a:t>
              </a:r>
              <a:endParaRPr lang="en-US" sz="2000" dirty="0" smtClean="0">
                <a:solidFill>
                  <a:srgbClr val="0000FF"/>
                </a:solidFill>
              </a:endParaRPr>
            </a:p>
            <a:p>
              <a:pPr>
                <a:lnSpc>
                  <a:spcPts val="2400"/>
                </a:lnSpc>
              </a:pPr>
              <a:r>
                <a:rPr lang="en-US" sz="2000" dirty="0" smtClean="0">
                  <a:solidFill>
                    <a:srgbClr val="0000FF"/>
                  </a:solidFill>
                </a:rPr>
                <a:t>    -1 &lt; </a:t>
              </a:r>
              <a:r>
                <a:rPr lang="en-US" sz="2000" dirty="0" smtClean="0">
                  <a:solidFill>
                    <a:srgbClr val="0000FF"/>
                  </a:solidFill>
                  <a:latin typeface="Symbol" pitchFamily="18" charset="2"/>
                </a:rPr>
                <a:t>h</a:t>
              </a:r>
              <a:r>
                <a:rPr lang="en-US" sz="2000" dirty="0" smtClean="0">
                  <a:solidFill>
                    <a:srgbClr val="0000FF"/>
                  </a:solidFill>
                </a:rPr>
                <a:t> &lt; 1            </a:t>
              </a:r>
              <a:r>
                <a:rPr lang="en-US" sz="2000" dirty="0" smtClean="0">
                  <a:solidFill>
                    <a:srgbClr val="FF0000"/>
                  </a:solidFill>
                </a:rPr>
                <a:t>-1.5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  <a:latin typeface="Symbol" pitchFamily="18" charset="2"/>
                </a:rPr>
                <a:t>h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&lt;</a:t>
              </a:r>
              <a:r>
                <a:rPr lang="en-US" sz="12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1.5;</a:t>
              </a:r>
            </a:p>
            <a:p>
              <a:pPr>
                <a:lnSpc>
                  <a:spcPts val="2400"/>
                </a:lnSpc>
              </a:pPr>
              <a:r>
                <a:rPr lang="en-US" sz="2000" i="1" dirty="0" err="1" smtClean="0">
                  <a:solidFill>
                    <a:srgbClr val="0000FF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0000FF"/>
                  </a:solidFill>
                </a:rPr>
                <a:t>T</a:t>
              </a:r>
              <a:r>
                <a:rPr lang="en-US" sz="2000" dirty="0" smtClean="0">
                  <a:solidFill>
                    <a:srgbClr val="0000FF"/>
                  </a:solidFill>
                </a:rPr>
                <a:t> &gt;125 </a:t>
              </a:r>
              <a:r>
                <a:rPr lang="en-US" sz="2000" dirty="0" err="1" smtClean="0">
                  <a:solidFill>
                    <a:srgbClr val="0000FF"/>
                  </a:solidFill>
                </a:rPr>
                <a:t>MeV</a:t>
              </a:r>
              <a:r>
                <a:rPr lang="en-US" sz="2000" dirty="0" smtClean="0">
                  <a:solidFill>
                    <a:srgbClr val="0000FF"/>
                  </a:solidFill>
                </a:rPr>
                <a:t>/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c</a:t>
              </a:r>
              <a:r>
                <a:rPr lang="en-US" sz="2000" dirty="0" smtClean="0">
                  <a:solidFill>
                    <a:srgbClr val="0000FF"/>
                  </a:solidFill>
                </a:rPr>
                <a:t>    </a:t>
              </a:r>
              <a:r>
                <a:rPr lang="en-US" sz="9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i="1" dirty="0" err="1" smtClean="0">
                  <a:solidFill>
                    <a:srgbClr val="FF0000"/>
                  </a:solidFill>
                </a:rPr>
                <a:t>p</a:t>
              </a:r>
              <a:r>
                <a:rPr lang="en-US" sz="2000" baseline="-25000" dirty="0" err="1" smtClean="0">
                  <a:solidFill>
                    <a:srgbClr val="FF0000"/>
                  </a:solidFill>
                </a:rPr>
                <a:t>T</a:t>
              </a:r>
              <a:r>
                <a:rPr lang="en-US" sz="2000" dirty="0" smtClean="0">
                  <a:solidFill>
                    <a:srgbClr val="FF0000"/>
                  </a:solidFill>
                </a:rPr>
                <a:t> &gt;</a:t>
              </a:r>
              <a:r>
                <a:rPr lang="en-US" sz="700" baseline="-25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dirty="0" smtClean="0">
                  <a:solidFill>
                    <a:srgbClr val="FF0000"/>
                  </a:solidFill>
                </a:rPr>
                <a:t>60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MeV</a:t>
              </a:r>
              <a:r>
                <a:rPr lang="en-US" sz="2000" dirty="0" smtClean="0">
                  <a:solidFill>
                    <a:srgbClr val="FF0000"/>
                  </a:solidFill>
                </a:rPr>
                <a:t>/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c.</a:t>
              </a:r>
              <a:r>
                <a:rPr lang="en-US" sz="2000" i="1" dirty="0" smtClean="0">
                  <a:solidFill>
                    <a:srgbClr val="0000FF"/>
                  </a:solidFill>
                </a:rPr>
                <a:t>    </a:t>
              </a:r>
              <a:r>
                <a:rPr lang="en-US" sz="2000" dirty="0" smtClean="0">
                  <a:solidFill>
                    <a:srgbClr val="0000FF"/>
                  </a:solidFill>
                </a:rPr>
                <a:t>                         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744243" y="5366089"/>
              <a:ext cx="152400" cy="7620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2104075" y="5694352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2362200" y="60198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438400" y="6324600"/>
              <a:ext cx="152400" cy="76200"/>
            </a:xfrm>
            <a:prstGeom prst="rightArrow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320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9228"/>
            <a:ext cx="8229600" cy="932725"/>
          </a:xfrm>
        </p:spPr>
        <p:txBody>
          <a:bodyPr/>
          <a:lstStyle/>
          <a:p>
            <a:r>
              <a:rPr lang="en-US" dirty="0" smtClean="0"/>
              <a:t>Endcap Time-of-Flight from CBM</a:t>
            </a:r>
            <a:endParaRPr lang="en-US" dirty="0"/>
          </a:p>
        </p:txBody>
      </p:sp>
      <p:pic>
        <p:nvPicPr>
          <p:cNvPr id="6" name="Picture 5" descr="Screen Shot 2016-01-18 at 11.05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4" y="4335773"/>
            <a:ext cx="3275210" cy="2340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2182" y="4797951"/>
            <a:ext cx="5421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eTOF</a:t>
            </a:r>
            <a:r>
              <a:rPr lang="en-US" sz="2000" dirty="0" smtClean="0"/>
              <a:t> will be positioned at the east end of STAR</a:t>
            </a:r>
          </a:p>
          <a:p>
            <a:r>
              <a:rPr lang="en-US" sz="2000" dirty="0" smtClean="0"/>
              <a:t>~5% occupancy for central </a:t>
            </a:r>
            <a:r>
              <a:rPr lang="en-US" sz="2000" dirty="0" err="1" smtClean="0"/>
              <a:t>Au+Au</a:t>
            </a:r>
            <a:endParaRPr lang="en-US" sz="2000" dirty="0" smtClean="0"/>
          </a:p>
          <a:p>
            <a:r>
              <a:rPr lang="en-US" sz="2000" dirty="0" smtClean="0"/>
              <a:t>-2&lt;eta&lt;-1</a:t>
            </a:r>
          </a:p>
          <a:p>
            <a:r>
              <a:rPr lang="en-US" sz="2000" dirty="0" smtClean="0"/>
              <a:t>Almost Hermetic coverage (</a:t>
            </a:r>
            <a:r>
              <a:rPr lang="en-US" sz="2000" dirty="0" err="1" smtClean="0"/>
              <a:t>iTPC+eTOF+EPD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8120" y="948499"/>
            <a:ext cx="6786722" cy="328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213717" y="3467896"/>
            <a:ext cx="4082379" cy="11129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506680" y="6086967"/>
            <a:ext cx="5637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https://drupal.star.bnl.gov/STAR/starnotes/public/sn0639</a:t>
            </a:r>
          </a:p>
        </p:txBody>
      </p:sp>
    </p:spTree>
    <p:extLst>
      <p:ext uri="{BB962C8B-B14F-4D97-AF65-F5344CB8AC3E}">
        <p14:creationId xmlns:p14="http://schemas.microsoft.com/office/powerpoint/2010/main" val="24811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Plane Detector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t="8281" r="8839" b="5991"/>
          <a:stretch>
            <a:fillRect/>
          </a:stretch>
        </p:blipFill>
        <p:spPr bwMode="auto">
          <a:xfrm>
            <a:off x="457200" y="1417638"/>
            <a:ext cx="8230787" cy="5250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2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rapidity gap relative to the TPC to minimize non</a:t>
            </a:r>
            <a:r>
              <a:rPr lang="en-US" dirty="0" smtClean="0"/>
              <a:t>-flow effects </a:t>
            </a:r>
            <a:r>
              <a:rPr lang="en-US" dirty="0"/>
              <a:t>and </a:t>
            </a:r>
            <a:r>
              <a:rPr lang="en-US" dirty="0" smtClean="0"/>
              <a:t>physics correlations</a:t>
            </a:r>
            <a:endParaRPr lang="en-US" dirty="0"/>
          </a:p>
          <a:p>
            <a:r>
              <a:rPr lang="en-US" dirty="0" smtClean="0"/>
              <a:t>Significant </a:t>
            </a:r>
            <a:r>
              <a:rPr lang="en-US" dirty="0"/>
              <a:t>radial </a:t>
            </a:r>
            <a:r>
              <a:rPr lang="en-US" dirty="0" smtClean="0"/>
              <a:t>(16) </a:t>
            </a:r>
            <a:r>
              <a:rPr lang="en-US" dirty="0"/>
              <a:t>segmentation to reduce (EP) biases</a:t>
            </a:r>
          </a:p>
          <a:p>
            <a:pPr marL="0" indent="0">
              <a:buNone/>
            </a:pPr>
            <a:r>
              <a:rPr lang="en-US" dirty="0"/>
              <a:t>• Large acceptance to maximize the EP resolution</a:t>
            </a:r>
          </a:p>
          <a:p>
            <a:r>
              <a:rPr lang="en-US" dirty="0" smtClean="0"/>
              <a:t>Symmetric </a:t>
            </a:r>
            <a:r>
              <a:rPr lang="en-US" dirty="0"/>
              <a:t>in pseudo rapidity (east and west side) to determine an unbiased </a:t>
            </a:r>
            <a:r>
              <a:rPr lang="en-US" dirty="0" smtClean="0"/>
              <a:t>EP resolution </a:t>
            </a:r>
            <a:r>
              <a:rPr lang="en-US" dirty="0"/>
              <a:t>and to measure as many particles as possible</a:t>
            </a:r>
          </a:p>
          <a:p>
            <a:pPr marL="0" indent="0">
              <a:buNone/>
            </a:pPr>
            <a:r>
              <a:rPr lang="en-US" dirty="0"/>
              <a:t>• Fine granularity (single hit determination) </a:t>
            </a:r>
            <a:r>
              <a:rPr lang="en-US" dirty="0" smtClean="0"/>
              <a:t>for </a:t>
            </a:r>
            <a:br>
              <a:rPr lang="en-US" dirty="0" smtClean="0"/>
            </a:br>
            <a:r>
              <a:rPr lang="en-US" dirty="0" smtClean="0"/>
              <a:t>   good </a:t>
            </a:r>
            <a:r>
              <a:rPr lang="en-US" dirty="0"/>
              <a:t>EP and centrality resolution</a:t>
            </a:r>
          </a:p>
        </p:txBody>
      </p:sp>
    </p:spTree>
    <p:extLst>
      <p:ext uri="{BB962C8B-B14F-4D97-AF65-F5344CB8AC3E}">
        <p14:creationId xmlns:p14="http://schemas.microsoft.com/office/powerpoint/2010/main" val="21229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Event-Plane Detector Coverage</a:t>
            </a:r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7" y="1417638"/>
            <a:ext cx="4141432" cy="397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03323" y="2048821"/>
            <a:ext cx="4572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24 sector design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16 channels per sector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Optimal pad sizes determined through </a:t>
            </a:r>
            <a:r>
              <a:rPr lang="en-US" altLang="en-US" dirty="0" smtClean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simulation</a:t>
            </a:r>
          </a:p>
          <a:p>
            <a:pPr>
              <a:spcBef>
                <a:spcPts val="1000"/>
              </a:spcBef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  <a:latin typeface="Book Antiqua" pitchFamily="-95" charset="0"/>
                <a:ea typeface="Droid Sans Fallback" charset="0"/>
              </a:rPr>
              <a:t>2.3&lt;</a:t>
            </a:r>
            <a:r>
              <a:rPr lang="en-US" altLang="en-US" dirty="0" smtClean="0">
                <a:solidFill>
                  <a:srgbClr val="000000"/>
                </a:solidFill>
                <a:latin typeface="Book Antiqua" pitchFamily="-95" charset="0"/>
                <a:ea typeface="Droid Sans Fallback" charset="0"/>
                <a:sym typeface="Symbol"/>
              </a:rPr>
              <a:t>&lt;5.0</a:t>
            </a:r>
            <a:endParaRPr lang="en-US" altLang="en-US" dirty="0">
              <a:solidFill>
                <a:srgbClr val="000000"/>
              </a:solidFill>
              <a:latin typeface="Book Antiqua" pitchFamily="-95" charset="0"/>
              <a:ea typeface="Droid Sans Fallback" charset="0"/>
            </a:endParaRPr>
          </a:p>
        </p:txBody>
      </p:sp>
      <p:pic>
        <p:nvPicPr>
          <p:cNvPr id="6" name="Picture 4" descr="Photo Dec 08, 10 36 12 A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0164" y="3672731"/>
            <a:ext cx="3527727" cy="2645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78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Coverage (&lt;=2017)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525962" y="1564769"/>
            <a:ext cx="4099304" cy="4647297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08824" y="1570038"/>
            <a:ext cx="4099304" cy="4647297"/>
            <a:chOff x="4708824" y="1570038"/>
            <a:chExt cx="4099304" cy="4647297"/>
          </a:xfrm>
        </p:grpSpPr>
        <p:pic>
          <p:nvPicPr>
            <p:cNvPr id="11" name="Content Placeholder 9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8"/>
            <a:stretch/>
          </p:blipFill>
          <p:spPr>
            <a:xfrm>
              <a:off x="4708824" y="1570038"/>
              <a:ext cx="4099304" cy="464729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5526350" y="2352582"/>
              <a:ext cx="750163" cy="3071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53314" y="4696287"/>
              <a:ext cx="2191695" cy="727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50394" y="2530137"/>
              <a:ext cx="764806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7678189" y="3680623"/>
              <a:ext cx="693122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11687" y="2540495"/>
              <a:ext cx="426126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</a:rPr>
                <a:t>FMS-FMS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63652" y="1578916"/>
              <a:ext cx="2528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TPC+FMS (2016-2017)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097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Coverage (BES-II)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525962" y="1564769"/>
            <a:ext cx="4099304" cy="46472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08824" y="1564769"/>
            <a:ext cx="4099304" cy="4647297"/>
            <a:chOff x="4708824" y="1564769"/>
            <a:chExt cx="4099304" cy="4647297"/>
          </a:xfrm>
        </p:grpSpPr>
        <p:pic>
          <p:nvPicPr>
            <p:cNvPr id="11" name="Content Placeholder 9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8"/>
            <a:stretch/>
          </p:blipFill>
          <p:spPr>
            <a:xfrm>
              <a:off x="4708824" y="1564769"/>
              <a:ext cx="4099304" cy="4647297"/>
            </a:xfrm>
            <a:prstGeom prst="rect">
              <a:avLst/>
            </a:prstGeom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469427" y="2530137"/>
              <a:ext cx="952305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7499077" y="3691220"/>
              <a:ext cx="1051346" cy="426126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11687" y="2540495"/>
              <a:ext cx="426126" cy="4261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</a:rPr>
                <a:t>FMS-FMS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6452" y="1564769"/>
              <a:ext cx="314220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err="1" smtClean="0"/>
                <a:t>TPC+iTPC+EPD+FMS</a:t>
              </a:r>
              <a:r>
                <a:rPr lang="en-US" dirty="0" smtClean="0"/>
                <a:t> (2019--)   </a:t>
              </a:r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306452" y="4662913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06452" y="3373515"/>
              <a:ext cx="845773" cy="10564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6452" y="2205278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45188" y="4662913"/>
              <a:ext cx="976544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78269" y="4657651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8143" y="2205278"/>
              <a:ext cx="845773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69427" y="2205278"/>
              <a:ext cx="952305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45188" y="3378610"/>
              <a:ext cx="976544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8143" y="3378610"/>
              <a:ext cx="845773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70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2020+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the year in e.g. decal plan and subsequent document STAR developed plans for running in the period after the BES-II and concurrent with </a:t>
            </a:r>
            <a:r>
              <a:rPr lang="en-US" dirty="0" err="1" smtClean="0"/>
              <a:t>sPHENIX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plans have not, yet, been approved by  ALD and PAC but it is worthwhile  to review what opportunities there are continue running with the STAR detector in 2020+.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95888" y="5792343"/>
            <a:ext cx="5819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https://drupal.star.bnl.gov/STAR/starnotes/public/sn0640</a:t>
            </a:r>
          </a:p>
        </p:txBody>
      </p:sp>
    </p:spTree>
    <p:extLst>
      <p:ext uri="{BB962C8B-B14F-4D97-AF65-F5344CB8AC3E}">
        <p14:creationId xmlns:p14="http://schemas.microsoft.com/office/powerpoint/2010/main" val="7312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and in the plans</a:t>
            </a:r>
          </a:p>
          <a:p>
            <a:pPr lvl="1"/>
            <a:r>
              <a:rPr lang="en-US" dirty="0" smtClean="0"/>
              <a:t>STAR capabilities for 2016-2020</a:t>
            </a:r>
          </a:p>
          <a:p>
            <a:r>
              <a:rPr lang="en-US" dirty="0" smtClean="0"/>
              <a:t>BES-II </a:t>
            </a:r>
            <a:r>
              <a:rPr lang="en-US" dirty="0" err="1" smtClean="0"/>
              <a:t>iTPC</a:t>
            </a:r>
            <a:r>
              <a:rPr lang="en-US" dirty="0" smtClean="0"/>
              <a:t>, </a:t>
            </a:r>
            <a:r>
              <a:rPr lang="en-US" dirty="0" err="1" smtClean="0"/>
              <a:t>eTOF</a:t>
            </a:r>
            <a:r>
              <a:rPr lang="en-US" dirty="0" smtClean="0"/>
              <a:t>, EPD</a:t>
            </a:r>
          </a:p>
          <a:p>
            <a:pPr lvl="1"/>
            <a:r>
              <a:rPr lang="en-US" dirty="0" smtClean="0"/>
              <a:t>Low energy long range correlations</a:t>
            </a:r>
          </a:p>
          <a:p>
            <a:r>
              <a:rPr lang="en-US" dirty="0" smtClean="0"/>
              <a:t>2020+  </a:t>
            </a:r>
          </a:p>
          <a:p>
            <a:pPr lvl="1"/>
            <a:r>
              <a:rPr lang="en-US" dirty="0" smtClean="0"/>
              <a:t>Configuration as BES-II for top energy</a:t>
            </a:r>
          </a:p>
          <a:p>
            <a:pPr lvl="1"/>
            <a:r>
              <a:rPr lang="en-US" dirty="0" smtClean="0"/>
              <a:t>Additional Upgrades Not part of RHIC plans at present, but intriguing possibilities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Implementation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576" y="1719914"/>
            <a:ext cx="3708740" cy="330769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9" y="1830387"/>
            <a:ext cx="3376295" cy="3197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64039" y="5599137"/>
            <a:ext cx="7313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drupal.star.bnl.gov/STAR/starnotes/public/sn0648</a:t>
            </a:r>
            <a:endParaRPr lang="en-US" dirty="0" smtClean="0"/>
          </a:p>
          <a:p>
            <a:r>
              <a:rPr lang="en-US" dirty="0" smtClean="0"/>
              <a:t>And</a:t>
            </a:r>
          </a:p>
          <a:p>
            <a:r>
              <a:rPr lang="en-US" dirty="0"/>
              <a:t>The RHIC Cold QCD Plan from 2017 to 2023: A portal to the EIC - Jan.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4039" y="5036490"/>
            <a:ext cx="6093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Forward Electromagnetic calorimeter and hadronic calorimeter</a:t>
            </a:r>
          </a:p>
          <a:p>
            <a:r>
              <a:rPr lang="en-US" dirty="0" smtClean="0"/>
              <a:t>Complete energy measurement with high granularity.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6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Rapidity Coverage (beyond BES-II)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68"/>
          <a:stretch/>
        </p:blipFill>
        <p:spPr>
          <a:xfrm>
            <a:off x="525962" y="1564769"/>
            <a:ext cx="4099304" cy="46472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708824" y="1564769"/>
            <a:ext cx="4099304" cy="4647297"/>
            <a:chOff x="4708824" y="1564769"/>
            <a:chExt cx="4099304" cy="4647297"/>
          </a:xfrm>
        </p:grpSpPr>
        <p:pic>
          <p:nvPicPr>
            <p:cNvPr id="11" name="Content Placeholder 9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768"/>
            <a:stretch/>
          </p:blipFill>
          <p:spPr>
            <a:xfrm>
              <a:off x="4708824" y="1564769"/>
              <a:ext cx="4099304" cy="4647297"/>
            </a:xfrm>
            <a:prstGeom prst="rect">
              <a:avLst/>
            </a:prstGeom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6469427" y="2530136"/>
              <a:ext cx="952305" cy="58954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7447305" y="3639448"/>
              <a:ext cx="1051346" cy="52967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FF0000"/>
                  </a:solidFill>
                </a:rPr>
                <a:t>TPC-FCS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708143" y="2540495"/>
              <a:ext cx="529670" cy="57918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rgbClr val="FF0000"/>
                  </a:solidFill>
                </a:rPr>
                <a:t>FCS-FCS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306452" y="1564769"/>
              <a:ext cx="30664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</a:t>
              </a:r>
              <a:r>
                <a:rPr lang="en-US" dirty="0" err="1" smtClean="0"/>
                <a:t>TPC+iTPC+EPD+FCS</a:t>
              </a:r>
              <a:r>
                <a:rPr lang="en-US" dirty="0" smtClean="0"/>
                <a:t> (2019--)   </a:t>
              </a:r>
              <a:endParaRPr lang="en-US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5306452" y="4662913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06452" y="3373515"/>
              <a:ext cx="845773" cy="105644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06452" y="2205278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45188" y="4662913"/>
              <a:ext cx="976544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78269" y="4657651"/>
              <a:ext cx="845773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8143" y="2205278"/>
              <a:ext cx="845773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69427" y="2205278"/>
              <a:ext cx="952305" cy="9144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45188" y="3378610"/>
              <a:ext cx="976544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708143" y="3378610"/>
              <a:ext cx="845773" cy="105134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D1CEF-C37F-4F9B-8DE4-B5F6AC5E3A4F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 t="4982" r="45522" b="5201"/>
          <a:stretch/>
        </p:blipFill>
        <p:spPr bwMode="auto">
          <a:xfrm>
            <a:off x="838200" y="0"/>
            <a:ext cx="72383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1981200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FF0000"/>
                </a:solidFill>
              </a:rPr>
              <a:t>“The Future”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documents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96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452" y="1311105"/>
            <a:ext cx="8771138" cy="534714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STAR has been at the frontier of flow  and correlation analyses </a:t>
            </a:r>
          </a:p>
          <a:p>
            <a:r>
              <a:rPr lang="en-US" dirty="0" smtClean="0"/>
              <a:t>Continue to develop its capability by improving Particle Identification at mid-rapidity and extending acceptance in the forward rapidity; increasing data-taking and online processing capacity. </a:t>
            </a:r>
          </a:p>
          <a:p>
            <a:r>
              <a:rPr lang="en-US" dirty="0" smtClean="0"/>
              <a:t>With a few modest upgrades (300K—3M$)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/>
              <a:t>the determination of QGP properties in A+A collisions through improved measurements of the initial density fluctuations as well as the collective flow seeded by these fluctuations. </a:t>
            </a:r>
          </a:p>
          <a:p>
            <a:pPr lvl="1"/>
            <a:r>
              <a:rPr lang="en-US" dirty="0" smtClean="0"/>
              <a:t>further </a:t>
            </a:r>
            <a:r>
              <a:rPr lang="en-US" dirty="0"/>
              <a:t>quantify </a:t>
            </a:r>
            <a:r>
              <a:rPr lang="en-US" i="1" dirty="0"/>
              <a:t>η/s</a:t>
            </a:r>
            <a:r>
              <a:rPr lang="en-US" dirty="0"/>
              <a:t> through improved understanding of initial conditions via measurements of longitudinal flow de-correlation, multiple harmonics and event-shape engineering in A+A </a:t>
            </a:r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allow </a:t>
            </a:r>
            <a:r>
              <a:rPr lang="en-US" dirty="0"/>
              <a:t>studies of the possible existence of and limits on hydrodynamics and jet-medium interaction in small systems at RHIC energies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Looking forward to more exciting programs at RHIC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3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2032"/>
            <a:ext cx="878889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RHIC Cold QCD Plan from 2017 to 2023: A portal to the EIC - Jan. 2016</a:t>
            </a:r>
            <a:br>
              <a:rPr lang="en-US" sz="1600" dirty="0"/>
            </a:br>
            <a:r>
              <a:rPr lang="en-US" sz="1600" dirty="0"/>
              <a:t>draft: </a:t>
            </a:r>
            <a:r>
              <a:rPr lang="en-US" sz="1600" b="1" dirty="0">
                <a:hlinkClick r:id="rId2"/>
              </a:rPr>
              <a:t>December 2015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Endcap TOF proposal-Jan. 2016</a:t>
            </a:r>
            <a:br>
              <a:rPr lang="en-US" sz="1600" dirty="0"/>
            </a:br>
            <a:r>
              <a:rPr lang="en-US" sz="1600" dirty="0"/>
              <a:t>draft: </a:t>
            </a:r>
            <a:r>
              <a:rPr lang="en-US" sz="1600" b="1" dirty="0">
                <a:hlinkClick r:id="rId3"/>
              </a:rPr>
              <a:t>Jan. 14, 2016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Event-Plane Proposal-Mar. 2016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SN0648 - January, 2016, </a:t>
            </a:r>
            <a:r>
              <a:rPr lang="en-US" sz="1600" b="1" dirty="0">
                <a:hlinkClick r:id="rId4"/>
              </a:rPr>
              <a:t>STAR Forward Calorimeter and Forward Tracking Systems beyond BES-II (a case study)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SN0644 - Nov. 29, 2016, </a:t>
            </a:r>
            <a:r>
              <a:rPr lang="en-US" sz="1600" b="1" dirty="0">
                <a:hlinkClick r:id="rId5"/>
              </a:rPr>
              <a:t>Technical Design Report for the </a:t>
            </a:r>
            <a:r>
              <a:rPr lang="en-US" sz="1600" b="1" dirty="0" err="1">
                <a:hlinkClick r:id="rId5"/>
              </a:rPr>
              <a:t>iTPC</a:t>
            </a:r>
            <a:r>
              <a:rPr lang="en-US" sz="1600" b="1" dirty="0">
                <a:hlinkClick r:id="rId5"/>
              </a:rPr>
              <a:t> Upgrade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SN0640-Oct. 19, 2015, </a:t>
            </a:r>
            <a:r>
              <a:rPr lang="en-US" sz="1600" b="1" dirty="0">
                <a:hlinkClick r:id="rId6"/>
              </a:rPr>
              <a:t>Physics Opportunities with STAR in 2020+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SN0639-Oct. 15, 2015, </a:t>
            </a:r>
            <a:r>
              <a:rPr lang="en-US" sz="1600" b="1" dirty="0">
                <a:hlinkClick r:id="rId7"/>
              </a:rPr>
              <a:t>Letter of Interest: CBM TOF as STAR Endcap TOF for BES-II at RHIC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SN0625-May. 19, 2015, </a:t>
            </a:r>
            <a:r>
              <a:rPr lang="en-US" sz="1600" b="1" dirty="0">
                <a:hlinkClick r:id="rId8"/>
              </a:rPr>
              <a:t>RHIC Beam Use Request for runs 16 and 17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SN0619-Feb. 18, 2015, </a:t>
            </a:r>
            <a:r>
              <a:rPr lang="en-US" sz="1600" b="1" dirty="0">
                <a:hlinkClick r:id="rId9"/>
              </a:rPr>
              <a:t>A Proposal for STAR Inner TPC Sector Upgrade (</a:t>
            </a:r>
            <a:r>
              <a:rPr lang="en-US" sz="1600" b="1" dirty="0" err="1">
                <a:hlinkClick r:id="rId9"/>
              </a:rPr>
              <a:t>iTPC</a:t>
            </a:r>
            <a:r>
              <a:rPr lang="en-US" sz="1600" b="1" dirty="0">
                <a:hlinkClick r:id="rId9"/>
              </a:rPr>
              <a:t>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SN0617-Jan. 19, 2015, </a:t>
            </a:r>
            <a:r>
              <a:rPr lang="en-US" sz="1600" b="1" dirty="0">
                <a:hlinkClick r:id="rId10"/>
              </a:rPr>
              <a:t>a case for run16 pp510 (supplementary material)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e-Print: </a:t>
            </a:r>
            <a:r>
              <a:rPr lang="en-US" sz="1600" b="1" dirty="0">
                <a:hlinkClick r:id="rId11"/>
              </a:rPr>
              <a:t>arXiv:1502.02730</a:t>
            </a:r>
            <a:r>
              <a:rPr lang="en-US" sz="1600" dirty="0"/>
              <a:t>, </a:t>
            </a:r>
            <a:br>
              <a:rPr lang="en-US" sz="1600" dirty="0"/>
            </a:br>
            <a:r>
              <a:rPr lang="en-US" sz="1600" dirty="0"/>
              <a:t>The Hot QCD White Paper: Exploring the Phases of QCD at RHIC and the LHC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e-Print: </a:t>
            </a:r>
            <a:r>
              <a:rPr lang="en-US" sz="1600" b="1" dirty="0">
                <a:hlinkClick r:id="rId12"/>
              </a:rPr>
              <a:t>arXiv:1501.06477</a:t>
            </a:r>
            <a:r>
              <a:rPr lang="en-US" sz="1600" dirty="0"/>
              <a:t>, </a:t>
            </a:r>
            <a:br>
              <a:rPr lang="en-US" sz="1600" dirty="0"/>
            </a:br>
            <a:r>
              <a:rPr lang="en-US" sz="1600" dirty="0"/>
              <a:t>Exploring the properties of the phases of QCD matter - research opportunities and priorities for the next decade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SN0606-Jun. 2, 2014, </a:t>
            </a:r>
            <a:r>
              <a:rPr lang="en-US" sz="1600" b="1" dirty="0">
                <a:hlinkClick r:id="rId13"/>
              </a:rPr>
              <a:t>STAR Beam Use Request (BUR) for run-15 and run-16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SN0605-Jun. 1, 2014, </a:t>
            </a:r>
            <a:r>
              <a:rPr lang="en-US" sz="1600" b="1" dirty="0">
                <a:hlinkClick r:id="rId14"/>
              </a:rPr>
              <a:t>A polarized </a:t>
            </a:r>
            <a:r>
              <a:rPr lang="en-US" sz="1600" b="1" dirty="0" err="1">
                <a:hlinkClick r:id="rId14"/>
              </a:rPr>
              <a:t>p+p</a:t>
            </a:r>
            <a:r>
              <a:rPr lang="en-US" sz="1600" b="1" dirty="0">
                <a:hlinkClick r:id="rId14"/>
              </a:rPr>
              <a:t> and </a:t>
            </a:r>
            <a:r>
              <a:rPr lang="en-US" sz="1600" b="1" dirty="0" err="1">
                <a:hlinkClick r:id="rId14"/>
              </a:rPr>
              <a:t>p+A</a:t>
            </a:r>
            <a:r>
              <a:rPr lang="en-US" sz="1600" b="1" dirty="0">
                <a:hlinkClick r:id="rId14"/>
              </a:rPr>
              <a:t> program for the next years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SN0598-Mar. 28, 2014, </a:t>
            </a:r>
            <a:r>
              <a:rPr lang="en-US" sz="1600" b="1" dirty="0">
                <a:hlinkClick r:id="rId15"/>
              </a:rPr>
              <a:t>Studying the Phase Diagram of QCD Matter at RHIC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SN0592-Oct. 1, 2013,  </a:t>
            </a:r>
            <a:r>
              <a:rPr lang="en-US" sz="1600" b="1" dirty="0" err="1">
                <a:hlinkClick r:id="rId16"/>
              </a:rPr>
              <a:t>eSTARLetter</a:t>
            </a:r>
            <a:r>
              <a:rPr lang="en-US" sz="1600" b="1" dirty="0">
                <a:hlinkClick r:id="rId16"/>
              </a:rPr>
              <a:t> of Intent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2014 Computing plan https://drupal.star.bnl.gov/STAR/starnotes/private/psn0622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SN0588-Aug. 21, 2013, </a:t>
            </a:r>
            <a:r>
              <a:rPr lang="en-US" sz="1600" b="1" dirty="0" err="1">
                <a:hlinkClick r:id="rId17"/>
              </a:rPr>
              <a:t>EsNETHEP</a:t>
            </a:r>
            <a:r>
              <a:rPr lang="en-US" sz="1600" b="1" dirty="0">
                <a:hlinkClick r:id="rId17"/>
              </a:rPr>
              <a:t>/NP Science Network Requirements 2013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STAR Decadal Plan, December 2010, </a:t>
            </a:r>
            <a:r>
              <a:rPr lang="en-US" sz="1600" b="1" dirty="0">
                <a:hlinkClick r:id="rId18"/>
              </a:rPr>
              <a:t>https://drupal.star.bnl.gov/STAR/starnotes/public/sn0645</a:t>
            </a:r>
            <a:r>
              <a:rPr lang="en-US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505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3" name="Rectangle 28"/>
          <p:cNvSpPr>
            <a:spLocks noChangeArrowheads="1"/>
          </p:cNvSpPr>
          <p:nvPr/>
        </p:nvSpPr>
        <p:spPr bwMode="auto">
          <a:xfrm>
            <a:off x="179513" y="0"/>
            <a:ext cx="5103687" cy="534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73" tIns="45587" rIns="91173" bIns="45587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 smtClean="0">
                <a:ea typeface="Arial" pitchFamily="-108" charset="0"/>
                <a:cs typeface="Arial" pitchFamily="-108" charset="0"/>
              </a:rPr>
              <a:t>STAR Detector System</a:t>
            </a:r>
            <a:endParaRPr lang="el-GR" sz="3600" dirty="0">
              <a:ea typeface="Arial" pitchFamily="-108" charset="0"/>
              <a:cs typeface="Arial" pitchFamily="-108" charset="0"/>
            </a:endParaRPr>
          </a:p>
        </p:txBody>
      </p:sp>
      <p:pic>
        <p:nvPicPr>
          <p:cNvPr id="109" name="Picture 87"/>
          <p:cNvPicPr>
            <a:picLocks noChangeAspect="1" noChangeArrowheads="1"/>
          </p:cNvPicPr>
          <p:nvPr/>
        </p:nvPicPr>
        <p:blipFill>
          <a:blip r:embed="rId3" cstate="print"/>
          <a:srcRect l="13113" t="7839" r="9182" b="20509"/>
          <a:stretch>
            <a:fillRect/>
          </a:stretch>
        </p:blipFill>
        <p:spPr bwMode="auto">
          <a:xfrm>
            <a:off x="406401" y="660518"/>
            <a:ext cx="8318499" cy="5752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" name="Rounded Rectangle 100"/>
          <p:cNvSpPr/>
          <p:nvPr/>
        </p:nvSpPr>
        <p:spPr>
          <a:xfrm>
            <a:off x="5156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TPC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02" name="Rounded Rectangle 101"/>
          <p:cNvSpPr/>
          <p:nvPr/>
        </p:nvSpPr>
        <p:spPr>
          <a:xfrm>
            <a:off x="2870200" y="762000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MTD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04" name="Straight Connector 103"/>
          <p:cNvCxnSpPr>
            <a:stCxn id="102" idx="2"/>
          </p:cNvCxnSpPr>
          <p:nvPr/>
        </p:nvCxnSpPr>
        <p:spPr>
          <a:xfrm rot="5400000">
            <a:off x="3028950" y="1530350"/>
            <a:ext cx="749300" cy="1588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Rounded Rectangle 104"/>
          <p:cNvSpPr/>
          <p:nvPr/>
        </p:nvSpPr>
        <p:spPr>
          <a:xfrm>
            <a:off x="1651000" y="762000"/>
            <a:ext cx="12192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Magnet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06" name="Straight Connector 105"/>
          <p:cNvCxnSpPr>
            <a:stCxn id="105" idx="2"/>
          </p:cNvCxnSpPr>
          <p:nvPr/>
        </p:nvCxnSpPr>
        <p:spPr>
          <a:xfrm>
            <a:off x="2260600" y="1155700"/>
            <a:ext cx="723900" cy="18796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ounded Rectangle 116"/>
          <p:cNvSpPr/>
          <p:nvPr/>
        </p:nvSpPr>
        <p:spPr>
          <a:xfrm>
            <a:off x="4013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BEMC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BSMD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18" name="Straight Connector 117"/>
          <p:cNvCxnSpPr>
            <a:stCxn id="117" idx="2"/>
          </p:cNvCxnSpPr>
          <p:nvPr/>
        </p:nvCxnSpPr>
        <p:spPr>
          <a:xfrm rot="5400000">
            <a:off x="3771899" y="1536701"/>
            <a:ext cx="1155703" cy="3937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01" idx="2"/>
          </p:cNvCxnSpPr>
          <p:nvPr/>
        </p:nvCxnSpPr>
        <p:spPr>
          <a:xfrm rot="5400000">
            <a:off x="4375150" y="1543050"/>
            <a:ext cx="1701800" cy="9271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Rounded Rectangle 123"/>
          <p:cNvSpPr/>
          <p:nvPr/>
        </p:nvSpPr>
        <p:spPr>
          <a:xfrm>
            <a:off x="7442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BBC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502076" y="762000"/>
            <a:ext cx="1148924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EEMC</a:t>
            </a:r>
            <a:br>
              <a:rPr lang="en-US" b="1" dirty="0" smtClean="0">
                <a:solidFill>
                  <a:srgbClr val="800000"/>
                </a:solidFill>
              </a:rPr>
            </a:br>
            <a:r>
              <a:rPr lang="en-US" b="1" dirty="0" smtClean="0">
                <a:solidFill>
                  <a:srgbClr val="800000"/>
                </a:solidFill>
              </a:rPr>
              <a:t>ESMD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26" name="Straight Connector 125"/>
          <p:cNvCxnSpPr>
            <a:stCxn id="124" idx="2"/>
          </p:cNvCxnSpPr>
          <p:nvPr/>
        </p:nvCxnSpPr>
        <p:spPr>
          <a:xfrm rot="5400000">
            <a:off x="6223000" y="1790700"/>
            <a:ext cx="2387600" cy="11176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stCxn id="125" idx="2"/>
          </p:cNvCxnSpPr>
          <p:nvPr/>
        </p:nvCxnSpPr>
        <p:spPr>
          <a:xfrm>
            <a:off x="1076538" y="1155700"/>
            <a:ext cx="447462" cy="15113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ounded Rectangle 135"/>
          <p:cNvSpPr/>
          <p:nvPr/>
        </p:nvSpPr>
        <p:spPr>
          <a:xfrm>
            <a:off x="6299200" y="762000"/>
            <a:ext cx="1066800" cy="393700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TOF</a:t>
            </a:r>
            <a:endParaRPr lang="en-US" b="1" dirty="0">
              <a:solidFill>
                <a:srgbClr val="800000"/>
              </a:solidFill>
            </a:endParaRPr>
          </a:p>
        </p:txBody>
      </p:sp>
      <p:cxnSp>
        <p:nvCxnSpPr>
          <p:cNvPr id="143" name="Straight Connector 142"/>
          <p:cNvCxnSpPr>
            <a:stCxn id="136" idx="2"/>
          </p:cNvCxnSpPr>
          <p:nvPr/>
        </p:nvCxnSpPr>
        <p:spPr>
          <a:xfrm rot="5400000">
            <a:off x="5251450" y="1187450"/>
            <a:ext cx="1612900" cy="15494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Line 5"/>
          <p:cNvSpPr>
            <a:spLocks noChangeShapeType="1"/>
          </p:cNvSpPr>
          <p:nvPr/>
        </p:nvSpPr>
        <p:spPr bwMode="auto">
          <a:xfrm flipH="1">
            <a:off x="1079500" y="3276600"/>
            <a:ext cx="2654300" cy="1295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Line 6"/>
          <p:cNvSpPr>
            <a:spLocks noChangeShapeType="1"/>
          </p:cNvSpPr>
          <p:nvPr/>
        </p:nvSpPr>
        <p:spPr bwMode="auto">
          <a:xfrm flipH="1">
            <a:off x="3086100" y="3416301"/>
            <a:ext cx="1016000" cy="21209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02076" y="4419600"/>
            <a:ext cx="2622124" cy="17526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3733800" y="3200400"/>
            <a:ext cx="381000" cy="304800"/>
          </a:xfrm>
          <a:prstGeom prst="ellipse">
            <a:avLst/>
          </a:prstGeom>
          <a:blipFill>
            <a:blip r:embed="rId4" cstate="screen"/>
            <a:stretch>
              <a:fillRect/>
            </a:stretch>
          </a:blip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2667000" y="5930900"/>
            <a:ext cx="1066800" cy="393700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1B400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HFT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154" name="Straight Connector 153"/>
          <p:cNvCxnSpPr>
            <a:stCxn id="153" idx="1"/>
          </p:cNvCxnSpPr>
          <p:nvPr/>
        </p:nvCxnSpPr>
        <p:spPr>
          <a:xfrm rot="10800000">
            <a:off x="1752600" y="5441950"/>
            <a:ext cx="914400" cy="685800"/>
          </a:xfrm>
          <a:prstGeom prst="line">
            <a:avLst/>
          </a:prstGeom>
          <a:ln>
            <a:solidFill>
              <a:srgbClr val="FFFF00"/>
            </a:solidFill>
            <a:tailEnd type="oval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4694" y="6413499"/>
            <a:ext cx="8767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Excellent PID at mid-rapidity, X10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increases in DAQ rate since 2000, most precise Silicon </a:t>
            </a:r>
            <a:r>
              <a:rPr lang="en-US" sz="1600" dirty="0"/>
              <a:t>D</a:t>
            </a:r>
            <a:r>
              <a:rPr lang="en-US" sz="1600" dirty="0" smtClean="0"/>
              <a:t>etector (HFT)</a:t>
            </a:r>
            <a:endParaRPr lang="en-US" sz="1600" dirty="0"/>
          </a:p>
        </p:txBody>
      </p:sp>
      <p:sp>
        <p:nvSpPr>
          <p:cNvPr id="26" name="Rounded Rectangle 25"/>
          <p:cNvSpPr/>
          <p:nvPr/>
        </p:nvSpPr>
        <p:spPr>
          <a:xfrm>
            <a:off x="1279738" y="1308098"/>
            <a:ext cx="1066800" cy="425451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FMS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FPS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57114" y="4077072"/>
            <a:ext cx="1066800" cy="53937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RP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ZDC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305233"/>
            <a:ext cx="4262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15 fully functioning detector systems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586147" y="1898650"/>
            <a:ext cx="1208733" cy="522238"/>
          </a:xfrm>
          <a:prstGeom prst="round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DAQ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Trigger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27984" y="5028504"/>
            <a:ext cx="4312384" cy="138499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l"/>
            <a:r>
              <a:rPr lang="en-US" sz="1400" b="1" dirty="0"/>
              <a:t>NSAC </a:t>
            </a:r>
            <a:r>
              <a:rPr lang="en-US" sz="1400" b="1" dirty="0" smtClean="0"/>
              <a:t>2015 RECOMMENDATION #I: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b="1" dirty="0" smtClean="0"/>
              <a:t>The </a:t>
            </a:r>
            <a:r>
              <a:rPr lang="en-US" sz="1400" b="1" dirty="0">
                <a:solidFill>
                  <a:srgbClr val="FF0000"/>
                </a:solidFill>
              </a:rPr>
              <a:t>upgraded RHIC facility </a:t>
            </a:r>
            <a:r>
              <a:rPr lang="en-US" sz="1400" b="1" dirty="0"/>
              <a:t>provides </a:t>
            </a:r>
            <a:r>
              <a:rPr lang="en-US" sz="1400" b="1" dirty="0" smtClean="0"/>
              <a:t>unique capabilities </a:t>
            </a:r>
            <a:r>
              <a:rPr lang="en-US" sz="1400" b="1" dirty="0"/>
              <a:t>that must be utilized to explore </a:t>
            </a:r>
            <a:r>
              <a:rPr lang="en-US" sz="1400" b="1" dirty="0" smtClean="0"/>
              <a:t>the properties </a:t>
            </a:r>
            <a:r>
              <a:rPr lang="en-US" sz="1400" b="1" dirty="0"/>
              <a:t>and phases of quark and gluon matter </a:t>
            </a:r>
            <a:r>
              <a:rPr lang="en-US" sz="1400" b="1" dirty="0" smtClean="0"/>
              <a:t>in the </a:t>
            </a:r>
            <a:r>
              <a:rPr lang="en-US" sz="1400" b="1" dirty="0"/>
              <a:t>high temperatures of the early universe and </a:t>
            </a:r>
            <a:r>
              <a:rPr lang="en-US" sz="1400" b="1" dirty="0" smtClean="0"/>
              <a:t>to explore </a:t>
            </a:r>
            <a:r>
              <a:rPr lang="en-US" sz="1400" b="1" dirty="0"/>
              <a:t>the spin structure of the proton.</a:t>
            </a:r>
          </a:p>
        </p:txBody>
      </p:sp>
    </p:spTree>
    <p:extLst>
      <p:ext uri="{BB962C8B-B14F-4D97-AF65-F5344CB8AC3E}">
        <p14:creationId xmlns:p14="http://schemas.microsoft.com/office/powerpoint/2010/main" val="142676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2" y="85284"/>
            <a:ext cx="8915400" cy="7159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ym typeface="Symbol"/>
              </a:rPr>
              <a:t></a:t>
            </a:r>
            <a:r>
              <a:rPr lang="en-US" sz="3600" b="1" dirty="0"/>
              <a:t>/</a:t>
            </a:r>
            <a:r>
              <a:rPr lang="en-US" sz="3600" b="1" dirty="0" smtClean="0"/>
              <a:t>s and 3+1D hydrodynamics 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1340768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U</a:t>
            </a:r>
            <a:r>
              <a:rPr lang="en-US" sz="1600" dirty="0" smtClean="0"/>
              <a:t>ncertainties </a:t>
            </a:r>
            <a:r>
              <a:rPr lang="en-US" sz="1600" dirty="0"/>
              <a:t>in the correct physics of </a:t>
            </a:r>
            <a:r>
              <a:rPr lang="en-US" sz="1600" dirty="0" smtClean="0"/>
              <a:t>the </a:t>
            </a:r>
            <a:r>
              <a:rPr lang="en-US" sz="1600" dirty="0"/>
              <a:t>initial </a:t>
            </a:r>
            <a:r>
              <a:rPr lang="en-US" sz="1600" dirty="0" smtClean="0"/>
              <a:t>state</a:t>
            </a:r>
            <a:r>
              <a:rPr lang="en-US" sz="1600" dirty="0"/>
              <a:t> are still </a:t>
            </a:r>
            <a:r>
              <a:rPr lang="en-US" sz="1600" dirty="0" smtClean="0"/>
              <a:t>problematic: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gluon </a:t>
            </a:r>
            <a:r>
              <a:rPr lang="en-US" sz="1600" dirty="0"/>
              <a:t>saturation or </a:t>
            </a:r>
            <a:r>
              <a:rPr lang="en-US" sz="1600" dirty="0" err="1" smtClean="0"/>
              <a:t>Glauber</a:t>
            </a:r>
            <a:r>
              <a:rPr lang="en-US" sz="1600" dirty="0" smtClean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683568" y="5517232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Both of these pressing uncertainties can be addressed by </a:t>
            </a:r>
            <a:r>
              <a:rPr lang="en-US" dirty="0">
                <a:solidFill>
                  <a:srgbClr val="C00000"/>
                </a:solidFill>
              </a:rPr>
              <a:t>extending the longitudinal acceptance of the STAR detector.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" t="70252" r="4896"/>
          <a:stretch/>
        </p:blipFill>
        <p:spPr bwMode="auto">
          <a:xfrm>
            <a:off x="2627784" y="1196752"/>
            <a:ext cx="5672337" cy="210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xzb\AppData\Local\Microsoft\Windows\Temporary Internet Files\Content.Outlook\CT48GIX6\e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5808320" cy="16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00192" y="3501009"/>
            <a:ext cx="237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To what </a:t>
            </a:r>
            <a:r>
              <a:rPr lang="en-US" sz="1600" dirty="0"/>
              <a:t>extent </a:t>
            </a:r>
            <a:r>
              <a:rPr lang="en-US" sz="1600" dirty="0" smtClean="0"/>
              <a:t>do thermal </a:t>
            </a:r>
            <a:r>
              <a:rPr lang="en-US" sz="1600" dirty="0"/>
              <a:t>fluctuations </a:t>
            </a:r>
            <a:r>
              <a:rPr lang="en-US" sz="1600" dirty="0" smtClean="0"/>
              <a:t>during </a:t>
            </a:r>
            <a:r>
              <a:rPr lang="en-US" sz="1600" dirty="0"/>
              <a:t>the expansion phase contribute </a:t>
            </a:r>
            <a:r>
              <a:rPr lang="en-US" sz="1600" dirty="0" smtClean="0"/>
              <a:t>to </a:t>
            </a:r>
            <a:r>
              <a:rPr lang="en-US" sz="1600" dirty="0"/>
              <a:t>the correlations observed in the </a:t>
            </a:r>
            <a:r>
              <a:rPr lang="en-US" sz="1600" dirty="0" smtClean="0"/>
              <a:t>data?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040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our present longitudinal capability?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9821"/>
            <a:ext cx="8229600" cy="4226342"/>
          </a:xfrm>
        </p:spPr>
        <p:txBody>
          <a:bodyPr/>
          <a:lstStyle/>
          <a:p>
            <a:r>
              <a:rPr lang="en-US" dirty="0" smtClean="0"/>
              <a:t>Zero Degree Calorimeter (ZDC |</a:t>
            </a:r>
            <a:r>
              <a:rPr lang="en-US" dirty="0" smtClean="0">
                <a:sym typeface="Symbol"/>
              </a:rPr>
              <a:t>|&gt;5.5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Forward Meson Spectrometer (FMS 2.6&lt;</a:t>
            </a:r>
            <a:r>
              <a:rPr lang="en-US" dirty="0" smtClean="0">
                <a:sym typeface="Symbol"/>
              </a:rPr>
              <a:t>&lt;4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Beam-Beam Counter (BBC 3.3&lt;|</a:t>
            </a:r>
            <a:r>
              <a:rPr lang="en-US" dirty="0" smtClean="0">
                <a:sym typeface="Symbol"/>
              </a:rPr>
              <a:t>|&lt;5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Time-Projection Chamber (TPC |</a:t>
            </a:r>
            <a:r>
              <a:rPr lang="en-US" dirty="0" smtClean="0">
                <a:sym typeface="Symbol"/>
              </a:rPr>
              <a:t>|&lt;1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+Time-of-Flight (TOF |</a:t>
            </a:r>
            <a:r>
              <a:rPr lang="en-US" dirty="0" smtClean="0">
                <a:sym typeface="Symbol"/>
              </a:rPr>
              <a:t>|&lt;0.9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+Electromagnetic Calorimeter (EMC -1&lt;</a:t>
            </a:r>
            <a:r>
              <a:rPr lang="en-US" dirty="0" smtClean="0">
                <a:sym typeface="Symbol"/>
              </a:rPr>
              <a:t></a:t>
            </a:r>
            <a:r>
              <a:rPr lang="en-US" dirty="0" smtClean="0"/>
              <a:t>&lt;2)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15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fluctuation using ZDC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912" y="1417638"/>
            <a:ext cx="8713434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Talks by Yang Wu’s talk at this workshop, measure directed flow v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using ZDC</a:t>
            </a:r>
          </a:p>
          <a:p>
            <a:r>
              <a:rPr lang="en-US" sz="2800" dirty="0" smtClean="0"/>
              <a:t>Prospects to correlate e.g. with </a:t>
            </a:r>
            <a:r>
              <a:rPr lang="en-US" sz="2800" dirty="0" err="1" smtClean="0"/>
              <a:t>p,p</a:t>
            </a:r>
            <a:r>
              <a:rPr lang="en-US" sz="2800" dirty="0" smtClean="0"/>
              <a:t>-bar at mid-rapidity , forward-backward correlations vs. beam energy</a:t>
            </a:r>
          </a:p>
          <a:p>
            <a:r>
              <a:rPr lang="en-US" sz="2800" dirty="0" smtClean="0"/>
              <a:t>Useful  also in future high energy running</a:t>
            </a:r>
            <a:endParaRPr lang="en-US" sz="2800" dirty="0"/>
          </a:p>
        </p:txBody>
      </p:sp>
      <p:pic>
        <p:nvPicPr>
          <p:cNvPr id="4" name="Picture 3" descr="Screen Shot 2016-01-18 at 9.53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50" y="3927923"/>
            <a:ext cx="5447364" cy="26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Mid-rapidity + FMS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run-16 STAR will utilize the FMS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0" y="2835767"/>
            <a:ext cx="8543590" cy="289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012" y="5894773"/>
            <a:ext cx="18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Prithwish Tribedy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85800"/>
          </a:xfrm>
        </p:spPr>
        <p:txBody>
          <a:bodyPr/>
          <a:lstStyle/>
          <a:p>
            <a:r>
              <a:rPr lang="en-US" sz="3200" b="1" dirty="0"/>
              <a:t>STAR Forward Meson Spectrometer (FMS)</a:t>
            </a:r>
            <a:endParaRPr lang="en-US" sz="1800" b="1" dirty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" y="746125"/>
            <a:ext cx="8839200" cy="556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70" name="Picture 6" descr="geom2_20060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1812925"/>
            <a:ext cx="42005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5546725"/>
            <a:ext cx="5029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 dirty="0"/>
              <a:t>Detectors are stacked on the west platform in two movable halves. 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495800" y="685800"/>
            <a:ext cx="47244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700"/>
              <a:t>Schematic of the FMS as seen from the interaction point.  The small-cell inner calorimeter has 476 detectors and the large cell outer calorimeter has 788 detectors.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31" y="612382"/>
            <a:ext cx="3406065" cy="4934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3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4326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Detector Upgrades and Performance Improvements</a:t>
            </a:r>
            <a:endParaRPr lang="en-US" sz="2800" b="1" dirty="0"/>
          </a:p>
        </p:txBody>
      </p:sp>
      <p:pic>
        <p:nvPicPr>
          <p:cNvPr id="5" name="Picture 4" descr="image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3" y="712742"/>
            <a:ext cx="2590800" cy="2176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11" y="2440139"/>
            <a:ext cx="2277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Roman Pots (2015)</a:t>
            </a:r>
            <a:b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/>
              <a:t>Tag diffractive protons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32817"/>
            <a:ext cx="3067628" cy="204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Hcal-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30" y="3140968"/>
            <a:ext cx="2854641" cy="229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65"/>
          <a:stretch/>
        </p:blipFill>
        <p:spPr bwMode="auto">
          <a:xfrm>
            <a:off x="214261" y="3138778"/>
            <a:ext cx="2781611" cy="22985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4934" y="3055242"/>
            <a:ext cx="4593826" cy="222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315317" y="808483"/>
            <a:ext cx="4668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FF33CC"/>
                </a:solidFill>
              </a:rPr>
              <a:t>Incremental upgrades/improvements, big impacts</a:t>
            </a:r>
          </a:p>
          <a:p>
            <a:pPr algn="l"/>
            <a:r>
              <a:rPr lang="en-US" sz="1600" dirty="0" smtClean="0"/>
              <a:t>Run15,16,17, 19, 20 (Year2015—2020) </a:t>
            </a:r>
          </a:p>
          <a:p>
            <a:pPr algn="l"/>
            <a:r>
              <a:rPr lang="en-US" sz="1600" dirty="0" smtClean="0"/>
              <a:t>Trigger/DAQ x2 throughput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16682" y="5490100"/>
            <a:ext cx="45363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CC"/>
                </a:solidFill>
              </a:rPr>
              <a:t>Forward calorimeter instrumentation (2015—2020)</a:t>
            </a:r>
          </a:p>
          <a:p>
            <a:pPr algn="l"/>
            <a:r>
              <a:rPr lang="en-US" sz="1400" dirty="0" smtClean="0">
                <a:solidFill>
                  <a:srgbClr val="0000CC"/>
                </a:solidFill>
              </a:rPr>
              <a:t>FMS + pre-shower (2015), </a:t>
            </a:r>
            <a:r>
              <a:rPr lang="en-US" sz="1400" dirty="0">
                <a:solidFill>
                  <a:srgbClr val="0000CC"/>
                </a:solidFill>
              </a:rPr>
              <a:t>+</a:t>
            </a:r>
            <a:r>
              <a:rPr lang="en-US" sz="1400" dirty="0" smtClean="0">
                <a:solidFill>
                  <a:srgbClr val="0000CC"/>
                </a:solidFill>
              </a:rPr>
              <a:t>post-shower (2017)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A</a:t>
            </a:r>
            <a:r>
              <a:rPr lang="en-US" sz="1400" baseline="-25000" dirty="0" smtClean="0"/>
              <a:t>N</a:t>
            </a:r>
            <a:r>
              <a:rPr lang="en-US" sz="1400" dirty="0" smtClean="0"/>
              <a:t> photon, jets, </a:t>
            </a:r>
            <a:r>
              <a:rPr lang="en-US" sz="1400" dirty="0" err="1" smtClean="0"/>
              <a:t>Drell</a:t>
            </a:r>
            <a:r>
              <a:rPr lang="en-US" sz="1400" dirty="0" smtClean="0"/>
              <a:t>-Yan; ridge, fluctuation, spectators</a:t>
            </a:r>
          </a:p>
          <a:p>
            <a:pPr algn="l"/>
            <a:r>
              <a:rPr lang="en-US" sz="1400" dirty="0">
                <a:solidFill>
                  <a:srgbClr val="0000CC"/>
                </a:solidFill>
              </a:rPr>
              <a:t>refurbished </a:t>
            </a:r>
            <a:r>
              <a:rPr lang="en-US" sz="1400" dirty="0" smtClean="0">
                <a:solidFill>
                  <a:srgbClr val="0000CC"/>
                </a:solidFill>
              </a:rPr>
              <a:t>HCAL (--2020, forward spectator)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826199" y="1631260"/>
            <a:ext cx="3568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err="1" smtClean="0">
                <a:solidFill>
                  <a:srgbClr val="C00000"/>
                </a:solidFill>
              </a:rPr>
              <a:t>iTPC</a:t>
            </a:r>
            <a:r>
              <a:rPr lang="en-US" sz="1600" b="1" dirty="0" smtClean="0">
                <a:solidFill>
                  <a:srgbClr val="C00000"/>
                </a:solidFill>
              </a:rPr>
              <a:t> upgrade (2018)</a:t>
            </a:r>
            <a:br>
              <a:rPr lang="en-US" sz="1600" b="1" dirty="0" smtClean="0">
                <a:solidFill>
                  <a:srgbClr val="C00000"/>
                </a:solidFill>
              </a:rPr>
            </a:br>
            <a:r>
              <a:rPr lang="en-US" sz="1600" dirty="0" smtClean="0"/>
              <a:t>replace inner TPC Sectors</a:t>
            </a:r>
          </a:p>
          <a:p>
            <a:pPr algn="l"/>
            <a:r>
              <a:rPr lang="en-US" sz="1600" dirty="0" smtClean="0"/>
              <a:t>Extend rapidity coverage</a:t>
            </a:r>
          </a:p>
          <a:p>
            <a:pPr algn="l"/>
            <a:r>
              <a:rPr lang="en-US" sz="1600" dirty="0" smtClean="0"/>
              <a:t>Better particle ID; Low </a:t>
            </a:r>
            <a:r>
              <a:rPr lang="en-US" sz="1600" dirty="0" err="1" smtClean="0"/>
              <a:t>p</a:t>
            </a:r>
            <a:r>
              <a:rPr lang="en-US" sz="1600" baseline="-25000" dirty="0" err="1" smtClean="0"/>
              <a:t>T</a:t>
            </a:r>
            <a:r>
              <a:rPr lang="en-US" sz="1600" dirty="0" smtClean="0"/>
              <a:t> coverage</a:t>
            </a:r>
          </a:p>
          <a:p>
            <a:pPr algn="l"/>
            <a:r>
              <a:rPr lang="en-US" sz="1600" dirty="0" smtClean="0"/>
              <a:t>Proposal: public STAR Note 0619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62099" y="5305435"/>
            <a:ext cx="29113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7030A0"/>
                </a:solidFill>
              </a:rPr>
              <a:t>Event Plane Detector (2018):</a:t>
            </a:r>
          </a:p>
          <a:p>
            <a:pPr algn="l"/>
            <a:r>
              <a:rPr lang="en-US" sz="1400" dirty="0" smtClean="0"/>
              <a:t>Greatly improved Event Plane Info</a:t>
            </a:r>
          </a:p>
          <a:p>
            <a:pPr algn="l"/>
            <a:r>
              <a:rPr lang="en-US" sz="1400" dirty="0" smtClean="0"/>
              <a:t>Centrality definition</a:t>
            </a:r>
          </a:p>
          <a:p>
            <a:pPr algn="l"/>
            <a:r>
              <a:rPr lang="en-US" sz="1400" dirty="0" smtClean="0"/>
              <a:t>Better trigger </a:t>
            </a:r>
          </a:p>
          <a:p>
            <a:pPr algn="l"/>
            <a:r>
              <a:rPr lang="en-US" sz="1400" dirty="0" smtClean="0"/>
              <a:t>Background rejection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3733800" y="3310801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HCAL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261" y="3310599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FMS+FPS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81600" y="6512288"/>
            <a:ext cx="2783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CBM TOF for STAR Endcap East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2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7105</TotalTime>
  <Words>856</Words>
  <Application>Microsoft Macintosh PowerPoint</Application>
  <PresentationFormat>On-screen Show (4:3)</PresentationFormat>
  <Paragraphs>175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Book Antiqua</vt:lpstr>
      <vt:lpstr>Calibri</vt:lpstr>
      <vt:lpstr>Droid Sans Fallback</vt:lpstr>
      <vt:lpstr>ＭＳ Ｐゴシック</vt:lpstr>
      <vt:lpstr>Symbol</vt:lpstr>
      <vt:lpstr>Office Theme</vt:lpstr>
      <vt:lpstr>STAR detector Capabilities and Forward Upgrade Plans</vt:lpstr>
      <vt:lpstr>STAR detectors</vt:lpstr>
      <vt:lpstr>PowerPoint Presentation</vt:lpstr>
      <vt:lpstr>/s and 3+1D hydrodynamics </vt:lpstr>
      <vt:lpstr>What is our present longitudinal capability?</vt:lpstr>
      <vt:lpstr>Longitudinal fluctuation using ZDC </vt:lpstr>
      <vt:lpstr>Mid-rapidity + FMS</vt:lpstr>
      <vt:lpstr>STAR Forward Meson Spectrometer (FMS)</vt:lpstr>
      <vt:lpstr>Detector Upgrades and Performance Improvements</vt:lpstr>
      <vt:lpstr>(QM15) Map QCD phase diagram</vt:lpstr>
      <vt:lpstr>Upgrade Plans for BES II</vt:lpstr>
      <vt:lpstr>iTPC project</vt:lpstr>
      <vt:lpstr>Endcap Time-of-Flight from CBM</vt:lpstr>
      <vt:lpstr>Event Plane Detector</vt:lpstr>
      <vt:lpstr>Design Criteria</vt:lpstr>
      <vt:lpstr>Event-Plane Detector Coverage</vt:lpstr>
      <vt:lpstr>Rapidity Coverage (&lt;=2017)</vt:lpstr>
      <vt:lpstr>Rapidity Coverage (BES-II)</vt:lpstr>
      <vt:lpstr>STAR 2020+</vt:lpstr>
      <vt:lpstr>Possible Implementation</vt:lpstr>
      <vt:lpstr>Rapidity Coverage (beyond BES-II)</vt:lpstr>
      <vt:lpstr>PowerPoint Presentation</vt:lpstr>
      <vt:lpstr>Summary</vt:lpstr>
      <vt:lpstr>PowerPoint Presentation</vt:lpstr>
    </vt:vector>
  </TitlesOfParts>
  <Company>BNL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flemming videbaek</dc:creator>
  <cp:lastModifiedBy>mike poat</cp:lastModifiedBy>
  <cp:revision>88</cp:revision>
  <dcterms:created xsi:type="dcterms:W3CDTF">2016-01-14T21:19:17Z</dcterms:created>
  <dcterms:modified xsi:type="dcterms:W3CDTF">2017-05-19T12:39:08Z</dcterms:modified>
</cp:coreProperties>
</file>