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258" r:id="rId3"/>
    <p:sldId id="486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80" r:id="rId13"/>
    <p:sldId id="476" r:id="rId14"/>
    <p:sldId id="462" r:id="rId15"/>
    <p:sldId id="463" r:id="rId16"/>
    <p:sldId id="458" r:id="rId17"/>
    <p:sldId id="465" r:id="rId18"/>
    <p:sldId id="415" r:id="rId19"/>
    <p:sldId id="431" r:id="rId20"/>
    <p:sldId id="483" r:id="rId21"/>
    <p:sldId id="481" r:id="rId22"/>
    <p:sldId id="401" r:id="rId23"/>
    <p:sldId id="447" r:id="rId24"/>
    <p:sldId id="484" r:id="rId25"/>
    <p:sldId id="272" r:id="rId26"/>
    <p:sldId id="457" r:id="rId27"/>
    <p:sldId id="464" r:id="rId28"/>
    <p:sldId id="478" r:id="rId29"/>
    <p:sldId id="479" r:id="rId30"/>
    <p:sldId id="440" r:id="rId31"/>
    <p:sldId id="482" r:id="rId32"/>
    <p:sldId id="4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30"/>
    <a:srgbClr val="0000FF"/>
    <a:srgbClr val="1AAF01"/>
    <a:srgbClr val="FF0000"/>
    <a:srgbClr val="3CAC04"/>
    <a:srgbClr val="52852B"/>
    <a:srgbClr val="FF9900"/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2" autoAdjust="0"/>
    <p:restoredTop sz="95222" autoAdjust="0"/>
  </p:normalViewPr>
  <p:slideViewPr>
    <p:cSldViewPr>
      <p:cViewPr>
        <p:scale>
          <a:sx n="70" d="100"/>
          <a:sy n="70" d="100"/>
        </p:scale>
        <p:origin x="-15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C1EDAA8-C299-42AA-A67E-7585A9456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C63F5-A291-408F-97BF-0BE9A288D2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378F-E50B-4CAD-A7B8-FF9DAE806B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DBC7-F3AF-4935-B627-78BD33095A5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DBC7-F3AF-4935-B627-78BD33095A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E5DE5-525C-4EF3-B578-18CA532843C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070BF-BC75-4EA4-9358-E8CC2AF41CC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09D58-54C1-44F7-8FA9-9F78267E8ED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606C4-428D-42EC-B59D-20752F3137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1498C-D9C7-446E-B943-6AD1009325A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95D65-DBF1-490A-BF4E-F74184B5278F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1AE9-E4D4-4605-897F-A0C5071318B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86F3B-AA56-4F66-AB73-ED6D190D32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795D4-CE1D-42BC-83E9-5D3DC84836B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435BE-2243-4F2B-9EEA-EFFDF11B76C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7E452-B34B-4A65-AB88-F0802AB51EA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BFE3E-59B2-4391-9698-E82A82BEA7A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AAEAF-37EE-4707-9393-973CE2496AC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54AB1-6E7F-4157-BBEB-E1FA78FE1277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19E9A-CD78-4516-8FC2-E2EF473AC106}" type="slidenum">
              <a:rPr lang="zh-CN" altLang="en-US" smtClean="0"/>
              <a:pPr/>
              <a:t>30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0412" cy="3429000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3" y="4342140"/>
            <a:ext cx="5026165" cy="4113856"/>
          </a:xfrm>
        </p:spPr>
        <p:txBody>
          <a:bodyPr/>
          <a:lstStyle/>
          <a:p>
            <a:r>
              <a:rPr lang="en-US">
                <a:ea typeface="宋体" pitchFamily="2" charset="-122"/>
              </a:rPr>
              <a:t>Eff = 70%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31790-582E-420A-92EE-6B35C361970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95FE5-5BFA-4F4C-BD97-0A524CE0021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87E16-2161-4841-9D0D-A5EBC3626D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A6123-E436-4383-BEDE-FBB823BB668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CA7AA-280F-4D9F-A263-BCCD468741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4A2AB-A697-4FB3-9768-048AFF0CFD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9A47F-337A-45D2-A0AD-129BEE989FF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B82E-AA09-4D13-8562-049EBC48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3286-4FBA-4A7E-935E-3F4DD632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F129-B15C-46B7-9EE8-03654BCCA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49BE-85FB-4BA3-A373-50736701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8A5C-74F1-424D-AE78-BD02BD153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6013" y="0"/>
            <a:ext cx="7056437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4267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267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38588"/>
            <a:ext cx="4267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39975" y="6524625"/>
            <a:ext cx="446405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Strong Interaction In The 21st Century, TIFR,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60A0-24FE-43F0-B516-B822DFAB3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D755-A016-4A3A-9150-7BA8857A2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DBBC-1A3B-4E30-8B0D-354026BB7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8583-8288-4004-B773-17EF0E15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F148-FE8B-43EA-955E-C909CCAB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5276-6381-4AA8-A15C-A16B9BEA2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4AF0-F2BA-4830-95FF-9632403A6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D853-BDE3-4442-999B-AAF60EF6F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BE4F-AC98-4DCF-A811-9FF42F377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DIS2010 Convitto della Calza, Firenze, 19th - 23rd April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731BC25-F8AA-4AE1-94AC-66441F22A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71.wmf"/><Relationship Id="rId26" Type="http://schemas.openxmlformats.org/officeDocument/2006/relationships/oleObject" Target="../embeddings/oleObject23.bin"/><Relationship Id="rId39" Type="http://schemas.openxmlformats.org/officeDocument/2006/relationships/oleObject" Target="../embeddings/oleObject30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77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73.wmf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25.bin"/><Relationship Id="rId41" Type="http://schemas.openxmlformats.org/officeDocument/2006/relationships/image" Target="../media/image82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4.bin"/><Relationship Id="rId24" Type="http://schemas.openxmlformats.org/officeDocument/2006/relationships/oleObject" Target="../embeddings/oleObject22.bin"/><Relationship Id="rId32" Type="http://schemas.openxmlformats.org/officeDocument/2006/relationships/image" Target="../media/image76.w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8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4.bin"/><Relationship Id="rId36" Type="http://schemas.openxmlformats.org/officeDocument/2006/relationships/image" Target="../media/image78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8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74.wmf"/><Relationship Id="rId30" Type="http://schemas.openxmlformats.org/officeDocument/2006/relationships/image" Target="../media/image75.wmf"/><Relationship Id="rId35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STAR-Heavy Flavor Production and Heavy Flavor Induced Correlations at RHIC </a:t>
            </a:r>
            <a:endParaRPr lang="en-US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500" dirty="0" smtClean="0">
                <a:latin typeface="Times New Roman" pitchFamily="18" charset="0"/>
              </a:rPr>
              <a:t>W. </a:t>
            </a:r>
            <a:r>
              <a:rPr lang="en-US" sz="2500" dirty="0" err="1" smtClean="0">
                <a:latin typeface="Times New Roman" pitchFamily="18" charset="0"/>
              </a:rPr>
              <a:t>Xie</a:t>
            </a:r>
            <a:r>
              <a:rPr lang="en-US" sz="2500" dirty="0" smtClean="0">
                <a:latin typeface="Times New Roman" pitchFamily="18" charset="0"/>
              </a:rPr>
              <a:t>  for the STAR Collaboration</a:t>
            </a:r>
          </a:p>
          <a:p>
            <a:pPr eaLnBrk="1" hangingPunct="1"/>
            <a:r>
              <a:rPr lang="en-US" sz="2500" dirty="0" smtClean="0">
                <a:latin typeface="Times New Roman" pitchFamily="18" charset="0"/>
              </a:rPr>
              <a:t> </a:t>
            </a:r>
            <a:r>
              <a:rPr lang="en-US" sz="2500" i="1" dirty="0" smtClean="0">
                <a:latin typeface="Times New Roman" pitchFamily="18" charset="0"/>
              </a:rPr>
              <a:t>(Purdue University, West Lafayette)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153F0-28EB-4D79-952A-F785D9887A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Hard Probes 2010, Oct. 10-15m 2010, Eilat, Israel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Heavy </a:t>
            </a:r>
            <a:r>
              <a:rPr lang="en-US" dirty="0" err="1" smtClean="0"/>
              <a:t>quarkonia</a:t>
            </a:r>
            <a:r>
              <a:rPr lang="en-US" dirty="0" smtClean="0"/>
              <a:t> Measurements in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collisions 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Open Heavy Flavor Measurements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Non-photonic electron in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Separating B/</a:t>
            </a:r>
            <a:r>
              <a:rPr lang="en-US" dirty="0" err="1" smtClean="0"/>
              <a:t>D</a:t>
            </a:r>
            <a:r>
              <a:rPr lang="en-US" dirty="0" err="1" smtClean="0">
                <a:sym typeface="Wingdings" pitchFamily="2" charset="2"/>
              </a:rPr>
              <a:t>e</a:t>
            </a:r>
            <a:r>
              <a:rPr lang="en-US" dirty="0" smtClean="0">
                <a:sym typeface="Wingdings" pitchFamily="2" charset="2"/>
              </a:rPr>
              <a:t> through e-h correlation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Non-photonic electron triggered </a:t>
            </a:r>
            <a:r>
              <a:rPr lang="en-US" dirty="0" err="1" smtClean="0">
                <a:sym typeface="Wingdings" pitchFamily="2" charset="2"/>
              </a:rPr>
              <a:t>azimuthal</a:t>
            </a:r>
            <a:r>
              <a:rPr lang="en-US" dirty="0" smtClean="0">
                <a:sym typeface="Wingdings" pitchFamily="2" charset="2"/>
              </a:rPr>
              <a:t> correlation in A+A collisions.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5EFB74-96E6-4E71-9807-8BB3299B927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610600" cy="762000"/>
          </a:xfrm>
          <a:noFill/>
        </p:spPr>
        <p:txBody>
          <a:bodyPr/>
          <a:lstStyle/>
          <a:p>
            <a:pPr eaLnBrk="1" hangingPunct="1"/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 Production  in 200GeV p+p Collisions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845050" y="5459413"/>
            <a:ext cx="4079875" cy="788987"/>
            <a:chOff x="4900610" y="5669431"/>
            <a:chExt cx="4079614" cy="788988"/>
          </a:xfrm>
        </p:grpSpPr>
        <p:graphicFrame>
          <p:nvGraphicFramePr>
            <p:cNvPr id="7170" name="Object 13"/>
            <p:cNvGraphicFramePr>
              <a:graphicFrameLocks noChangeAspect="1"/>
            </p:cNvGraphicFramePr>
            <p:nvPr/>
          </p:nvGraphicFramePr>
          <p:xfrm>
            <a:off x="4900610" y="5669431"/>
            <a:ext cx="3358935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3" name="Equation" r:id="rId4" imgW="2108160" imgH="495000" progId="Equation.3">
                    <p:embed/>
                  </p:oleObj>
                </mc:Choice>
                <mc:Fallback>
                  <p:oleObj name="Equation" r:id="rId4" imgW="2108160" imgH="4950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0610" y="5669431"/>
                          <a:ext cx="3358935" cy="788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TextBox 15"/>
            <p:cNvSpPr txBox="1">
              <a:spLocks noChangeArrowheads="1"/>
            </p:cNvSpPr>
            <p:nvPr/>
          </p:nvSpPr>
          <p:spPr bwMode="auto">
            <a:xfrm>
              <a:off x="8370624" y="5840104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pb</a:t>
              </a:r>
            </a:p>
          </p:txBody>
        </p:sp>
      </p:grpSp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505200"/>
            <a:ext cx="3879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7" cstate="print"/>
          <a:srcRect l="4848" t="3313"/>
          <a:stretch>
            <a:fillRect/>
          </a:stretch>
        </p:blipFill>
        <p:spPr bwMode="auto">
          <a:xfrm>
            <a:off x="4505325" y="581025"/>
            <a:ext cx="44862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858000" y="2057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arXiv:1001.2745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990600" y="4419600"/>
            <a:ext cx="1675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PRD </a:t>
            </a:r>
            <a:r>
              <a:rPr lang="en-US" sz="1200" b="1" dirty="0" smtClean="0"/>
              <a:t>82 </a:t>
            </a:r>
            <a:r>
              <a:rPr lang="en-US" sz="1200" dirty="0" smtClean="0"/>
              <a:t>(2010) 12004</a:t>
            </a:r>
            <a:endParaRPr lang="en-US" sz="1200" b="1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9113" y="232095"/>
            <a:ext cx="3367087" cy="3258818"/>
            <a:chOff x="519113" y="232095"/>
            <a:chExt cx="3367087" cy="3258818"/>
          </a:xfrm>
        </p:grpSpPr>
        <p:pic>
          <p:nvPicPr>
            <p:cNvPr id="7179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9113" y="533400"/>
              <a:ext cx="3367087" cy="295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685800" y="232095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en-US" sz="1200" dirty="0" smtClean="0"/>
                <a:t>PRD </a:t>
              </a:r>
              <a:r>
                <a:rPr lang="en-US" sz="1200" b="1" dirty="0" smtClean="0"/>
                <a:t>82 </a:t>
              </a:r>
              <a:r>
                <a:rPr lang="en-US" sz="1200" dirty="0" smtClean="0"/>
                <a:t>(2010) 012004</a:t>
              </a:r>
              <a:endParaRPr lang="en-US" sz="12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244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R. Reed’s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50C7F-9E4B-4282-8BE7-E35BA2F725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152400"/>
            <a:ext cx="7056437" cy="557213"/>
          </a:xfrm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5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dAu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( ) in 200GeV d+Au Collisions </a:t>
            </a:r>
            <a:endParaRPr lang="en-US" altLang="zh-CN" sz="2500" b="1" smtClean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27125" y="-195263"/>
            <a:ext cx="184150" cy="457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en-US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4114800" y="5867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4724400"/>
            <a:ext cx="6392863" cy="1066800"/>
            <a:chOff x="1600200" y="4572000"/>
            <a:chExt cx="6392525" cy="1066800"/>
          </a:xfrm>
        </p:grpSpPr>
        <p:graphicFrame>
          <p:nvGraphicFramePr>
            <p:cNvPr id="8195" name="Object 21"/>
            <p:cNvGraphicFramePr>
              <a:graphicFrameLocks noChangeAspect="1"/>
            </p:cNvGraphicFramePr>
            <p:nvPr/>
          </p:nvGraphicFramePr>
          <p:xfrm>
            <a:off x="1600200" y="4572000"/>
            <a:ext cx="553991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8" name="Equation" r:id="rId4" imgW="2006280" imgH="495000" progId="Equation.3">
                    <p:embed/>
                  </p:oleObj>
                </mc:Choice>
                <mc:Fallback>
                  <p:oleObj name="Equation" r:id="rId4" imgW="2006280" imgH="4950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572000"/>
                          <a:ext cx="5539910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TextBox 22"/>
            <p:cNvSpPr txBox="1">
              <a:spLocks noChangeArrowheads="1"/>
            </p:cNvSpPr>
            <p:nvPr/>
          </p:nvSpPr>
          <p:spPr bwMode="auto">
            <a:xfrm>
              <a:off x="7162800" y="4800600"/>
              <a:ext cx="829925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/>
                <a:t>nb</a:t>
              </a:r>
            </a:p>
          </p:txBody>
        </p:sp>
      </p:grpSp>
      <p:pic>
        <p:nvPicPr>
          <p:cNvPr id="8201" name="Picture 20" descr="vogt_with_counts"/>
          <p:cNvPicPr>
            <a:picLocks noChangeAspect="1" noChangeArrowheads="1"/>
          </p:cNvPicPr>
          <p:nvPr/>
        </p:nvPicPr>
        <p:blipFill>
          <a:blip r:embed="rId6" cstate="print"/>
          <a:srcRect t="7530"/>
          <a:stretch>
            <a:fillRect/>
          </a:stretch>
        </p:blipFill>
        <p:spPr bwMode="auto">
          <a:xfrm>
            <a:off x="4235450" y="1066800"/>
            <a:ext cx="4908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cent0100_ym0505_2"/>
          <p:cNvPicPr>
            <a:picLocks noChangeAspect="1" noChangeArrowheads="1"/>
          </p:cNvPicPr>
          <p:nvPr/>
        </p:nvPicPr>
        <p:blipFill>
          <a:blip r:embed="rId7" cstate="print"/>
          <a:srcRect r="51376"/>
          <a:stretch>
            <a:fillRect/>
          </a:stretch>
        </p:blipFill>
        <p:spPr bwMode="auto">
          <a:xfrm>
            <a:off x="0" y="685800"/>
            <a:ext cx="44196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2"/>
          <p:cNvGraphicFramePr>
            <a:graphicFrameLocks noChangeAspect="1"/>
          </p:cNvGraphicFramePr>
          <p:nvPr/>
        </p:nvGraphicFramePr>
        <p:xfrm>
          <a:off x="647700" y="5943600"/>
          <a:ext cx="4503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8" imgW="1930320" imgH="228600" progId="Equation.3">
                  <p:embed/>
                </p:oleObj>
              </mc:Choice>
              <mc:Fallback>
                <p:oleObj name="Equation" r:id="rId8" imgW="193032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943600"/>
                        <a:ext cx="45037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057400" y="2362200"/>
            <a:ext cx="192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/>
              <a:t>NPA830(2009)235c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6705600" y="1779588"/>
            <a:ext cx="192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/>
              <a:t>NPA830(2009)235c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R. Reed’s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50C7F-9E4B-4282-8BE7-E35BA2F7259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0"/>
            <a:ext cx="7056437" cy="557213"/>
          </a:xfrm>
        </p:spPr>
        <p:txBody>
          <a:bodyPr/>
          <a:lstStyle/>
          <a:p>
            <a:pPr eaLnBrk="1" hangingPunct="1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( ) in 200GeV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Au+Au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Collisions </a:t>
            </a:r>
            <a:endParaRPr lang="en-US" altLang="zh-CN" sz="2500" b="1" dirty="0" smtClean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27125" y="-195263"/>
            <a:ext cx="184150" cy="457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en-US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4114800" y="5867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R. Reed’s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410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u="sng" dirty="0" smtClean="0">
                <a:latin typeface="Times New Roman" pitchFamily="18" charset="0"/>
                <a:cs typeface="Times New Roman" pitchFamily="18" charset="0"/>
              </a:rPr>
              <a:t>From 2007 Au+Au run: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(0-60%)= 0.78±0.32(stat) ± 0.22(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sys,DY+bb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±0.09(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(0-10%)= 0.63±0.44(stat) ± 0.29(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sys,DY+bb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±0.07(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267200" cy="381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9600"/>
            <a:ext cx="4038600" cy="37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4495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Upsilon yield is obtained through a combined fit using the line shape from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simulated Upsilon and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calculated DY/</a:t>
            </a:r>
            <a:r>
              <a:rPr lang="en-US" dirty="0" err="1" smtClean="0"/>
              <a:t>bbar</a:t>
            </a:r>
            <a:r>
              <a:rPr lang="en-US" dirty="0" smtClean="0"/>
              <a:t> (PRD </a:t>
            </a:r>
            <a:r>
              <a:rPr lang="en-US" b="1" dirty="0" smtClean="0"/>
              <a:t>82 </a:t>
            </a:r>
            <a:r>
              <a:rPr lang="en-US" dirty="0" smtClean="0"/>
              <a:t>(2010) 12004)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471488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Large Suppression of Non-photonic Electron Production was a Surprise</a:t>
            </a:r>
          </a:p>
        </p:txBody>
      </p:sp>
      <p:pic>
        <p:nvPicPr>
          <p:cNvPr id="15363" name="Picture 49" descr="AllEvol"/>
          <p:cNvPicPr>
            <a:picLocks noChangeAspect="1" noChangeArrowheads="1"/>
          </p:cNvPicPr>
          <p:nvPr/>
        </p:nvPicPr>
        <p:blipFill>
          <a:blip r:embed="rId3" cstate="print"/>
          <a:srcRect l="35693" t="30000" r="50720" b="30000"/>
          <a:stretch>
            <a:fillRect/>
          </a:stretch>
        </p:blipFill>
        <p:spPr bwMode="auto">
          <a:xfrm>
            <a:off x="1219200" y="741363"/>
            <a:ext cx="2133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095750" y="1454150"/>
            <a:ext cx="923925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3333FF"/>
                </a:solidFill>
                <a:latin typeface="Times New Roman" pitchFamily="18" charset="0"/>
              </a:rPr>
              <a:t>D</a:t>
            </a:r>
            <a:r>
              <a:rPr lang="en-US" sz="1500" baseline="30000">
                <a:solidFill>
                  <a:srgbClr val="3333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322388" y="1863725"/>
            <a:ext cx="1701800" cy="290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accent2"/>
                </a:solidFill>
                <a:latin typeface="Times New Roman" pitchFamily="18" charset="0"/>
              </a:rPr>
              <a:t>radiative energy loss</a:t>
            </a:r>
          </a:p>
        </p:txBody>
      </p:sp>
      <p:sp>
        <p:nvSpPr>
          <p:cNvPr id="15366" name="Line 17"/>
          <p:cNvSpPr>
            <a:spLocks noChangeShapeType="1"/>
          </p:cNvSpPr>
          <p:nvPr/>
        </p:nvSpPr>
        <p:spPr bwMode="auto">
          <a:xfrm flipV="1">
            <a:off x="455613" y="1371600"/>
            <a:ext cx="763587" cy="4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2006" name="Picture 22" descr="spiral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8899">
            <a:off x="1176338" y="676275"/>
            <a:ext cx="8159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4" descr="spiral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38696">
            <a:off x="2068512" y="1281113"/>
            <a:ext cx="9382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5" descr="spiral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200" y="998538"/>
            <a:ext cx="6683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6"/>
          <p:cNvSpPr txBox="1">
            <a:spLocks noChangeArrowheads="1"/>
          </p:cNvSpPr>
          <p:nvPr/>
        </p:nvSpPr>
        <p:spPr bwMode="auto">
          <a:xfrm rot="10800000" flipV="1">
            <a:off x="228600" y="914400"/>
            <a:ext cx="8382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  <a:latin typeface="Times New Roman" pitchFamily="18" charset="0"/>
              </a:rPr>
              <a:t>c quark</a:t>
            </a:r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4095750" y="1004888"/>
            <a:ext cx="341313" cy="4619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 flipV="1">
            <a:off x="3581400" y="1203325"/>
            <a:ext cx="533400" cy="158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 flipV="1">
            <a:off x="4387850" y="741363"/>
            <a:ext cx="438150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>
            <a:off x="4424363" y="1270000"/>
            <a:ext cx="693737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 flipV="1">
            <a:off x="4424363" y="1071563"/>
            <a:ext cx="596900" cy="147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4822825" y="623888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K</a:t>
            </a:r>
            <a:r>
              <a:rPr lang="en-US" sz="1400" baseline="30000">
                <a:latin typeface="Times New Roman" pitchFamily="18" charset="0"/>
              </a:rPr>
              <a:t>+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087938" y="1335088"/>
            <a:ext cx="322262" cy="290512"/>
            <a:chOff x="2496" y="2208"/>
            <a:chExt cx="432" cy="194"/>
          </a:xfrm>
        </p:grpSpPr>
        <p:sp>
          <p:nvSpPr>
            <p:cNvPr id="15457" name="Text Box 63"/>
            <p:cNvSpPr txBox="1">
              <a:spLocks noChangeArrowheads="1"/>
            </p:cNvSpPr>
            <p:nvPr/>
          </p:nvSpPr>
          <p:spPr bwMode="auto">
            <a:xfrm>
              <a:off x="2496" y="2208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>
                  <a:latin typeface="Symbol" pitchFamily="18" charset="2"/>
                  <a:sym typeface="Symbol" pitchFamily="18" charset="2"/>
                </a:rPr>
                <a:t></a:t>
              </a:r>
              <a:r>
                <a:rPr lang="en-US" sz="1300" b="1" baseline="-25000">
                  <a:latin typeface="Monotype Corsiva" pitchFamily="66" charset="0"/>
                  <a:sym typeface="Symbol" pitchFamily="18" charset="2"/>
                </a:rPr>
                <a:t>l</a:t>
              </a:r>
            </a:p>
          </p:txBody>
        </p:sp>
        <p:sp>
          <p:nvSpPr>
            <p:cNvPr id="15458" name="Line 64"/>
            <p:cNvSpPr>
              <a:spLocks noChangeShapeType="1"/>
            </p:cNvSpPr>
            <p:nvPr/>
          </p:nvSpPr>
          <p:spPr bwMode="auto">
            <a:xfrm flipV="1">
              <a:off x="2544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49" name="Rectangle 65"/>
          <p:cNvSpPr>
            <a:spLocks noChangeArrowheads="1"/>
          </p:cNvSpPr>
          <p:nvPr/>
        </p:nvSpPr>
        <p:spPr bwMode="auto">
          <a:xfrm>
            <a:off x="5019675" y="925513"/>
            <a:ext cx="6191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300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130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sz="13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300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562600" y="533400"/>
            <a:ext cx="3200400" cy="2209800"/>
            <a:chOff x="912" y="927"/>
            <a:chExt cx="3689" cy="2951"/>
          </a:xfrm>
        </p:grpSpPr>
        <p:pic>
          <p:nvPicPr>
            <p:cNvPr id="15454" name="Picture 6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" y="927"/>
              <a:ext cx="3689" cy="29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5455" name="Picture 70" descr="deadc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7" y="1056"/>
              <a:ext cx="2916" cy="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56" name="Text Box 71"/>
            <p:cNvSpPr txBox="1">
              <a:spLocks noChangeArrowheads="1"/>
            </p:cNvSpPr>
            <p:nvPr/>
          </p:nvSpPr>
          <p:spPr bwMode="auto">
            <a:xfrm>
              <a:off x="3739" y="1347"/>
              <a:ext cx="771" cy="4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light</a:t>
              </a:r>
            </a:p>
          </p:txBody>
        </p:sp>
      </p:grpSp>
      <p:sp>
        <p:nvSpPr>
          <p:cNvPr id="15380" name="Text Box 72"/>
          <p:cNvSpPr txBox="1">
            <a:spLocks noChangeArrowheads="1"/>
          </p:cNvSpPr>
          <p:nvPr/>
        </p:nvSpPr>
        <p:spPr bwMode="auto">
          <a:xfrm>
            <a:off x="990600" y="2209800"/>
            <a:ext cx="2662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(D. kharzeev, M.Djordjevic</a:t>
            </a:r>
            <a:r>
              <a:rPr lang="en-US" sz="1200" b="1">
                <a:latin typeface="Times New Roman" pitchFamily="18" charset="0"/>
              </a:rPr>
              <a:t> </a:t>
            </a:r>
            <a:r>
              <a:rPr lang="en-US" sz="1200" b="1" i="1">
                <a:latin typeface="Times New Roman" pitchFamily="18" charset="0"/>
              </a:rPr>
              <a:t>et al. )</a:t>
            </a:r>
          </a:p>
        </p:txBody>
      </p:sp>
      <p:sp>
        <p:nvSpPr>
          <p:cNvPr id="15381" name="Oval 84"/>
          <p:cNvSpPr>
            <a:spLocks noChangeArrowheads="1"/>
          </p:cNvSpPr>
          <p:nvPr/>
        </p:nvSpPr>
        <p:spPr bwMode="auto">
          <a:xfrm>
            <a:off x="344488" y="1295400"/>
            <a:ext cx="112712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3657600" y="822325"/>
            <a:ext cx="354013" cy="396875"/>
            <a:chOff x="2448" y="480"/>
            <a:chExt cx="223" cy="250"/>
          </a:xfrm>
        </p:grpSpPr>
        <p:sp>
          <p:nvSpPr>
            <p:cNvPr id="15452" name="Text Box 57"/>
            <p:cNvSpPr txBox="1">
              <a:spLocks noChangeArrowheads="1"/>
            </p:cNvSpPr>
            <p:nvPr/>
          </p:nvSpPr>
          <p:spPr bwMode="auto">
            <a:xfrm>
              <a:off x="2448" y="480"/>
              <a:ext cx="223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u</a:t>
              </a:r>
              <a:endParaRPr lang="en-US" sz="2000" baseline="30000">
                <a:latin typeface="Times New Roman" pitchFamily="18" charset="0"/>
              </a:endParaRPr>
            </a:p>
          </p:txBody>
        </p:sp>
        <p:sp>
          <p:nvSpPr>
            <p:cNvPr id="15453" name="Line 85"/>
            <p:cNvSpPr>
              <a:spLocks noChangeShapeType="1"/>
            </p:cNvSpPr>
            <p:nvPr/>
          </p:nvSpPr>
          <p:spPr bwMode="auto">
            <a:xfrm>
              <a:off x="2496" y="5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71" name="Text Box 87"/>
          <p:cNvSpPr txBox="1">
            <a:spLocks noChangeArrowheads="1"/>
          </p:cNvSpPr>
          <p:nvPr/>
        </p:nvSpPr>
        <p:spPr bwMode="auto">
          <a:xfrm rot="10800000" flipV="1">
            <a:off x="3657600" y="1295400"/>
            <a:ext cx="3048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2075" name="Rectangle 91"/>
          <p:cNvSpPr>
            <a:spLocks noChangeArrowheads="1"/>
          </p:cNvSpPr>
          <p:nvPr/>
        </p:nvSpPr>
        <p:spPr bwMode="auto">
          <a:xfrm>
            <a:off x="6019800" y="7620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“dead cone effect”:</a:t>
            </a:r>
            <a:r>
              <a:rPr lang="en-US"/>
              <a:t> </a:t>
            </a:r>
          </a:p>
          <a:p>
            <a:r>
              <a:rPr lang="en-US"/>
              <a:t> gluon radiation suppressed at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&lt; </a:t>
            </a:r>
            <a:r>
              <a:rPr lang="en-US" i="1"/>
              <a:t>m</a:t>
            </a:r>
            <a:r>
              <a:rPr lang="en-US" baseline="-25000"/>
              <a:t>Q</a:t>
            </a:r>
            <a:r>
              <a:rPr lang="en-US"/>
              <a:t>/</a:t>
            </a:r>
            <a:r>
              <a:rPr lang="en-US" i="1"/>
              <a:t>E</a:t>
            </a:r>
            <a:r>
              <a:rPr lang="en-US" baseline="-25000"/>
              <a:t>Q</a:t>
            </a:r>
          </a:p>
        </p:txBody>
      </p:sp>
      <p:pic>
        <p:nvPicPr>
          <p:cNvPr id="42076" name="Picture 92" descr="AllEvol"/>
          <p:cNvPicPr>
            <a:picLocks noChangeAspect="1" noChangeArrowheads="1"/>
          </p:cNvPicPr>
          <p:nvPr/>
        </p:nvPicPr>
        <p:blipFill>
          <a:blip r:embed="rId3" cstate="print"/>
          <a:srcRect l="35693" t="30000" r="50720" b="30000"/>
          <a:stretch>
            <a:fillRect/>
          </a:stretch>
        </p:blipFill>
        <p:spPr bwMode="auto">
          <a:xfrm>
            <a:off x="1219200" y="2906713"/>
            <a:ext cx="2133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78" name="Text Box 94"/>
          <p:cNvSpPr txBox="1">
            <a:spLocks noChangeArrowheads="1"/>
          </p:cNvSpPr>
          <p:nvPr/>
        </p:nvSpPr>
        <p:spPr bwMode="auto">
          <a:xfrm>
            <a:off x="1322388" y="4029075"/>
            <a:ext cx="1701800" cy="290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accent2"/>
                </a:solidFill>
                <a:latin typeface="Times New Roman" pitchFamily="18" charset="0"/>
              </a:rPr>
              <a:t>collision energy loss</a:t>
            </a:r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 rot="10800000" flipV="1">
            <a:off x="228600" y="3079750"/>
            <a:ext cx="8382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  <a:latin typeface="Times New Roman" pitchFamily="18" charset="0"/>
              </a:rPr>
              <a:t>c quark</a:t>
            </a:r>
          </a:p>
        </p:txBody>
      </p:sp>
      <p:sp>
        <p:nvSpPr>
          <p:cNvPr id="42095" name="Oval 111"/>
          <p:cNvSpPr>
            <a:spLocks noChangeArrowheads="1"/>
          </p:cNvSpPr>
          <p:nvPr/>
        </p:nvSpPr>
        <p:spPr bwMode="auto">
          <a:xfrm>
            <a:off x="344488" y="3460750"/>
            <a:ext cx="112712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01" name="Line 117"/>
          <p:cNvSpPr>
            <a:spLocks noChangeShapeType="1"/>
          </p:cNvSpPr>
          <p:nvPr/>
        </p:nvSpPr>
        <p:spPr bwMode="auto">
          <a:xfrm>
            <a:off x="381000" y="3535363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1219200" y="3078163"/>
            <a:ext cx="1981200" cy="838200"/>
            <a:chOff x="768" y="1939"/>
            <a:chExt cx="1248" cy="528"/>
          </a:xfrm>
        </p:grpSpPr>
        <p:sp>
          <p:nvSpPr>
            <p:cNvPr id="15446" name="Line 118"/>
            <p:cNvSpPr>
              <a:spLocks noChangeShapeType="1"/>
            </p:cNvSpPr>
            <p:nvPr/>
          </p:nvSpPr>
          <p:spPr bwMode="auto">
            <a:xfrm flipV="1">
              <a:off x="768" y="2035"/>
              <a:ext cx="192" cy="19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19"/>
            <p:cNvSpPr>
              <a:spLocks noChangeShapeType="1"/>
            </p:cNvSpPr>
            <p:nvPr/>
          </p:nvSpPr>
          <p:spPr bwMode="auto">
            <a:xfrm>
              <a:off x="960" y="2035"/>
              <a:ext cx="192" cy="38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20"/>
            <p:cNvSpPr>
              <a:spLocks noChangeShapeType="1"/>
            </p:cNvSpPr>
            <p:nvPr/>
          </p:nvSpPr>
          <p:spPr bwMode="auto">
            <a:xfrm flipV="1">
              <a:off x="1152" y="2035"/>
              <a:ext cx="192" cy="38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21"/>
            <p:cNvSpPr>
              <a:spLocks noChangeShapeType="1"/>
            </p:cNvSpPr>
            <p:nvPr/>
          </p:nvSpPr>
          <p:spPr bwMode="auto">
            <a:xfrm>
              <a:off x="1344" y="2035"/>
              <a:ext cx="288" cy="43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22"/>
            <p:cNvSpPr>
              <a:spLocks noChangeShapeType="1"/>
            </p:cNvSpPr>
            <p:nvPr/>
          </p:nvSpPr>
          <p:spPr bwMode="auto">
            <a:xfrm flipV="1">
              <a:off x="1632" y="1939"/>
              <a:ext cx="240" cy="528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23"/>
            <p:cNvSpPr>
              <a:spLocks noChangeShapeType="1"/>
            </p:cNvSpPr>
            <p:nvPr/>
          </p:nvSpPr>
          <p:spPr bwMode="auto">
            <a:xfrm>
              <a:off x="1872" y="1939"/>
              <a:ext cx="144" cy="288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" name="Text Box 125"/>
          <p:cNvSpPr txBox="1">
            <a:spLocks noChangeArrowheads="1"/>
          </p:cNvSpPr>
          <p:nvPr/>
        </p:nvSpPr>
        <p:spPr bwMode="auto">
          <a:xfrm>
            <a:off x="1651000" y="685800"/>
            <a:ext cx="1701800" cy="290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bg1"/>
                </a:solidFill>
                <a:latin typeface="Times New Roman" pitchFamily="18" charset="0"/>
              </a:rPr>
              <a:t>Hot/Dense Medium</a:t>
            </a:r>
          </a:p>
        </p:txBody>
      </p:sp>
      <p:sp>
        <p:nvSpPr>
          <p:cNvPr id="15392" name="Text Box 126"/>
          <p:cNvSpPr txBox="1">
            <a:spLocks noChangeArrowheads="1"/>
          </p:cNvSpPr>
          <p:nvPr/>
        </p:nvSpPr>
        <p:spPr bwMode="auto">
          <a:xfrm>
            <a:off x="1651000" y="2849563"/>
            <a:ext cx="1701800" cy="290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bg1"/>
                </a:solidFill>
                <a:latin typeface="Times New Roman" pitchFamily="18" charset="0"/>
              </a:rPr>
              <a:t>Hot/Dense Medium</a:t>
            </a:r>
          </a:p>
        </p:txBody>
      </p:sp>
      <p:sp>
        <p:nvSpPr>
          <p:cNvPr id="42141" name="Line 157"/>
          <p:cNvSpPr>
            <a:spLocks noChangeShapeType="1"/>
          </p:cNvSpPr>
          <p:nvPr/>
        </p:nvSpPr>
        <p:spPr bwMode="auto">
          <a:xfrm>
            <a:off x="1219200" y="1371600"/>
            <a:ext cx="2133600" cy="0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3" name="Line 159"/>
          <p:cNvSpPr>
            <a:spLocks noChangeShapeType="1"/>
          </p:cNvSpPr>
          <p:nvPr/>
        </p:nvSpPr>
        <p:spPr bwMode="auto">
          <a:xfrm>
            <a:off x="3352800" y="13716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147" name="Text Box 163"/>
          <p:cNvSpPr txBox="1">
            <a:spLocks noChangeArrowheads="1"/>
          </p:cNvSpPr>
          <p:nvPr/>
        </p:nvSpPr>
        <p:spPr bwMode="auto">
          <a:xfrm>
            <a:off x="1143000" y="4373563"/>
            <a:ext cx="2219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(</a:t>
            </a:r>
            <a:r>
              <a:rPr lang="en-US" sz="1200" b="1">
                <a:latin typeface="Comic Sans MS" pitchFamily="66" charset="0"/>
              </a:rPr>
              <a:t>Teany, Ralf, Denes et al.)</a:t>
            </a:r>
            <a:endParaRPr lang="en-US" sz="1200" b="1">
              <a:latin typeface="Times New Roman" pitchFamily="18" charset="0"/>
            </a:endParaRPr>
          </a:p>
        </p:txBody>
      </p: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228600" y="4981575"/>
            <a:ext cx="5200650" cy="1800225"/>
            <a:chOff x="144" y="3138"/>
            <a:chExt cx="3276" cy="1134"/>
          </a:xfrm>
        </p:grpSpPr>
        <p:pic>
          <p:nvPicPr>
            <p:cNvPr id="15417" name="Picture 127" descr="AllEvol"/>
            <p:cNvPicPr>
              <a:picLocks noChangeAspect="1" noChangeArrowheads="1"/>
            </p:cNvPicPr>
            <p:nvPr/>
          </p:nvPicPr>
          <p:blipFill>
            <a:blip r:embed="rId3" cstate="print"/>
            <a:srcRect l="35693" t="30000" r="50720" b="30000"/>
            <a:stretch>
              <a:fillRect/>
            </a:stretch>
          </p:blipFill>
          <p:spPr bwMode="auto">
            <a:xfrm>
              <a:off x="768" y="3187"/>
              <a:ext cx="1344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8" name="Picture 23" descr="spiral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248615">
              <a:off x="784" y="3589"/>
              <a:ext cx="48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9" name="Text Box 93"/>
            <p:cNvSpPr txBox="1">
              <a:spLocks noChangeArrowheads="1"/>
            </p:cNvSpPr>
            <p:nvPr/>
          </p:nvSpPr>
          <p:spPr bwMode="auto">
            <a:xfrm>
              <a:off x="2448" y="3661"/>
              <a:ext cx="582" cy="2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3333FF"/>
                  </a:solidFill>
                  <a:latin typeface="Times New Roman" pitchFamily="18" charset="0"/>
                </a:rPr>
                <a:t>D</a:t>
              </a:r>
              <a:r>
                <a:rPr lang="en-US" sz="1500" baseline="30000">
                  <a:solidFill>
                    <a:srgbClr val="3333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420" name="Oval 101"/>
            <p:cNvSpPr>
              <a:spLocks noChangeArrowheads="1"/>
            </p:cNvSpPr>
            <p:nvPr/>
          </p:nvSpPr>
          <p:spPr bwMode="auto">
            <a:xfrm>
              <a:off x="2448" y="3378"/>
              <a:ext cx="215" cy="2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Line 103"/>
            <p:cNvSpPr>
              <a:spLocks noChangeShapeType="1"/>
            </p:cNvSpPr>
            <p:nvPr/>
          </p:nvSpPr>
          <p:spPr bwMode="auto">
            <a:xfrm flipV="1">
              <a:off x="2632" y="3212"/>
              <a:ext cx="27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04"/>
            <p:cNvSpPr>
              <a:spLocks noChangeShapeType="1"/>
            </p:cNvSpPr>
            <p:nvPr/>
          </p:nvSpPr>
          <p:spPr bwMode="auto">
            <a:xfrm>
              <a:off x="2655" y="3545"/>
              <a:ext cx="437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05"/>
            <p:cNvSpPr>
              <a:spLocks noChangeShapeType="1"/>
            </p:cNvSpPr>
            <p:nvPr/>
          </p:nvSpPr>
          <p:spPr bwMode="auto">
            <a:xfrm flipV="1">
              <a:off x="2655" y="3420"/>
              <a:ext cx="376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Text Box 106"/>
            <p:cNvSpPr txBox="1">
              <a:spLocks noChangeArrowheads="1"/>
            </p:cNvSpPr>
            <p:nvPr/>
          </p:nvSpPr>
          <p:spPr bwMode="auto">
            <a:xfrm>
              <a:off x="2906" y="3138"/>
              <a:ext cx="3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7" name="Group 107"/>
            <p:cNvGrpSpPr>
              <a:grpSpLocks/>
            </p:cNvGrpSpPr>
            <p:nvPr/>
          </p:nvGrpSpPr>
          <p:grpSpPr bwMode="auto">
            <a:xfrm>
              <a:off x="3073" y="3586"/>
              <a:ext cx="203" cy="183"/>
              <a:chOff x="2496" y="2208"/>
              <a:chExt cx="432" cy="194"/>
            </a:xfrm>
          </p:grpSpPr>
          <p:sp>
            <p:nvSpPr>
              <p:cNvPr id="15444" name="Text Box 108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00"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en-US" sz="1300" b="1" baseline="-25000">
                    <a:latin typeface="Monotype Corsiva" pitchFamily="66" charset="0"/>
                    <a:sym typeface="Symbol" pitchFamily="18" charset="2"/>
                  </a:rPr>
                  <a:t>l</a:t>
                </a:r>
              </a:p>
            </p:txBody>
          </p:sp>
          <p:sp>
            <p:nvSpPr>
              <p:cNvPr id="15445" name="Line 109"/>
              <p:cNvSpPr>
                <a:spLocks noChangeShapeType="1"/>
              </p:cNvSpPr>
              <p:nvPr/>
            </p:nvSpPr>
            <p:spPr bwMode="auto">
              <a:xfrm flipV="1">
                <a:off x="2544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6" name="Rectangle 110"/>
            <p:cNvSpPr>
              <a:spLocks noChangeArrowheads="1"/>
            </p:cNvSpPr>
            <p:nvPr/>
          </p:nvSpPr>
          <p:spPr bwMode="auto">
            <a:xfrm>
              <a:off x="3030" y="3328"/>
              <a:ext cx="39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300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30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3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300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5427" name="Text Box 128"/>
            <p:cNvSpPr txBox="1">
              <a:spLocks noChangeArrowheads="1"/>
            </p:cNvSpPr>
            <p:nvPr/>
          </p:nvSpPr>
          <p:spPr bwMode="auto">
            <a:xfrm>
              <a:off x="1632" y="3671"/>
              <a:ext cx="288" cy="2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3333FF"/>
                  </a:solidFill>
                  <a:latin typeface="Times New Roman" pitchFamily="18" charset="0"/>
                </a:rPr>
                <a:t>D</a:t>
              </a:r>
              <a:r>
                <a:rPr lang="en-US" sz="1500" baseline="30000">
                  <a:solidFill>
                    <a:srgbClr val="3333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428" name="Text Box 129"/>
            <p:cNvSpPr txBox="1">
              <a:spLocks noChangeArrowheads="1"/>
            </p:cNvSpPr>
            <p:nvPr/>
          </p:nvSpPr>
          <p:spPr bwMode="auto">
            <a:xfrm>
              <a:off x="873" y="3950"/>
              <a:ext cx="1072" cy="1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accent2"/>
                  </a:solidFill>
                  <a:latin typeface="Times New Roman" pitchFamily="18" charset="0"/>
                </a:rPr>
                <a:t>meson energy loss</a:t>
              </a:r>
            </a:p>
          </p:txBody>
        </p:sp>
        <p:sp>
          <p:nvSpPr>
            <p:cNvPr id="15429" name="Text Box 130"/>
            <p:cNvSpPr txBox="1">
              <a:spLocks noChangeArrowheads="1"/>
            </p:cNvSpPr>
            <p:nvPr/>
          </p:nvSpPr>
          <p:spPr bwMode="auto">
            <a:xfrm rot="10800000" flipV="1">
              <a:off x="144" y="3296"/>
              <a:ext cx="52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c quark</a:t>
              </a:r>
            </a:p>
          </p:txBody>
        </p:sp>
        <p:sp>
          <p:nvSpPr>
            <p:cNvPr id="15430" name="Oval 131"/>
            <p:cNvSpPr>
              <a:spLocks noChangeArrowheads="1"/>
            </p:cNvSpPr>
            <p:nvPr/>
          </p:nvSpPr>
          <p:spPr bwMode="auto">
            <a:xfrm>
              <a:off x="1561" y="3353"/>
              <a:ext cx="215" cy="2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Line 132"/>
            <p:cNvSpPr>
              <a:spLocks noChangeShapeType="1"/>
            </p:cNvSpPr>
            <p:nvPr/>
          </p:nvSpPr>
          <p:spPr bwMode="auto">
            <a:xfrm flipV="1">
              <a:off x="1200" y="3479"/>
              <a:ext cx="336" cy="1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Oval 141"/>
            <p:cNvSpPr>
              <a:spLocks noChangeArrowheads="1"/>
            </p:cNvSpPr>
            <p:nvPr/>
          </p:nvSpPr>
          <p:spPr bwMode="auto">
            <a:xfrm>
              <a:off x="217" y="3536"/>
              <a:ext cx="71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42"/>
            <p:cNvGrpSpPr>
              <a:grpSpLocks/>
            </p:cNvGrpSpPr>
            <p:nvPr/>
          </p:nvGrpSpPr>
          <p:grpSpPr bwMode="auto">
            <a:xfrm>
              <a:off x="1285" y="3238"/>
              <a:ext cx="223" cy="250"/>
              <a:chOff x="2448" y="480"/>
              <a:chExt cx="223" cy="250"/>
            </a:xfrm>
          </p:grpSpPr>
          <p:sp>
            <p:nvSpPr>
              <p:cNvPr id="15442" name="Text Box 143"/>
              <p:cNvSpPr txBox="1">
                <a:spLocks noChangeArrowheads="1"/>
              </p:cNvSpPr>
              <p:nvPr/>
            </p:nvSpPr>
            <p:spPr bwMode="auto">
              <a:xfrm>
                <a:off x="2448" y="480"/>
                <a:ext cx="223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u</a:t>
                </a:r>
                <a:endParaRPr lang="en-US" sz="2000" baseline="30000">
                  <a:latin typeface="Times New Roman" pitchFamily="18" charset="0"/>
                </a:endParaRPr>
              </a:p>
            </p:txBody>
          </p:sp>
          <p:sp>
            <p:nvSpPr>
              <p:cNvPr id="15443" name="Line 144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4" name="Text Box 145"/>
            <p:cNvSpPr txBox="1">
              <a:spLocks noChangeArrowheads="1"/>
            </p:cNvSpPr>
            <p:nvPr/>
          </p:nvSpPr>
          <p:spPr bwMode="auto">
            <a:xfrm rot="10800000" flipV="1">
              <a:off x="1285" y="3536"/>
              <a:ext cx="192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5435" name="Line 147"/>
            <p:cNvSpPr>
              <a:spLocks noChangeShapeType="1"/>
            </p:cNvSpPr>
            <p:nvPr/>
          </p:nvSpPr>
          <p:spPr bwMode="auto">
            <a:xfrm flipV="1">
              <a:off x="240" y="3575"/>
              <a:ext cx="528" cy="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54"/>
            <p:cNvSpPr>
              <a:spLocks noChangeShapeType="1"/>
            </p:cNvSpPr>
            <p:nvPr/>
          </p:nvSpPr>
          <p:spPr bwMode="auto">
            <a:xfrm>
              <a:off x="768" y="3575"/>
              <a:ext cx="816" cy="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Text Box 155"/>
            <p:cNvSpPr txBox="1">
              <a:spLocks noChangeArrowheads="1"/>
            </p:cNvSpPr>
            <p:nvPr/>
          </p:nvSpPr>
          <p:spPr bwMode="auto">
            <a:xfrm>
              <a:off x="1040" y="3151"/>
              <a:ext cx="1072" cy="1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Times New Roman" pitchFamily="18" charset="0"/>
                </a:rPr>
                <a:t>Hot/Dense Medium</a:t>
              </a:r>
            </a:p>
          </p:txBody>
        </p:sp>
        <p:pic>
          <p:nvPicPr>
            <p:cNvPr id="15438" name="Picture 156" descr="spiral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712891">
              <a:off x="655" y="3292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39" name="Line 161"/>
            <p:cNvSpPr>
              <a:spLocks noChangeShapeType="1"/>
            </p:cNvSpPr>
            <p:nvPr/>
          </p:nvSpPr>
          <p:spPr bwMode="auto">
            <a:xfrm>
              <a:off x="1776" y="3527"/>
              <a:ext cx="3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62"/>
            <p:cNvSpPr>
              <a:spLocks noChangeShapeType="1"/>
            </p:cNvSpPr>
            <p:nvPr/>
          </p:nvSpPr>
          <p:spPr bwMode="auto">
            <a:xfrm>
              <a:off x="2112" y="3527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Text Box 164"/>
            <p:cNvSpPr txBox="1">
              <a:spLocks noChangeArrowheads="1"/>
            </p:cNvSpPr>
            <p:nvPr/>
          </p:nvSpPr>
          <p:spPr bwMode="auto">
            <a:xfrm>
              <a:off x="1108" y="4099"/>
              <a:ext cx="6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mic Sans MS" pitchFamily="66" charset="0"/>
                </a:rPr>
                <a:t>Ivan, et al</a:t>
              </a:r>
              <a:endParaRPr lang="en-US" sz="1200" b="1">
                <a:latin typeface="Times New Roman" pitchFamily="18" charset="0"/>
              </a:endParaRPr>
            </a:p>
          </p:txBody>
        </p:sp>
      </p:grpSp>
      <p:pic>
        <p:nvPicPr>
          <p:cNvPr id="42149" name="Picture 165"/>
          <p:cNvPicPr>
            <a:picLocks noChangeAspect="1" noChangeArrowheads="1"/>
          </p:cNvPicPr>
          <p:nvPr/>
        </p:nvPicPr>
        <p:blipFill>
          <a:blip r:embed="rId8" cstate="print"/>
          <a:srcRect l="2196" r="49335" b="3862"/>
          <a:stretch>
            <a:fillRect/>
          </a:stretch>
        </p:blipFill>
        <p:spPr bwMode="auto">
          <a:xfrm>
            <a:off x="5486400" y="2667000"/>
            <a:ext cx="3276600" cy="213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3200400" y="2847975"/>
            <a:ext cx="2209800" cy="1150938"/>
            <a:chOff x="2016" y="1794"/>
            <a:chExt cx="1392" cy="725"/>
          </a:xfrm>
        </p:grpSpPr>
        <p:sp>
          <p:nvSpPr>
            <p:cNvPr id="15402" name="Line 102"/>
            <p:cNvSpPr>
              <a:spLocks noChangeShapeType="1"/>
            </p:cNvSpPr>
            <p:nvPr/>
          </p:nvSpPr>
          <p:spPr bwMode="auto">
            <a:xfrm flipV="1">
              <a:off x="2256" y="2122"/>
              <a:ext cx="336" cy="1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2304" y="1882"/>
              <a:ext cx="223" cy="250"/>
              <a:chOff x="2448" y="480"/>
              <a:chExt cx="223" cy="250"/>
            </a:xfrm>
          </p:grpSpPr>
          <p:sp>
            <p:nvSpPr>
              <p:cNvPr id="15415" name="Text Box 113"/>
              <p:cNvSpPr txBox="1">
                <a:spLocks noChangeArrowheads="1"/>
              </p:cNvSpPr>
              <p:nvPr/>
            </p:nvSpPr>
            <p:spPr bwMode="auto">
              <a:xfrm>
                <a:off x="2448" y="480"/>
                <a:ext cx="223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u</a:t>
                </a:r>
                <a:endParaRPr lang="en-US" sz="2000" baseline="30000">
                  <a:latin typeface="Times New Roman" pitchFamily="18" charset="0"/>
                </a:endParaRPr>
              </a:p>
            </p:txBody>
          </p:sp>
          <p:sp>
            <p:nvSpPr>
              <p:cNvPr id="15416" name="Line 114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Text Box 115"/>
            <p:cNvSpPr txBox="1">
              <a:spLocks noChangeArrowheads="1"/>
            </p:cNvSpPr>
            <p:nvPr/>
          </p:nvSpPr>
          <p:spPr bwMode="auto">
            <a:xfrm rot="10800000" flipV="1">
              <a:off x="2304" y="2180"/>
              <a:ext cx="192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5405" name="Line 124"/>
            <p:cNvSpPr>
              <a:spLocks noChangeShapeType="1"/>
            </p:cNvSpPr>
            <p:nvPr/>
          </p:nvSpPr>
          <p:spPr bwMode="auto">
            <a:xfrm>
              <a:off x="2016" y="2227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Text Box 166"/>
            <p:cNvSpPr txBox="1">
              <a:spLocks noChangeArrowheads="1"/>
            </p:cNvSpPr>
            <p:nvPr/>
          </p:nvSpPr>
          <p:spPr bwMode="auto">
            <a:xfrm>
              <a:off x="2580" y="2317"/>
              <a:ext cx="582" cy="2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3333FF"/>
                  </a:solidFill>
                  <a:latin typeface="Times New Roman" pitchFamily="18" charset="0"/>
                </a:rPr>
                <a:t>D</a:t>
              </a:r>
              <a:r>
                <a:rPr lang="en-US" sz="1500" baseline="30000">
                  <a:solidFill>
                    <a:srgbClr val="3333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407" name="Oval 167"/>
            <p:cNvSpPr>
              <a:spLocks noChangeArrowheads="1"/>
            </p:cNvSpPr>
            <p:nvPr/>
          </p:nvSpPr>
          <p:spPr bwMode="auto">
            <a:xfrm>
              <a:off x="2580" y="2034"/>
              <a:ext cx="215" cy="2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168"/>
            <p:cNvSpPr>
              <a:spLocks noChangeShapeType="1"/>
            </p:cNvSpPr>
            <p:nvPr/>
          </p:nvSpPr>
          <p:spPr bwMode="auto">
            <a:xfrm flipV="1">
              <a:off x="2764" y="1868"/>
              <a:ext cx="27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69"/>
            <p:cNvSpPr>
              <a:spLocks noChangeShapeType="1"/>
            </p:cNvSpPr>
            <p:nvPr/>
          </p:nvSpPr>
          <p:spPr bwMode="auto">
            <a:xfrm>
              <a:off x="2787" y="2201"/>
              <a:ext cx="437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70"/>
            <p:cNvSpPr>
              <a:spLocks noChangeShapeType="1"/>
            </p:cNvSpPr>
            <p:nvPr/>
          </p:nvSpPr>
          <p:spPr bwMode="auto">
            <a:xfrm flipV="1">
              <a:off x="2787" y="2076"/>
              <a:ext cx="376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Text Box 171"/>
            <p:cNvSpPr txBox="1">
              <a:spLocks noChangeArrowheads="1"/>
            </p:cNvSpPr>
            <p:nvPr/>
          </p:nvSpPr>
          <p:spPr bwMode="auto">
            <a:xfrm>
              <a:off x="3038" y="1794"/>
              <a:ext cx="3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3205" y="2242"/>
              <a:ext cx="203" cy="183"/>
              <a:chOff x="2496" y="2208"/>
              <a:chExt cx="432" cy="194"/>
            </a:xfrm>
          </p:grpSpPr>
          <p:sp>
            <p:nvSpPr>
              <p:cNvPr id="15413" name="Text Box 173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00"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en-US" sz="1300" b="1" baseline="-25000">
                    <a:latin typeface="Monotype Corsiva" pitchFamily="66" charset="0"/>
                    <a:sym typeface="Symbol" pitchFamily="18" charset="2"/>
                  </a:rPr>
                  <a:t>l</a:t>
                </a:r>
              </a:p>
            </p:txBody>
          </p:sp>
          <p:sp>
            <p:nvSpPr>
              <p:cNvPr id="15414" name="Line 174"/>
              <p:cNvSpPr>
                <a:spLocks noChangeShapeType="1"/>
              </p:cNvSpPr>
              <p:nvPr/>
            </p:nvSpPr>
            <p:spPr bwMode="auto">
              <a:xfrm flipV="1">
                <a:off x="2544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159" name="Rectangle 175"/>
          <p:cNvSpPr>
            <a:spLocks noChangeArrowheads="1"/>
          </p:cNvSpPr>
          <p:nvPr/>
        </p:nvSpPr>
        <p:spPr bwMode="auto">
          <a:xfrm>
            <a:off x="5019675" y="3149600"/>
            <a:ext cx="6191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300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130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sz="13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300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</a:p>
        </p:txBody>
      </p:sp>
      <p:pic>
        <p:nvPicPr>
          <p:cNvPr id="42163" name="Picture 179"/>
          <p:cNvPicPr>
            <a:picLocks noChangeAspect="1" noChangeArrowheads="1"/>
          </p:cNvPicPr>
          <p:nvPr/>
        </p:nvPicPr>
        <p:blipFill>
          <a:blip r:embed="rId8" cstate="print"/>
          <a:srcRect l="50752" t="3773" r="1776" b="5661"/>
          <a:stretch>
            <a:fillRect/>
          </a:stretch>
        </p:blipFill>
        <p:spPr bwMode="auto">
          <a:xfrm>
            <a:off x="5486400" y="2667000"/>
            <a:ext cx="3352800" cy="2438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401" name="Slide Number Placeholder 9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EE0AB-4D09-4073-8FFC-D8CDC235B8F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2038" grpId="0" animBg="1"/>
      <p:bldP spid="42039" grpId="0" animBg="1"/>
      <p:bldP spid="42042" grpId="0" animBg="1"/>
      <p:bldP spid="42043" grpId="0" animBg="1"/>
      <p:bldP spid="42044" grpId="0" animBg="1"/>
      <p:bldP spid="42045" grpId="0"/>
      <p:bldP spid="42049" grpId="0"/>
      <p:bldP spid="42071" grpId="0"/>
      <p:bldP spid="42075" grpId="0"/>
      <p:bldP spid="42075" grpId="1"/>
      <p:bldP spid="42078" grpId="0"/>
      <p:bldP spid="42084" grpId="0"/>
      <p:bldP spid="42095" grpId="0" animBg="1"/>
      <p:bldP spid="42101" grpId="0" animBg="1"/>
      <p:bldP spid="42141" grpId="0" animBg="1"/>
      <p:bldP spid="42143" grpId="0" animBg="1"/>
      <p:bldP spid="42147" grpId="0"/>
      <p:bldP spid="42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z="2500" b="1" smtClean="0">
                <a:solidFill>
                  <a:srgbClr val="FF0000"/>
                </a:solidFill>
              </a:rPr>
              <a:t>The Long Standing Issue on RHIC NPE Measurement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41203-3008-4337-A7FA-1A45A75F510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2697163" y="6135688"/>
            <a:ext cx="149225" cy="27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200">
              <a:latin typeface="Times New Roman" pitchFamily="18" charset="0"/>
              <a:sym typeface="ZapfDingbats" pitchFamily="82" charset="2"/>
            </a:endParaRPr>
          </a:p>
        </p:txBody>
      </p:sp>
      <p:sp>
        <p:nvSpPr>
          <p:cNvPr id="8197" name="TextBox 19"/>
          <p:cNvSpPr txBox="1">
            <a:spLocks noChangeArrowheads="1"/>
          </p:cNvSpPr>
          <p:nvPr/>
        </p:nvSpPr>
        <p:spPr bwMode="auto">
          <a:xfrm>
            <a:off x="4419600" y="4191000"/>
            <a:ext cx="4724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Results differ by a factor of two in</a:t>
            </a:r>
          </a:p>
          <a:p>
            <a:pPr>
              <a:buFont typeface="Wingdings" pitchFamily="2" charset="2"/>
              <a:buChar char="ü"/>
            </a:pPr>
            <a:r>
              <a:rPr lang="en-US" sz="2000"/>
              <a:t>pT spectra </a:t>
            </a:r>
          </a:p>
          <a:p>
            <a:pPr>
              <a:buFont typeface="Wingdings" pitchFamily="2" charset="2"/>
              <a:buChar char="ü"/>
            </a:pPr>
            <a:r>
              <a:rPr lang="en-US" sz="2000"/>
              <a:t>Total cross section </a:t>
            </a:r>
          </a:p>
          <a:p>
            <a:pPr>
              <a:buFont typeface="Wingdings" pitchFamily="2" charset="2"/>
              <a:buChar char="ü"/>
            </a:pPr>
            <a:r>
              <a:rPr lang="en-US" sz="2000"/>
              <a:t>p+p collisions </a:t>
            </a:r>
          </a:p>
          <a:p>
            <a:pPr>
              <a:buFont typeface="Wingdings" pitchFamily="2" charset="2"/>
              <a:buChar char="ü"/>
            </a:pPr>
            <a:r>
              <a:rPr lang="en-US" sz="2000"/>
              <a:t>Au+Au collisions</a:t>
            </a:r>
          </a:p>
          <a:p>
            <a:pPr lvl="1"/>
            <a:endParaRPr kumimoji="1" lang="en-US" altLang="ja-JP" sz="2000" b="1">
              <a:solidFill>
                <a:srgbClr val="0000FF"/>
              </a:solidFill>
              <a:ea typeface="MS PGothic" pitchFamily="34" charset="-128"/>
            </a:endParaRPr>
          </a:p>
          <a:p>
            <a:pPr algn="ctr"/>
            <a:r>
              <a:rPr kumimoji="1" lang="en-US" altLang="ja-JP" sz="2800" b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Investigation is underway</a:t>
            </a:r>
          </a:p>
          <a:p>
            <a:pPr lvl="1">
              <a:buFontTx/>
              <a:buChar char="•"/>
            </a:pPr>
            <a:endParaRPr kumimoji="1" lang="en-US" altLang="ja-JP" sz="2000">
              <a:ea typeface="MS PGothic" pitchFamily="34" charset="-128"/>
            </a:endParaRPr>
          </a:p>
          <a:p>
            <a:endParaRPr lang="en-US" sz="2000"/>
          </a:p>
        </p:txBody>
      </p:sp>
      <p:pic>
        <p:nvPicPr>
          <p:cNvPr id="8198" name="Picture 10" descr="C:\Documents and Settings\wxie\Desktop\analysis\paper\draft\figure\inv_cross_sect_low_high_p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5100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0" y="4114800"/>
            <a:ext cx="4343400" cy="2743200"/>
            <a:chOff x="0" y="4114800"/>
            <a:chExt cx="4343400" cy="2743200"/>
          </a:xfrm>
        </p:grpSpPr>
        <p:pic>
          <p:nvPicPr>
            <p:cNvPr id="8211" name="Picture 19" descr="RAA_len_data"/>
            <p:cNvPicPr>
              <a:picLocks noChangeArrowheads="1"/>
            </p:cNvPicPr>
            <p:nvPr/>
          </p:nvPicPr>
          <p:blipFill>
            <a:blip r:embed="rId4" cstate="print"/>
            <a:srcRect t="7895" r="8163"/>
            <a:stretch>
              <a:fillRect/>
            </a:stretch>
          </p:blipFill>
          <p:spPr bwMode="auto">
            <a:xfrm>
              <a:off x="0" y="4114800"/>
              <a:ext cx="4343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143000" y="4225925"/>
              <a:ext cx="2362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385888" y="4572000"/>
              <a:ext cx="76200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4" name="TextBox 11"/>
            <p:cNvSpPr txBox="1">
              <a:spLocks noChangeArrowheads="1"/>
            </p:cNvSpPr>
            <p:nvPr/>
          </p:nvSpPr>
          <p:spPr bwMode="auto">
            <a:xfrm>
              <a:off x="1450072" y="4211372"/>
              <a:ext cx="228600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STAR  PRL 97(2007)192301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385888" y="4343400"/>
              <a:ext cx="76200" cy="460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6" name="TextBox 13"/>
            <p:cNvSpPr txBox="1">
              <a:spLocks noChangeArrowheads="1"/>
            </p:cNvSpPr>
            <p:nvPr/>
          </p:nvSpPr>
          <p:spPr bwMode="auto">
            <a:xfrm>
              <a:off x="1479640" y="4432012"/>
              <a:ext cx="228600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PHENIX PRL 98(2007)172301</a:t>
              </a:r>
            </a:p>
          </p:txBody>
        </p:sp>
      </p:grpSp>
      <p:grpSp>
        <p:nvGrpSpPr>
          <p:cNvPr id="8200" name="Group 24"/>
          <p:cNvGrpSpPr>
            <a:grpSpLocks/>
          </p:cNvGrpSpPr>
          <p:nvPr/>
        </p:nvGrpSpPr>
        <p:grpSpPr bwMode="auto">
          <a:xfrm>
            <a:off x="4648200" y="812800"/>
            <a:ext cx="4495800" cy="2997200"/>
            <a:chOff x="4648200" y="812800"/>
            <a:chExt cx="4495800" cy="2997200"/>
          </a:xfrm>
        </p:grpSpPr>
        <p:grpSp>
          <p:nvGrpSpPr>
            <p:cNvPr id="8201" name="Group 22"/>
            <p:cNvGrpSpPr>
              <a:grpSpLocks/>
            </p:cNvGrpSpPr>
            <p:nvPr/>
          </p:nvGrpSpPr>
          <p:grpSpPr bwMode="auto">
            <a:xfrm>
              <a:off x="4648200" y="812800"/>
              <a:ext cx="4495800" cy="2997200"/>
              <a:chOff x="4648200" y="812800"/>
              <a:chExt cx="4495800" cy="2997200"/>
            </a:xfrm>
          </p:grpSpPr>
          <p:grpSp>
            <p:nvGrpSpPr>
              <p:cNvPr id="8203" name="Group 21"/>
              <p:cNvGrpSpPr>
                <a:grpSpLocks/>
              </p:cNvGrpSpPr>
              <p:nvPr/>
            </p:nvGrpSpPr>
            <p:grpSpPr bwMode="auto">
              <a:xfrm>
                <a:off x="4648200" y="812800"/>
                <a:ext cx="4495800" cy="2997200"/>
                <a:chOff x="4648200" y="812800"/>
                <a:chExt cx="4495800" cy="2997200"/>
              </a:xfrm>
            </p:grpSpPr>
            <p:grpSp>
              <p:nvGrpSpPr>
                <p:cNvPr id="8205" name="Group 19"/>
                <p:cNvGrpSpPr>
                  <a:grpSpLocks/>
                </p:cNvGrpSpPr>
                <p:nvPr/>
              </p:nvGrpSpPr>
              <p:grpSpPr bwMode="auto">
                <a:xfrm>
                  <a:off x="4648200" y="812800"/>
                  <a:ext cx="4495800" cy="2997200"/>
                  <a:chOff x="4648200" y="812800"/>
                  <a:chExt cx="4495800" cy="2997200"/>
                </a:xfrm>
              </p:grpSpPr>
              <p:pic>
                <p:nvPicPr>
                  <p:cNvPr id="820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b="1781"/>
                  <a:stretch>
                    <a:fillRect/>
                  </a:stretch>
                </p:blipFill>
                <p:spPr bwMode="auto">
                  <a:xfrm>
                    <a:off x="4648200" y="812800"/>
                    <a:ext cx="4495800" cy="299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208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7296" y="2819400"/>
                    <a:ext cx="1496704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1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PRL 94(2005)082301</a:t>
                    </a:r>
                  </a:p>
                </p:txBody>
              </p:sp>
              <p:sp>
                <p:nvSpPr>
                  <p:cNvPr id="8209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9688" y="2784144"/>
                    <a:ext cx="1600200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1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PRL 97(2006)252002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5348288" y="1497013"/>
                    <a:ext cx="9144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820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007513"/>
                  <a:ext cx="160020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STAR d+Au </a:t>
                  </a:r>
                </a:p>
                <a:p>
                  <a:r>
                    <a:rPr lang="en-US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PRL  94(2005)62301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6283325" y="941388"/>
                <a:ext cx="3810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213475" y="862013"/>
              <a:ext cx="914400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STAR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2500" b="1" smtClean="0">
                <a:solidFill>
                  <a:srgbClr val="FF0000"/>
                </a:solidFill>
              </a:rPr>
              <a:t>STAR Solution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57200" y="585788"/>
            <a:ext cx="8229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Significantly Increase the S/B of this analysis (2008-present)</a:t>
            </a:r>
          </a:p>
          <a:p>
            <a:pPr>
              <a:buFont typeface="Wingdings" pitchFamily="2" charset="2"/>
              <a:buChar char="ü"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Cross check NPE measurements with early runs. </a:t>
            </a:r>
          </a:p>
        </p:txBody>
      </p:sp>
      <p:grpSp>
        <p:nvGrpSpPr>
          <p:cNvPr id="9220" name="Group 31"/>
          <p:cNvGrpSpPr>
            <a:grpSpLocks/>
          </p:cNvGrpSpPr>
          <p:nvPr/>
        </p:nvGrpSpPr>
        <p:grpSpPr bwMode="auto">
          <a:xfrm>
            <a:off x="1295400" y="1524000"/>
            <a:ext cx="6345238" cy="4603750"/>
            <a:chOff x="1350317" y="2286000"/>
            <a:chExt cx="6345883" cy="4603195"/>
          </a:xfrm>
        </p:grpSpPr>
        <p:pic>
          <p:nvPicPr>
            <p:cNvPr id="9223" name="Picture 19" descr="D:\snglE_run2006_analysis\macro_run8\ana\Zhangbu_method\o1.gif"/>
            <p:cNvPicPr>
              <a:picLocks noChangeAspect="1" noChangeArrowheads="1"/>
            </p:cNvPicPr>
            <p:nvPr/>
          </p:nvPicPr>
          <p:blipFill>
            <a:blip r:embed="rId3" cstate="print"/>
            <a:srcRect r="6422"/>
            <a:stretch>
              <a:fillRect/>
            </a:stretch>
          </p:blipFill>
          <p:spPr bwMode="auto">
            <a:xfrm>
              <a:off x="1458913" y="2286000"/>
              <a:ext cx="593248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Box 32"/>
            <p:cNvSpPr txBox="1">
              <a:spLocks noChangeArrowheads="1"/>
            </p:cNvSpPr>
            <p:nvPr/>
          </p:nvSpPr>
          <p:spPr bwMode="auto">
            <a:xfrm>
              <a:off x="4876800" y="2362200"/>
              <a:ext cx="2447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STAR preliminary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2876060" y="3598705"/>
              <a:ext cx="571558" cy="43809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2818904" y="4952678"/>
              <a:ext cx="1058970" cy="877782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5019432" y="5724083"/>
              <a:ext cx="263493" cy="2445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54"/>
            <p:cNvSpPr txBox="1">
              <a:spLocks noChangeArrowheads="1"/>
            </p:cNvSpPr>
            <p:nvPr/>
          </p:nvSpPr>
          <p:spPr bwMode="auto">
            <a:xfrm>
              <a:off x="6015038" y="6519863"/>
              <a:ext cx="1223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R(cm)</a:t>
              </a:r>
            </a:p>
          </p:txBody>
        </p:sp>
        <p:sp>
          <p:nvSpPr>
            <p:cNvPr id="9229" name="TextBox 7"/>
            <p:cNvSpPr txBox="1">
              <a:spLocks noChangeArrowheads="1"/>
            </p:cNvSpPr>
            <p:nvPr/>
          </p:nvSpPr>
          <p:spPr bwMode="auto">
            <a:xfrm>
              <a:off x="3282950" y="2808288"/>
              <a:ext cx="1630363" cy="10156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/>
                <a:t>Beam pipe +</a:t>
              </a:r>
            </a:p>
            <a:p>
              <a:pPr algn="ctr"/>
              <a:r>
                <a:rPr lang="en-US" sz="1500"/>
                <a:t>          SVT +</a:t>
              </a:r>
            </a:p>
            <a:p>
              <a:pPr algn="ctr"/>
              <a:r>
                <a:rPr lang="en-US" sz="1500"/>
                <a:t>          SSD+</a:t>
              </a:r>
            </a:p>
            <a:p>
              <a:pPr algn="ctr"/>
              <a:r>
                <a:rPr lang="en-US" sz="1500"/>
                <a:t>          Dalitz </a:t>
              </a:r>
            </a:p>
          </p:txBody>
        </p:sp>
        <p:sp>
          <p:nvSpPr>
            <p:cNvPr id="9230" name="TextBox 7"/>
            <p:cNvSpPr txBox="1">
              <a:spLocks noChangeArrowheads="1"/>
            </p:cNvSpPr>
            <p:nvPr/>
          </p:nvSpPr>
          <p:spPr bwMode="auto">
            <a:xfrm>
              <a:off x="3657600" y="4267200"/>
              <a:ext cx="1539875" cy="5539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/>
                <a:t>Beam pipe +</a:t>
              </a:r>
            </a:p>
            <a:p>
              <a:pPr algn="ctr"/>
              <a:r>
                <a:rPr lang="en-US" sz="1500"/>
                <a:t>        Dalitz </a:t>
              </a:r>
            </a:p>
          </p:txBody>
        </p:sp>
        <p:sp>
          <p:nvSpPr>
            <p:cNvPr id="9231" name="TextBox 6"/>
            <p:cNvSpPr txBox="1">
              <a:spLocks noChangeArrowheads="1"/>
            </p:cNvSpPr>
            <p:nvPr/>
          </p:nvSpPr>
          <p:spPr bwMode="auto">
            <a:xfrm>
              <a:off x="4564063" y="5384800"/>
              <a:ext cx="229393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/>
                <a:t>TPC Inner Field cage</a:t>
              </a:r>
            </a:p>
          </p:txBody>
        </p:sp>
        <p:sp>
          <p:nvSpPr>
            <p:cNvPr id="9232" name="TextBox 40"/>
            <p:cNvSpPr txBox="1">
              <a:spLocks noChangeArrowheads="1"/>
            </p:cNvSpPr>
            <p:nvPr/>
          </p:nvSpPr>
          <p:spPr bwMode="auto">
            <a:xfrm rot="10800000">
              <a:off x="1350317" y="3487738"/>
              <a:ext cx="461665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lang="en-US"/>
                <a:t>Count</a:t>
              </a:r>
            </a:p>
          </p:txBody>
        </p:sp>
        <p:grpSp>
          <p:nvGrpSpPr>
            <p:cNvPr id="9233" name="Group 46"/>
            <p:cNvGrpSpPr>
              <a:grpSpLocks/>
            </p:cNvGrpSpPr>
            <p:nvPr/>
          </p:nvGrpSpPr>
          <p:grpSpPr bwMode="auto">
            <a:xfrm>
              <a:off x="5334000" y="2984500"/>
              <a:ext cx="2362200" cy="1892300"/>
              <a:chOff x="2819400" y="838200"/>
              <a:chExt cx="2362200" cy="1981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819160" y="838112"/>
                <a:ext cx="2362440" cy="1980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" name="Group 36"/>
              <p:cNvGrpSpPr/>
              <p:nvPr/>
            </p:nvGrpSpPr>
            <p:grpSpPr>
              <a:xfrm>
                <a:off x="2997759" y="990600"/>
                <a:ext cx="2183838" cy="1676400"/>
                <a:chOff x="5638800" y="838200"/>
                <a:chExt cx="3584127" cy="2743200"/>
              </a:xfrm>
              <a:noFill/>
            </p:grpSpPr>
            <p:grpSp>
              <p:nvGrpSpPr>
                <p:cNvPr id="5" name="Group 46"/>
                <p:cNvGrpSpPr>
                  <a:grpSpLocks/>
                </p:cNvGrpSpPr>
                <p:nvPr/>
              </p:nvGrpSpPr>
              <p:grpSpPr bwMode="auto">
                <a:xfrm>
                  <a:off x="5638800" y="838200"/>
                  <a:ext cx="3352801" cy="2743200"/>
                  <a:chOff x="5334000" y="609600"/>
                  <a:chExt cx="3352801" cy="2743200"/>
                </a:xfrm>
                <a:grpFill/>
              </p:grpSpPr>
              <p:grpSp>
                <p:nvGrpSpPr>
                  <p:cNvPr id="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334000" y="609600"/>
                    <a:ext cx="3352801" cy="2743200"/>
                    <a:chOff x="381000" y="2514600"/>
                    <a:chExt cx="3505200" cy="2971800"/>
                  </a:xfrm>
                  <a:grpFill/>
                </p:grpSpPr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381000" y="3391694"/>
                      <a:ext cx="2028103" cy="2094706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" name="Explosion 2 22"/>
                    <p:cNvSpPr/>
                    <p:nvPr/>
                  </p:nvSpPr>
                  <p:spPr>
                    <a:xfrm>
                      <a:off x="1303770" y="4268788"/>
                      <a:ext cx="229033" cy="292365"/>
                    </a:xfrm>
                    <a:prstGeom prst="irregularSeal2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1469736" y="3739092"/>
                      <a:ext cx="692078" cy="600208"/>
                    </a:xfrm>
                    <a:custGeom>
                      <a:avLst/>
                      <a:gdLst>
                        <a:gd name="connsiteX0" fmla="*/ 0 w 1141984"/>
                        <a:gd name="connsiteY0" fmla="*/ 939113 h 939113"/>
                        <a:gd name="connsiteX1" fmla="*/ 49427 w 1141984"/>
                        <a:gd name="connsiteY1" fmla="*/ 926757 h 939113"/>
                        <a:gd name="connsiteX2" fmla="*/ 222421 w 1141984"/>
                        <a:gd name="connsiteY2" fmla="*/ 902043 h 939113"/>
                        <a:gd name="connsiteX3" fmla="*/ 234778 w 1141984"/>
                        <a:gd name="connsiteY3" fmla="*/ 864973 h 939113"/>
                        <a:gd name="connsiteX4" fmla="*/ 222421 w 1141984"/>
                        <a:gd name="connsiteY4" fmla="*/ 766119 h 939113"/>
                        <a:gd name="connsiteX5" fmla="*/ 210064 w 1141984"/>
                        <a:gd name="connsiteY5" fmla="*/ 729048 h 939113"/>
                        <a:gd name="connsiteX6" fmla="*/ 234778 w 1141984"/>
                        <a:gd name="connsiteY6" fmla="*/ 691978 h 939113"/>
                        <a:gd name="connsiteX7" fmla="*/ 420129 w 1141984"/>
                        <a:gd name="connsiteY7" fmla="*/ 679621 h 939113"/>
                        <a:gd name="connsiteX8" fmla="*/ 444843 w 1141984"/>
                        <a:gd name="connsiteY8" fmla="*/ 630194 h 939113"/>
                        <a:gd name="connsiteX9" fmla="*/ 457200 w 1141984"/>
                        <a:gd name="connsiteY9" fmla="*/ 543697 h 939113"/>
                        <a:gd name="connsiteX10" fmla="*/ 469556 w 1141984"/>
                        <a:gd name="connsiteY10" fmla="*/ 506627 h 939113"/>
                        <a:gd name="connsiteX11" fmla="*/ 630194 w 1141984"/>
                        <a:gd name="connsiteY11" fmla="*/ 518984 h 939113"/>
                        <a:gd name="connsiteX12" fmla="*/ 704335 w 1141984"/>
                        <a:gd name="connsiteY12" fmla="*/ 543697 h 939113"/>
                        <a:gd name="connsiteX13" fmla="*/ 691978 w 1141984"/>
                        <a:gd name="connsiteY13" fmla="*/ 506627 h 939113"/>
                        <a:gd name="connsiteX14" fmla="*/ 667264 w 1141984"/>
                        <a:gd name="connsiteY14" fmla="*/ 469557 h 939113"/>
                        <a:gd name="connsiteX15" fmla="*/ 667264 w 1141984"/>
                        <a:gd name="connsiteY15" fmla="*/ 321276 h 939113"/>
                        <a:gd name="connsiteX16" fmla="*/ 704335 w 1141984"/>
                        <a:gd name="connsiteY16" fmla="*/ 296562 h 939113"/>
                        <a:gd name="connsiteX17" fmla="*/ 852616 w 1141984"/>
                        <a:gd name="connsiteY17" fmla="*/ 308919 h 939113"/>
                        <a:gd name="connsiteX18" fmla="*/ 902043 w 1141984"/>
                        <a:gd name="connsiteY18" fmla="*/ 321276 h 939113"/>
                        <a:gd name="connsiteX19" fmla="*/ 914400 w 1141984"/>
                        <a:gd name="connsiteY19" fmla="*/ 284205 h 939113"/>
                        <a:gd name="connsiteX20" fmla="*/ 1013254 w 1141984"/>
                        <a:gd name="connsiteY20" fmla="*/ 111211 h 939113"/>
                        <a:gd name="connsiteX21" fmla="*/ 1112108 w 1141984"/>
                        <a:gd name="connsiteY21" fmla="*/ 98854 h 939113"/>
                        <a:gd name="connsiteX22" fmla="*/ 1136821 w 1141984"/>
                        <a:gd name="connsiteY22" fmla="*/ 61784 h 939113"/>
                        <a:gd name="connsiteX23" fmla="*/ 1112108 w 1141984"/>
                        <a:gd name="connsiteY23" fmla="*/ 0 h 939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41984" h="939113">
                          <a:moveTo>
                            <a:pt x="0" y="939113"/>
                          </a:moveTo>
                          <a:cubicBezTo>
                            <a:pt x="16476" y="934994"/>
                            <a:pt x="32675" y="929549"/>
                            <a:pt x="49427" y="926757"/>
                          </a:cubicBezTo>
                          <a:cubicBezTo>
                            <a:pt x="106885" y="917181"/>
                            <a:pt x="167160" y="920463"/>
                            <a:pt x="222421" y="902043"/>
                          </a:cubicBezTo>
                          <a:cubicBezTo>
                            <a:pt x="234778" y="897924"/>
                            <a:pt x="230659" y="877330"/>
                            <a:pt x="234778" y="864973"/>
                          </a:cubicBezTo>
                          <a:cubicBezTo>
                            <a:pt x="230659" y="832022"/>
                            <a:pt x="228361" y="798791"/>
                            <a:pt x="222421" y="766119"/>
                          </a:cubicBezTo>
                          <a:cubicBezTo>
                            <a:pt x="220091" y="753304"/>
                            <a:pt x="207923" y="741896"/>
                            <a:pt x="210064" y="729048"/>
                          </a:cubicBezTo>
                          <a:cubicBezTo>
                            <a:pt x="212506" y="714399"/>
                            <a:pt x="220322" y="695379"/>
                            <a:pt x="234778" y="691978"/>
                          </a:cubicBezTo>
                          <a:cubicBezTo>
                            <a:pt x="295053" y="677796"/>
                            <a:pt x="358345" y="683740"/>
                            <a:pt x="420129" y="679621"/>
                          </a:cubicBezTo>
                          <a:cubicBezTo>
                            <a:pt x="428367" y="663145"/>
                            <a:pt x="439996" y="647965"/>
                            <a:pt x="444843" y="630194"/>
                          </a:cubicBezTo>
                          <a:cubicBezTo>
                            <a:pt x="452506" y="602095"/>
                            <a:pt x="451488" y="572256"/>
                            <a:pt x="457200" y="543697"/>
                          </a:cubicBezTo>
                          <a:cubicBezTo>
                            <a:pt x="459754" y="530925"/>
                            <a:pt x="465437" y="518984"/>
                            <a:pt x="469556" y="506627"/>
                          </a:cubicBezTo>
                          <a:cubicBezTo>
                            <a:pt x="523102" y="510746"/>
                            <a:pt x="577147" y="510608"/>
                            <a:pt x="630194" y="518984"/>
                          </a:cubicBezTo>
                          <a:cubicBezTo>
                            <a:pt x="655926" y="523047"/>
                            <a:pt x="678790" y="548806"/>
                            <a:pt x="704335" y="543697"/>
                          </a:cubicBezTo>
                          <a:cubicBezTo>
                            <a:pt x="717107" y="541143"/>
                            <a:pt x="697803" y="518277"/>
                            <a:pt x="691978" y="506627"/>
                          </a:cubicBezTo>
                          <a:cubicBezTo>
                            <a:pt x="685336" y="493344"/>
                            <a:pt x="675502" y="481914"/>
                            <a:pt x="667264" y="469557"/>
                          </a:cubicBezTo>
                          <a:cubicBezTo>
                            <a:pt x="653113" y="412949"/>
                            <a:pt x="640564" y="388027"/>
                            <a:pt x="667264" y="321276"/>
                          </a:cubicBezTo>
                          <a:cubicBezTo>
                            <a:pt x="672780" y="307487"/>
                            <a:pt x="691978" y="304800"/>
                            <a:pt x="704335" y="296562"/>
                          </a:cubicBezTo>
                          <a:cubicBezTo>
                            <a:pt x="753762" y="300681"/>
                            <a:pt x="803401" y="302767"/>
                            <a:pt x="852616" y="308919"/>
                          </a:cubicBezTo>
                          <a:cubicBezTo>
                            <a:pt x="869468" y="311025"/>
                            <a:pt x="886275" y="327583"/>
                            <a:pt x="902043" y="321276"/>
                          </a:cubicBezTo>
                          <a:cubicBezTo>
                            <a:pt x="914137" y="316438"/>
                            <a:pt x="910281" y="296562"/>
                            <a:pt x="914400" y="284205"/>
                          </a:cubicBezTo>
                          <a:cubicBezTo>
                            <a:pt x="931686" y="24905"/>
                            <a:pt x="864050" y="111211"/>
                            <a:pt x="1013254" y="111211"/>
                          </a:cubicBezTo>
                          <a:cubicBezTo>
                            <a:pt x="1046462" y="111211"/>
                            <a:pt x="1079157" y="102973"/>
                            <a:pt x="1112108" y="98854"/>
                          </a:cubicBezTo>
                          <a:cubicBezTo>
                            <a:pt x="1120346" y="86497"/>
                            <a:pt x="1134721" y="76486"/>
                            <a:pt x="1136821" y="61784"/>
                          </a:cubicBezTo>
                          <a:cubicBezTo>
                            <a:pt x="1141984" y="25640"/>
                            <a:pt x="1129978" y="17872"/>
                            <a:pt x="1112108" y="0"/>
                          </a:cubicBezTo>
                        </a:path>
                      </a:pathLst>
                    </a:cu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" name="Arc 24"/>
                    <p:cNvSpPr/>
                    <p:nvPr/>
                  </p:nvSpPr>
                  <p:spPr>
                    <a:xfrm>
                      <a:off x="1127847" y="2514600"/>
                      <a:ext cx="1244744" cy="1315641"/>
                    </a:xfrm>
                    <a:prstGeom prst="arc">
                      <a:avLst>
                        <a:gd name="adj1" fmla="val 16200000"/>
                        <a:gd name="adj2" fmla="val 3503616"/>
                      </a:avLst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" name="Arc 25"/>
                    <p:cNvSpPr/>
                    <p:nvPr/>
                  </p:nvSpPr>
                  <p:spPr>
                    <a:xfrm>
                      <a:off x="2087130" y="3422650"/>
                      <a:ext cx="1799070" cy="1558131"/>
                    </a:xfrm>
                    <a:prstGeom prst="arc">
                      <a:avLst>
                        <a:gd name="adj1" fmla="val 12202409"/>
                        <a:gd name="adj2" fmla="val 0"/>
                      </a:avLst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2133600" y="3635904"/>
                      <a:ext cx="137752" cy="1461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cxnSp>
                <p:nvCxnSpPr>
                  <p:cNvPr id="18" name="Straight Connector 17"/>
                  <p:cNvCxnSpPr>
                    <a:stCxn id="27" idx="4"/>
                  </p:cNvCxnSpPr>
                  <p:nvPr/>
                </p:nvCxnSpPr>
                <p:spPr>
                  <a:xfrm rot="16200000" flipH="1">
                    <a:off x="7095332" y="1761331"/>
                    <a:ext cx="582612" cy="61912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16200000" flipH="1">
                    <a:off x="6409532" y="2447131"/>
                    <a:ext cx="582612" cy="61912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5400000" flipH="1" flipV="1">
                    <a:off x="6694488" y="2095500"/>
                    <a:ext cx="685800" cy="609600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45"/>
                  <p:cNvSpPr txBox="1">
                    <a:spLocks noChangeArrowheads="1"/>
                  </p:cNvSpPr>
                  <p:nvPr/>
                </p:nvSpPr>
                <p:spPr bwMode="auto">
                  <a:xfrm rot="18860892">
                    <a:off x="6689822" y="2074509"/>
                    <a:ext cx="383537" cy="45461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dirty="0">
                        <a:latin typeface="Arial" charset="0"/>
                      </a:rPr>
                      <a:t>R</a:t>
                    </a:r>
                  </a:p>
                </p:txBody>
              </p:sp>
            </p:grpSp>
            <p:cxnSp>
              <p:nvCxnSpPr>
                <p:cNvPr id="14" name="Straight Arrow Connector 13"/>
                <p:cNvCxnSpPr>
                  <a:stCxn id="25" idx="0"/>
                </p:cNvCxnSpPr>
                <p:nvPr/>
              </p:nvCxnSpPr>
              <p:spPr>
                <a:xfrm rot="10800000">
                  <a:off x="6858000" y="838200"/>
                  <a:ext cx="90488" cy="158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16200000" flipH="1">
                  <a:off x="8863807" y="2210593"/>
                  <a:ext cx="228600" cy="74613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53"/>
                <p:cNvSpPr txBox="1">
                  <a:spLocks noChangeArrowheads="1"/>
                </p:cNvSpPr>
                <p:nvPr/>
              </p:nvSpPr>
              <p:spPr bwMode="auto">
                <a:xfrm rot="2097529">
                  <a:off x="7381266" y="1138080"/>
                  <a:ext cx="1841661" cy="4745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l-GR" sz="1200" dirty="0">
                      <a:latin typeface="Arial" charset="0"/>
                    </a:rPr>
                    <a:t>γ</a:t>
                  </a:r>
                  <a:r>
                    <a:rPr lang="en-US" sz="1200" dirty="0">
                      <a:latin typeface="Arial" charset="0"/>
                    </a:rPr>
                    <a:t> conversion</a:t>
                  </a:r>
                </a:p>
              </p:txBody>
            </p:sp>
          </p:grpSp>
        </p:grpSp>
      </p:grpSp>
      <p:sp>
        <p:nvSpPr>
          <p:cNvPr id="9221" name="TextBox 32"/>
          <p:cNvSpPr txBox="1">
            <a:spLocks noChangeArrowheads="1"/>
          </p:cNvSpPr>
          <p:nvPr/>
        </p:nvSpPr>
        <p:spPr bwMode="auto">
          <a:xfrm>
            <a:off x="1447800" y="62484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Yield of conversion electrons at different radial location</a:t>
            </a:r>
          </a:p>
        </p:txBody>
      </p:sp>
      <p:sp>
        <p:nvSpPr>
          <p:cNvPr id="9222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12F05-CD04-4580-916B-2C50724C5AC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3"/>
            <a:ext cx="8686800" cy="639763"/>
          </a:xfrm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</a:rPr>
              <a:t>STAR high pT NPE Measurements in 200GeV p+p collisions</a:t>
            </a: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304800" y="5211763"/>
            <a:ext cx="8534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Measurement done using TPC+EMC using run08 and run05 data.</a:t>
            </a:r>
          </a:p>
          <a:p>
            <a:pPr>
              <a:buFont typeface="Wingdings" pitchFamily="2" charset="2"/>
              <a:buChar char="ü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pT&gt;2.5GeV/c NPE measurement with dramatically different background agree with each very well</a:t>
            </a:r>
          </a:p>
          <a:p>
            <a:pPr>
              <a:buFont typeface="Arial" pitchFamily="34" charset="0"/>
              <a:buChar char="•"/>
            </a:pPr>
            <a:endParaRPr lang="en-US" b="1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/>
              <a:t> Combined using “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Best Linear Unbiased Estimate”. </a:t>
            </a:r>
            <a:r>
              <a:rPr lang="en-US"/>
              <a:t> </a:t>
            </a:r>
            <a:r>
              <a:rPr lang="el-GR"/>
              <a:t>χ</a:t>
            </a:r>
            <a:r>
              <a:rPr lang="en-US" baseline="30000"/>
              <a:t>2</a:t>
            </a:r>
            <a:r>
              <a:rPr lang="en-US"/>
              <a:t>/ndf = 4.81/7 = 0.69 </a:t>
            </a:r>
          </a:p>
        </p:txBody>
      </p:sp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FBC7F-215E-41A1-9F82-9E7289DBE31A}" type="slidenum">
              <a:rPr lang="en-US" smtClean="0"/>
              <a:pPr/>
              <a:t>16</a:t>
            </a:fld>
            <a:endParaRPr lang="en-US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609600"/>
            <a:ext cx="7285038" cy="4648200"/>
            <a:chOff x="762000" y="609600"/>
            <a:chExt cx="7285038" cy="4648200"/>
          </a:xfrm>
        </p:grpSpPr>
        <p:pic>
          <p:nvPicPr>
            <p:cNvPr id="10244" name="Picture 7" descr="C:\Documents and Settings\wxie\Desktop\analysis\paper\draft\figure\o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609600"/>
              <a:ext cx="7285038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7176448" y="823316"/>
              <a:ext cx="685800" cy="292388"/>
              <a:chOff x="7176448" y="823316"/>
              <a:chExt cx="685800" cy="2923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239000" y="8382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176448" y="823316"/>
                <a:ext cx="685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8.1%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Documents and Settings\wxie\Desktop\analysis\paper\draft\figure\o1.gif"/>
          <p:cNvPicPr>
            <a:picLocks noChangeAspect="1" noChangeArrowheads="1"/>
          </p:cNvPicPr>
          <p:nvPr/>
        </p:nvPicPr>
        <p:blipFill>
          <a:blip r:embed="rId3" cstate="print"/>
          <a:srcRect l="1682" t="50824" r="2438"/>
          <a:stretch>
            <a:fillRect/>
          </a:stretch>
        </p:blipFill>
        <p:spPr bwMode="auto">
          <a:xfrm>
            <a:off x="4724400" y="1228725"/>
            <a:ext cx="4343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 with the Published NPE Results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0" y="464820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STAR and PHENIX NPE result in 200GeV p+p collisions</a:t>
            </a:r>
          </a:p>
          <a:p>
            <a:pPr>
              <a:buFont typeface="Wingdings" pitchFamily="2" charset="2"/>
              <a:buChar char="ü"/>
            </a:pPr>
            <a:r>
              <a:rPr lang="en-US" sz="2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 consistent within errors at pt &gt; 2.5 GeV/c</a:t>
            </a:r>
          </a:p>
          <a:p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 STAR High pT NPE results are consistent with FONLL in 200GeV p+p collisions</a:t>
            </a:r>
          </a:p>
          <a:p>
            <a:endParaRPr lang="en-US" sz="2000" b="1"/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A3A3F-B666-4F11-9097-3FBEAF32F977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0" y="1143000"/>
            <a:ext cx="4652963" cy="3124200"/>
            <a:chOff x="0" y="1143000"/>
            <a:chExt cx="4652963" cy="3124200"/>
          </a:xfrm>
        </p:grpSpPr>
        <p:pic>
          <p:nvPicPr>
            <p:cNvPr id="11269" name="Picture 8" descr="C:\Documents and Settings\wxie\Desktop\analysis\paper\draft\figure\o1.gif"/>
            <p:cNvPicPr>
              <a:picLocks noChangeAspect="1" noChangeArrowheads="1"/>
            </p:cNvPicPr>
            <p:nvPr/>
          </p:nvPicPr>
          <p:blipFill>
            <a:blip r:embed="rId3" cstate="print"/>
            <a:srcRect r="2940" b="51137"/>
            <a:stretch>
              <a:fillRect/>
            </a:stretch>
          </p:blipFill>
          <p:spPr bwMode="auto">
            <a:xfrm>
              <a:off x="0" y="1143000"/>
              <a:ext cx="4652963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415352" y="1232848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39152" y="1245260"/>
              <a:ext cx="685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8.1%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D774997-5D2D-49A3-8BC0-4D0949A601DB}" type="slidenum">
              <a:rPr lang="zh-CN" altLang="en-US" smtClean="0">
                <a:ea typeface="宋体" pitchFamily="2" charset="-122"/>
              </a:rPr>
              <a:pPr algn="l"/>
              <a:t>18</a:t>
            </a:fld>
            <a:r>
              <a:rPr lang="en-US" altLang="zh-CN" smtClean="0">
                <a:ea typeface="宋体" pitchFamily="2" charset="-122"/>
              </a:rPr>
              <a:t>/18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3400" y="38100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Disentangle Charm and Bottom Production</a:t>
            </a:r>
          </a:p>
        </p:txBody>
      </p: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5257800" y="3200400"/>
            <a:ext cx="3581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Wider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distribution for B meson because of the larger mass.</a:t>
            </a:r>
          </a:p>
          <a:p>
            <a:pPr>
              <a:buFont typeface="Arial" pitchFamily="34" charset="0"/>
              <a:buChar char="•"/>
            </a:pPr>
            <a:endParaRPr lang="en-US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Combined fit on data to obtain the B meson contribution to non-photonic electron.  </a:t>
            </a:r>
          </a:p>
        </p:txBody>
      </p:sp>
      <p:grpSp>
        <p:nvGrpSpPr>
          <p:cNvPr id="2055" name="Group 15"/>
          <p:cNvGrpSpPr>
            <a:grpSpLocks/>
          </p:cNvGrpSpPr>
          <p:nvPr/>
        </p:nvGrpSpPr>
        <p:grpSpPr bwMode="auto">
          <a:xfrm>
            <a:off x="5334000" y="1524000"/>
            <a:ext cx="3657600" cy="1065213"/>
            <a:chOff x="762000" y="4267200"/>
            <a:chExt cx="4191000" cy="1217613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762000" y="4267200"/>
            <a:ext cx="419100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4" imgW="1854000" imgH="241200" progId="Equation.3">
                    <p:embed/>
                  </p:oleObj>
                </mc:Choice>
                <mc:Fallback>
                  <p:oleObj name="Equation" r:id="rId4" imgW="185400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267200"/>
                          <a:ext cx="4191000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838200" y="5029200"/>
            <a:ext cx="2411413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6" imgW="1066680" imgH="215640" progId="Equation.3">
                    <p:embed/>
                  </p:oleObj>
                </mc:Choice>
                <mc:Fallback>
                  <p:oleObj name="Equation" r:id="rId6" imgW="10666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5029200"/>
                          <a:ext cx="2411413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76200" y="1219200"/>
            <a:ext cx="4876800" cy="4754563"/>
            <a:chOff x="3733800" y="533400"/>
            <a:chExt cx="4876800" cy="4754563"/>
          </a:xfrm>
        </p:grpSpPr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7162800" y="1905000"/>
              <a:ext cx="45561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r>
                <a:rPr kumimoji="1" lang="en-US" altLang="ja-JP">
                  <a:ea typeface="MS PGothic" pitchFamily="34" charset="-128"/>
                </a:rPr>
                <a:t>B</a:t>
              </a:r>
              <a:endParaRPr kumimoji="1" lang="zh-CN" altLang="en-US">
                <a:ea typeface="宋体" pitchFamily="2" charset="-122"/>
              </a:endParaRPr>
            </a:p>
          </p:txBody>
        </p:sp>
        <p:sp>
          <p:nvSpPr>
            <p:cNvPr id="2058" name="Line 8"/>
            <p:cNvSpPr>
              <a:spLocks noChangeShapeType="1"/>
            </p:cNvSpPr>
            <p:nvPr/>
          </p:nvSpPr>
          <p:spPr bwMode="auto">
            <a:xfrm>
              <a:off x="7391400" y="2438400"/>
              <a:ext cx="152400" cy="533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4648200" y="3810000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r>
                <a:rPr kumimoji="1" lang="en-US" altLang="ja-JP">
                  <a:solidFill>
                    <a:schemeClr val="hlink"/>
                  </a:solidFill>
                  <a:ea typeface="MS PGothic" pitchFamily="34" charset="-128"/>
                </a:rPr>
                <a:t>D</a:t>
              </a:r>
              <a:endParaRPr kumimoji="1" lang="zh-CN" altLang="en-US">
                <a:solidFill>
                  <a:schemeClr val="hlink"/>
                </a:solidFill>
                <a:ea typeface="宋体" pitchFamily="2" charset="-122"/>
              </a:endParaRPr>
            </a:p>
          </p:txBody>
        </p:sp>
        <p:sp>
          <p:nvSpPr>
            <p:cNvPr id="2060" name="Line 11"/>
            <p:cNvSpPr>
              <a:spLocks noChangeShapeType="1"/>
            </p:cNvSpPr>
            <p:nvPr/>
          </p:nvSpPr>
          <p:spPr bwMode="auto">
            <a:xfrm flipV="1">
              <a:off x="4876800" y="3276600"/>
              <a:ext cx="152400" cy="609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en-US"/>
            </a:p>
          </p:txBody>
        </p:sp>
        <p:pic>
          <p:nvPicPr>
            <p:cNvPr id="2061" name="Picture 5" descr="fit2535hadron03_1par_15_4QM"/>
            <p:cNvPicPr>
              <a:picLocks noChangeAspect="1" noChangeArrowheads="1"/>
            </p:cNvPicPr>
            <p:nvPr/>
          </p:nvPicPr>
          <p:blipFill>
            <a:blip r:embed="rId8" cstate="print"/>
            <a:srcRect r="9859"/>
            <a:stretch>
              <a:fillRect/>
            </a:stretch>
          </p:blipFill>
          <p:spPr bwMode="auto">
            <a:xfrm>
              <a:off x="3733800" y="533400"/>
              <a:ext cx="4876800" cy="475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Text Box 34"/>
            <p:cNvSpPr txBox="1">
              <a:spLocks noChangeArrowheads="1"/>
            </p:cNvSpPr>
            <p:nvPr/>
          </p:nvSpPr>
          <p:spPr bwMode="auto">
            <a:xfrm>
              <a:off x="5638800" y="4038600"/>
              <a:ext cx="1864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hep-ph/0602067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68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G. Wang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0" y="4876800"/>
            <a:ext cx="89916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~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30-60% of non-photonic electron come from B meson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200GeV 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p+p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collisions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Assume the same fraction in </a:t>
            </a:r>
            <a:r>
              <a:rPr lang="en-US" altLang="zh-CN" sz="2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Au+Au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collisions, results indicate B meson is suppressed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EDB6360-A9F9-4784-BA47-5DC6039F9A68}" type="slidenum">
              <a:rPr lang="en-US" altLang="zh-CN" smtClean="0">
                <a:ea typeface="宋体" pitchFamily="2" charset="-122"/>
              </a:rPr>
              <a:pPr algn="l"/>
              <a:t>19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6038"/>
            <a:ext cx="8229600" cy="563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B 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Meson is Suppressed in 200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GeV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Au+Au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collisions 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0" y="914400"/>
          <a:ext cx="4343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r:id="rId4" imgW="4968677" imgH="3253997" progId="PBrush">
                  <p:embed/>
                </p:oleObj>
              </mc:Choice>
              <mc:Fallback>
                <p:oleObj r:id="rId4" imgW="4968677" imgH="3253997" progId="PBrush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3434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14600" y="1143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arXiv:1007.1200</a:t>
            </a:r>
            <a:endParaRPr lang="en-US" alt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343400" y="914400"/>
          <a:ext cx="4800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r:id="rId6" imgW="4084517" imgH="4016117" progId="PBrush">
                  <p:embed/>
                </p:oleObj>
              </mc:Choice>
              <mc:Fallback>
                <p:oleObj r:id="rId6" imgW="4084517" imgH="4016117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14400"/>
                        <a:ext cx="48006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768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G. Wang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381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Motivation for Studying Heavy Quarks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572000" cy="58674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Heavy quark mass are external parameter to QCD. </a:t>
            </a:r>
          </a:p>
          <a:p>
            <a:pPr marL="292100" indent="-292100" eaLnBrk="1" hangingPunct="1">
              <a:lnSpc>
                <a:spcPct val="9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Sensitive to initial gluon density and gluon distribution.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292100" indent="-2921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Interact with the medium differently from light quarks. 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en-US" sz="20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292100" indent="-2921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Suppression or enhancement pattern of heavy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</a:rPr>
              <a:t>quarkonium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 production reveals critical features of the medium. 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en-US" sz="20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292100" indent="-292100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Cold Nuclear effect (CNM):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Different scaling properties in central and forward rapidity region CGC.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Gluon shadowing, etc</a:t>
            </a:r>
          </a:p>
        </p:txBody>
      </p:sp>
      <p:pic>
        <p:nvPicPr>
          <p:cNvPr id="10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30238"/>
            <a:ext cx="35814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105400" y="2490788"/>
            <a:ext cx="3144838" cy="4062412"/>
            <a:chOff x="5638800" y="2490788"/>
            <a:chExt cx="3144837" cy="4062412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2605088"/>
              <a:ext cx="2239962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Line 6"/>
            <p:cNvSpPr>
              <a:spLocks noChangeShapeType="1"/>
            </p:cNvSpPr>
            <p:nvPr/>
          </p:nvSpPr>
          <p:spPr bwMode="auto">
            <a:xfrm rot="282832" flipH="1">
              <a:off x="7151687" y="2951163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7"/>
            <p:cNvSpPr>
              <a:spLocks noChangeShapeType="1"/>
            </p:cNvSpPr>
            <p:nvPr/>
          </p:nvSpPr>
          <p:spPr bwMode="auto">
            <a:xfrm rot="282832" flipH="1">
              <a:off x="7151687" y="3119438"/>
              <a:ext cx="339725" cy="55562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8"/>
            <p:cNvSpPr>
              <a:spLocks noChangeShapeType="1"/>
            </p:cNvSpPr>
            <p:nvPr/>
          </p:nvSpPr>
          <p:spPr bwMode="auto">
            <a:xfrm rot="2361888" flipH="1">
              <a:off x="7162800" y="3365500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9"/>
            <p:cNvSpPr>
              <a:spLocks noChangeShapeType="1"/>
            </p:cNvSpPr>
            <p:nvPr/>
          </p:nvSpPr>
          <p:spPr bwMode="auto">
            <a:xfrm rot="2361888" flipH="1">
              <a:off x="7110412" y="3536950"/>
              <a:ext cx="341312" cy="53975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0"/>
            <p:cNvSpPr>
              <a:spLocks noChangeShapeType="1"/>
            </p:cNvSpPr>
            <p:nvPr/>
          </p:nvSpPr>
          <p:spPr bwMode="auto">
            <a:xfrm>
              <a:off x="7319962" y="3176588"/>
              <a:ext cx="0" cy="285750"/>
            </a:xfrm>
            <a:prstGeom prst="line">
              <a:avLst/>
            </a:prstGeom>
            <a:noFill/>
            <a:ln w="3175">
              <a:solidFill>
                <a:srgbClr val="D6009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11"/>
            <p:cNvSpPr>
              <a:spLocks noChangeArrowheads="1"/>
            </p:cNvSpPr>
            <p:nvPr/>
          </p:nvSpPr>
          <p:spPr bwMode="auto">
            <a:xfrm>
              <a:off x="7375525" y="28336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2"/>
            <p:cNvSpPr>
              <a:spLocks noChangeArrowheads="1"/>
            </p:cNvSpPr>
            <p:nvPr/>
          </p:nvSpPr>
          <p:spPr bwMode="auto">
            <a:xfrm>
              <a:off x="7375525" y="36337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21"/>
            <p:cNvGraphicFramePr>
              <a:graphicFrameLocks noChangeAspect="1"/>
            </p:cNvGraphicFramePr>
            <p:nvPr/>
          </p:nvGraphicFramePr>
          <p:xfrm>
            <a:off x="7421562" y="2647950"/>
            <a:ext cx="1778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82400" imgH="495000" progId="">
                    <p:embed/>
                  </p:oleObj>
                </mc:Choice>
                <mc:Fallback>
                  <p:oleObj name="Equation" r:id="rId6" imgW="482400" imgH="49500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1562" y="2647950"/>
                          <a:ext cx="177800" cy="185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Text Box 22"/>
            <p:cNvSpPr txBox="1">
              <a:spLocks noChangeArrowheads="1"/>
            </p:cNvSpPr>
            <p:nvPr/>
          </p:nvSpPr>
          <p:spPr bwMode="auto">
            <a:xfrm>
              <a:off x="7262812" y="3714750"/>
              <a:ext cx="42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r>
                <a:rPr lang="en-US" b="1" baseline="30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7486650" y="2605088"/>
              <a:ext cx="33655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7543800" y="29479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V="1">
              <a:off x="7543800" y="2776538"/>
              <a:ext cx="671512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 flipV="1">
              <a:off x="7486650" y="3405188"/>
              <a:ext cx="392112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7543800" y="37480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Text Box 32"/>
            <p:cNvSpPr txBox="1">
              <a:spLocks noChangeArrowheads="1"/>
            </p:cNvSpPr>
            <p:nvPr/>
          </p:nvSpPr>
          <p:spPr bwMode="auto">
            <a:xfrm>
              <a:off x="7767637" y="2490788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50" name="Text Box 33"/>
            <p:cNvSpPr txBox="1">
              <a:spLocks noChangeArrowheads="1"/>
            </p:cNvSpPr>
            <p:nvPr/>
          </p:nvSpPr>
          <p:spPr bwMode="auto">
            <a:xfrm>
              <a:off x="7848600" y="3657600"/>
              <a:ext cx="5048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  <a:sym typeface="Symbol" pitchFamily="18" charset="2"/>
                </a:rPr>
                <a:t></a:t>
              </a:r>
              <a:endParaRPr lang="en-US" b="1" baseline="-25000">
                <a:latin typeface="Monotype Corsiva" pitchFamily="66" charset="0"/>
                <a:sym typeface="Symbol" pitchFamily="18" charset="2"/>
              </a:endParaRPr>
            </a:p>
          </p:txBody>
        </p:sp>
        <p:grpSp>
          <p:nvGrpSpPr>
            <p:cNvPr id="1051" name="Group 34"/>
            <p:cNvGrpSpPr>
              <a:grpSpLocks/>
            </p:cNvGrpSpPr>
            <p:nvPr/>
          </p:nvGrpSpPr>
          <p:grpSpPr bwMode="auto">
            <a:xfrm>
              <a:off x="7823200" y="2890838"/>
              <a:ext cx="504825" cy="366712"/>
              <a:chOff x="2496" y="2208"/>
              <a:chExt cx="432" cy="212"/>
            </a:xfrm>
          </p:grpSpPr>
          <p:sp>
            <p:nvSpPr>
              <p:cNvPr id="1073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en-US" b="1" baseline="-25000">
                    <a:latin typeface="Monotype Corsiva" pitchFamily="66" charset="0"/>
                    <a:sym typeface="Symbol" pitchFamily="18" charset="2"/>
                  </a:rPr>
                  <a:t>l</a:t>
                </a:r>
              </a:p>
            </p:txBody>
          </p:sp>
          <p:sp>
            <p:nvSpPr>
              <p:cNvPr id="1074" name="Line 36"/>
              <p:cNvSpPr>
                <a:spLocks noChangeShapeType="1"/>
              </p:cNvSpPr>
              <p:nvPr/>
            </p:nvSpPr>
            <p:spPr bwMode="auto">
              <a:xfrm flipV="1">
                <a:off x="2544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2" name="Text Box 37"/>
            <p:cNvSpPr txBox="1">
              <a:spLocks noChangeArrowheads="1"/>
            </p:cNvSpPr>
            <p:nvPr/>
          </p:nvSpPr>
          <p:spPr bwMode="auto">
            <a:xfrm>
              <a:off x="7808581" y="3249944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3" name="Rectangle 38"/>
            <p:cNvSpPr>
              <a:spLocks noChangeArrowheads="1"/>
            </p:cNvSpPr>
            <p:nvPr/>
          </p:nvSpPr>
          <p:spPr bwMode="auto">
            <a:xfrm>
              <a:off x="8215312" y="2605088"/>
              <a:ext cx="5683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4" name="Rectangle 45"/>
            <p:cNvSpPr>
              <a:spLocks noChangeArrowheads="1"/>
            </p:cNvSpPr>
            <p:nvPr/>
          </p:nvSpPr>
          <p:spPr bwMode="auto">
            <a:xfrm>
              <a:off x="7038975" y="3233738"/>
              <a:ext cx="223837" cy="171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46"/>
            <p:cNvSpPr>
              <a:spLocks noChangeArrowheads="1"/>
            </p:cNvSpPr>
            <p:nvPr/>
          </p:nvSpPr>
          <p:spPr bwMode="auto">
            <a:xfrm>
              <a:off x="7375525" y="3176588"/>
              <a:ext cx="392112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9437" y="4878388"/>
              <a:ext cx="2509837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Line 13"/>
            <p:cNvSpPr>
              <a:spLocks noChangeShapeType="1"/>
            </p:cNvSpPr>
            <p:nvPr/>
          </p:nvSpPr>
          <p:spPr bwMode="auto">
            <a:xfrm flipV="1">
              <a:off x="7589837" y="5238750"/>
              <a:ext cx="128587" cy="78105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8" name="Group 14"/>
            <p:cNvGrpSpPr>
              <a:grpSpLocks/>
            </p:cNvGrpSpPr>
            <p:nvPr/>
          </p:nvGrpSpPr>
          <p:grpSpPr bwMode="auto">
            <a:xfrm rot="4431282" flipV="1">
              <a:off x="7475537" y="6137275"/>
              <a:ext cx="420687" cy="65087"/>
              <a:chOff x="2291" y="2513"/>
              <a:chExt cx="1199" cy="188"/>
            </a:xfrm>
          </p:grpSpPr>
          <p:sp>
            <p:nvSpPr>
              <p:cNvPr id="1068" name="Freeform 15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6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17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8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Oval 20"/>
            <p:cNvSpPr>
              <a:spLocks noChangeArrowheads="1"/>
            </p:cNvSpPr>
            <p:nvPr/>
          </p:nvSpPr>
          <p:spPr bwMode="auto">
            <a:xfrm>
              <a:off x="7589837" y="5118100"/>
              <a:ext cx="193675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0"/>
            <p:cNvSpPr>
              <a:spLocks noChangeShapeType="1"/>
            </p:cNvSpPr>
            <p:nvPr/>
          </p:nvSpPr>
          <p:spPr bwMode="auto">
            <a:xfrm flipV="1">
              <a:off x="7718425" y="4878388"/>
              <a:ext cx="385762" cy="239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>
              <a:off x="7783512" y="5178425"/>
              <a:ext cx="385762" cy="119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/>
          </p:nvSpPr>
          <p:spPr bwMode="auto">
            <a:xfrm>
              <a:off x="8104187" y="4697413"/>
              <a:ext cx="5270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63" name="Rectangle 41"/>
            <p:cNvSpPr>
              <a:spLocks noChangeArrowheads="1"/>
            </p:cNvSpPr>
            <p:nvPr/>
          </p:nvSpPr>
          <p:spPr bwMode="auto">
            <a:xfrm>
              <a:off x="8104187" y="5240338"/>
              <a:ext cx="57626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64" name="Rectangle 47"/>
            <p:cNvSpPr>
              <a:spLocks noChangeArrowheads="1"/>
            </p:cNvSpPr>
            <p:nvPr/>
          </p:nvSpPr>
          <p:spPr bwMode="auto">
            <a:xfrm>
              <a:off x="7204075" y="5478463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48"/>
            <p:cNvSpPr>
              <a:spLocks noChangeArrowheads="1"/>
            </p:cNvSpPr>
            <p:nvPr/>
          </p:nvSpPr>
          <p:spPr bwMode="auto">
            <a:xfrm>
              <a:off x="7718425" y="5538788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23"/>
            <p:cNvSpPr>
              <a:spLocks noChangeArrowheads="1"/>
            </p:cNvSpPr>
            <p:nvPr/>
          </p:nvSpPr>
          <p:spPr bwMode="auto">
            <a:xfrm>
              <a:off x="6116637" y="6156325"/>
              <a:ext cx="2057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Heavy quarkonia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067" name="Rectangle 54"/>
            <p:cNvSpPr>
              <a:spLocks noChangeArrowheads="1"/>
            </p:cNvSpPr>
            <p:nvPr/>
          </p:nvSpPr>
          <p:spPr bwMode="auto">
            <a:xfrm>
              <a:off x="6040437" y="3946525"/>
              <a:ext cx="2209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Open heavy flavor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03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E710A-5E39-4EF7-85FE-B1B14EA2821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" name="Oval 47"/>
          <p:cNvSpPr/>
          <p:nvPr/>
        </p:nvSpPr>
        <p:spPr>
          <a:xfrm>
            <a:off x="7696200" y="25146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72400" y="3276600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/>
              <a:t>Non-photonic electron</a:t>
            </a:r>
          </a:p>
        </p:txBody>
      </p:sp>
      <p:cxnSp>
        <p:nvCxnSpPr>
          <p:cNvPr id="51" name="Straight Arrow Connector 50"/>
          <p:cNvCxnSpPr>
            <a:stCxn id="48" idx="5"/>
          </p:cNvCxnSpPr>
          <p:nvPr/>
        </p:nvCxnSpPr>
        <p:spPr>
          <a:xfrm rot="16200000" flipH="1">
            <a:off x="7831137" y="3030538"/>
            <a:ext cx="447675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 Conical Emission from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Correlation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D755-A016-4A3A-9150-7BA8857A267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5562600"/>
            <a:ext cx="86106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3-hadron correlation indicate conical emission on the away-side.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Same analysis using heavy quark allow measuring velocity dependence of the emission angle.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295400"/>
            <a:ext cx="8858250" cy="4191000"/>
            <a:chOff x="0" y="1295400"/>
            <a:chExt cx="8858250" cy="4191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00200"/>
              <a:ext cx="4267200" cy="3810000"/>
              <a:chOff x="-304800" y="1676400"/>
              <a:chExt cx="5029200" cy="4648200"/>
            </a:xfrm>
          </p:grpSpPr>
          <p:pic>
            <p:nvPicPr>
              <p:cNvPr id="5529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813" r="91317" b="29687"/>
              <a:stretch>
                <a:fillRect/>
              </a:stretch>
            </p:blipFill>
            <p:spPr bwMode="auto">
              <a:xfrm>
                <a:off x="-304800" y="1905000"/>
                <a:ext cx="847725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512" t="4688"/>
              <a:stretch>
                <a:fillRect/>
              </a:stretch>
            </p:blipFill>
            <p:spPr bwMode="auto">
              <a:xfrm>
                <a:off x="381000" y="1676400"/>
                <a:ext cx="4343400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1600200"/>
              <a:ext cx="4514850" cy="367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429000" y="1295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PRL102, 52302(2009)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334000"/>
              <a:ext cx="1905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257800"/>
              <a:ext cx="1905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D755-A016-4A3A-9150-7BA8857A26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72000" y="1143000"/>
            <a:ext cx="4537075" cy="4572000"/>
            <a:chOff x="0" y="0"/>
            <a:chExt cx="4537106" cy="4572000"/>
          </a:xfrm>
        </p:grpSpPr>
        <p:pic>
          <p:nvPicPr>
            <p:cNvPr id="6" name="Picture 7" descr="QM09_bert_CuCu.pdf"/>
            <p:cNvPicPr>
              <a:picLocks noChangeAspect="1" noChangeArrowheads="1"/>
            </p:cNvPicPr>
            <p:nvPr/>
          </p:nvPicPr>
          <p:blipFill>
            <a:blip r:embed="rId2" cstate="print"/>
            <a:srcRect l="49533"/>
            <a:stretch>
              <a:fillRect/>
            </a:stretch>
          </p:blipFill>
          <p:spPr bwMode="auto">
            <a:xfrm>
              <a:off x="0" y="371475"/>
              <a:ext cx="4537106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793906" y="0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CuCu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1066800"/>
            <a:ext cx="4572000" cy="4648200"/>
            <a:chOff x="0" y="0"/>
            <a:chExt cx="4572000" cy="4648200"/>
          </a:xfrm>
        </p:grpSpPr>
        <p:pic>
          <p:nvPicPr>
            <p:cNvPr id="9" name="Picture 6" descr="AuAu_lowP-Gang.png"/>
            <p:cNvPicPr>
              <a:picLocks noChangeAspect="1" noChangeArrowheads="1"/>
            </p:cNvPicPr>
            <p:nvPr/>
          </p:nvPicPr>
          <p:blipFill>
            <a:blip r:embed="rId3" cstate="print"/>
            <a:srcRect l="50000"/>
            <a:stretch>
              <a:fillRect/>
            </a:stretch>
          </p:blipFill>
          <p:spPr bwMode="auto">
            <a:xfrm>
              <a:off x="0" y="371475"/>
              <a:ext cx="4572000" cy="427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209800" y="0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AuAu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81400" y="1066800"/>
            <a:ext cx="227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 dirty="0">
                <a:ea typeface="宋体" pitchFamily="2" charset="-122"/>
              </a:rPr>
              <a:t>B. Biritz</a:t>
            </a:r>
            <a:r>
              <a:rPr lang="zh-CN" altLang="en-US" sz="2000" dirty="0">
                <a:ea typeface="宋体" pitchFamily="2" charset="-122"/>
              </a:rPr>
              <a:t> (QM2009)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ea typeface="宋体" pitchFamily="2" charset="-122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ea typeface="宋体" pitchFamily="2" charset="-122"/>
              </a:rPr>
              <a:t>way 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side </a:t>
            </a:r>
            <a:r>
              <a:rPr lang="en-US" sz="2400" dirty="0" smtClean="0">
                <a:solidFill>
                  <a:schemeClr val="tx1"/>
                </a:solidFill>
                <a:ea typeface="宋体" pitchFamily="2" charset="-122"/>
              </a:rPr>
              <a:t>broadened, beyond PYHTIA fit, in both the </a:t>
            </a:r>
            <a:r>
              <a:rPr lang="zh-CN" altLang="en-US" sz="2400" dirty="0" smtClean="0">
                <a:solidFill>
                  <a:schemeClr val="tx1"/>
                </a:solidFill>
                <a:ea typeface="宋体" pitchFamily="2" charset="-122"/>
              </a:rPr>
              <a:t>A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u+</a:t>
            </a:r>
            <a:r>
              <a:rPr lang="zh-CN" altLang="en-US" sz="2400" dirty="0">
                <a:solidFill>
                  <a:schemeClr val="tx1"/>
                </a:solidFill>
                <a:ea typeface="宋体" pitchFamily="2" charset="-122"/>
              </a:rPr>
              <a:t>A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u and </a:t>
            </a:r>
            <a:r>
              <a:rPr lang="en-US" sz="2400" dirty="0" smtClean="0">
                <a:solidFill>
                  <a:schemeClr val="tx1"/>
                </a:solidFill>
                <a:ea typeface="宋体" pitchFamily="2" charset="-122"/>
              </a:rPr>
              <a:t>the </a:t>
            </a:r>
            <a:r>
              <a:rPr lang="zh-CN" altLang="en-US" sz="2400" dirty="0" smtClean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u+</a:t>
            </a:r>
            <a:r>
              <a:rPr lang="zh-CN" altLang="en-US" sz="2400" dirty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u </a:t>
            </a:r>
            <a:r>
              <a:rPr lang="en-US" sz="2400" dirty="0" smtClean="0">
                <a:solidFill>
                  <a:schemeClr val="tx1"/>
                </a:solidFill>
                <a:ea typeface="宋体" pitchFamily="2" charset="-122"/>
              </a:rPr>
              <a:t>collisions</a:t>
            </a:r>
            <a:endParaRPr lang="en-US" sz="24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Broadened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Awayside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Non-photonic Electron e-h Correlations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3029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G. Wang talk for Detail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0" y="5334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0 – 20%: 3 &lt; </a:t>
            </a:r>
            <a:r>
              <a:rPr lang="en-US" sz="2000" b="0" i="1" dirty="0" err="1">
                <a:solidFill>
                  <a:schemeClr val="tx1"/>
                </a:solidFill>
                <a:ea typeface="宋体" pitchFamily="2" charset="-122"/>
              </a:rPr>
              <a:t>p</a:t>
            </a:r>
            <a:r>
              <a:rPr lang="en-US" sz="2000" b="0" i="1" baseline="-2500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US" sz="2000" b="0" i="1" baseline="30000" dirty="0" err="1">
                <a:solidFill>
                  <a:schemeClr val="tx1"/>
                </a:solidFill>
                <a:ea typeface="宋体" pitchFamily="2" charset="-122"/>
              </a:rPr>
              <a:t>trig</a:t>
            </a:r>
            <a:r>
              <a:rPr lang="en-US" sz="2000" b="0" baseline="3000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&lt; 6 </a:t>
            </a:r>
            <a:r>
              <a:rPr lang="en-US" sz="2000" b="0" dirty="0" err="1">
                <a:solidFill>
                  <a:schemeClr val="tx1"/>
                </a:solidFill>
                <a:ea typeface="宋体" pitchFamily="2" charset="-122"/>
              </a:rPr>
              <a:t>GeV</a:t>
            </a:r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/</a:t>
            </a:r>
            <a:r>
              <a:rPr lang="en-US" sz="2000" b="0" i="1" dirty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 &amp; 0.15 &lt; </a:t>
            </a:r>
            <a:r>
              <a:rPr lang="en-US" sz="2000" b="0" i="1" dirty="0" err="1">
                <a:solidFill>
                  <a:schemeClr val="tx1"/>
                </a:solidFill>
                <a:ea typeface="宋体" pitchFamily="2" charset="-122"/>
              </a:rPr>
              <a:t>p</a:t>
            </a:r>
            <a:r>
              <a:rPr lang="en-US" sz="2000" b="0" i="1" baseline="-2500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US" sz="2000" b="0" i="1" baseline="30000" dirty="0" err="1">
                <a:solidFill>
                  <a:schemeClr val="tx1"/>
                </a:solidFill>
                <a:ea typeface="宋体" pitchFamily="2" charset="-122"/>
              </a:rPr>
              <a:t>asso</a:t>
            </a:r>
            <a:r>
              <a:rPr lang="en-US" sz="2000" b="0" baseline="3000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&lt; 0.5 </a:t>
            </a:r>
            <a:r>
              <a:rPr lang="en-US" sz="2000" b="0" dirty="0" err="1">
                <a:solidFill>
                  <a:schemeClr val="tx1"/>
                </a:solidFill>
                <a:ea typeface="宋体" pitchFamily="2" charset="-122"/>
              </a:rPr>
              <a:t>GeV</a:t>
            </a:r>
            <a:r>
              <a:rPr lang="en-US" sz="2000" b="0" dirty="0">
                <a:solidFill>
                  <a:schemeClr val="tx1"/>
                </a:solidFill>
                <a:ea typeface="宋体" pitchFamily="2" charset="-122"/>
              </a:rPr>
              <a:t>/</a:t>
            </a:r>
            <a:r>
              <a:rPr lang="en-US" sz="2000" b="0" i="1" dirty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48600" y="1066800"/>
            <a:ext cx="1279525" cy="914400"/>
          </a:xfrm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6D0D0-0C7C-4637-B996-3E37D29481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0"/>
            <a:ext cx="7056437" cy="557213"/>
          </a:xfrm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Future of Heavy Flavor Measurement at STAR</a:t>
            </a:r>
            <a:endParaRPr lang="en-US" altLang="zh-CN" sz="2500" b="1" smtClean="0">
              <a:solidFill>
                <a:schemeClr val="accent2"/>
              </a:solidFill>
              <a:ea typeface="宋体" pitchFamily="2" charset="-122"/>
            </a:endParaRPr>
          </a:p>
        </p:txBody>
      </p:sp>
      <p:pic>
        <p:nvPicPr>
          <p:cNvPr id="14341" name="Picture 20" descr="hijing_z"/>
          <p:cNvPicPr>
            <a:picLocks noChangeAspect="1" noChangeArrowheads="1"/>
          </p:cNvPicPr>
          <p:nvPr/>
        </p:nvPicPr>
        <p:blipFill>
          <a:blip r:embed="rId4" cstate="print"/>
          <a:srcRect l="7167" t="7167" r="7167" b="7167"/>
          <a:stretch>
            <a:fillRect/>
          </a:stretch>
        </p:blipFill>
        <p:spPr bwMode="auto">
          <a:xfrm>
            <a:off x="5029200" y="457200"/>
            <a:ext cx="2865438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7620000" y="533400"/>
            <a:ext cx="1219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Times New Roman" pitchFamily="18" charset="0"/>
                <a:cs typeface="Times New Roman" pitchFamily="18" charset="0"/>
              </a:rPr>
              <a:t>MTD (MRPC)</a:t>
            </a:r>
          </a:p>
        </p:txBody>
      </p:sp>
      <p:cxnSp>
        <p:nvCxnSpPr>
          <p:cNvPr id="14" name="Straight Arrow Connector 13"/>
          <p:cNvCxnSpPr>
            <a:stCxn id="14342" idx="1"/>
          </p:cNvCxnSpPr>
          <p:nvPr/>
        </p:nvCxnSpPr>
        <p:spPr>
          <a:xfrm rot="10800000" flipV="1">
            <a:off x="7239000" y="679450"/>
            <a:ext cx="381000" cy="234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342" idx="2"/>
          </p:cNvCxnSpPr>
          <p:nvPr/>
        </p:nvCxnSpPr>
        <p:spPr>
          <a:xfrm rot="16200000" flipH="1">
            <a:off x="8147050" y="908050"/>
            <a:ext cx="3937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16" descr="C:\Documents and Settings\wxie\Desktop\H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4495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6" cstate="print"/>
          <a:srcRect l="3256" t="2325" r="1666"/>
          <a:stretch>
            <a:fillRect/>
          </a:stretch>
        </p:blipFill>
        <p:spPr bwMode="auto">
          <a:xfrm>
            <a:off x="0" y="3548063"/>
            <a:ext cx="460216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9" name="Picture 1" descr="C:\Documents and Settings\Wei Xie\Desktop\fig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605900"/>
            <a:ext cx="4071938" cy="3175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 and Perspective 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74B0F-92C6-444C-8732-62F718F3453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28600" y="761047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Quarkonia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latin typeface="Times New Roman" pitchFamily="18" charset="0"/>
              </a:rPr>
              <a:t>J/psi spectra </a:t>
            </a:r>
            <a:r>
              <a:rPr lang="en-US" altLang="zh-CN" sz="2000" smtClean="0">
                <a:latin typeface="Times New Roman" pitchFamily="18" charset="0"/>
              </a:rPr>
              <a:t>shape at </a:t>
            </a:r>
            <a:r>
              <a:rPr lang="en-US" altLang="zh-CN" sz="2000" dirty="0" smtClean="0">
                <a:latin typeface="Times New Roman" pitchFamily="18" charset="0"/>
              </a:rPr>
              <a:t>high </a:t>
            </a:r>
            <a:r>
              <a:rPr lang="en-US" altLang="zh-CN" sz="2000" dirty="0" err="1" smtClean="0">
                <a:latin typeface="Times New Roman" pitchFamily="18" charset="0"/>
              </a:rPr>
              <a:t>p</a:t>
            </a:r>
            <a:r>
              <a:rPr lang="en-US" altLang="zh-CN" sz="2000" baseline="-25000" dirty="0" err="1" smtClean="0">
                <a:latin typeface="Times New Roman" pitchFamily="18" charset="0"/>
              </a:rPr>
              <a:t>T</a:t>
            </a:r>
            <a:r>
              <a:rPr lang="en-US" altLang="zh-CN" sz="2000" dirty="0" smtClean="0">
                <a:latin typeface="Times New Roman" pitchFamily="18" charset="0"/>
              </a:rPr>
              <a:t>  (up to 14GeV/c) favors COM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BJ/psi  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&gt;4GeV/c is about 10-20% of the total J/psi yield at RHIC.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Upsilon measurements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agrees with the World’s data.</a:t>
            </a:r>
          </a:p>
          <a:p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    R</a:t>
            </a:r>
            <a:r>
              <a:rPr lang="sv-SE" sz="2000" baseline="-25000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 = 0.98 +/- 0.32(stat) +/- 0.28 (sys)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(0-60%)= 0.78±0.32(stat) ± 0.22(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sys,DY+bb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±0.09(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(0-10%)= 0.63±0.44(stat) ± 0.29(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sys,DY+bb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±0.07(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sys,p+p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Open Heavy Flavor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NPE results and PHENIX published result are consistent within errors at pt &gt; 2.5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/c in 200GeV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Collisions.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e-h correlation indicate B meson suppressed in central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collisions.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Broadened away-side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correlation trigger by non-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photonc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Looking forward to the precision measurement heavy quark production with the upgraded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detectors and luminosity.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 of STAR Heavy Flavor Talks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5276-6381-4AA8-A15C-A16B9BEA24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Gang Wang 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Monday 17:10 in Big Blue Hall - B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“B/D contribution to non-photonic electrons and status of non- photonic electron v2 at RHIC”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00FF"/>
                </a:solidFill>
              </a:rPr>
              <a:t>Zebo</a:t>
            </a:r>
            <a:r>
              <a:rPr lang="en-US" b="1" dirty="0" smtClean="0">
                <a:solidFill>
                  <a:srgbClr val="0000FF"/>
                </a:solidFill>
              </a:rPr>
              <a:t> Tang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Tuesday 15:00 in Coral A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“J/psi production at high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at STAR”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00FF"/>
                </a:solidFill>
              </a:rPr>
              <a:t>Rosi</a:t>
            </a:r>
            <a:r>
              <a:rPr lang="en-US" b="1" dirty="0" smtClean="0">
                <a:solidFill>
                  <a:srgbClr val="0000FF"/>
                </a:solidFill>
              </a:rPr>
              <a:t> Reed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Thursday 14:40 Big Blue Hall - B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Upsilon production in p+p, d+Au, Au+Au collisions </a:t>
            </a:r>
            <a:r>
              <a:rPr lang="fr-FR" dirty="0" err="1" smtClean="0">
                <a:solidFill>
                  <a:srgbClr val="0000FF"/>
                </a:solidFill>
              </a:rPr>
              <a:t>at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dirty="0" err="1" smtClean="0">
                <a:solidFill>
                  <a:srgbClr val="0000FF"/>
                </a:solidFill>
              </a:rPr>
              <a:t>sqrt</a:t>
            </a:r>
            <a:r>
              <a:rPr lang="fr-FR" dirty="0" smtClean="0">
                <a:solidFill>
                  <a:srgbClr val="0000FF"/>
                </a:solidFill>
              </a:rPr>
              <a:t>(S_NN ) =  200 </a:t>
            </a:r>
            <a:r>
              <a:rPr lang="fr-FR" dirty="0" err="1" smtClean="0">
                <a:solidFill>
                  <a:srgbClr val="0000FF"/>
                </a:solidFill>
              </a:rPr>
              <a:t>GeV</a:t>
            </a:r>
            <a:r>
              <a:rPr lang="fr-FR" dirty="0" smtClean="0">
                <a:solidFill>
                  <a:srgbClr val="0000FF"/>
                </a:solidFill>
              </a:rPr>
              <a:t> in STAR 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b="1" dirty="0" smtClean="0"/>
              <a:t>J. </a:t>
            </a:r>
            <a:r>
              <a:rPr lang="fr-FR" b="1" smtClean="0"/>
              <a:t>Dunlop</a:t>
            </a:r>
            <a:r>
              <a:rPr lang="fr-FR" smtClean="0"/>
              <a:t>, </a:t>
            </a:r>
            <a:r>
              <a:rPr lang="fr-FR" i="1" dirty="0" smtClean="0"/>
              <a:t>Tuesday 15:00 </a:t>
            </a:r>
            <a:r>
              <a:rPr lang="en-US" i="1" dirty="0" smtClean="0"/>
              <a:t>Big Blue Hall - B </a:t>
            </a:r>
            <a:endParaRPr lang="fr-FR" i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“The next decade of physics with STAR”</a:t>
            </a:r>
          </a:p>
          <a:p>
            <a:pPr lvl="1"/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Lijuan</a:t>
            </a:r>
            <a:r>
              <a:rPr lang="fr-FR" b="1" dirty="0" smtClean="0"/>
              <a:t> </a:t>
            </a:r>
            <a:r>
              <a:rPr lang="fr-FR" b="1" dirty="0" err="1" smtClean="0"/>
              <a:t>Ruan</a:t>
            </a:r>
            <a:r>
              <a:rPr lang="fr-FR" dirty="0" smtClean="0"/>
              <a:t>, </a:t>
            </a:r>
            <a:r>
              <a:rPr lang="fr-FR" i="1" dirty="0" err="1" smtClean="0"/>
              <a:t>Monday</a:t>
            </a:r>
            <a:r>
              <a:rPr lang="fr-FR" i="1" dirty="0" smtClean="0"/>
              <a:t> 14:40 in </a:t>
            </a:r>
            <a:r>
              <a:rPr lang="fr-FR" i="1" dirty="0" err="1" smtClean="0"/>
              <a:t>coral</a:t>
            </a:r>
            <a:r>
              <a:rPr lang="fr-FR" i="1" dirty="0" smtClean="0"/>
              <a:t> 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Di-lepton production in </a:t>
            </a:r>
            <a:r>
              <a:rPr lang="en-US" dirty="0" err="1" smtClean="0"/>
              <a:t>p+p</a:t>
            </a:r>
            <a:r>
              <a:rPr lang="en-US" dirty="0" smtClean="0"/>
              <a:t> collisions at </a:t>
            </a:r>
            <a:r>
              <a:rPr lang="fr-FR" dirty="0" err="1" smtClean="0"/>
              <a:t>sqrt</a:t>
            </a:r>
            <a:r>
              <a:rPr lang="fr-FR" dirty="0" smtClean="0"/>
              <a:t>(S_NN ) </a:t>
            </a:r>
            <a:r>
              <a:rPr lang="en-US" dirty="0" smtClean="0"/>
              <a:t>=200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F96808-085C-4BC7-A4E2-47E0D71E2A4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 t="10091" r="7260"/>
          <a:stretch>
            <a:fillRect/>
          </a:stretch>
        </p:blipFill>
        <p:spPr bwMode="auto">
          <a:xfrm>
            <a:off x="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492625"/>
            <a:ext cx="2133600" cy="476250"/>
          </a:xfrm>
          <a:noFill/>
        </p:spPr>
        <p:txBody>
          <a:bodyPr/>
          <a:lstStyle/>
          <a:p>
            <a:fld id="{C25E9552-5FAB-439E-8CAA-8A72916C5F2E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 t="8876" r="10120"/>
          <a:stretch>
            <a:fillRect/>
          </a:stretch>
        </p:blipFill>
        <p:spPr bwMode="auto">
          <a:xfrm>
            <a:off x="4572000" y="1600200"/>
            <a:ext cx="45672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304800"/>
            <a:ext cx="7056437" cy="557213"/>
          </a:xfrm>
        </p:spPr>
        <p:txBody>
          <a:bodyPr/>
          <a:lstStyle/>
          <a:p>
            <a:pPr eaLnBrk="1" hangingPunct="1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Future of Heavy Flavor Measurement at STAR</a:t>
            </a:r>
            <a:endParaRPr lang="en-US" altLang="zh-CN" sz="2500" b="1" dirty="0" smtClean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209800" y="47434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Courtesy of T. Ullirich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Combining run5 and run8 results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8534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Using “Best Linear Unbiased Estimate”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NIM A500(2003)391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8382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500"/>
              <a:t>χ</a:t>
            </a:r>
            <a:r>
              <a:rPr lang="en-US" sz="2500" baseline="30000"/>
              <a:t>2</a:t>
            </a:r>
            <a:r>
              <a:rPr lang="en-US" sz="2500"/>
              <a:t>/ndf = 4.8/7 = 0.69 </a:t>
            </a:r>
          </a:p>
          <a:p>
            <a:pPr>
              <a:buFont typeface="Arial" pitchFamily="34" charset="0"/>
              <a:buChar char="•"/>
            </a:pPr>
            <a:r>
              <a:rPr lang="en-US" sz="2500">
                <a:solidFill>
                  <a:srgbClr val="FF0000"/>
                </a:solidFill>
              </a:rPr>
              <a:t>Run05 and run08 are consistent with each other.</a:t>
            </a:r>
          </a:p>
        </p:txBody>
      </p:sp>
      <p:pic>
        <p:nvPicPr>
          <p:cNvPr id="19461" name="Picture 7" descr="C:\Documents and Settings\wxie\Desktop\analysis\paper\draft\figure\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65627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EF91B-49AD-4471-9D7F-D992E287825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Hard Probes 2010, Eilat, Israel, Oct. 10-15, 2010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AA1A8-C3CA-43C7-AC55-B2EBBD18E0F9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zh-CN" altLang="en-US"/>
              <a:t>Zebo Tang, USTC/BNL</a:t>
            </a:r>
            <a:endParaRPr lang="en-US" altLang="zh-CN"/>
          </a:p>
        </p:txBody>
      </p:sp>
      <p:pic>
        <p:nvPicPr>
          <p:cNvPr id="874501" name="Picture 5" descr="corrYield_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075" y="898525"/>
            <a:ext cx="5483225" cy="4379913"/>
          </a:xfrm>
          <a:prstGeom prst="rect">
            <a:avLst/>
          </a:prstGeom>
          <a:noFill/>
        </p:spPr>
      </p:pic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US" altLang="zh-CN" sz="3600"/>
              <a:t>Associated hadron p</a:t>
            </a:r>
            <a:r>
              <a:rPr lang="en-US" altLang="zh-CN" sz="3600" baseline="-25000"/>
              <a:t>T</a:t>
            </a:r>
            <a:r>
              <a:rPr lang="en-US" altLang="zh-CN" sz="3600"/>
              <a:t> spectra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81000" y="5194300"/>
            <a:ext cx="8686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altLang="zh-CN" sz="200" i="0">
              <a:latin typeface="Arial" pitchFamily="34" charset="0"/>
            </a:endParaRPr>
          </a:p>
          <a:p>
            <a:pPr algn="l"/>
            <a:r>
              <a:rPr lang="en-US" altLang="zh-CN" i="0">
                <a:solidFill>
                  <a:srgbClr val="003399"/>
                </a:solidFill>
                <a:latin typeface="Arial" pitchFamily="34" charset="0"/>
              </a:rPr>
              <a:t> Near  side</a:t>
            </a:r>
            <a:r>
              <a:rPr lang="en-US" altLang="zh-CN" i="0">
                <a:latin typeface="Arial" pitchFamily="34" charset="0"/>
              </a:rPr>
              <a:t>:  </a:t>
            </a:r>
            <a:r>
              <a:rPr lang="en-US" altLang="zh-CN" b="0" i="0">
                <a:latin typeface="Arial" pitchFamily="34" charset="0"/>
              </a:rPr>
              <a:t>Consistent with no associated hadron production</a:t>
            </a:r>
            <a:endParaRPr lang="en-US" altLang="zh-CN" b="0" i="0">
              <a:latin typeface="Arial" pitchFamily="34" charset="0"/>
              <a:sym typeface="Wingdings" pitchFamily="2" charset="2"/>
            </a:endParaRPr>
          </a:p>
          <a:p>
            <a:pPr algn="l"/>
            <a:r>
              <a:rPr lang="en-US" altLang="zh-CN" i="0">
                <a:solidFill>
                  <a:srgbClr val="003399"/>
                </a:solidFill>
                <a:latin typeface="Arial" pitchFamily="34" charset="0"/>
              </a:rPr>
              <a:t> Away side</a:t>
            </a:r>
            <a:r>
              <a:rPr lang="en-US" altLang="zh-CN" i="0">
                <a:latin typeface="Arial" pitchFamily="34" charset="0"/>
              </a:rPr>
              <a:t>:  Consistent with h-h correlation</a:t>
            </a:r>
          </a:p>
          <a:p>
            <a:pPr algn="l"/>
            <a:r>
              <a:rPr lang="en-US" altLang="zh-CN" i="0">
                <a:latin typeface="Arial" pitchFamily="34" charset="0"/>
              </a:rPr>
              <a:t>                    </a:t>
            </a:r>
            <a:r>
              <a:rPr lang="en-US" altLang="zh-CN" i="0">
                <a:latin typeface="Arial" pitchFamily="34" charset="0"/>
                <a:sym typeface="Wingdings" pitchFamily="2" charset="2"/>
              </a:rPr>
              <a:t></a:t>
            </a:r>
            <a:r>
              <a:rPr lang="en-US" altLang="zh-CN" i="0">
                <a:latin typeface="Arial" pitchFamily="34" charset="0"/>
              </a:rPr>
              <a:t>away-side from </a:t>
            </a:r>
            <a:r>
              <a:rPr lang="en-US" altLang="zh-CN" i="0">
                <a:solidFill>
                  <a:srgbClr val="6600CC"/>
                </a:solidFill>
                <a:latin typeface="Arial" pitchFamily="34" charset="0"/>
              </a:rPr>
              <a:t>gluon or light quark fragmentation</a:t>
            </a:r>
          </a:p>
          <a:p>
            <a:pPr algn="l"/>
            <a:endParaRPr lang="en-US" altLang="zh-CN" sz="600" i="0">
              <a:solidFill>
                <a:srgbClr val="6600CC"/>
              </a:solidFill>
              <a:latin typeface="Arial" pitchFamily="34" charset="0"/>
            </a:endParaRPr>
          </a:p>
          <a:p>
            <a:pPr algn="l"/>
            <a:endParaRPr lang="en-US" altLang="zh-CN" sz="300" b="0">
              <a:solidFill>
                <a:srgbClr val="CC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Hard Probes 2010, Eilat, Israel, Oct. 10-15, 2010</a:t>
            </a: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97A4C9-ECD1-46A7-A18C-34EE466F5B2A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zh-CN" altLang="en-US"/>
              <a:t>Zebo Tang, USTC/BNL</a:t>
            </a:r>
            <a:endParaRPr lang="en-US" altLang="zh-CN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4000" dirty="0"/>
              <a:t>Projection for BES</a:t>
            </a:r>
          </a:p>
        </p:txBody>
      </p:sp>
      <p:graphicFrame>
        <p:nvGraphicFramePr>
          <p:cNvPr id="902410" name="Group 266"/>
          <p:cNvGraphicFramePr>
            <a:graphicFrameLocks noGrp="1"/>
          </p:cNvGraphicFramePr>
          <p:nvPr/>
        </p:nvGraphicFramePr>
        <p:xfrm>
          <a:off x="160338" y="1041400"/>
          <a:ext cx="8766175" cy="3999744"/>
        </p:xfrm>
        <a:graphic>
          <a:graphicData uri="http://schemas.openxmlformats.org/drawingml/2006/table">
            <a:tbl>
              <a:tblPr/>
              <a:tblGrid>
                <a:gridCol w="1752600"/>
                <a:gridCol w="704850"/>
                <a:gridCol w="2117725"/>
                <a:gridCol w="1089025"/>
                <a:gridCol w="1027112"/>
                <a:gridCol w="2074863"/>
              </a:tblGrid>
              <a:tr h="750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Beam Energy (GeV)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# MB (Central) events  (M)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#J/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y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1</a:t>
                      </a:r>
                      <a:endParaRPr kumimoji="0" lang="zh-CN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Significance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0" lang="zh-CN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EMC sampled luminosity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2984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Run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(Completed)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250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13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62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</a:tr>
              <a:tr h="541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(33)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(900)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175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</a:tr>
              <a:tr h="75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355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(265)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(28000)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2600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000"/>
                      </a:srgbClr>
                    </a:solidFill>
                  </a:tcPr>
                </a:tc>
              </a:tr>
              <a:tr h="298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Run 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(Proposed)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02408" name="Text Box 264"/>
          <p:cNvSpPr txBox="1">
            <a:spLocks noChangeArrowheads="1"/>
          </p:cNvSpPr>
          <p:nvPr/>
        </p:nvSpPr>
        <p:spPr bwMode="auto">
          <a:xfrm>
            <a:off x="153988" y="5056188"/>
            <a:ext cx="49704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b="0" baseline="30000">
                <a:latin typeface="Times New Roman" pitchFamily="18" charset="0"/>
              </a:rPr>
              <a:t>1 </a:t>
            </a:r>
            <a:r>
              <a:rPr lang="en-US" altLang="zh-CN" b="0">
                <a:latin typeface="Times New Roman" pitchFamily="18" charset="0"/>
              </a:rPr>
              <a:t>Assuming same suppression and same &lt;N</a:t>
            </a:r>
            <a:r>
              <a:rPr lang="en-US" altLang="zh-CN" b="0" baseline="-25000">
                <a:latin typeface="Times New Roman" pitchFamily="18" charset="0"/>
              </a:rPr>
              <a:t>bin</a:t>
            </a:r>
            <a:r>
              <a:rPr lang="en-US" altLang="zh-CN" b="0">
                <a:latin typeface="Times New Roman" pitchFamily="18" charset="0"/>
              </a:rPr>
              <a:t>&gt;</a:t>
            </a:r>
          </a:p>
          <a:p>
            <a:pPr algn="l"/>
            <a:r>
              <a:rPr lang="en-US" altLang="zh-CN" b="0" baseline="30000">
                <a:latin typeface="Times New Roman" pitchFamily="18" charset="0"/>
              </a:rPr>
              <a:t>2 </a:t>
            </a:r>
            <a:r>
              <a:rPr lang="en-US" altLang="zh-CN" b="0">
                <a:latin typeface="Times New Roman" pitchFamily="18" charset="0"/>
              </a:rPr>
              <a:t>Assuming same signal-to-background ratio</a:t>
            </a:r>
          </a:p>
        </p:txBody>
      </p:sp>
      <p:grpSp>
        <p:nvGrpSpPr>
          <p:cNvPr id="2" name="Group 267"/>
          <p:cNvGrpSpPr>
            <a:grpSpLocks/>
          </p:cNvGrpSpPr>
          <p:nvPr/>
        </p:nvGrpSpPr>
        <p:grpSpPr bwMode="auto">
          <a:xfrm>
            <a:off x="0" y="742950"/>
            <a:ext cx="4397375" cy="3344863"/>
            <a:chOff x="750" y="697"/>
            <a:chExt cx="2770" cy="2107"/>
          </a:xfrm>
        </p:grpSpPr>
        <p:pic>
          <p:nvPicPr>
            <p:cNvPr id="902412" name="Picture 2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" y="888"/>
              <a:ext cx="2770" cy="191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02413" name="Text Box 269"/>
            <p:cNvSpPr txBox="1">
              <a:spLocks noChangeArrowheads="1"/>
            </p:cNvSpPr>
            <p:nvPr/>
          </p:nvSpPr>
          <p:spPr bwMode="auto">
            <a:xfrm>
              <a:off x="1112" y="992"/>
              <a:ext cx="926" cy="44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3762375"/>
              <a:r>
                <a:rPr lang="en-US" altLang="zh-CN" b="0" i="0">
                  <a:latin typeface="Arial" pitchFamily="34" charset="0"/>
                </a:rPr>
                <a:t>420 signals</a:t>
              </a:r>
            </a:p>
            <a:p>
              <a:pPr algn="ctr" defTabSz="3762375"/>
              <a:r>
                <a:rPr lang="en-US" altLang="zh-CN" b="0" i="0">
                  <a:latin typeface="Arial" pitchFamily="34" charset="0"/>
                </a:rPr>
                <a:t>13 </a:t>
              </a:r>
              <a:r>
                <a:rPr lang="en-US" altLang="zh-CN" b="0" i="0">
                  <a:latin typeface="Symbol" pitchFamily="18" charset="2"/>
                </a:rPr>
                <a:t>s</a:t>
              </a:r>
            </a:p>
          </p:txBody>
        </p:sp>
        <p:sp>
          <p:nvSpPr>
            <p:cNvPr id="902414" name="Text Box 270"/>
            <p:cNvSpPr txBox="1">
              <a:spLocks noChangeArrowheads="1"/>
            </p:cNvSpPr>
            <p:nvPr/>
          </p:nvSpPr>
          <p:spPr bwMode="auto">
            <a:xfrm>
              <a:off x="1518" y="697"/>
              <a:ext cx="11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>
                  <a:latin typeface="Times New Roman" pitchFamily="18" charset="0"/>
                </a:rPr>
                <a:t>constrain CNM</a:t>
              </a:r>
            </a:p>
          </p:txBody>
        </p:sp>
      </p:grpSp>
      <p:sp>
        <p:nvSpPr>
          <p:cNvPr id="902415" name="Rectangle 271"/>
          <p:cNvSpPr>
            <a:spLocks noChangeArrowheads="1"/>
          </p:cNvSpPr>
          <p:nvPr/>
        </p:nvSpPr>
        <p:spPr bwMode="auto">
          <a:xfrm>
            <a:off x="6826250" y="1828800"/>
            <a:ext cx="2092325" cy="2266950"/>
          </a:xfrm>
          <a:prstGeom prst="rect">
            <a:avLst/>
          </a:prstGeom>
          <a:solidFill>
            <a:srgbClr val="99CCFF">
              <a:alpha val="28000"/>
            </a:srgbClr>
          </a:solidFill>
          <a:ln w="762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4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C86C6-1AC2-4E9E-B7B8-AC0708FD3168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 r="6363" b="23721"/>
          <a:stretch>
            <a:fillRect/>
          </a:stretch>
        </p:blipFill>
        <p:spPr bwMode="auto">
          <a:xfrm>
            <a:off x="0" y="685800"/>
            <a:ext cx="9144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Oval 109"/>
          <p:cNvSpPr/>
          <p:nvPr/>
        </p:nvSpPr>
        <p:spPr>
          <a:xfrm>
            <a:off x="3886200" y="3276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838200" y="76200"/>
            <a:ext cx="77724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The STAR Detector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0" y="685800"/>
            <a:ext cx="9144000" cy="5791200"/>
            <a:chOff x="114300" y="609600"/>
            <a:chExt cx="8915400" cy="5638800"/>
          </a:xfrm>
        </p:grpSpPr>
        <p:sp>
          <p:nvSpPr>
            <p:cNvPr id="7176" name="AutoShape 2" descr="Dotted grid"/>
            <p:cNvSpPr>
              <a:spLocks noChangeArrowheads="1"/>
            </p:cNvSpPr>
            <p:nvPr/>
          </p:nvSpPr>
          <p:spPr bwMode="auto">
            <a:xfrm>
              <a:off x="114300" y="609600"/>
              <a:ext cx="8915400" cy="5638800"/>
            </a:xfrm>
            <a:prstGeom prst="roundRect">
              <a:avLst>
                <a:gd name="adj" fmla="val 3042"/>
              </a:avLst>
            </a:prstGeom>
            <a:pattFill prst="dotGrid">
              <a:fgClr>
                <a:srgbClr val="D4D4D4"/>
              </a:fgClr>
              <a:bgClr>
                <a:schemeClr val="bg1"/>
              </a:bgClr>
            </a:pattFill>
            <a:ln w="38100" cmpd="dbl">
              <a:solidFill>
                <a:srgbClr val="CFA6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7177" name="Picture 3" descr="tpcsymposium copy"/>
            <p:cNvPicPr>
              <a:picLocks noChangeAspect="1" noChangeArrowheads="1"/>
            </p:cNvPicPr>
            <p:nvPr/>
          </p:nvPicPr>
          <p:blipFill>
            <a:blip r:embed="rId4" cstate="print"/>
            <a:srcRect l="1123"/>
            <a:stretch>
              <a:fillRect/>
            </a:stretch>
          </p:blipFill>
          <p:spPr bwMode="auto">
            <a:xfrm>
              <a:off x="1524000" y="1371600"/>
              <a:ext cx="6037263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743200" y="2951163"/>
              <a:ext cx="0" cy="762000"/>
              <a:chOff x="2743200" y="3103563"/>
              <a:chExt cx="0" cy="762000"/>
            </a:xfrm>
          </p:grpSpPr>
          <p:sp>
            <p:nvSpPr>
              <p:cNvPr id="7277" name="Line 5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8" name="Line 6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324600" y="2951163"/>
              <a:ext cx="0" cy="762000"/>
              <a:chOff x="6324600" y="3103563"/>
              <a:chExt cx="0" cy="762000"/>
            </a:xfrm>
          </p:grpSpPr>
          <p:sp>
            <p:nvSpPr>
              <p:cNvPr id="7275" name="Line 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" name="Line 9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4330700" y="3222625"/>
              <a:ext cx="533400" cy="214313"/>
              <a:chOff x="1752" y="2235"/>
              <a:chExt cx="336" cy="135"/>
            </a:xfrm>
          </p:grpSpPr>
          <p:sp>
            <p:nvSpPr>
              <p:cNvPr id="7273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149600" y="3124200"/>
              <a:ext cx="2895600" cy="176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149600" y="3360738"/>
              <a:ext cx="2895600" cy="176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5" name="Rectangle 29"/>
            <p:cNvSpPr>
              <a:spLocks noChangeArrowheads="1"/>
            </p:cNvSpPr>
            <p:nvPr/>
          </p:nvSpPr>
          <p:spPr bwMode="auto">
            <a:xfrm>
              <a:off x="1600200" y="3251200"/>
              <a:ext cx="152400" cy="152400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743200" y="2951163"/>
              <a:ext cx="0" cy="762000"/>
              <a:chOff x="2743200" y="3103563"/>
              <a:chExt cx="0" cy="762000"/>
            </a:xfrm>
          </p:grpSpPr>
          <p:sp>
            <p:nvSpPr>
              <p:cNvPr id="7260" name="Line 31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Line 32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6324600" y="2951163"/>
              <a:ext cx="0" cy="762000"/>
              <a:chOff x="6324600" y="3103563"/>
              <a:chExt cx="0" cy="762000"/>
            </a:xfrm>
          </p:grpSpPr>
          <p:sp>
            <p:nvSpPr>
              <p:cNvPr id="7258" name="Line 3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Line 35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8" name="Line 36"/>
            <p:cNvSpPr>
              <a:spLocks noChangeShapeType="1"/>
            </p:cNvSpPr>
            <p:nvPr/>
          </p:nvSpPr>
          <p:spPr bwMode="auto">
            <a:xfrm>
              <a:off x="1790700" y="3246438"/>
              <a:ext cx="0" cy="15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37"/>
            <p:cNvSpPr>
              <a:spLocks noChangeArrowheads="1"/>
            </p:cNvSpPr>
            <p:nvPr/>
          </p:nvSpPr>
          <p:spPr bwMode="auto">
            <a:xfrm>
              <a:off x="7391400" y="3255963"/>
              <a:ext cx="152400" cy="152400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0" name="Line 38"/>
            <p:cNvSpPr>
              <a:spLocks noChangeShapeType="1"/>
            </p:cNvSpPr>
            <p:nvPr/>
          </p:nvSpPr>
          <p:spPr bwMode="auto">
            <a:xfrm>
              <a:off x="7353300" y="3255963"/>
              <a:ext cx="0" cy="15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39"/>
            <p:cNvSpPr>
              <a:spLocks noChangeArrowheads="1"/>
            </p:cNvSpPr>
            <p:nvPr/>
          </p:nvSpPr>
          <p:spPr bwMode="auto">
            <a:xfrm>
              <a:off x="3238500" y="3138488"/>
              <a:ext cx="609600" cy="161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2" name="Rectangle 40"/>
            <p:cNvSpPr>
              <a:spLocks noChangeArrowheads="1"/>
            </p:cNvSpPr>
            <p:nvPr/>
          </p:nvSpPr>
          <p:spPr bwMode="auto">
            <a:xfrm>
              <a:off x="5284788" y="3363913"/>
              <a:ext cx="620712" cy="155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3" name="Rectangle 41"/>
            <p:cNvSpPr>
              <a:spLocks noChangeArrowheads="1"/>
            </p:cNvSpPr>
            <p:nvPr/>
          </p:nvSpPr>
          <p:spPr bwMode="auto">
            <a:xfrm>
              <a:off x="5292725" y="3136900"/>
              <a:ext cx="615950" cy="163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905000" y="3103563"/>
              <a:ext cx="304800" cy="457200"/>
              <a:chOff x="3408" y="2160"/>
              <a:chExt cx="192" cy="288"/>
            </a:xfrm>
          </p:grpSpPr>
          <p:sp>
            <p:nvSpPr>
              <p:cNvPr id="7256" name="Rectangle 43"/>
              <p:cNvSpPr>
                <a:spLocks noChangeArrowheads="1"/>
              </p:cNvSpPr>
              <p:nvPr/>
            </p:nvSpPr>
            <p:spPr bwMode="auto">
              <a:xfrm>
                <a:off x="3408" y="2160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7" name="Rectangle 44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195" name="Line 45"/>
            <p:cNvSpPr>
              <a:spLocks noChangeShapeType="1"/>
            </p:cNvSpPr>
            <p:nvPr/>
          </p:nvSpPr>
          <p:spPr bwMode="auto">
            <a:xfrm>
              <a:off x="1905000" y="1295400"/>
              <a:ext cx="1600200" cy="9906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380524" y="838367"/>
              <a:ext cx="1981200" cy="338514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52852B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MRPC </a:t>
              </a:r>
              <a:r>
                <a:rPr lang="en-US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ToF</a:t>
              </a:r>
              <a:r>
                <a: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 barrel</a:t>
              </a:r>
            </a:p>
          </p:txBody>
        </p:sp>
        <p:sp>
          <p:nvSpPr>
            <p:cNvPr id="7197" name="Line 47"/>
            <p:cNvSpPr>
              <a:spLocks noChangeShapeType="1"/>
            </p:cNvSpPr>
            <p:nvPr/>
          </p:nvSpPr>
          <p:spPr bwMode="auto">
            <a:xfrm>
              <a:off x="2362200" y="2819400"/>
              <a:ext cx="0" cy="4572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48"/>
            <p:cNvSpPr>
              <a:spLocks noChangeShapeType="1"/>
            </p:cNvSpPr>
            <p:nvPr/>
          </p:nvSpPr>
          <p:spPr bwMode="auto">
            <a:xfrm>
              <a:off x="2362200" y="3429000"/>
              <a:ext cx="0" cy="4572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49"/>
            <p:cNvSpPr>
              <a:spLocks noChangeShapeType="1"/>
            </p:cNvSpPr>
            <p:nvPr/>
          </p:nvSpPr>
          <p:spPr bwMode="auto">
            <a:xfrm>
              <a:off x="1600200" y="1905000"/>
              <a:ext cx="1114425" cy="1004637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50"/>
            <p:cNvSpPr txBox="1">
              <a:spLocks noChangeArrowheads="1"/>
            </p:cNvSpPr>
            <p:nvPr/>
          </p:nvSpPr>
          <p:spPr bwMode="auto">
            <a:xfrm>
              <a:off x="762000" y="1816100"/>
              <a:ext cx="914400" cy="33813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BBC</a:t>
              </a: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01" name="Line 51"/>
            <p:cNvSpPr>
              <a:spLocks noChangeShapeType="1"/>
            </p:cNvSpPr>
            <p:nvPr/>
          </p:nvSpPr>
          <p:spPr bwMode="auto">
            <a:xfrm flipV="1">
              <a:off x="1295400" y="3733800"/>
              <a:ext cx="990600" cy="304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Text Box 52"/>
            <p:cNvSpPr txBox="1">
              <a:spLocks noChangeArrowheads="1"/>
            </p:cNvSpPr>
            <p:nvPr/>
          </p:nvSpPr>
          <p:spPr bwMode="auto">
            <a:xfrm>
              <a:off x="381000" y="38862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PMD</a:t>
              </a:r>
              <a:endParaRPr lang="en-US" b="1">
                <a:cs typeface="Arial" pitchFamily="34" charset="0"/>
              </a:endParaRPr>
            </a:p>
          </p:txBody>
        </p:sp>
        <p:sp>
          <p:nvSpPr>
            <p:cNvPr id="7203" name="Line 53"/>
            <p:cNvSpPr>
              <a:spLocks noChangeShapeType="1"/>
            </p:cNvSpPr>
            <p:nvPr/>
          </p:nvSpPr>
          <p:spPr bwMode="auto">
            <a:xfrm>
              <a:off x="990600" y="2819400"/>
              <a:ext cx="914400" cy="304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Text Box 54"/>
            <p:cNvSpPr txBox="1">
              <a:spLocks noChangeArrowheads="1"/>
            </p:cNvSpPr>
            <p:nvPr/>
          </p:nvSpPr>
          <p:spPr bwMode="auto">
            <a:xfrm>
              <a:off x="381000" y="25146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cs typeface="Arial" pitchFamily="34" charset="0"/>
                </a:rPr>
                <a:t>F</a:t>
              </a:r>
              <a:r>
                <a:rPr lang="en-US" sz="1600" b="1" dirty="0">
                  <a:cs typeface="Arial" pitchFamily="34" charset="0"/>
                  <a:sym typeface="Symbol" pitchFamily="18" charset="2"/>
                </a:rPr>
                <a:t>PD</a:t>
              </a:r>
              <a:endParaRPr lang="en-US" b="1" dirty="0">
                <a:cs typeface="Arial" pitchFamily="34" charset="0"/>
              </a:endParaRPr>
            </a:p>
          </p:txBody>
        </p:sp>
        <p:sp>
          <p:nvSpPr>
            <p:cNvPr id="7205" name="Rectangle 55"/>
            <p:cNvSpPr>
              <a:spLocks noChangeArrowheads="1"/>
            </p:cNvSpPr>
            <p:nvPr/>
          </p:nvSpPr>
          <p:spPr bwMode="auto">
            <a:xfrm>
              <a:off x="6858000" y="3429000"/>
              <a:ext cx="304800" cy="609600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6" name="Rectangle 56"/>
            <p:cNvSpPr>
              <a:spLocks noChangeArrowheads="1"/>
            </p:cNvSpPr>
            <p:nvPr/>
          </p:nvSpPr>
          <p:spPr bwMode="auto">
            <a:xfrm>
              <a:off x="6858000" y="2667000"/>
              <a:ext cx="304800" cy="609600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7" name="Line 57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838200" cy="7620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58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14673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F</a:t>
              </a:r>
              <a:r>
                <a:rPr lang="en-US" sz="1600" b="1"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1600" b="1">
                  <a:cs typeface="Arial" pitchFamily="34" charset="0"/>
                </a:rPr>
                <a:t>S</a:t>
              </a:r>
              <a:endParaRPr lang="en-US" b="1">
                <a:cs typeface="Arial" pitchFamily="34" charset="0"/>
              </a:endParaRPr>
            </a:p>
          </p:txBody>
        </p:sp>
        <p:sp>
          <p:nvSpPr>
            <p:cNvPr id="7209" name="Line 59"/>
            <p:cNvSpPr>
              <a:spLocks noChangeShapeType="1"/>
            </p:cNvSpPr>
            <p:nvPr/>
          </p:nvSpPr>
          <p:spPr bwMode="auto">
            <a:xfrm flipH="1">
              <a:off x="5334000" y="990600"/>
              <a:ext cx="685800" cy="12192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60"/>
            <p:cNvSpPr txBox="1">
              <a:spLocks noChangeArrowheads="1"/>
            </p:cNvSpPr>
            <p:nvPr/>
          </p:nvSpPr>
          <p:spPr bwMode="auto">
            <a:xfrm>
              <a:off x="5562600" y="777875"/>
              <a:ext cx="1295400" cy="33813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EMC barrel</a:t>
              </a:r>
              <a:endParaRPr lang="en-US" b="1">
                <a:cs typeface="Arial" pitchFamily="34" charset="0"/>
              </a:endParaRPr>
            </a:p>
          </p:txBody>
        </p:sp>
        <p:sp>
          <p:nvSpPr>
            <p:cNvPr id="7211" name="Line 61"/>
            <p:cNvSpPr>
              <a:spLocks noChangeShapeType="1"/>
            </p:cNvSpPr>
            <p:nvPr/>
          </p:nvSpPr>
          <p:spPr bwMode="auto">
            <a:xfrm flipH="1">
              <a:off x="5943600" y="1295400"/>
              <a:ext cx="1409700" cy="12954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Text Box 62"/>
            <p:cNvSpPr txBox="1">
              <a:spLocks noChangeArrowheads="1"/>
            </p:cNvSpPr>
            <p:nvPr/>
          </p:nvSpPr>
          <p:spPr bwMode="auto">
            <a:xfrm>
              <a:off x="7162800" y="990600"/>
              <a:ext cx="1600200" cy="33813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EMC End Cap</a:t>
              </a:r>
              <a:endParaRPr lang="en-US" b="1">
                <a:cs typeface="Arial" pitchFamily="34" charset="0"/>
              </a:endParaRPr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380524" y="5123113"/>
              <a:ext cx="1143834" cy="338514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DAQ1000</a:t>
              </a:r>
              <a:endParaRPr lang="en-US" sz="1600" b="1">
                <a:latin typeface="Arial" charset="0"/>
                <a:cs typeface="Arial" pitchFamily="34" charset="0"/>
              </a:endParaRPr>
            </a:p>
          </p:txBody>
        </p:sp>
        <p:sp>
          <p:nvSpPr>
            <p:cNvPr id="7223" name="Line 73"/>
            <p:cNvSpPr>
              <a:spLocks noChangeShapeType="1"/>
            </p:cNvSpPr>
            <p:nvPr/>
          </p:nvSpPr>
          <p:spPr bwMode="auto">
            <a:xfrm>
              <a:off x="4953000" y="33528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Rectangle 79"/>
            <p:cNvSpPr>
              <a:spLocks noChangeArrowheads="1"/>
            </p:cNvSpPr>
            <p:nvPr/>
          </p:nvSpPr>
          <p:spPr bwMode="auto">
            <a:xfrm>
              <a:off x="7086600" y="5029200"/>
              <a:ext cx="1295400" cy="457200"/>
            </a:xfrm>
            <a:prstGeom prst="rect">
              <a:avLst/>
            </a:prstGeom>
            <a:noFill/>
            <a:ln w="57150" algn="ctr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cs typeface="Arial" pitchFamily="34" charset="0"/>
                </a:rPr>
                <a:t>Completed</a:t>
              </a:r>
            </a:p>
          </p:txBody>
        </p:sp>
        <p:sp>
          <p:nvSpPr>
            <p:cNvPr id="7249" name="Text Box 100"/>
            <p:cNvSpPr txBox="1">
              <a:spLocks noChangeArrowheads="1"/>
            </p:cNvSpPr>
            <p:nvPr/>
          </p:nvSpPr>
          <p:spPr bwMode="auto">
            <a:xfrm>
              <a:off x="4114800" y="2520950"/>
              <a:ext cx="914400" cy="3746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4673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TPC</a:t>
              </a:r>
              <a:endParaRPr lang="en-US" b="1">
                <a:latin typeface="Calibri" pitchFamily="34" charset="0"/>
              </a:endParaRPr>
            </a:p>
          </p:txBody>
        </p:sp>
      </p:grpSp>
      <p:grpSp>
        <p:nvGrpSpPr>
          <p:cNvPr id="10" name="Group 169"/>
          <p:cNvGrpSpPr/>
          <p:nvPr/>
        </p:nvGrpSpPr>
        <p:grpSpPr>
          <a:xfrm>
            <a:off x="3118512" y="3276600"/>
            <a:ext cx="2743200" cy="2438400"/>
            <a:chOff x="4114800" y="2741136"/>
            <a:chExt cx="2743200" cy="2438400"/>
          </a:xfrm>
        </p:grpSpPr>
        <p:pic>
          <p:nvPicPr>
            <p:cNvPr id="171" name="Picture 3" descr="tpcsymposium copy"/>
            <p:cNvPicPr>
              <a:picLocks noChangeAspect="1" noChangeArrowheads="1"/>
            </p:cNvPicPr>
            <p:nvPr/>
          </p:nvPicPr>
          <p:blipFill>
            <a:blip r:embed="rId5" cstate="print"/>
            <a:srcRect l="27343" t="44840" r="27729" b="45424"/>
            <a:stretch>
              <a:fillRect/>
            </a:stretch>
          </p:blipFill>
          <p:spPr bwMode="auto">
            <a:xfrm>
              <a:off x="4114800" y="2743200"/>
              <a:ext cx="2743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" name="Rectangle 13"/>
            <p:cNvSpPr>
              <a:spLocks noChangeArrowheads="1"/>
            </p:cNvSpPr>
            <p:nvPr/>
          </p:nvSpPr>
          <p:spPr bwMode="auto">
            <a:xfrm>
              <a:off x="5257032" y="2741136"/>
              <a:ext cx="533400" cy="176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"/>
            <p:cNvSpPr>
              <a:spLocks noChangeArrowheads="1"/>
            </p:cNvSpPr>
            <p:nvPr/>
          </p:nvSpPr>
          <p:spPr bwMode="auto">
            <a:xfrm>
              <a:off x="5257032" y="2977674"/>
              <a:ext cx="533400" cy="144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01"/>
            <p:cNvSpPr>
              <a:spLocks noChangeShapeType="1"/>
            </p:cNvSpPr>
            <p:nvPr/>
          </p:nvSpPr>
          <p:spPr bwMode="auto">
            <a:xfrm flipH="1" flipV="1">
              <a:off x="4723632" y="3198336"/>
              <a:ext cx="533400" cy="19050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02"/>
            <p:cNvSpPr>
              <a:spLocks noChangeShapeType="1"/>
            </p:cNvSpPr>
            <p:nvPr/>
          </p:nvSpPr>
          <p:spPr bwMode="auto">
            <a:xfrm flipV="1">
              <a:off x="5790432" y="3198336"/>
              <a:ext cx="533400" cy="19812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00"/>
            <p:cNvSpPr>
              <a:spLocks noChangeArrowheads="1"/>
            </p:cNvSpPr>
            <p:nvPr/>
          </p:nvSpPr>
          <p:spPr bwMode="auto">
            <a:xfrm>
              <a:off x="5104632" y="4874736"/>
              <a:ext cx="1066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4673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/>
                <a:t>FTPC</a:t>
              </a:r>
              <a:endParaRPr lang="en-US" dirty="0"/>
            </a:p>
          </p:txBody>
        </p:sp>
      </p:grpSp>
      <p:sp>
        <p:nvSpPr>
          <p:cNvPr id="96" name="Line 47"/>
          <p:cNvSpPr>
            <a:spLocks noChangeShapeType="1"/>
          </p:cNvSpPr>
          <p:nvPr/>
        </p:nvSpPr>
        <p:spPr bwMode="auto">
          <a:xfrm>
            <a:off x="2715904" y="2971800"/>
            <a:ext cx="0" cy="46955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48"/>
          <p:cNvSpPr>
            <a:spLocks noChangeShapeType="1"/>
          </p:cNvSpPr>
          <p:nvPr/>
        </p:nvSpPr>
        <p:spPr bwMode="auto">
          <a:xfrm>
            <a:off x="2715904" y="3554104"/>
            <a:ext cx="0" cy="46955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47"/>
          <p:cNvSpPr>
            <a:spLocks noChangeShapeType="1"/>
          </p:cNvSpPr>
          <p:nvPr/>
        </p:nvSpPr>
        <p:spPr bwMode="auto">
          <a:xfrm>
            <a:off x="6373504" y="2971800"/>
            <a:ext cx="0" cy="46955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48"/>
          <p:cNvSpPr>
            <a:spLocks noChangeShapeType="1"/>
          </p:cNvSpPr>
          <p:nvPr/>
        </p:nvSpPr>
        <p:spPr bwMode="auto">
          <a:xfrm>
            <a:off x="6373504" y="3554104"/>
            <a:ext cx="0" cy="46955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152400" y="842319"/>
            <a:ext cx="8721969" cy="5568778"/>
            <a:chOff x="304800" y="842319"/>
            <a:chExt cx="8721969" cy="5568778"/>
          </a:xfrm>
        </p:grpSpPr>
        <p:grpSp>
          <p:nvGrpSpPr>
            <p:cNvPr id="102" name="Group 7"/>
            <p:cNvGrpSpPr>
              <a:grpSpLocks/>
            </p:cNvGrpSpPr>
            <p:nvPr/>
          </p:nvGrpSpPr>
          <p:grpSpPr bwMode="auto">
            <a:xfrm>
              <a:off x="45706" y="-94677"/>
              <a:ext cx="0" cy="493"/>
              <a:chOff x="768" y="2064"/>
              <a:chExt cx="0" cy="480"/>
            </a:xfrm>
          </p:grpSpPr>
          <p:sp>
            <p:nvSpPr>
              <p:cNvPr id="179" name="Line 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9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0"/>
            <p:cNvGrpSpPr>
              <a:grpSpLocks/>
            </p:cNvGrpSpPr>
            <p:nvPr/>
          </p:nvGrpSpPr>
          <p:grpSpPr bwMode="auto">
            <a:xfrm>
              <a:off x="4324513" y="-272279"/>
              <a:ext cx="547077" cy="135"/>
              <a:chOff x="1752" y="2235"/>
              <a:chExt cx="336" cy="135"/>
            </a:xfrm>
          </p:grpSpPr>
          <p:sp>
            <p:nvSpPr>
              <p:cNvPr id="177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3113128" y="3268362"/>
              <a:ext cx="2969846" cy="1809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3113128" y="3511293"/>
              <a:ext cx="2969846" cy="1809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08" name="Group 15"/>
            <p:cNvGrpSpPr>
              <a:grpSpLocks/>
            </p:cNvGrpSpPr>
            <p:nvPr/>
          </p:nvGrpSpPr>
          <p:grpSpPr bwMode="auto">
            <a:xfrm>
              <a:off x="4337538" y="3268393"/>
              <a:ext cx="468923" cy="402715"/>
              <a:chOff x="1776" y="1920"/>
              <a:chExt cx="288" cy="247"/>
            </a:xfrm>
          </p:grpSpPr>
          <p:grpSp>
            <p:nvGrpSpPr>
              <p:cNvPr id="166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169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7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21"/>
            <p:cNvGrpSpPr>
              <a:grpSpLocks/>
            </p:cNvGrpSpPr>
            <p:nvPr/>
          </p:nvGrpSpPr>
          <p:grpSpPr bwMode="auto">
            <a:xfrm>
              <a:off x="4493846" y="3406898"/>
              <a:ext cx="156308" cy="149995"/>
              <a:chOff x="1872" y="2258"/>
              <a:chExt cx="96" cy="92"/>
            </a:xfrm>
          </p:grpSpPr>
          <p:grpSp>
            <p:nvGrpSpPr>
              <p:cNvPr id="160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164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162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33"/>
            <p:cNvGrpSpPr>
              <a:grpSpLocks/>
            </p:cNvGrpSpPr>
            <p:nvPr/>
          </p:nvGrpSpPr>
          <p:grpSpPr bwMode="auto">
            <a:xfrm>
              <a:off x="45706" y="-94677"/>
              <a:ext cx="0" cy="493"/>
              <a:chOff x="768" y="2064"/>
              <a:chExt cx="0" cy="480"/>
            </a:xfrm>
          </p:grpSpPr>
          <p:sp>
            <p:nvSpPr>
              <p:cNvPr id="158" name="Line 3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35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Rectangle 39"/>
            <p:cNvSpPr>
              <a:spLocks noChangeArrowheads="1"/>
            </p:cNvSpPr>
            <p:nvPr/>
          </p:nvSpPr>
          <p:spPr bwMode="auto">
            <a:xfrm>
              <a:off x="3204308" y="3283036"/>
              <a:ext cx="625231" cy="166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6" name="Rectangle 40"/>
            <p:cNvSpPr>
              <a:spLocks noChangeArrowheads="1"/>
            </p:cNvSpPr>
            <p:nvPr/>
          </p:nvSpPr>
          <p:spPr bwMode="auto">
            <a:xfrm>
              <a:off x="5303065" y="3514554"/>
              <a:ext cx="636628" cy="159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Rectangle 41"/>
            <p:cNvSpPr>
              <a:spLocks noChangeArrowheads="1"/>
            </p:cNvSpPr>
            <p:nvPr/>
          </p:nvSpPr>
          <p:spPr bwMode="auto">
            <a:xfrm>
              <a:off x="5311205" y="3281405"/>
              <a:ext cx="631744" cy="167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 flipV="1">
              <a:off x="4103077" y="3581400"/>
              <a:ext cx="859692" cy="2269524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64"/>
            <p:cNvSpPr>
              <a:spLocks noChangeShapeType="1"/>
            </p:cNvSpPr>
            <p:nvPr/>
          </p:nvSpPr>
          <p:spPr bwMode="auto">
            <a:xfrm flipV="1">
              <a:off x="2930769" y="3581400"/>
              <a:ext cx="1563077" cy="2382023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66"/>
            <p:cNvSpPr txBox="1">
              <a:spLocks noChangeArrowheads="1"/>
            </p:cNvSpPr>
            <p:nvPr/>
          </p:nvSpPr>
          <p:spPr bwMode="auto">
            <a:xfrm>
              <a:off x="3712308" y="5894946"/>
              <a:ext cx="859692" cy="347276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79111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cs typeface="Arial" pitchFamily="34" charset="0"/>
                </a:rPr>
                <a:t>FGT</a:t>
              </a:r>
              <a:endParaRPr lang="en-US" b="1" dirty="0">
                <a:cs typeface="Arial" pitchFamily="34" charset="0"/>
              </a:endParaRPr>
            </a:p>
          </p:txBody>
        </p:sp>
        <p:sp>
          <p:nvSpPr>
            <p:cNvPr id="121" name="Line 67"/>
            <p:cNvSpPr>
              <a:spLocks noChangeShapeType="1"/>
            </p:cNvSpPr>
            <p:nvPr/>
          </p:nvSpPr>
          <p:spPr bwMode="auto">
            <a:xfrm>
              <a:off x="4962769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68"/>
            <p:cNvSpPr>
              <a:spLocks noChangeShapeType="1"/>
            </p:cNvSpPr>
            <p:nvPr/>
          </p:nvSpPr>
          <p:spPr bwMode="auto">
            <a:xfrm>
              <a:off x="4884615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69"/>
            <p:cNvSpPr>
              <a:spLocks noChangeShapeType="1"/>
            </p:cNvSpPr>
            <p:nvPr/>
          </p:nvSpPr>
          <p:spPr bwMode="auto">
            <a:xfrm>
              <a:off x="5040923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70"/>
            <p:cNvSpPr>
              <a:spLocks noChangeShapeType="1"/>
            </p:cNvSpPr>
            <p:nvPr/>
          </p:nvSpPr>
          <p:spPr bwMode="auto">
            <a:xfrm>
              <a:off x="5119077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71"/>
            <p:cNvSpPr>
              <a:spLocks noChangeShapeType="1"/>
            </p:cNvSpPr>
            <p:nvPr/>
          </p:nvSpPr>
          <p:spPr bwMode="auto">
            <a:xfrm>
              <a:off x="5197231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72"/>
            <p:cNvSpPr>
              <a:spLocks noChangeShapeType="1"/>
            </p:cNvSpPr>
            <p:nvPr/>
          </p:nvSpPr>
          <p:spPr bwMode="auto">
            <a:xfrm>
              <a:off x="5275385" y="3268362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73"/>
            <p:cNvSpPr>
              <a:spLocks noChangeShapeType="1"/>
            </p:cNvSpPr>
            <p:nvPr/>
          </p:nvSpPr>
          <p:spPr bwMode="auto">
            <a:xfrm>
              <a:off x="4962769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74"/>
            <p:cNvSpPr>
              <a:spLocks noChangeShapeType="1"/>
            </p:cNvSpPr>
            <p:nvPr/>
          </p:nvSpPr>
          <p:spPr bwMode="auto">
            <a:xfrm>
              <a:off x="4884615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75"/>
            <p:cNvSpPr>
              <a:spLocks noChangeShapeType="1"/>
            </p:cNvSpPr>
            <p:nvPr/>
          </p:nvSpPr>
          <p:spPr bwMode="auto">
            <a:xfrm>
              <a:off x="5040923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76"/>
            <p:cNvSpPr>
              <a:spLocks noChangeShapeType="1"/>
            </p:cNvSpPr>
            <p:nvPr/>
          </p:nvSpPr>
          <p:spPr bwMode="auto">
            <a:xfrm>
              <a:off x="5119077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77"/>
            <p:cNvSpPr>
              <a:spLocks noChangeShapeType="1"/>
            </p:cNvSpPr>
            <p:nvPr/>
          </p:nvSpPr>
          <p:spPr bwMode="auto">
            <a:xfrm>
              <a:off x="5197231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78"/>
            <p:cNvSpPr>
              <a:spLocks noChangeShapeType="1"/>
            </p:cNvSpPr>
            <p:nvPr/>
          </p:nvSpPr>
          <p:spPr bwMode="auto">
            <a:xfrm>
              <a:off x="5275385" y="3503141"/>
              <a:ext cx="0" cy="156519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80"/>
            <p:cNvSpPr>
              <a:spLocks noChangeArrowheads="1"/>
            </p:cNvSpPr>
            <p:nvPr/>
          </p:nvSpPr>
          <p:spPr bwMode="auto">
            <a:xfrm>
              <a:off x="6760308" y="5850924"/>
              <a:ext cx="1094154" cy="391297"/>
            </a:xfrm>
            <a:prstGeom prst="rect">
              <a:avLst/>
            </a:prstGeom>
            <a:noFill/>
            <a:ln w="57150" cmpd="thinThick">
              <a:solidFill>
                <a:srgbClr val="85131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Ongoing</a:t>
              </a:r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>
              <a:off x="3399692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>
              <a:off x="2930769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83"/>
            <p:cNvSpPr>
              <a:spLocks noChangeShapeType="1"/>
            </p:cNvSpPr>
            <p:nvPr/>
          </p:nvSpPr>
          <p:spPr bwMode="auto">
            <a:xfrm>
              <a:off x="4806462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84"/>
            <p:cNvSpPr>
              <a:spLocks noChangeShapeType="1"/>
            </p:cNvSpPr>
            <p:nvPr/>
          </p:nvSpPr>
          <p:spPr bwMode="auto">
            <a:xfrm>
              <a:off x="4337538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85"/>
            <p:cNvSpPr>
              <a:spLocks noChangeShapeType="1"/>
            </p:cNvSpPr>
            <p:nvPr/>
          </p:nvSpPr>
          <p:spPr bwMode="auto">
            <a:xfrm>
              <a:off x="3868615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>
              <a:off x="5275385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>
              <a:off x="5744308" y="1546654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88"/>
            <p:cNvSpPr>
              <a:spLocks noChangeShapeType="1"/>
            </p:cNvSpPr>
            <p:nvPr/>
          </p:nvSpPr>
          <p:spPr bwMode="auto">
            <a:xfrm>
              <a:off x="3477846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>
              <a:off x="3008923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>
              <a:off x="4728308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91"/>
            <p:cNvSpPr>
              <a:spLocks noChangeShapeType="1"/>
            </p:cNvSpPr>
            <p:nvPr/>
          </p:nvSpPr>
          <p:spPr bwMode="auto">
            <a:xfrm>
              <a:off x="4259385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92"/>
            <p:cNvSpPr>
              <a:spLocks noChangeShapeType="1"/>
            </p:cNvSpPr>
            <p:nvPr/>
          </p:nvSpPr>
          <p:spPr bwMode="auto">
            <a:xfrm>
              <a:off x="3946769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93"/>
            <p:cNvSpPr>
              <a:spLocks noChangeShapeType="1"/>
            </p:cNvSpPr>
            <p:nvPr/>
          </p:nvSpPr>
          <p:spPr bwMode="auto">
            <a:xfrm>
              <a:off x="5197231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94"/>
            <p:cNvSpPr>
              <a:spLocks noChangeShapeType="1"/>
            </p:cNvSpPr>
            <p:nvPr/>
          </p:nvSpPr>
          <p:spPr bwMode="auto">
            <a:xfrm>
              <a:off x="5666154" y="5381368"/>
              <a:ext cx="390769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96"/>
            <p:cNvSpPr>
              <a:spLocks noChangeShapeType="1"/>
            </p:cNvSpPr>
            <p:nvPr/>
          </p:nvSpPr>
          <p:spPr bwMode="auto">
            <a:xfrm>
              <a:off x="3399692" y="1155357"/>
              <a:ext cx="312615" cy="313038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Text Box 97"/>
            <p:cNvSpPr txBox="1">
              <a:spLocks noChangeArrowheads="1"/>
            </p:cNvSpPr>
            <p:nvPr/>
          </p:nvSpPr>
          <p:spPr bwMode="auto">
            <a:xfrm>
              <a:off x="3008923" y="842319"/>
              <a:ext cx="937846" cy="347277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800000"/>
                  </a:solidFill>
                  <a:cs typeface="Arial" pitchFamily="34" charset="0"/>
                </a:rPr>
                <a:t>MTD</a:t>
              </a:r>
              <a:endParaRPr lang="en-US" b="1">
                <a:solidFill>
                  <a:srgbClr val="800000"/>
                </a:solidFill>
                <a:cs typeface="Arial" pitchFamily="34" charset="0"/>
              </a:endParaRPr>
            </a:p>
          </p:txBody>
        </p:sp>
        <p:sp>
          <p:nvSpPr>
            <p:cNvPr id="150" name="Rectangle 98"/>
            <p:cNvSpPr>
              <a:spLocks noChangeArrowheads="1"/>
            </p:cNvSpPr>
            <p:nvPr/>
          </p:nvSpPr>
          <p:spPr bwMode="auto">
            <a:xfrm>
              <a:off x="8010769" y="5850924"/>
              <a:ext cx="859692" cy="391297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B0190F"/>
                  </a:solidFill>
                  <a:cs typeface="Arial" pitchFamily="34" charset="0"/>
                </a:rPr>
                <a:t>R&amp;D</a:t>
              </a:r>
              <a:endParaRPr lang="en-US" b="1">
                <a:cs typeface="Arial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7464425" y="2798763"/>
              <a:ext cx="858838" cy="312737"/>
            </a:xfrm>
            <a:custGeom>
              <a:avLst/>
              <a:gdLst>
                <a:gd name="connsiteX0" fmla="*/ 0 w 914400"/>
                <a:gd name="connsiteY0" fmla="*/ 0 h 457200"/>
                <a:gd name="connsiteX1" fmla="*/ 914400 w 914400"/>
                <a:gd name="connsiteY1" fmla="*/ 0 h 457200"/>
                <a:gd name="connsiteX2" fmla="*/ 914400 w 914400"/>
                <a:gd name="connsiteY2" fmla="*/ 457200 h 457200"/>
                <a:gd name="connsiteX3" fmla="*/ 0 w 914400"/>
                <a:gd name="connsiteY3" fmla="*/ 457200 h 457200"/>
                <a:gd name="connsiteX4" fmla="*/ 0 w 9144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457200">
                  <a:moveTo>
                    <a:pt x="0" y="0"/>
                  </a:moveTo>
                  <a:lnTo>
                    <a:pt x="914400" y="0"/>
                  </a:lnTo>
                  <a:lnTo>
                    <a:pt x="9144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7464425" y="3894138"/>
              <a:ext cx="858838" cy="312737"/>
            </a:xfrm>
            <a:custGeom>
              <a:avLst/>
              <a:gdLst>
                <a:gd name="connsiteX0" fmla="*/ 0 w 914400"/>
                <a:gd name="connsiteY0" fmla="*/ 0 h 457200"/>
                <a:gd name="connsiteX1" fmla="*/ 914400 w 914400"/>
                <a:gd name="connsiteY1" fmla="*/ 0 h 457200"/>
                <a:gd name="connsiteX2" fmla="*/ 914400 w 914400"/>
                <a:gd name="connsiteY2" fmla="*/ 457200 h 457200"/>
                <a:gd name="connsiteX3" fmla="*/ 0 w 914400"/>
                <a:gd name="connsiteY3" fmla="*/ 457200 h 457200"/>
                <a:gd name="connsiteX4" fmla="*/ 0 w 9144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457200">
                  <a:moveTo>
                    <a:pt x="0" y="0"/>
                  </a:moveTo>
                  <a:lnTo>
                    <a:pt x="914400" y="0"/>
                  </a:lnTo>
                  <a:lnTo>
                    <a:pt x="9144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Line 64"/>
            <p:cNvSpPr>
              <a:spLocks noChangeShapeType="1"/>
            </p:cNvSpPr>
            <p:nvPr/>
          </p:nvSpPr>
          <p:spPr bwMode="auto">
            <a:xfrm flipH="1">
              <a:off x="8010769" y="3659659"/>
              <a:ext cx="625231" cy="391297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4"/>
            <p:cNvSpPr>
              <a:spLocks noChangeShapeType="1"/>
            </p:cNvSpPr>
            <p:nvPr/>
          </p:nvSpPr>
          <p:spPr bwMode="auto">
            <a:xfrm flipH="1" flipV="1">
              <a:off x="7932615" y="3033584"/>
              <a:ext cx="703385" cy="39945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Text Box 99"/>
            <p:cNvSpPr txBox="1">
              <a:spLocks noChangeArrowheads="1"/>
            </p:cNvSpPr>
            <p:nvPr/>
          </p:nvSpPr>
          <p:spPr bwMode="auto">
            <a:xfrm>
              <a:off x="8167077" y="3346622"/>
              <a:ext cx="859692" cy="347277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00009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800000"/>
                  </a:solidFill>
                  <a:cs typeface="Arial" pitchFamily="34" charset="0"/>
                </a:rPr>
                <a:t>FHC</a:t>
              </a:r>
              <a:endParaRPr lang="en-US" b="1">
                <a:solidFill>
                  <a:srgbClr val="800000"/>
                </a:solidFill>
                <a:cs typeface="Arial" pitchFamily="34" charset="0"/>
              </a:endParaRPr>
            </a:p>
          </p:txBody>
        </p:sp>
        <p:sp>
          <p:nvSpPr>
            <p:cNvPr id="156" name="Rectangle 80"/>
            <p:cNvSpPr>
              <a:spLocks noChangeArrowheads="1"/>
            </p:cNvSpPr>
            <p:nvPr/>
          </p:nvSpPr>
          <p:spPr bwMode="auto">
            <a:xfrm>
              <a:off x="304800" y="6019800"/>
              <a:ext cx="1094154" cy="391297"/>
            </a:xfrm>
            <a:prstGeom prst="rect">
              <a:avLst/>
            </a:prstGeom>
            <a:noFill/>
            <a:ln w="57150" cmpd="thinThick">
              <a:solidFill>
                <a:srgbClr val="85131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HLT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7" name="Rectangle 80"/>
            <p:cNvSpPr>
              <a:spLocks noChangeArrowheads="1"/>
            </p:cNvSpPr>
            <p:nvPr/>
          </p:nvSpPr>
          <p:spPr bwMode="auto">
            <a:xfrm>
              <a:off x="1981200" y="5867400"/>
              <a:ext cx="1094154" cy="391297"/>
            </a:xfrm>
            <a:prstGeom prst="rect">
              <a:avLst/>
            </a:prstGeom>
            <a:noFill/>
            <a:ln w="57150" cmpd="thinThick">
              <a:solidFill>
                <a:srgbClr val="85131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HFT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468B1576-2FE1-48D6-BC50-F3ED1A120371}" type="slidenum">
              <a:rPr lang="zh-CN" altLang="en-US" smtClean="0">
                <a:ea typeface="宋体" pitchFamily="2" charset="-122"/>
              </a:rPr>
              <a:pPr algn="l"/>
              <a:t>30</a:t>
            </a:fld>
            <a:r>
              <a:rPr lang="en-US" altLang="zh-CN" smtClean="0">
                <a:ea typeface="宋体" pitchFamily="2" charset="-122"/>
              </a:rPr>
              <a:t>/18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Disentangle Charm and Bottom Production</a:t>
            </a:r>
          </a:p>
        </p:txBody>
      </p:sp>
      <p:pic>
        <p:nvPicPr>
          <p:cNvPr id="3096" name="Picture 4"/>
          <p:cNvPicPr>
            <a:picLocks noChangeAspect="1" noChangeArrowheads="1"/>
          </p:cNvPicPr>
          <p:nvPr/>
        </p:nvPicPr>
        <p:blipFill>
          <a:blip r:embed="rId4" cstate="print"/>
          <a:srcRect r="51961"/>
          <a:stretch>
            <a:fillRect/>
          </a:stretch>
        </p:blipFill>
        <p:spPr bwMode="auto">
          <a:xfrm>
            <a:off x="0" y="2286000"/>
            <a:ext cx="3733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97" name="Group 194"/>
          <p:cNvGrpSpPr>
            <a:grpSpLocks/>
          </p:cNvGrpSpPr>
          <p:nvPr/>
        </p:nvGrpSpPr>
        <p:grpSpPr bwMode="auto">
          <a:xfrm>
            <a:off x="0" y="609600"/>
            <a:ext cx="8969375" cy="1447800"/>
            <a:chOff x="0" y="609600"/>
            <a:chExt cx="8969992" cy="1447800"/>
          </a:xfrm>
        </p:grpSpPr>
        <p:grpSp>
          <p:nvGrpSpPr>
            <p:cNvPr id="3103" name="Group 145"/>
            <p:cNvGrpSpPr>
              <a:grpSpLocks/>
            </p:cNvGrpSpPr>
            <p:nvPr/>
          </p:nvGrpSpPr>
          <p:grpSpPr bwMode="auto">
            <a:xfrm>
              <a:off x="0" y="685800"/>
              <a:ext cx="3584473" cy="1075567"/>
              <a:chOff x="1676400" y="766762"/>
              <a:chExt cx="4474369" cy="151923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519433" y="1242139"/>
                <a:ext cx="608400" cy="6099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3086" name="Object 5"/>
              <p:cNvGraphicFramePr>
                <a:graphicFrameLocks noChangeAspect="1"/>
              </p:cNvGraphicFramePr>
              <p:nvPr/>
            </p:nvGraphicFramePr>
            <p:xfrm>
              <a:off x="3581400" y="1295400"/>
              <a:ext cx="459441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Equation" r:id="rId5" imgW="190440" imgH="215640" progId="Equation.3">
                      <p:embed/>
                    </p:oleObj>
                  </mc:Choice>
                  <mc:Fallback>
                    <p:oleObj name="Equation" r:id="rId5" imgW="19044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400" y="1295400"/>
                            <a:ext cx="459441" cy="520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7" name="Object 6"/>
              <p:cNvGraphicFramePr>
                <a:graphicFrameLocks noChangeAspect="1"/>
              </p:cNvGraphicFramePr>
              <p:nvPr/>
            </p:nvGraphicFramePr>
            <p:xfrm>
              <a:off x="2594610" y="1357952"/>
              <a:ext cx="45339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Equation" r:id="rId7" imgW="215640" imgH="190440" progId="Equation.3">
                      <p:embed/>
                    </p:oleObj>
                  </mc:Choice>
                  <mc:Fallback>
                    <p:oleObj name="Equation" r:id="rId7" imgW="215640" imgH="1904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4610" y="1357952"/>
                            <a:ext cx="45339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8" name="Object 7"/>
              <p:cNvGraphicFramePr>
                <a:graphicFrameLocks noChangeAspect="1"/>
              </p:cNvGraphicFramePr>
              <p:nvPr/>
            </p:nvGraphicFramePr>
            <p:xfrm>
              <a:off x="4625975" y="1260144"/>
              <a:ext cx="479425" cy="452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Equation" r:id="rId9" imgW="228600" imgH="215640" progId="Equation.3">
                      <p:embed/>
                    </p:oleObj>
                  </mc:Choice>
                  <mc:Fallback>
                    <p:oleObj name="Equation" r:id="rId9" imgW="22860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5975" y="1260144"/>
                            <a:ext cx="479425" cy="452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9" name="Object 8"/>
              <p:cNvGraphicFramePr>
                <a:graphicFrameLocks noChangeAspect="1"/>
              </p:cNvGraphicFramePr>
              <p:nvPr/>
            </p:nvGraphicFramePr>
            <p:xfrm>
              <a:off x="5791200" y="766762"/>
              <a:ext cx="265112" cy="452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" name="Equation" r:id="rId11" imgW="126720" imgH="215640" progId="Equation.3">
                      <p:embed/>
                    </p:oleObj>
                  </mc:Choice>
                  <mc:Fallback>
                    <p:oleObj name="Equation" r:id="rId11" imgW="12672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766762"/>
                            <a:ext cx="265112" cy="452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0" name="Object 9"/>
              <p:cNvGraphicFramePr>
                <a:graphicFrameLocks noChangeAspect="1"/>
              </p:cNvGraphicFramePr>
              <p:nvPr/>
            </p:nvGraphicFramePr>
            <p:xfrm>
              <a:off x="5766461" y="1412557"/>
              <a:ext cx="374650" cy="427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" name="Equation" r:id="rId13" imgW="177480" imgH="203040" progId="Equation.3">
                      <p:embed/>
                    </p:oleObj>
                  </mc:Choice>
                  <mc:Fallback>
                    <p:oleObj name="Equation" r:id="rId13" imgW="177480" imgH="203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6461" y="1412557"/>
                            <a:ext cx="374650" cy="4270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1" name="Object 10"/>
              <p:cNvGraphicFramePr>
                <a:graphicFrameLocks noChangeAspect="1"/>
              </p:cNvGraphicFramePr>
              <p:nvPr/>
            </p:nvGraphicFramePr>
            <p:xfrm>
              <a:off x="5671344" y="1843087"/>
              <a:ext cx="479425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" name="Equation" r:id="rId15" imgW="228600" imgH="190440" progId="Equation.3">
                      <p:embed/>
                    </p:oleObj>
                  </mc:Choice>
                  <mc:Fallback>
                    <p:oleObj name="Equation" r:id="rId15" imgW="228600" imgH="19044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1344" y="1843087"/>
                            <a:ext cx="479425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2" name="Object 11"/>
              <p:cNvGraphicFramePr>
                <a:graphicFrameLocks noChangeAspect="1"/>
              </p:cNvGraphicFramePr>
              <p:nvPr/>
            </p:nvGraphicFramePr>
            <p:xfrm>
              <a:off x="1676400" y="1858962"/>
              <a:ext cx="428625" cy="427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0" name="Equation" r:id="rId17" imgW="203040" imgH="203040" progId="Equation.3">
                      <p:embed/>
                    </p:oleObj>
                  </mc:Choice>
                  <mc:Fallback>
                    <p:oleObj name="Equation" r:id="rId17" imgW="203040" imgH="20304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6400" y="1858962"/>
                            <a:ext cx="428625" cy="4270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3" name="Object 12"/>
              <p:cNvGraphicFramePr>
                <a:graphicFrameLocks noChangeAspect="1"/>
              </p:cNvGraphicFramePr>
              <p:nvPr/>
            </p:nvGraphicFramePr>
            <p:xfrm>
              <a:off x="1905000" y="914400"/>
              <a:ext cx="479425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1" name="Equation" r:id="rId19" imgW="228600" imgH="190440" progId="Equation.3">
                      <p:embed/>
                    </p:oleObj>
                  </mc:Choice>
                  <mc:Fallback>
                    <p:oleObj name="Equation" r:id="rId19" imgW="228600" imgH="19044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0" y="914400"/>
                            <a:ext cx="479425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1" name="Notched Right Arrow 130"/>
              <p:cNvSpPr/>
              <p:nvPr/>
            </p:nvSpPr>
            <p:spPr>
              <a:xfrm>
                <a:off x="4169449" y="1372195"/>
                <a:ext cx="457786" cy="378957"/>
              </a:xfrm>
              <a:prstGeom prst="notchedRightArrow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Notched Right Arrow 131"/>
              <p:cNvSpPr/>
              <p:nvPr/>
            </p:nvSpPr>
            <p:spPr>
              <a:xfrm rot="10800000">
                <a:off x="3033903" y="1358741"/>
                <a:ext cx="457785" cy="378957"/>
              </a:xfrm>
              <a:prstGeom prst="notchedRightArrow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 rot="10800000">
                <a:off x="2209493" y="1219715"/>
                <a:ext cx="380497" cy="3049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rot="10800000" flipV="1">
                <a:off x="2070770" y="1724243"/>
                <a:ext cx="457785" cy="3811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4952243" y="1654730"/>
                <a:ext cx="719377" cy="403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5029531" y="1600914"/>
                <a:ext cx="6856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5104838" y="1067236"/>
                <a:ext cx="610381" cy="3811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4" name="Group 163"/>
            <p:cNvGrpSpPr>
              <a:grpSpLocks/>
            </p:cNvGrpSpPr>
            <p:nvPr/>
          </p:nvGrpSpPr>
          <p:grpSpPr bwMode="auto">
            <a:xfrm>
              <a:off x="4114800" y="609600"/>
              <a:ext cx="4800599" cy="1447800"/>
              <a:chOff x="685800" y="1295400"/>
              <a:chExt cx="5842283" cy="1752600"/>
            </a:xfrm>
          </p:grpSpPr>
          <p:grpSp>
            <p:nvGrpSpPr>
              <p:cNvPr id="3107" name="Group 174"/>
              <p:cNvGrpSpPr>
                <a:grpSpLocks/>
              </p:cNvGrpSpPr>
              <p:nvPr/>
            </p:nvGrpSpPr>
            <p:grpSpPr bwMode="auto">
              <a:xfrm>
                <a:off x="685800" y="1295400"/>
                <a:ext cx="5842283" cy="1752600"/>
                <a:chOff x="0" y="405467"/>
                <a:chExt cx="5842283" cy="1752600"/>
              </a:xfrm>
            </p:grpSpPr>
            <p:graphicFrame>
              <p:nvGraphicFramePr>
                <p:cNvPr id="3074" name="Object 21"/>
                <p:cNvGraphicFramePr>
                  <a:graphicFrameLocks noChangeAspect="1"/>
                </p:cNvGraphicFramePr>
                <p:nvPr/>
              </p:nvGraphicFramePr>
              <p:xfrm>
                <a:off x="4495800" y="1654792"/>
                <a:ext cx="408619" cy="3587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2" name="Equation" r:id="rId21" imgW="215640" imgH="190440" progId="Equation.3">
                        <p:embed/>
                      </p:oleObj>
                    </mc:Choice>
                    <mc:Fallback>
                      <p:oleObj name="Equation" r:id="rId21" imgW="215640" imgH="190440" progId="Equation.3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5800" y="1654792"/>
                              <a:ext cx="408619" cy="3587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5" name="Object 22"/>
                <p:cNvGraphicFramePr>
                  <a:graphicFrameLocks noChangeAspect="1"/>
                </p:cNvGraphicFramePr>
                <p:nvPr/>
              </p:nvGraphicFramePr>
              <p:xfrm>
                <a:off x="4724400" y="457200"/>
                <a:ext cx="238933" cy="4057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3" name="Equation" r:id="rId22" imgW="126720" imgH="215640" progId="Equation.3">
                        <p:embed/>
                      </p:oleObj>
                    </mc:Choice>
                    <mc:Fallback>
                      <p:oleObj name="Equation" r:id="rId22" imgW="126720" imgH="215640" progId="Equation.3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4400" y="457200"/>
                              <a:ext cx="238933" cy="40572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6" name="Object 23"/>
                <p:cNvGraphicFramePr>
                  <a:graphicFrameLocks noChangeAspect="1"/>
                </p:cNvGraphicFramePr>
                <p:nvPr/>
              </p:nvGraphicFramePr>
              <p:xfrm>
                <a:off x="5410200" y="862667"/>
                <a:ext cx="337654" cy="3829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4" name="Equation" r:id="rId23" imgW="177480" imgH="203040" progId="Equation.3">
                        <p:embed/>
                      </p:oleObj>
                    </mc:Choice>
                    <mc:Fallback>
                      <p:oleObj name="Equation" r:id="rId23" imgW="177480" imgH="203040" progId="Equation.3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10200" y="862667"/>
                              <a:ext cx="337654" cy="3829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7" name="Object 24"/>
                <p:cNvGraphicFramePr>
                  <a:graphicFrameLocks noChangeAspect="1"/>
                </p:cNvGraphicFramePr>
                <p:nvPr/>
              </p:nvGraphicFramePr>
              <p:xfrm>
                <a:off x="5410200" y="1319867"/>
                <a:ext cx="432083" cy="3587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5" name="Equation" r:id="rId24" imgW="228600" imgH="190440" progId="Equation.3">
                        <p:embed/>
                      </p:oleObj>
                    </mc:Choice>
                    <mc:Fallback>
                      <p:oleObj name="Equation" r:id="rId24" imgW="228600" imgH="190440" progId="Equation.3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10200" y="1319867"/>
                              <a:ext cx="432083" cy="3587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109" name="Group 123"/>
                <p:cNvGrpSpPr>
                  <a:grpSpLocks/>
                </p:cNvGrpSpPr>
                <p:nvPr/>
              </p:nvGrpSpPr>
              <p:grpSpPr bwMode="auto">
                <a:xfrm>
                  <a:off x="2057400" y="762000"/>
                  <a:ext cx="1435008" cy="546662"/>
                  <a:chOff x="1681057" y="882303"/>
                  <a:chExt cx="1435008" cy="546662"/>
                </a:xfrm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2118349" y="881287"/>
                    <a:ext cx="548718" cy="54768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aphicFrame>
                <p:nvGraphicFramePr>
                  <p:cNvPr id="3085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174085" y="931259"/>
                  <a:ext cx="414072" cy="4669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06" name="Equation" r:id="rId26" imgW="190440" imgH="215640" progId="Equation.3">
                          <p:embed/>
                        </p:oleObj>
                      </mc:Choice>
                      <mc:Fallback>
                        <p:oleObj name="Equation" r:id="rId26" imgW="190440" imgH="215640" progId="Equation.3">
                          <p:embed/>
                          <p:pic>
                            <p:nvPicPr>
                              <p:cNvPr id="0" name="Object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74085" y="931259"/>
                                <a:ext cx="414072" cy="4669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90" name="Notched Right Arrow 189"/>
                  <p:cNvSpPr/>
                  <p:nvPr/>
                </p:nvSpPr>
                <p:spPr>
                  <a:xfrm>
                    <a:off x="2703776" y="998511"/>
                    <a:ext cx="411539" cy="342065"/>
                  </a:xfrm>
                  <a:prstGeom prst="notchedRightArrow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1" name="Notched Right Arrow 190"/>
                  <p:cNvSpPr/>
                  <p:nvPr/>
                </p:nvSpPr>
                <p:spPr>
                  <a:xfrm rot="10800000">
                    <a:off x="1681694" y="986981"/>
                    <a:ext cx="411538" cy="342065"/>
                  </a:xfrm>
                  <a:prstGeom prst="notchedRightArrow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0" name="Group 122"/>
                <p:cNvGrpSpPr>
                  <a:grpSpLocks/>
                </p:cNvGrpSpPr>
                <p:nvPr/>
              </p:nvGrpSpPr>
              <p:grpSpPr bwMode="auto">
                <a:xfrm>
                  <a:off x="0" y="405467"/>
                  <a:ext cx="1270283" cy="1229989"/>
                  <a:chOff x="457200" y="589595"/>
                  <a:chExt cx="1270283" cy="1229989"/>
                </a:xfrm>
              </p:grpSpPr>
              <p:graphicFrame>
                <p:nvGraphicFramePr>
                  <p:cNvPr id="3082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1295400" y="976952"/>
                  <a:ext cx="432083" cy="40572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07" name="Equation" r:id="rId28" imgW="228600" imgH="215640" progId="Equation.3">
                          <p:embed/>
                        </p:oleObj>
                      </mc:Choice>
                      <mc:Fallback>
                        <p:oleObj name="Equation" r:id="rId28" imgW="228600" imgH="215640" progId="Equation.3">
                          <p:embed/>
                          <p:pic>
                            <p:nvPicPr>
                              <p:cNvPr id="0" name="Object 2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95400" y="976952"/>
                                <a:ext cx="432083" cy="40572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83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457200" y="1436636"/>
                  <a:ext cx="386299" cy="38294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08" name="Equation" r:id="rId29" imgW="203040" imgH="203040" progId="Equation.3">
                          <p:embed/>
                        </p:oleObj>
                      </mc:Choice>
                      <mc:Fallback>
                        <p:oleObj name="Equation" r:id="rId29" imgW="203040" imgH="203040" progId="Equation.3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200" y="1436636"/>
                                <a:ext cx="386299" cy="38294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84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663226" y="589595"/>
                  <a:ext cx="432083" cy="35874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09" name="Equation" r:id="rId31" imgW="228600" imgH="190440" progId="Equation.3">
                          <p:embed/>
                        </p:oleObj>
                      </mc:Choice>
                      <mc:Fallback>
                        <p:oleObj name="Equation" r:id="rId31" imgW="228600" imgH="190440" progId="Equation.3">
                          <p:embed/>
                          <p:pic>
                            <p:nvPicPr>
                              <p:cNvPr id="0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3226" y="589595"/>
                                <a:ext cx="432083" cy="35874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86" name="Straight Arrow Connector 185"/>
                  <p:cNvCxnSpPr/>
                  <p:nvPr/>
                </p:nvCxnSpPr>
                <p:spPr>
                  <a:xfrm rot="10800000">
                    <a:off x="938639" y="862478"/>
                    <a:ext cx="341982" cy="27288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 rot="10800000" flipV="1">
                    <a:off x="813052" y="1316001"/>
                    <a:ext cx="411539" cy="34206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Straight Arrow Connector 172"/>
                <p:cNvCxnSpPr/>
                <p:nvPr/>
              </p:nvCxnSpPr>
              <p:spPr>
                <a:xfrm flipV="1">
                  <a:off x="3963093" y="686037"/>
                  <a:ext cx="685897" cy="2286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078" name="Object 29"/>
                <p:cNvGraphicFramePr>
                  <a:graphicFrameLocks noChangeAspect="1"/>
                </p:cNvGraphicFramePr>
                <p:nvPr/>
              </p:nvGraphicFramePr>
              <p:xfrm>
                <a:off x="1676400" y="838200"/>
                <a:ext cx="407988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0" name="Equation" r:id="rId33" imgW="215640" imgH="190440" progId="Equation.3">
                        <p:embed/>
                      </p:oleObj>
                    </mc:Choice>
                    <mc:Fallback>
                      <p:oleObj name="Equation" r:id="rId33" imgW="215640" imgH="190440" progId="Equation.3">
                        <p:embed/>
                        <p:pic>
                          <p:nvPicPr>
                            <p:cNvPr id="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6400" y="838200"/>
                              <a:ext cx="407988" cy="3587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9" name="Object 30"/>
                <p:cNvGraphicFramePr>
                  <a:graphicFrameLocks noChangeAspect="1"/>
                </p:cNvGraphicFramePr>
                <p:nvPr/>
              </p:nvGraphicFramePr>
              <p:xfrm>
                <a:off x="3505200" y="838200"/>
                <a:ext cx="384175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1" name="Equation" r:id="rId35" imgW="203040" imgH="190440" progId="Equation.3">
                        <p:embed/>
                      </p:oleObj>
                    </mc:Choice>
                    <mc:Fallback>
                      <p:oleObj name="Equation" r:id="rId35" imgW="203040" imgH="190440" progId="Equation.3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05200" y="838200"/>
                              <a:ext cx="384175" cy="3587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0" name="Object 31"/>
                <p:cNvGraphicFramePr>
                  <a:graphicFrameLocks noChangeAspect="1"/>
                </p:cNvGraphicFramePr>
                <p:nvPr/>
              </p:nvGraphicFramePr>
              <p:xfrm>
                <a:off x="3429000" y="1676400"/>
                <a:ext cx="479425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2" name="Equation" r:id="rId37" imgW="253800" imgH="190440" progId="Equation.3">
                        <p:embed/>
                      </p:oleObj>
                    </mc:Choice>
                    <mc:Fallback>
                      <p:oleObj name="Equation" r:id="rId37" imgW="253800" imgH="190440" progId="Equation.3">
                        <p:embed/>
                        <p:pic>
                          <p:nvPicPr>
                            <p:cNvPr id="0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29000" y="1676400"/>
                              <a:ext cx="479425" cy="3587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1" name="Object 32"/>
                <p:cNvGraphicFramePr>
                  <a:graphicFrameLocks noChangeAspect="1"/>
                </p:cNvGraphicFramePr>
                <p:nvPr/>
              </p:nvGraphicFramePr>
              <p:xfrm>
                <a:off x="5410200" y="1775119"/>
                <a:ext cx="386299" cy="3829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3" name="Equation" r:id="rId39" imgW="203040" imgH="203040" progId="Equation.3">
                        <p:embed/>
                      </p:oleObj>
                    </mc:Choice>
                    <mc:Fallback>
                      <p:oleObj name="Equation" r:id="rId39" imgW="203040" imgH="203040" progId="Equation.3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10200" y="1775119"/>
                              <a:ext cx="386299" cy="3829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8" name="Notched Right Arrow 177"/>
                <p:cNvSpPr/>
                <p:nvPr/>
              </p:nvSpPr>
              <p:spPr>
                <a:xfrm rot="10800000">
                  <a:off x="1211775" y="872443"/>
                  <a:ext cx="411538" cy="342064"/>
                </a:xfrm>
                <a:prstGeom prst="notchedRightArrow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Notched Right Arrow 178"/>
                <p:cNvSpPr/>
                <p:nvPr/>
              </p:nvSpPr>
              <p:spPr>
                <a:xfrm rot="5400000">
                  <a:off x="3443502" y="1272200"/>
                  <a:ext cx="411246" cy="341983"/>
                </a:xfrm>
                <a:prstGeom prst="notchedRightArrow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0" name="Straight Arrow Connector 179"/>
                <p:cNvCxnSpPr/>
                <p:nvPr/>
              </p:nvCxnSpPr>
              <p:spPr>
                <a:xfrm flipV="1">
                  <a:off x="4952330" y="1502764"/>
                  <a:ext cx="382557" cy="2286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>
                  <a:off x="4876978" y="1883263"/>
                  <a:ext cx="533261" cy="1229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Notched Right Arrow 181"/>
                <p:cNvSpPr/>
                <p:nvPr/>
              </p:nvSpPr>
              <p:spPr>
                <a:xfrm>
                  <a:off x="3963093" y="1675718"/>
                  <a:ext cx="411538" cy="342064"/>
                </a:xfrm>
                <a:prstGeom prst="notchedRightArrow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66" name="Straight Arrow Connector 165"/>
              <p:cNvCxnSpPr/>
              <p:nvPr/>
            </p:nvCxnSpPr>
            <p:spPr>
              <a:xfrm>
                <a:off x="4648893" y="2029493"/>
                <a:ext cx="1371795" cy="19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Oval 191"/>
            <p:cNvSpPr/>
            <p:nvPr/>
          </p:nvSpPr>
          <p:spPr>
            <a:xfrm>
              <a:off x="3124415" y="1066800"/>
              <a:ext cx="609642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8360350" y="838200"/>
              <a:ext cx="609642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98" name="TextBox 195"/>
          <p:cNvSpPr txBox="1">
            <a:spLocks noChangeArrowheads="1"/>
          </p:cNvSpPr>
          <p:nvPr/>
        </p:nvSpPr>
        <p:spPr bwMode="auto">
          <a:xfrm>
            <a:off x="1752600" y="59436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Near side: mostly from B mesons </a:t>
            </a:r>
          </a:p>
          <a:p>
            <a:pPr>
              <a:buFont typeface="Arial" pitchFamily="34" charset="0"/>
              <a:buChar char="•"/>
            </a:pPr>
            <a:r>
              <a:rPr lang="en-US"/>
              <a:t>Away side: charm (~75%),  Bottom (~25%)</a:t>
            </a:r>
          </a:p>
        </p:txBody>
      </p:sp>
      <p:sp>
        <p:nvSpPr>
          <p:cNvPr id="3099" name="TextBox 54"/>
          <p:cNvSpPr txBox="1">
            <a:spLocks noChangeArrowheads="1"/>
          </p:cNvSpPr>
          <p:nvPr/>
        </p:nvSpPr>
        <p:spPr bwMode="auto">
          <a:xfrm>
            <a:off x="762000" y="2411413"/>
            <a:ext cx="259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STAR preliminary</a:t>
            </a:r>
          </a:p>
        </p:txBody>
      </p:sp>
      <p:pic>
        <p:nvPicPr>
          <p:cNvPr id="3100" name="Picture 38" descr="dphi_eD0"/>
          <p:cNvPicPr>
            <a:picLocks noChangeAspect="1" noChangeArrowheads="1"/>
          </p:cNvPicPr>
          <p:nvPr/>
        </p:nvPicPr>
        <p:blipFill>
          <a:blip r:embed="rId41" cstate="print"/>
          <a:srcRect t="6409" r="9184"/>
          <a:stretch>
            <a:fillRect/>
          </a:stretch>
        </p:blipFill>
        <p:spPr bwMode="auto">
          <a:xfrm>
            <a:off x="4165600" y="2362200"/>
            <a:ext cx="45212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Box 55"/>
          <p:cNvSpPr txBox="1">
            <a:spLocks noChangeArrowheads="1"/>
          </p:cNvSpPr>
          <p:nvPr/>
        </p:nvSpPr>
        <p:spPr bwMode="auto">
          <a:xfrm>
            <a:off x="7121525" y="2771775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JPG35(2008)104117</a:t>
            </a:r>
          </a:p>
        </p:txBody>
      </p:sp>
      <p:sp>
        <p:nvSpPr>
          <p:cNvPr id="3102" name="TextBox 56"/>
          <p:cNvSpPr txBox="1">
            <a:spLocks noChangeArrowheads="1"/>
          </p:cNvSpPr>
          <p:nvPr/>
        </p:nvSpPr>
        <p:spPr bwMode="auto">
          <a:xfrm>
            <a:off x="1981200" y="32004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JPG35(2008)104117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C6D8-6E9F-448C-828E-9D530B62EA31}" type="slidenum">
              <a:rPr lang="zh-CN" altLang="en-US"/>
              <a:pPr/>
              <a:t>31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  <a:ea typeface="宋体" pitchFamily="2" charset="-122"/>
              </a:rPr>
              <a:t>Non-photonic e-h correlations in d+Au 200 GeV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5257800"/>
            <a:ext cx="91440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Non-photonic e-h azimuthal correlation is measured in one </a:t>
            </a:r>
            <a:r>
              <a:rPr lang="en-US" sz="2200">
                <a:ea typeface="宋体" pitchFamily="2" charset="-122"/>
              </a:rPr>
              <a:t>π</a:t>
            </a:r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 range,</a:t>
            </a:r>
          </a:p>
          <a:p>
            <a:pPr algn="l"/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and open markers are reflections.</a:t>
            </a:r>
            <a:r>
              <a:rPr lang="en-US" sz="2200">
                <a:ea typeface="宋体" pitchFamily="2" charset="-122"/>
              </a:rPr>
              <a:t>  </a:t>
            </a:r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The away-side correlation can be well described by </a:t>
            </a:r>
            <a:r>
              <a:rPr lang="en-US" sz="2200">
                <a:solidFill>
                  <a:srgbClr val="CC0099"/>
                </a:solidFill>
                <a:ea typeface="宋体" pitchFamily="2" charset="-122"/>
              </a:rPr>
              <a:t>PYTHIA calculations for p+p</a:t>
            </a:r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. No medium effects</a:t>
            </a:r>
            <a:r>
              <a:rPr lang="en-US" sz="2200">
                <a:ea typeface="宋体" pitchFamily="2" charset="-122"/>
              </a:rPr>
              <a:t> </a:t>
            </a:r>
            <a:r>
              <a:rPr lang="en-US" sz="2200">
                <a:solidFill>
                  <a:schemeClr val="tx1"/>
                </a:solidFill>
                <a:ea typeface="宋体" pitchFamily="2" charset="-122"/>
              </a:rPr>
              <a:t>seen here.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0" y="609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ea typeface="宋体" pitchFamily="2" charset="-122"/>
              </a:rPr>
              <a:t>3 &lt; </a:t>
            </a:r>
            <a:r>
              <a:rPr lang="en-US" sz="2000" i="1">
                <a:ea typeface="宋体" pitchFamily="2" charset="-122"/>
              </a:rPr>
              <a:t>p</a:t>
            </a:r>
            <a:r>
              <a:rPr lang="en-US" sz="2000" i="1" baseline="-25000">
                <a:ea typeface="宋体" pitchFamily="2" charset="-122"/>
              </a:rPr>
              <a:t>T</a:t>
            </a:r>
            <a:r>
              <a:rPr lang="en-US" sz="2000" i="1" baseline="30000">
                <a:ea typeface="宋体" pitchFamily="2" charset="-122"/>
              </a:rPr>
              <a:t>trig</a:t>
            </a:r>
            <a:r>
              <a:rPr lang="en-US" sz="2000" baseline="30000">
                <a:ea typeface="宋体" pitchFamily="2" charset="-122"/>
              </a:rPr>
              <a:t> </a:t>
            </a:r>
            <a:r>
              <a:rPr lang="en-US" sz="2000">
                <a:ea typeface="宋体" pitchFamily="2" charset="-122"/>
              </a:rPr>
              <a:t>&lt; 6 GeV/</a:t>
            </a:r>
            <a:r>
              <a:rPr lang="en-US" sz="2000" i="1">
                <a:ea typeface="宋体" pitchFamily="2" charset="-122"/>
              </a:rPr>
              <a:t>c</a:t>
            </a:r>
            <a:r>
              <a:rPr lang="en-US" sz="2000">
                <a:ea typeface="宋体" pitchFamily="2" charset="-122"/>
              </a:rPr>
              <a:t> &amp; 0.15 &lt; </a:t>
            </a:r>
            <a:r>
              <a:rPr lang="en-US" sz="2000" i="1">
                <a:ea typeface="宋体" pitchFamily="2" charset="-122"/>
              </a:rPr>
              <a:t>p</a:t>
            </a:r>
            <a:r>
              <a:rPr lang="en-US" sz="2000" i="1" baseline="-25000">
                <a:ea typeface="宋体" pitchFamily="2" charset="-122"/>
              </a:rPr>
              <a:t>T</a:t>
            </a:r>
            <a:r>
              <a:rPr lang="en-US" sz="2000" i="1" baseline="30000">
                <a:ea typeface="宋体" pitchFamily="2" charset="-122"/>
              </a:rPr>
              <a:t>asso</a:t>
            </a:r>
            <a:r>
              <a:rPr lang="en-US" sz="2000" baseline="30000">
                <a:ea typeface="宋体" pitchFamily="2" charset="-122"/>
              </a:rPr>
              <a:t> </a:t>
            </a:r>
            <a:r>
              <a:rPr lang="en-US" sz="2000">
                <a:ea typeface="宋体" pitchFamily="2" charset="-122"/>
              </a:rPr>
              <a:t>&lt; 0.5 GeV/</a:t>
            </a:r>
            <a:r>
              <a:rPr lang="en-US" sz="2000" i="1">
                <a:ea typeface="宋体" pitchFamily="2" charset="-122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20700000">
            <a:off x="3581400" y="4038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000" b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STAR Preliminary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4AF0-F2BA-4830-95FF-9632403A6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2807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31884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 l="16688" r="66623" b="19101"/>
          <a:stretch>
            <a:fillRect/>
          </a:stretch>
        </p:blipFill>
        <p:spPr bwMode="auto">
          <a:xfrm>
            <a:off x="914400" y="4343400"/>
            <a:ext cx="1981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546100"/>
          </a:xfrm>
        </p:spPr>
        <p:txBody>
          <a:bodyPr/>
          <a:lstStyle/>
          <a:p>
            <a:pPr eaLnBrk="1" hangingPunct="1"/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</a:rPr>
              <a:t>Quarkonia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</a:rPr>
              <a:t> Suppression: “smoking gun” for QGP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04800" y="3586163"/>
          <a:ext cx="2781300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VISIO" r:id="rId4" imgW="3816000" imgH="3130200" progId="">
                  <p:embed/>
                </p:oleObj>
              </mc:Choice>
              <mc:Fallback>
                <p:oleObj name="VISIO" r:id="rId4" imgW="3816000" imgH="3130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6163"/>
                        <a:ext cx="2781300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553200" y="1143000"/>
            <a:ext cx="2286000" cy="228600"/>
          </a:xfrm>
          <a:prstGeom prst="rect">
            <a:avLst/>
          </a:prstGeom>
          <a:gradFill rotWithShape="1">
            <a:gsLst>
              <a:gs pos="0">
                <a:srgbClr val="FFCC00">
                  <a:alpha val="39998"/>
                </a:srgbClr>
              </a:gs>
              <a:gs pos="100000">
                <a:srgbClr val="765E00">
                  <a:alpha val="3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1371600"/>
            <a:ext cx="8458200" cy="228600"/>
          </a:xfrm>
          <a:prstGeom prst="rect">
            <a:avLst/>
          </a:prstGeom>
          <a:gradFill rotWithShape="1">
            <a:gsLst>
              <a:gs pos="0">
                <a:srgbClr val="FFCC00">
                  <a:alpha val="29999"/>
                </a:srgbClr>
              </a:gs>
              <a:gs pos="100000">
                <a:srgbClr val="765E00">
                  <a:alpha val="28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1600200"/>
            <a:ext cx="3962400" cy="152400"/>
          </a:xfrm>
          <a:prstGeom prst="rect">
            <a:avLst/>
          </a:prstGeom>
          <a:solidFill>
            <a:srgbClr val="FFCC00">
              <a:alpha val="23921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0" y="1600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Tahoma" pitchFamily="34" charset="0"/>
              </a:rPr>
              <a:t>Physics Letter B  Vol.178, no.4 1986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2274888"/>
            <a:ext cx="2438400" cy="696912"/>
            <a:chOff x="340" y="1753"/>
            <a:chExt cx="1536" cy="439"/>
          </a:xfrm>
        </p:grpSpPr>
        <p:sp>
          <p:nvSpPr>
            <p:cNvPr id="6178" name="Freeform 10"/>
            <p:cNvSpPr>
              <a:spLocks/>
            </p:cNvSpPr>
            <p:nvPr/>
          </p:nvSpPr>
          <p:spPr bwMode="auto">
            <a:xfrm>
              <a:off x="583" y="1769"/>
              <a:ext cx="1054" cy="131"/>
            </a:xfrm>
            <a:custGeom>
              <a:avLst/>
              <a:gdLst>
                <a:gd name="T0" fmla="*/ 7 w 1054"/>
                <a:gd name="T1" fmla="*/ 120 h 131"/>
                <a:gd name="T2" fmla="*/ 4 w 1054"/>
                <a:gd name="T3" fmla="*/ 109 h 131"/>
                <a:gd name="T4" fmla="*/ 1 w 1054"/>
                <a:gd name="T5" fmla="*/ 100 h 131"/>
                <a:gd name="T6" fmla="*/ 0 w 1054"/>
                <a:gd name="T7" fmla="*/ 94 h 131"/>
                <a:gd name="T8" fmla="*/ 0 w 1054"/>
                <a:gd name="T9" fmla="*/ 90 h 131"/>
                <a:gd name="T10" fmla="*/ 0 w 1054"/>
                <a:gd name="T11" fmla="*/ 85 h 131"/>
                <a:gd name="T12" fmla="*/ 1 w 1054"/>
                <a:gd name="T13" fmla="*/ 82 h 131"/>
                <a:gd name="T14" fmla="*/ 17 w 1054"/>
                <a:gd name="T15" fmla="*/ 62 h 131"/>
                <a:gd name="T16" fmla="*/ 41 w 1054"/>
                <a:gd name="T17" fmla="*/ 46 h 131"/>
                <a:gd name="T18" fmla="*/ 70 w 1054"/>
                <a:gd name="T19" fmla="*/ 35 h 131"/>
                <a:gd name="T20" fmla="*/ 102 w 1054"/>
                <a:gd name="T21" fmla="*/ 27 h 131"/>
                <a:gd name="T22" fmla="*/ 136 w 1054"/>
                <a:gd name="T23" fmla="*/ 21 h 131"/>
                <a:gd name="T24" fmla="*/ 169 w 1054"/>
                <a:gd name="T25" fmla="*/ 18 h 131"/>
                <a:gd name="T26" fmla="*/ 200 w 1054"/>
                <a:gd name="T27" fmla="*/ 15 h 131"/>
                <a:gd name="T28" fmla="*/ 229 w 1054"/>
                <a:gd name="T29" fmla="*/ 12 h 131"/>
                <a:gd name="T30" fmla="*/ 256 w 1054"/>
                <a:gd name="T31" fmla="*/ 9 h 131"/>
                <a:gd name="T32" fmla="*/ 280 w 1054"/>
                <a:gd name="T33" fmla="*/ 6 h 131"/>
                <a:gd name="T34" fmla="*/ 307 w 1054"/>
                <a:gd name="T35" fmla="*/ 5 h 131"/>
                <a:gd name="T36" fmla="*/ 333 w 1054"/>
                <a:gd name="T37" fmla="*/ 3 h 131"/>
                <a:gd name="T38" fmla="*/ 362 w 1054"/>
                <a:gd name="T39" fmla="*/ 2 h 131"/>
                <a:gd name="T40" fmla="*/ 392 w 1054"/>
                <a:gd name="T41" fmla="*/ 0 h 131"/>
                <a:gd name="T42" fmla="*/ 421 w 1054"/>
                <a:gd name="T43" fmla="*/ 0 h 131"/>
                <a:gd name="T44" fmla="*/ 463 w 1054"/>
                <a:gd name="T45" fmla="*/ 0 h 131"/>
                <a:gd name="T46" fmla="*/ 517 w 1054"/>
                <a:gd name="T47" fmla="*/ 2 h 131"/>
                <a:gd name="T48" fmla="*/ 569 w 1054"/>
                <a:gd name="T49" fmla="*/ 3 h 131"/>
                <a:gd name="T50" fmla="*/ 615 w 1054"/>
                <a:gd name="T51" fmla="*/ 5 h 131"/>
                <a:gd name="T52" fmla="*/ 639 w 1054"/>
                <a:gd name="T53" fmla="*/ 6 h 131"/>
                <a:gd name="T54" fmla="*/ 646 w 1054"/>
                <a:gd name="T55" fmla="*/ 6 h 131"/>
                <a:gd name="T56" fmla="*/ 652 w 1054"/>
                <a:gd name="T57" fmla="*/ 6 h 131"/>
                <a:gd name="T58" fmla="*/ 659 w 1054"/>
                <a:gd name="T59" fmla="*/ 6 h 131"/>
                <a:gd name="T60" fmla="*/ 667 w 1054"/>
                <a:gd name="T61" fmla="*/ 8 h 131"/>
                <a:gd name="T62" fmla="*/ 678 w 1054"/>
                <a:gd name="T63" fmla="*/ 8 h 131"/>
                <a:gd name="T64" fmla="*/ 696 w 1054"/>
                <a:gd name="T65" fmla="*/ 8 h 131"/>
                <a:gd name="T66" fmla="*/ 716 w 1054"/>
                <a:gd name="T67" fmla="*/ 9 h 131"/>
                <a:gd name="T68" fmla="*/ 737 w 1054"/>
                <a:gd name="T69" fmla="*/ 11 h 131"/>
                <a:gd name="T70" fmla="*/ 756 w 1054"/>
                <a:gd name="T71" fmla="*/ 12 h 131"/>
                <a:gd name="T72" fmla="*/ 785 w 1054"/>
                <a:gd name="T73" fmla="*/ 13 h 131"/>
                <a:gd name="T74" fmla="*/ 819 w 1054"/>
                <a:gd name="T75" fmla="*/ 15 h 131"/>
                <a:gd name="T76" fmla="*/ 848 w 1054"/>
                <a:gd name="T77" fmla="*/ 18 h 131"/>
                <a:gd name="T78" fmla="*/ 874 w 1054"/>
                <a:gd name="T79" fmla="*/ 22 h 131"/>
                <a:gd name="T80" fmla="*/ 901 w 1054"/>
                <a:gd name="T81" fmla="*/ 28 h 131"/>
                <a:gd name="T82" fmla="*/ 930 w 1054"/>
                <a:gd name="T83" fmla="*/ 34 h 131"/>
                <a:gd name="T84" fmla="*/ 946 w 1054"/>
                <a:gd name="T85" fmla="*/ 38 h 131"/>
                <a:gd name="T86" fmla="*/ 963 w 1054"/>
                <a:gd name="T87" fmla="*/ 44 h 131"/>
                <a:gd name="T88" fmla="*/ 980 w 1054"/>
                <a:gd name="T89" fmla="*/ 50 h 131"/>
                <a:gd name="T90" fmla="*/ 996 w 1054"/>
                <a:gd name="T91" fmla="*/ 56 h 131"/>
                <a:gd name="T92" fmla="*/ 1012 w 1054"/>
                <a:gd name="T93" fmla="*/ 62 h 131"/>
                <a:gd name="T94" fmla="*/ 1025 w 1054"/>
                <a:gd name="T95" fmla="*/ 69 h 131"/>
                <a:gd name="T96" fmla="*/ 1037 w 1054"/>
                <a:gd name="T97" fmla="*/ 76 h 131"/>
                <a:gd name="T98" fmla="*/ 1045 w 1054"/>
                <a:gd name="T99" fmla="*/ 85 h 131"/>
                <a:gd name="T100" fmla="*/ 1051 w 1054"/>
                <a:gd name="T101" fmla="*/ 95 h 131"/>
                <a:gd name="T102" fmla="*/ 1054 w 1054"/>
                <a:gd name="T103" fmla="*/ 106 h 131"/>
                <a:gd name="T104" fmla="*/ 1051 w 1054"/>
                <a:gd name="T105" fmla="*/ 117 h 131"/>
                <a:gd name="T106" fmla="*/ 1045 w 1054"/>
                <a:gd name="T107" fmla="*/ 131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54"/>
                <a:gd name="T163" fmla="*/ 0 h 131"/>
                <a:gd name="T164" fmla="*/ 1054 w 1054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54" h="131">
                  <a:moveTo>
                    <a:pt x="10" y="128"/>
                  </a:moveTo>
                  <a:lnTo>
                    <a:pt x="7" y="120"/>
                  </a:lnTo>
                  <a:lnTo>
                    <a:pt x="5" y="114"/>
                  </a:lnTo>
                  <a:lnTo>
                    <a:pt x="4" y="109"/>
                  </a:lnTo>
                  <a:lnTo>
                    <a:pt x="1" y="104"/>
                  </a:lnTo>
                  <a:lnTo>
                    <a:pt x="1" y="100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8" y="72"/>
                  </a:lnTo>
                  <a:lnTo>
                    <a:pt x="17" y="62"/>
                  </a:lnTo>
                  <a:lnTo>
                    <a:pt x="27" y="53"/>
                  </a:lnTo>
                  <a:lnTo>
                    <a:pt x="41" y="46"/>
                  </a:lnTo>
                  <a:lnTo>
                    <a:pt x="54" y="40"/>
                  </a:lnTo>
                  <a:lnTo>
                    <a:pt x="70" y="35"/>
                  </a:lnTo>
                  <a:lnTo>
                    <a:pt x="86" y="31"/>
                  </a:lnTo>
                  <a:lnTo>
                    <a:pt x="102" y="27"/>
                  </a:lnTo>
                  <a:lnTo>
                    <a:pt x="119" y="24"/>
                  </a:lnTo>
                  <a:lnTo>
                    <a:pt x="136" y="21"/>
                  </a:lnTo>
                  <a:lnTo>
                    <a:pt x="153" y="19"/>
                  </a:lnTo>
                  <a:lnTo>
                    <a:pt x="169" y="18"/>
                  </a:lnTo>
                  <a:lnTo>
                    <a:pt x="185" y="16"/>
                  </a:lnTo>
                  <a:lnTo>
                    <a:pt x="200" y="15"/>
                  </a:lnTo>
                  <a:lnTo>
                    <a:pt x="215" y="13"/>
                  </a:lnTo>
                  <a:lnTo>
                    <a:pt x="229" y="12"/>
                  </a:lnTo>
                  <a:lnTo>
                    <a:pt x="242" y="11"/>
                  </a:lnTo>
                  <a:lnTo>
                    <a:pt x="256" y="9"/>
                  </a:lnTo>
                  <a:lnTo>
                    <a:pt x="267" y="8"/>
                  </a:lnTo>
                  <a:lnTo>
                    <a:pt x="280" y="6"/>
                  </a:lnTo>
                  <a:lnTo>
                    <a:pt x="294" y="5"/>
                  </a:lnTo>
                  <a:lnTo>
                    <a:pt x="307" y="5"/>
                  </a:lnTo>
                  <a:lnTo>
                    <a:pt x="320" y="3"/>
                  </a:lnTo>
                  <a:lnTo>
                    <a:pt x="333" y="3"/>
                  </a:lnTo>
                  <a:lnTo>
                    <a:pt x="348" y="2"/>
                  </a:lnTo>
                  <a:lnTo>
                    <a:pt x="362" y="2"/>
                  </a:lnTo>
                  <a:lnTo>
                    <a:pt x="377" y="2"/>
                  </a:lnTo>
                  <a:lnTo>
                    <a:pt x="392" y="0"/>
                  </a:lnTo>
                  <a:lnTo>
                    <a:pt x="406" y="0"/>
                  </a:lnTo>
                  <a:lnTo>
                    <a:pt x="421" y="0"/>
                  </a:lnTo>
                  <a:lnTo>
                    <a:pt x="435" y="0"/>
                  </a:lnTo>
                  <a:lnTo>
                    <a:pt x="463" y="0"/>
                  </a:lnTo>
                  <a:lnTo>
                    <a:pt x="491" y="2"/>
                  </a:lnTo>
                  <a:lnTo>
                    <a:pt x="517" y="2"/>
                  </a:lnTo>
                  <a:lnTo>
                    <a:pt x="544" y="3"/>
                  </a:lnTo>
                  <a:lnTo>
                    <a:pt x="569" y="3"/>
                  </a:lnTo>
                  <a:lnTo>
                    <a:pt x="592" y="5"/>
                  </a:lnTo>
                  <a:lnTo>
                    <a:pt x="615" y="5"/>
                  </a:lnTo>
                  <a:lnTo>
                    <a:pt x="636" y="6"/>
                  </a:lnTo>
                  <a:lnTo>
                    <a:pt x="639" y="6"/>
                  </a:lnTo>
                  <a:lnTo>
                    <a:pt x="643" y="6"/>
                  </a:lnTo>
                  <a:lnTo>
                    <a:pt x="646" y="6"/>
                  </a:lnTo>
                  <a:lnTo>
                    <a:pt x="649" y="6"/>
                  </a:lnTo>
                  <a:lnTo>
                    <a:pt x="652" y="6"/>
                  </a:lnTo>
                  <a:lnTo>
                    <a:pt x="656" y="6"/>
                  </a:lnTo>
                  <a:lnTo>
                    <a:pt x="659" y="6"/>
                  </a:lnTo>
                  <a:lnTo>
                    <a:pt x="662" y="6"/>
                  </a:lnTo>
                  <a:lnTo>
                    <a:pt x="667" y="8"/>
                  </a:lnTo>
                  <a:lnTo>
                    <a:pt x="671" y="8"/>
                  </a:lnTo>
                  <a:lnTo>
                    <a:pt x="678" y="8"/>
                  </a:lnTo>
                  <a:lnTo>
                    <a:pt x="687" y="8"/>
                  </a:lnTo>
                  <a:lnTo>
                    <a:pt x="696" y="8"/>
                  </a:lnTo>
                  <a:lnTo>
                    <a:pt x="706" y="9"/>
                  </a:lnTo>
                  <a:lnTo>
                    <a:pt x="716" y="9"/>
                  </a:lnTo>
                  <a:lnTo>
                    <a:pt x="727" y="11"/>
                  </a:lnTo>
                  <a:lnTo>
                    <a:pt x="737" y="11"/>
                  </a:lnTo>
                  <a:lnTo>
                    <a:pt x="746" y="11"/>
                  </a:lnTo>
                  <a:lnTo>
                    <a:pt x="756" y="12"/>
                  </a:lnTo>
                  <a:lnTo>
                    <a:pt x="765" y="12"/>
                  </a:lnTo>
                  <a:lnTo>
                    <a:pt x="785" y="13"/>
                  </a:lnTo>
                  <a:lnTo>
                    <a:pt x="803" y="15"/>
                  </a:lnTo>
                  <a:lnTo>
                    <a:pt x="819" y="15"/>
                  </a:lnTo>
                  <a:lnTo>
                    <a:pt x="833" y="16"/>
                  </a:lnTo>
                  <a:lnTo>
                    <a:pt x="848" y="18"/>
                  </a:lnTo>
                  <a:lnTo>
                    <a:pt x="861" y="21"/>
                  </a:lnTo>
                  <a:lnTo>
                    <a:pt x="874" y="22"/>
                  </a:lnTo>
                  <a:lnTo>
                    <a:pt x="887" y="25"/>
                  </a:lnTo>
                  <a:lnTo>
                    <a:pt x="901" y="28"/>
                  </a:lnTo>
                  <a:lnTo>
                    <a:pt x="915" y="31"/>
                  </a:lnTo>
                  <a:lnTo>
                    <a:pt x="930" y="34"/>
                  </a:lnTo>
                  <a:lnTo>
                    <a:pt x="939" y="37"/>
                  </a:lnTo>
                  <a:lnTo>
                    <a:pt x="946" y="38"/>
                  </a:lnTo>
                  <a:lnTo>
                    <a:pt x="955" y="41"/>
                  </a:lnTo>
                  <a:lnTo>
                    <a:pt x="963" y="44"/>
                  </a:lnTo>
                  <a:lnTo>
                    <a:pt x="971" y="47"/>
                  </a:lnTo>
                  <a:lnTo>
                    <a:pt x="980" y="50"/>
                  </a:lnTo>
                  <a:lnTo>
                    <a:pt x="988" y="53"/>
                  </a:lnTo>
                  <a:lnTo>
                    <a:pt x="996" y="56"/>
                  </a:lnTo>
                  <a:lnTo>
                    <a:pt x="1003" y="59"/>
                  </a:lnTo>
                  <a:lnTo>
                    <a:pt x="1012" y="62"/>
                  </a:lnTo>
                  <a:lnTo>
                    <a:pt x="1018" y="66"/>
                  </a:lnTo>
                  <a:lnTo>
                    <a:pt x="1025" y="69"/>
                  </a:lnTo>
                  <a:lnTo>
                    <a:pt x="1031" y="73"/>
                  </a:lnTo>
                  <a:lnTo>
                    <a:pt x="1037" y="76"/>
                  </a:lnTo>
                  <a:lnTo>
                    <a:pt x="1041" y="81"/>
                  </a:lnTo>
                  <a:lnTo>
                    <a:pt x="1045" y="85"/>
                  </a:lnTo>
                  <a:lnTo>
                    <a:pt x="1048" y="90"/>
                  </a:lnTo>
                  <a:lnTo>
                    <a:pt x="1051" y="95"/>
                  </a:lnTo>
                  <a:lnTo>
                    <a:pt x="1053" y="100"/>
                  </a:lnTo>
                  <a:lnTo>
                    <a:pt x="1054" y="106"/>
                  </a:lnTo>
                  <a:lnTo>
                    <a:pt x="1053" y="112"/>
                  </a:lnTo>
                  <a:lnTo>
                    <a:pt x="1051" y="117"/>
                  </a:lnTo>
                  <a:lnTo>
                    <a:pt x="1050" y="125"/>
                  </a:lnTo>
                  <a:lnTo>
                    <a:pt x="1045" y="1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1"/>
            <p:cNvSpPr>
              <a:spLocks/>
            </p:cNvSpPr>
            <p:nvPr/>
          </p:nvSpPr>
          <p:spPr bwMode="auto">
            <a:xfrm>
              <a:off x="340" y="1753"/>
              <a:ext cx="1536" cy="439"/>
            </a:xfrm>
            <a:custGeom>
              <a:avLst/>
              <a:gdLst>
                <a:gd name="T0" fmla="*/ 1316 w 1536"/>
                <a:gd name="T1" fmla="*/ 439 h 439"/>
                <a:gd name="T2" fmla="*/ 1350 w 1536"/>
                <a:gd name="T3" fmla="*/ 436 h 439"/>
                <a:gd name="T4" fmla="*/ 1383 w 1536"/>
                <a:gd name="T5" fmla="*/ 428 h 439"/>
                <a:gd name="T6" fmla="*/ 1416 w 1536"/>
                <a:gd name="T7" fmla="*/ 414 h 439"/>
                <a:gd name="T8" fmla="*/ 1445 w 1536"/>
                <a:gd name="T9" fmla="*/ 397 h 439"/>
                <a:gd name="T10" fmla="*/ 1471 w 1536"/>
                <a:gd name="T11" fmla="*/ 375 h 439"/>
                <a:gd name="T12" fmla="*/ 1493 w 1536"/>
                <a:gd name="T13" fmla="*/ 349 h 439"/>
                <a:gd name="T14" fmla="*/ 1512 w 1536"/>
                <a:gd name="T15" fmla="*/ 319 h 439"/>
                <a:gd name="T16" fmla="*/ 1525 w 1536"/>
                <a:gd name="T17" fmla="*/ 287 h 439"/>
                <a:gd name="T18" fmla="*/ 1533 w 1536"/>
                <a:gd name="T19" fmla="*/ 253 h 439"/>
                <a:gd name="T20" fmla="*/ 1536 w 1536"/>
                <a:gd name="T21" fmla="*/ 220 h 439"/>
                <a:gd name="T22" fmla="*/ 1533 w 1536"/>
                <a:gd name="T23" fmla="*/ 185 h 439"/>
                <a:gd name="T24" fmla="*/ 1525 w 1536"/>
                <a:gd name="T25" fmla="*/ 151 h 439"/>
                <a:gd name="T26" fmla="*/ 1512 w 1536"/>
                <a:gd name="T27" fmla="*/ 120 h 439"/>
                <a:gd name="T28" fmla="*/ 1493 w 1536"/>
                <a:gd name="T29" fmla="*/ 91 h 439"/>
                <a:gd name="T30" fmla="*/ 1471 w 1536"/>
                <a:gd name="T31" fmla="*/ 65 h 439"/>
                <a:gd name="T32" fmla="*/ 1445 w 1536"/>
                <a:gd name="T33" fmla="*/ 41 h 439"/>
                <a:gd name="T34" fmla="*/ 1416 w 1536"/>
                <a:gd name="T35" fmla="*/ 24 h 439"/>
                <a:gd name="T36" fmla="*/ 1383 w 1536"/>
                <a:gd name="T37" fmla="*/ 10 h 439"/>
                <a:gd name="T38" fmla="*/ 1350 w 1536"/>
                <a:gd name="T39" fmla="*/ 3 h 439"/>
                <a:gd name="T40" fmla="*/ 1316 w 1536"/>
                <a:gd name="T41" fmla="*/ 0 h 439"/>
                <a:gd name="T42" fmla="*/ 219 w 1536"/>
                <a:gd name="T43" fmla="*/ 0 h 439"/>
                <a:gd name="T44" fmla="*/ 186 w 1536"/>
                <a:gd name="T45" fmla="*/ 3 h 439"/>
                <a:gd name="T46" fmla="*/ 152 w 1536"/>
                <a:gd name="T47" fmla="*/ 10 h 439"/>
                <a:gd name="T48" fmla="*/ 120 w 1536"/>
                <a:gd name="T49" fmla="*/ 24 h 439"/>
                <a:gd name="T50" fmla="*/ 90 w 1536"/>
                <a:gd name="T51" fmla="*/ 41 h 439"/>
                <a:gd name="T52" fmla="*/ 64 w 1536"/>
                <a:gd name="T53" fmla="*/ 65 h 439"/>
                <a:gd name="T54" fmla="*/ 42 w 1536"/>
                <a:gd name="T55" fmla="*/ 91 h 439"/>
                <a:gd name="T56" fmla="*/ 23 w 1536"/>
                <a:gd name="T57" fmla="*/ 120 h 439"/>
                <a:gd name="T58" fmla="*/ 10 w 1536"/>
                <a:gd name="T59" fmla="*/ 151 h 439"/>
                <a:gd name="T60" fmla="*/ 3 w 1536"/>
                <a:gd name="T61" fmla="*/ 185 h 439"/>
                <a:gd name="T62" fmla="*/ 0 w 1536"/>
                <a:gd name="T63" fmla="*/ 220 h 439"/>
                <a:gd name="T64" fmla="*/ 3 w 1536"/>
                <a:gd name="T65" fmla="*/ 253 h 439"/>
                <a:gd name="T66" fmla="*/ 10 w 1536"/>
                <a:gd name="T67" fmla="*/ 287 h 439"/>
                <a:gd name="T68" fmla="*/ 23 w 1536"/>
                <a:gd name="T69" fmla="*/ 319 h 439"/>
                <a:gd name="T70" fmla="*/ 42 w 1536"/>
                <a:gd name="T71" fmla="*/ 349 h 439"/>
                <a:gd name="T72" fmla="*/ 64 w 1536"/>
                <a:gd name="T73" fmla="*/ 375 h 439"/>
                <a:gd name="T74" fmla="*/ 90 w 1536"/>
                <a:gd name="T75" fmla="*/ 397 h 439"/>
                <a:gd name="T76" fmla="*/ 120 w 1536"/>
                <a:gd name="T77" fmla="*/ 414 h 439"/>
                <a:gd name="T78" fmla="*/ 152 w 1536"/>
                <a:gd name="T79" fmla="*/ 428 h 439"/>
                <a:gd name="T80" fmla="*/ 186 w 1536"/>
                <a:gd name="T81" fmla="*/ 436 h 439"/>
                <a:gd name="T82" fmla="*/ 219 w 1536"/>
                <a:gd name="T83" fmla="*/ 439 h 439"/>
                <a:gd name="T84" fmla="*/ 1316 w 1536"/>
                <a:gd name="T85" fmla="*/ 439 h 4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36"/>
                <a:gd name="T130" fmla="*/ 0 h 439"/>
                <a:gd name="T131" fmla="*/ 1536 w 1536"/>
                <a:gd name="T132" fmla="*/ 439 h 4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36" h="439">
                  <a:moveTo>
                    <a:pt x="1316" y="439"/>
                  </a:moveTo>
                  <a:lnTo>
                    <a:pt x="1350" y="436"/>
                  </a:lnTo>
                  <a:lnTo>
                    <a:pt x="1383" y="428"/>
                  </a:lnTo>
                  <a:lnTo>
                    <a:pt x="1416" y="414"/>
                  </a:lnTo>
                  <a:lnTo>
                    <a:pt x="1445" y="397"/>
                  </a:lnTo>
                  <a:lnTo>
                    <a:pt x="1471" y="375"/>
                  </a:lnTo>
                  <a:lnTo>
                    <a:pt x="1493" y="349"/>
                  </a:lnTo>
                  <a:lnTo>
                    <a:pt x="1512" y="319"/>
                  </a:lnTo>
                  <a:lnTo>
                    <a:pt x="1525" y="287"/>
                  </a:lnTo>
                  <a:lnTo>
                    <a:pt x="1533" y="253"/>
                  </a:lnTo>
                  <a:lnTo>
                    <a:pt x="1536" y="220"/>
                  </a:lnTo>
                  <a:lnTo>
                    <a:pt x="1533" y="185"/>
                  </a:lnTo>
                  <a:lnTo>
                    <a:pt x="1525" y="151"/>
                  </a:lnTo>
                  <a:lnTo>
                    <a:pt x="1512" y="120"/>
                  </a:lnTo>
                  <a:lnTo>
                    <a:pt x="1493" y="91"/>
                  </a:lnTo>
                  <a:lnTo>
                    <a:pt x="1471" y="65"/>
                  </a:lnTo>
                  <a:lnTo>
                    <a:pt x="1445" y="41"/>
                  </a:lnTo>
                  <a:lnTo>
                    <a:pt x="1416" y="24"/>
                  </a:lnTo>
                  <a:lnTo>
                    <a:pt x="1383" y="10"/>
                  </a:lnTo>
                  <a:lnTo>
                    <a:pt x="1350" y="3"/>
                  </a:lnTo>
                  <a:lnTo>
                    <a:pt x="1316" y="0"/>
                  </a:lnTo>
                  <a:lnTo>
                    <a:pt x="219" y="0"/>
                  </a:lnTo>
                  <a:lnTo>
                    <a:pt x="186" y="3"/>
                  </a:lnTo>
                  <a:lnTo>
                    <a:pt x="152" y="10"/>
                  </a:lnTo>
                  <a:lnTo>
                    <a:pt x="120" y="24"/>
                  </a:lnTo>
                  <a:lnTo>
                    <a:pt x="90" y="41"/>
                  </a:lnTo>
                  <a:lnTo>
                    <a:pt x="64" y="65"/>
                  </a:lnTo>
                  <a:lnTo>
                    <a:pt x="42" y="91"/>
                  </a:lnTo>
                  <a:lnTo>
                    <a:pt x="23" y="120"/>
                  </a:lnTo>
                  <a:lnTo>
                    <a:pt x="10" y="151"/>
                  </a:lnTo>
                  <a:lnTo>
                    <a:pt x="3" y="185"/>
                  </a:lnTo>
                  <a:lnTo>
                    <a:pt x="0" y="220"/>
                  </a:lnTo>
                  <a:lnTo>
                    <a:pt x="3" y="253"/>
                  </a:lnTo>
                  <a:lnTo>
                    <a:pt x="10" y="287"/>
                  </a:lnTo>
                  <a:lnTo>
                    <a:pt x="23" y="319"/>
                  </a:lnTo>
                  <a:lnTo>
                    <a:pt x="42" y="349"/>
                  </a:lnTo>
                  <a:lnTo>
                    <a:pt x="64" y="375"/>
                  </a:lnTo>
                  <a:lnTo>
                    <a:pt x="90" y="397"/>
                  </a:lnTo>
                  <a:lnTo>
                    <a:pt x="120" y="414"/>
                  </a:lnTo>
                  <a:lnTo>
                    <a:pt x="152" y="428"/>
                  </a:lnTo>
                  <a:lnTo>
                    <a:pt x="186" y="436"/>
                  </a:lnTo>
                  <a:lnTo>
                    <a:pt x="219" y="439"/>
                  </a:lnTo>
                  <a:lnTo>
                    <a:pt x="1316" y="439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2"/>
            <p:cNvSpPr>
              <a:spLocks/>
            </p:cNvSpPr>
            <p:nvPr/>
          </p:nvSpPr>
          <p:spPr bwMode="auto">
            <a:xfrm>
              <a:off x="559" y="1863"/>
              <a:ext cx="220" cy="220"/>
            </a:xfrm>
            <a:custGeom>
              <a:avLst/>
              <a:gdLst>
                <a:gd name="T0" fmla="*/ 0 w 220"/>
                <a:gd name="T1" fmla="*/ 110 h 220"/>
                <a:gd name="T2" fmla="*/ 3 w 220"/>
                <a:gd name="T3" fmla="*/ 85 h 220"/>
                <a:gd name="T4" fmla="*/ 10 w 220"/>
                <a:gd name="T5" fmla="*/ 61 h 220"/>
                <a:gd name="T6" fmla="*/ 24 w 220"/>
                <a:gd name="T7" fmla="*/ 41 h 220"/>
                <a:gd name="T8" fmla="*/ 41 w 220"/>
                <a:gd name="T9" fmla="*/ 23 h 220"/>
                <a:gd name="T10" fmla="*/ 62 w 220"/>
                <a:gd name="T11" fmla="*/ 10 h 220"/>
                <a:gd name="T12" fmla="*/ 85 w 220"/>
                <a:gd name="T13" fmla="*/ 3 h 220"/>
                <a:gd name="T14" fmla="*/ 110 w 220"/>
                <a:gd name="T15" fmla="*/ 0 h 220"/>
                <a:gd name="T16" fmla="*/ 135 w 220"/>
                <a:gd name="T17" fmla="*/ 3 h 220"/>
                <a:gd name="T18" fmla="*/ 158 w 220"/>
                <a:gd name="T19" fmla="*/ 10 h 220"/>
                <a:gd name="T20" fmla="*/ 179 w 220"/>
                <a:gd name="T21" fmla="*/ 23 h 220"/>
                <a:gd name="T22" fmla="*/ 196 w 220"/>
                <a:gd name="T23" fmla="*/ 41 h 220"/>
                <a:gd name="T24" fmla="*/ 209 w 220"/>
                <a:gd name="T25" fmla="*/ 61 h 220"/>
                <a:gd name="T26" fmla="*/ 217 w 220"/>
                <a:gd name="T27" fmla="*/ 85 h 220"/>
                <a:gd name="T28" fmla="*/ 220 w 220"/>
                <a:gd name="T29" fmla="*/ 110 h 220"/>
                <a:gd name="T30" fmla="*/ 217 w 220"/>
                <a:gd name="T31" fmla="*/ 133 h 220"/>
                <a:gd name="T32" fmla="*/ 209 w 220"/>
                <a:gd name="T33" fmla="*/ 157 h 220"/>
                <a:gd name="T34" fmla="*/ 196 w 220"/>
                <a:gd name="T35" fmla="*/ 177 h 220"/>
                <a:gd name="T36" fmla="*/ 179 w 220"/>
                <a:gd name="T37" fmla="*/ 195 h 220"/>
                <a:gd name="T38" fmla="*/ 158 w 220"/>
                <a:gd name="T39" fmla="*/ 208 h 220"/>
                <a:gd name="T40" fmla="*/ 135 w 220"/>
                <a:gd name="T41" fmla="*/ 217 h 220"/>
                <a:gd name="T42" fmla="*/ 110 w 220"/>
                <a:gd name="T43" fmla="*/ 220 h 220"/>
                <a:gd name="T44" fmla="*/ 85 w 220"/>
                <a:gd name="T45" fmla="*/ 217 h 220"/>
                <a:gd name="T46" fmla="*/ 62 w 220"/>
                <a:gd name="T47" fmla="*/ 208 h 220"/>
                <a:gd name="T48" fmla="*/ 41 w 220"/>
                <a:gd name="T49" fmla="*/ 195 h 220"/>
                <a:gd name="T50" fmla="*/ 24 w 220"/>
                <a:gd name="T51" fmla="*/ 177 h 220"/>
                <a:gd name="T52" fmla="*/ 10 w 220"/>
                <a:gd name="T53" fmla="*/ 157 h 220"/>
                <a:gd name="T54" fmla="*/ 3 w 220"/>
                <a:gd name="T55" fmla="*/ 133 h 220"/>
                <a:gd name="T56" fmla="*/ 0 w 220"/>
                <a:gd name="T57" fmla="*/ 110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220"/>
                <a:gd name="T89" fmla="*/ 220 w 220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220">
                  <a:moveTo>
                    <a:pt x="0" y="110"/>
                  </a:moveTo>
                  <a:lnTo>
                    <a:pt x="3" y="85"/>
                  </a:lnTo>
                  <a:lnTo>
                    <a:pt x="10" y="61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2" y="10"/>
                  </a:lnTo>
                  <a:lnTo>
                    <a:pt x="85" y="3"/>
                  </a:lnTo>
                  <a:lnTo>
                    <a:pt x="110" y="0"/>
                  </a:lnTo>
                  <a:lnTo>
                    <a:pt x="135" y="3"/>
                  </a:lnTo>
                  <a:lnTo>
                    <a:pt x="158" y="10"/>
                  </a:lnTo>
                  <a:lnTo>
                    <a:pt x="179" y="23"/>
                  </a:lnTo>
                  <a:lnTo>
                    <a:pt x="196" y="41"/>
                  </a:lnTo>
                  <a:lnTo>
                    <a:pt x="209" y="61"/>
                  </a:lnTo>
                  <a:lnTo>
                    <a:pt x="217" y="85"/>
                  </a:lnTo>
                  <a:lnTo>
                    <a:pt x="220" y="110"/>
                  </a:lnTo>
                  <a:lnTo>
                    <a:pt x="217" y="133"/>
                  </a:lnTo>
                  <a:lnTo>
                    <a:pt x="209" y="157"/>
                  </a:lnTo>
                  <a:lnTo>
                    <a:pt x="196" y="177"/>
                  </a:lnTo>
                  <a:lnTo>
                    <a:pt x="179" y="195"/>
                  </a:lnTo>
                  <a:lnTo>
                    <a:pt x="158" y="208"/>
                  </a:lnTo>
                  <a:lnTo>
                    <a:pt x="135" y="217"/>
                  </a:lnTo>
                  <a:lnTo>
                    <a:pt x="110" y="220"/>
                  </a:lnTo>
                  <a:lnTo>
                    <a:pt x="85" y="217"/>
                  </a:lnTo>
                  <a:lnTo>
                    <a:pt x="62" y="208"/>
                  </a:lnTo>
                  <a:lnTo>
                    <a:pt x="41" y="195"/>
                  </a:lnTo>
                  <a:lnTo>
                    <a:pt x="24" y="177"/>
                  </a:lnTo>
                  <a:lnTo>
                    <a:pt x="10" y="157"/>
                  </a:lnTo>
                  <a:lnTo>
                    <a:pt x="3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3"/>
            <p:cNvSpPr>
              <a:spLocks/>
            </p:cNvSpPr>
            <p:nvPr/>
          </p:nvSpPr>
          <p:spPr bwMode="auto">
            <a:xfrm>
              <a:off x="1437" y="1863"/>
              <a:ext cx="219" cy="220"/>
            </a:xfrm>
            <a:custGeom>
              <a:avLst/>
              <a:gdLst>
                <a:gd name="T0" fmla="*/ 0 w 219"/>
                <a:gd name="T1" fmla="*/ 110 h 220"/>
                <a:gd name="T2" fmla="*/ 3 w 219"/>
                <a:gd name="T3" fmla="*/ 85 h 220"/>
                <a:gd name="T4" fmla="*/ 10 w 219"/>
                <a:gd name="T5" fmla="*/ 61 h 220"/>
                <a:gd name="T6" fmla="*/ 23 w 219"/>
                <a:gd name="T7" fmla="*/ 41 h 220"/>
                <a:gd name="T8" fmla="*/ 41 w 219"/>
                <a:gd name="T9" fmla="*/ 23 h 220"/>
                <a:gd name="T10" fmla="*/ 61 w 219"/>
                <a:gd name="T11" fmla="*/ 10 h 220"/>
                <a:gd name="T12" fmla="*/ 85 w 219"/>
                <a:gd name="T13" fmla="*/ 3 h 220"/>
                <a:gd name="T14" fmla="*/ 109 w 219"/>
                <a:gd name="T15" fmla="*/ 0 h 220"/>
                <a:gd name="T16" fmla="*/ 134 w 219"/>
                <a:gd name="T17" fmla="*/ 3 h 220"/>
                <a:gd name="T18" fmla="*/ 158 w 219"/>
                <a:gd name="T19" fmla="*/ 10 h 220"/>
                <a:gd name="T20" fmla="*/ 178 w 219"/>
                <a:gd name="T21" fmla="*/ 23 h 220"/>
                <a:gd name="T22" fmla="*/ 196 w 219"/>
                <a:gd name="T23" fmla="*/ 41 h 220"/>
                <a:gd name="T24" fmla="*/ 209 w 219"/>
                <a:gd name="T25" fmla="*/ 61 h 220"/>
                <a:gd name="T26" fmla="*/ 216 w 219"/>
                <a:gd name="T27" fmla="*/ 85 h 220"/>
                <a:gd name="T28" fmla="*/ 219 w 219"/>
                <a:gd name="T29" fmla="*/ 110 h 220"/>
                <a:gd name="T30" fmla="*/ 216 w 219"/>
                <a:gd name="T31" fmla="*/ 133 h 220"/>
                <a:gd name="T32" fmla="*/ 209 w 219"/>
                <a:gd name="T33" fmla="*/ 157 h 220"/>
                <a:gd name="T34" fmla="*/ 196 w 219"/>
                <a:gd name="T35" fmla="*/ 177 h 220"/>
                <a:gd name="T36" fmla="*/ 178 w 219"/>
                <a:gd name="T37" fmla="*/ 195 h 220"/>
                <a:gd name="T38" fmla="*/ 158 w 219"/>
                <a:gd name="T39" fmla="*/ 208 h 220"/>
                <a:gd name="T40" fmla="*/ 134 w 219"/>
                <a:gd name="T41" fmla="*/ 217 h 220"/>
                <a:gd name="T42" fmla="*/ 109 w 219"/>
                <a:gd name="T43" fmla="*/ 220 h 220"/>
                <a:gd name="T44" fmla="*/ 85 w 219"/>
                <a:gd name="T45" fmla="*/ 217 h 220"/>
                <a:gd name="T46" fmla="*/ 61 w 219"/>
                <a:gd name="T47" fmla="*/ 208 h 220"/>
                <a:gd name="T48" fmla="*/ 41 w 219"/>
                <a:gd name="T49" fmla="*/ 195 h 220"/>
                <a:gd name="T50" fmla="*/ 23 w 219"/>
                <a:gd name="T51" fmla="*/ 177 h 220"/>
                <a:gd name="T52" fmla="*/ 10 w 219"/>
                <a:gd name="T53" fmla="*/ 157 h 220"/>
                <a:gd name="T54" fmla="*/ 3 w 219"/>
                <a:gd name="T55" fmla="*/ 133 h 220"/>
                <a:gd name="T56" fmla="*/ 0 w 219"/>
                <a:gd name="T57" fmla="*/ 110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"/>
                <a:gd name="T88" fmla="*/ 0 h 220"/>
                <a:gd name="T89" fmla="*/ 219 w 219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" h="220">
                  <a:moveTo>
                    <a:pt x="0" y="110"/>
                  </a:moveTo>
                  <a:lnTo>
                    <a:pt x="3" y="85"/>
                  </a:lnTo>
                  <a:lnTo>
                    <a:pt x="10" y="61"/>
                  </a:lnTo>
                  <a:lnTo>
                    <a:pt x="23" y="41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85" y="3"/>
                  </a:lnTo>
                  <a:lnTo>
                    <a:pt x="109" y="0"/>
                  </a:lnTo>
                  <a:lnTo>
                    <a:pt x="134" y="3"/>
                  </a:lnTo>
                  <a:lnTo>
                    <a:pt x="158" y="10"/>
                  </a:lnTo>
                  <a:lnTo>
                    <a:pt x="178" y="23"/>
                  </a:lnTo>
                  <a:lnTo>
                    <a:pt x="196" y="41"/>
                  </a:lnTo>
                  <a:lnTo>
                    <a:pt x="209" y="61"/>
                  </a:lnTo>
                  <a:lnTo>
                    <a:pt x="216" y="85"/>
                  </a:lnTo>
                  <a:lnTo>
                    <a:pt x="219" y="110"/>
                  </a:lnTo>
                  <a:lnTo>
                    <a:pt x="216" y="133"/>
                  </a:lnTo>
                  <a:lnTo>
                    <a:pt x="209" y="157"/>
                  </a:lnTo>
                  <a:lnTo>
                    <a:pt x="196" y="177"/>
                  </a:lnTo>
                  <a:lnTo>
                    <a:pt x="178" y="195"/>
                  </a:lnTo>
                  <a:lnTo>
                    <a:pt x="158" y="208"/>
                  </a:lnTo>
                  <a:lnTo>
                    <a:pt x="134" y="217"/>
                  </a:lnTo>
                  <a:lnTo>
                    <a:pt x="109" y="220"/>
                  </a:lnTo>
                  <a:lnTo>
                    <a:pt x="85" y="217"/>
                  </a:lnTo>
                  <a:lnTo>
                    <a:pt x="61" y="208"/>
                  </a:lnTo>
                  <a:lnTo>
                    <a:pt x="41" y="195"/>
                  </a:lnTo>
                  <a:lnTo>
                    <a:pt x="23" y="177"/>
                  </a:lnTo>
                  <a:lnTo>
                    <a:pt x="10" y="157"/>
                  </a:lnTo>
                  <a:lnTo>
                    <a:pt x="3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4"/>
            <p:cNvSpPr>
              <a:spLocks noChangeArrowheads="1"/>
            </p:cNvSpPr>
            <p:nvPr/>
          </p:nvSpPr>
          <p:spPr bwMode="auto">
            <a:xfrm>
              <a:off x="1503" y="185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300" b="1">
                  <a:solidFill>
                    <a:srgbClr val="FFFFFF"/>
                  </a:solidFill>
                </a:rPr>
                <a:t>c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6183" name="Rectangle 15"/>
            <p:cNvSpPr>
              <a:spLocks noChangeArrowheads="1"/>
            </p:cNvSpPr>
            <p:nvPr/>
          </p:nvSpPr>
          <p:spPr bwMode="auto">
            <a:xfrm>
              <a:off x="1498" y="1904"/>
              <a:ext cx="97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Rectangle 16"/>
            <p:cNvSpPr>
              <a:spLocks noChangeArrowheads="1"/>
            </p:cNvSpPr>
            <p:nvPr/>
          </p:nvSpPr>
          <p:spPr bwMode="auto">
            <a:xfrm>
              <a:off x="625" y="185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300" b="1">
                  <a:solidFill>
                    <a:srgbClr val="FFFFFF"/>
                  </a:solidFill>
                </a:rPr>
                <a:t>c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6185" name="Line 17"/>
            <p:cNvSpPr>
              <a:spLocks noChangeShapeType="1"/>
            </p:cNvSpPr>
            <p:nvPr/>
          </p:nvSpPr>
          <p:spPr bwMode="auto">
            <a:xfrm>
              <a:off x="779" y="1973"/>
              <a:ext cx="658" cy="1"/>
            </a:xfrm>
            <a:prstGeom prst="line">
              <a:avLst/>
            </a:prstGeom>
            <a:noFill/>
            <a:ln w="2063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8"/>
            <p:cNvSpPr>
              <a:spLocks/>
            </p:cNvSpPr>
            <p:nvPr/>
          </p:nvSpPr>
          <p:spPr bwMode="auto">
            <a:xfrm>
              <a:off x="746" y="1834"/>
              <a:ext cx="724" cy="63"/>
            </a:xfrm>
            <a:custGeom>
              <a:avLst/>
              <a:gdLst>
                <a:gd name="T0" fmla="*/ 0 w 724"/>
                <a:gd name="T1" fmla="*/ 63 h 63"/>
                <a:gd name="T2" fmla="*/ 50 w 724"/>
                <a:gd name="T3" fmla="*/ 42 h 63"/>
                <a:gd name="T4" fmla="*/ 101 w 724"/>
                <a:gd name="T5" fmla="*/ 26 h 63"/>
                <a:gd name="T6" fmla="*/ 155 w 724"/>
                <a:gd name="T7" fmla="*/ 14 h 63"/>
                <a:gd name="T8" fmla="*/ 212 w 724"/>
                <a:gd name="T9" fmla="*/ 6 h 63"/>
                <a:gd name="T10" fmla="*/ 270 w 724"/>
                <a:gd name="T11" fmla="*/ 1 h 63"/>
                <a:gd name="T12" fmla="*/ 328 w 724"/>
                <a:gd name="T13" fmla="*/ 0 h 63"/>
                <a:gd name="T14" fmla="*/ 387 w 724"/>
                <a:gd name="T15" fmla="*/ 3 h 63"/>
                <a:gd name="T16" fmla="*/ 445 w 724"/>
                <a:gd name="T17" fmla="*/ 7 h 63"/>
                <a:gd name="T18" fmla="*/ 504 w 724"/>
                <a:gd name="T19" fmla="*/ 13 h 63"/>
                <a:gd name="T20" fmla="*/ 561 w 724"/>
                <a:gd name="T21" fmla="*/ 23 h 63"/>
                <a:gd name="T22" fmla="*/ 618 w 724"/>
                <a:gd name="T23" fmla="*/ 33 h 63"/>
                <a:gd name="T24" fmla="*/ 672 w 724"/>
                <a:gd name="T25" fmla="*/ 47 h 63"/>
                <a:gd name="T26" fmla="*/ 724 w 724"/>
                <a:gd name="T27" fmla="*/ 6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63"/>
                <a:gd name="T44" fmla="*/ 724 w 72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63">
                  <a:moveTo>
                    <a:pt x="0" y="63"/>
                  </a:moveTo>
                  <a:lnTo>
                    <a:pt x="50" y="42"/>
                  </a:lnTo>
                  <a:lnTo>
                    <a:pt x="101" y="26"/>
                  </a:lnTo>
                  <a:lnTo>
                    <a:pt x="155" y="14"/>
                  </a:lnTo>
                  <a:lnTo>
                    <a:pt x="212" y="6"/>
                  </a:lnTo>
                  <a:lnTo>
                    <a:pt x="270" y="1"/>
                  </a:lnTo>
                  <a:lnTo>
                    <a:pt x="328" y="0"/>
                  </a:lnTo>
                  <a:lnTo>
                    <a:pt x="387" y="3"/>
                  </a:lnTo>
                  <a:lnTo>
                    <a:pt x="445" y="7"/>
                  </a:lnTo>
                  <a:lnTo>
                    <a:pt x="504" y="13"/>
                  </a:lnTo>
                  <a:lnTo>
                    <a:pt x="561" y="23"/>
                  </a:lnTo>
                  <a:lnTo>
                    <a:pt x="618" y="33"/>
                  </a:lnTo>
                  <a:lnTo>
                    <a:pt x="672" y="47"/>
                  </a:lnTo>
                  <a:lnTo>
                    <a:pt x="724" y="6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9"/>
            <p:cNvSpPr>
              <a:spLocks/>
            </p:cNvSpPr>
            <p:nvPr/>
          </p:nvSpPr>
          <p:spPr bwMode="auto">
            <a:xfrm>
              <a:off x="745" y="2049"/>
              <a:ext cx="725" cy="60"/>
            </a:xfrm>
            <a:custGeom>
              <a:avLst/>
              <a:gdLst>
                <a:gd name="T0" fmla="*/ 0 w 725"/>
                <a:gd name="T1" fmla="*/ 0 h 60"/>
                <a:gd name="T2" fmla="*/ 51 w 725"/>
                <a:gd name="T3" fmla="*/ 13 h 60"/>
                <a:gd name="T4" fmla="*/ 102 w 725"/>
                <a:gd name="T5" fmla="*/ 26 h 60"/>
                <a:gd name="T6" fmla="*/ 155 w 725"/>
                <a:gd name="T7" fmla="*/ 36 h 60"/>
                <a:gd name="T8" fmla="*/ 206 w 725"/>
                <a:gd name="T9" fmla="*/ 45 h 60"/>
                <a:gd name="T10" fmla="*/ 257 w 725"/>
                <a:gd name="T11" fmla="*/ 53 h 60"/>
                <a:gd name="T12" fmla="*/ 310 w 725"/>
                <a:gd name="T13" fmla="*/ 57 h 60"/>
                <a:gd name="T14" fmla="*/ 361 w 725"/>
                <a:gd name="T15" fmla="*/ 60 h 60"/>
                <a:gd name="T16" fmla="*/ 414 w 725"/>
                <a:gd name="T17" fmla="*/ 60 h 60"/>
                <a:gd name="T18" fmla="*/ 468 w 725"/>
                <a:gd name="T19" fmla="*/ 58 h 60"/>
                <a:gd name="T20" fmla="*/ 522 w 725"/>
                <a:gd name="T21" fmla="*/ 54 h 60"/>
                <a:gd name="T22" fmla="*/ 537 w 725"/>
                <a:gd name="T23" fmla="*/ 53 h 60"/>
                <a:gd name="T24" fmla="*/ 553 w 725"/>
                <a:gd name="T25" fmla="*/ 51 h 60"/>
                <a:gd name="T26" fmla="*/ 567 w 725"/>
                <a:gd name="T27" fmla="*/ 48 h 60"/>
                <a:gd name="T28" fmla="*/ 584 w 725"/>
                <a:gd name="T29" fmla="*/ 45 h 60"/>
                <a:gd name="T30" fmla="*/ 598 w 725"/>
                <a:gd name="T31" fmla="*/ 42 h 60"/>
                <a:gd name="T32" fmla="*/ 613 w 725"/>
                <a:gd name="T33" fmla="*/ 39 h 60"/>
                <a:gd name="T34" fmla="*/ 627 w 725"/>
                <a:gd name="T35" fmla="*/ 36 h 60"/>
                <a:gd name="T36" fmla="*/ 642 w 725"/>
                <a:gd name="T37" fmla="*/ 34 h 60"/>
                <a:gd name="T38" fmla="*/ 655 w 725"/>
                <a:gd name="T39" fmla="*/ 29 h 60"/>
                <a:gd name="T40" fmla="*/ 668 w 725"/>
                <a:gd name="T41" fmla="*/ 25 h 60"/>
                <a:gd name="T42" fmla="*/ 682 w 725"/>
                <a:gd name="T43" fmla="*/ 20 h 60"/>
                <a:gd name="T44" fmla="*/ 693 w 725"/>
                <a:gd name="T45" fmla="*/ 16 h 60"/>
                <a:gd name="T46" fmla="*/ 705 w 725"/>
                <a:gd name="T47" fmla="*/ 10 h 60"/>
                <a:gd name="T48" fmla="*/ 715 w 725"/>
                <a:gd name="T49" fmla="*/ 6 h 60"/>
                <a:gd name="T50" fmla="*/ 725 w 725"/>
                <a:gd name="T51" fmla="*/ 0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5"/>
                <a:gd name="T79" fmla="*/ 0 h 60"/>
                <a:gd name="T80" fmla="*/ 725 w 725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5" h="60">
                  <a:moveTo>
                    <a:pt x="0" y="0"/>
                  </a:moveTo>
                  <a:lnTo>
                    <a:pt x="51" y="13"/>
                  </a:lnTo>
                  <a:lnTo>
                    <a:pt x="102" y="26"/>
                  </a:lnTo>
                  <a:lnTo>
                    <a:pt x="155" y="36"/>
                  </a:lnTo>
                  <a:lnTo>
                    <a:pt x="206" y="45"/>
                  </a:lnTo>
                  <a:lnTo>
                    <a:pt x="257" y="53"/>
                  </a:lnTo>
                  <a:lnTo>
                    <a:pt x="310" y="57"/>
                  </a:lnTo>
                  <a:lnTo>
                    <a:pt x="361" y="60"/>
                  </a:lnTo>
                  <a:lnTo>
                    <a:pt x="414" y="60"/>
                  </a:lnTo>
                  <a:lnTo>
                    <a:pt x="468" y="58"/>
                  </a:lnTo>
                  <a:lnTo>
                    <a:pt x="522" y="54"/>
                  </a:lnTo>
                  <a:lnTo>
                    <a:pt x="537" y="53"/>
                  </a:lnTo>
                  <a:lnTo>
                    <a:pt x="553" y="51"/>
                  </a:lnTo>
                  <a:lnTo>
                    <a:pt x="567" y="48"/>
                  </a:lnTo>
                  <a:lnTo>
                    <a:pt x="584" y="45"/>
                  </a:lnTo>
                  <a:lnTo>
                    <a:pt x="598" y="42"/>
                  </a:lnTo>
                  <a:lnTo>
                    <a:pt x="613" y="39"/>
                  </a:lnTo>
                  <a:lnTo>
                    <a:pt x="627" y="36"/>
                  </a:lnTo>
                  <a:lnTo>
                    <a:pt x="642" y="34"/>
                  </a:lnTo>
                  <a:lnTo>
                    <a:pt x="655" y="29"/>
                  </a:lnTo>
                  <a:lnTo>
                    <a:pt x="668" y="25"/>
                  </a:lnTo>
                  <a:lnTo>
                    <a:pt x="682" y="20"/>
                  </a:lnTo>
                  <a:lnTo>
                    <a:pt x="693" y="16"/>
                  </a:lnTo>
                  <a:lnTo>
                    <a:pt x="705" y="10"/>
                  </a:lnTo>
                  <a:lnTo>
                    <a:pt x="715" y="6"/>
                  </a:lnTo>
                  <a:lnTo>
                    <a:pt x="725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20"/>
            <p:cNvSpPr>
              <a:spLocks/>
            </p:cNvSpPr>
            <p:nvPr/>
          </p:nvSpPr>
          <p:spPr bwMode="auto">
            <a:xfrm>
              <a:off x="669" y="2083"/>
              <a:ext cx="877" cy="73"/>
            </a:xfrm>
            <a:custGeom>
              <a:avLst/>
              <a:gdLst>
                <a:gd name="T0" fmla="*/ 0 w 877"/>
                <a:gd name="T1" fmla="*/ 0 h 73"/>
                <a:gd name="T2" fmla="*/ 39 w 877"/>
                <a:gd name="T3" fmla="*/ 14 h 73"/>
                <a:gd name="T4" fmla="*/ 80 w 877"/>
                <a:gd name="T5" fmla="*/ 26 h 73"/>
                <a:gd name="T6" fmla="*/ 121 w 877"/>
                <a:gd name="T7" fmla="*/ 38 h 73"/>
                <a:gd name="T8" fmla="*/ 165 w 877"/>
                <a:gd name="T9" fmla="*/ 46 h 73"/>
                <a:gd name="T10" fmla="*/ 208 w 877"/>
                <a:gd name="T11" fmla="*/ 55 h 73"/>
                <a:gd name="T12" fmla="*/ 253 w 877"/>
                <a:gd name="T13" fmla="*/ 61 h 73"/>
                <a:gd name="T14" fmla="*/ 297 w 877"/>
                <a:gd name="T15" fmla="*/ 65 h 73"/>
                <a:gd name="T16" fmla="*/ 342 w 877"/>
                <a:gd name="T17" fmla="*/ 70 h 73"/>
                <a:gd name="T18" fmla="*/ 387 w 877"/>
                <a:gd name="T19" fmla="*/ 71 h 73"/>
                <a:gd name="T20" fmla="*/ 431 w 877"/>
                <a:gd name="T21" fmla="*/ 73 h 73"/>
                <a:gd name="T22" fmla="*/ 477 w 877"/>
                <a:gd name="T23" fmla="*/ 71 h 73"/>
                <a:gd name="T24" fmla="*/ 521 w 877"/>
                <a:gd name="T25" fmla="*/ 70 h 73"/>
                <a:gd name="T26" fmla="*/ 563 w 877"/>
                <a:gd name="T27" fmla="*/ 67 h 73"/>
                <a:gd name="T28" fmla="*/ 589 w 877"/>
                <a:gd name="T29" fmla="*/ 64 h 73"/>
                <a:gd name="T30" fmla="*/ 614 w 877"/>
                <a:gd name="T31" fmla="*/ 61 h 73"/>
                <a:gd name="T32" fmla="*/ 639 w 877"/>
                <a:gd name="T33" fmla="*/ 57 h 73"/>
                <a:gd name="T34" fmla="*/ 664 w 877"/>
                <a:gd name="T35" fmla="*/ 54 h 73"/>
                <a:gd name="T36" fmla="*/ 689 w 877"/>
                <a:gd name="T37" fmla="*/ 49 h 73"/>
                <a:gd name="T38" fmla="*/ 714 w 877"/>
                <a:gd name="T39" fmla="*/ 45 h 73"/>
                <a:gd name="T40" fmla="*/ 737 w 877"/>
                <a:gd name="T41" fmla="*/ 39 h 73"/>
                <a:gd name="T42" fmla="*/ 760 w 877"/>
                <a:gd name="T43" fmla="*/ 33 h 73"/>
                <a:gd name="T44" fmla="*/ 784 w 877"/>
                <a:gd name="T45" fmla="*/ 27 h 73"/>
                <a:gd name="T46" fmla="*/ 809 w 877"/>
                <a:gd name="T47" fmla="*/ 22 h 73"/>
                <a:gd name="T48" fmla="*/ 831 w 877"/>
                <a:gd name="T49" fmla="*/ 14 h 73"/>
                <a:gd name="T50" fmla="*/ 854 w 877"/>
                <a:gd name="T51" fmla="*/ 7 h 73"/>
                <a:gd name="T52" fmla="*/ 877 w 877"/>
                <a:gd name="T53" fmla="*/ 0 h 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7"/>
                <a:gd name="T82" fmla="*/ 0 h 73"/>
                <a:gd name="T83" fmla="*/ 877 w 877"/>
                <a:gd name="T84" fmla="*/ 73 h 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7" h="73">
                  <a:moveTo>
                    <a:pt x="0" y="0"/>
                  </a:moveTo>
                  <a:lnTo>
                    <a:pt x="39" y="14"/>
                  </a:lnTo>
                  <a:lnTo>
                    <a:pt x="80" y="26"/>
                  </a:lnTo>
                  <a:lnTo>
                    <a:pt x="121" y="38"/>
                  </a:lnTo>
                  <a:lnTo>
                    <a:pt x="165" y="46"/>
                  </a:lnTo>
                  <a:lnTo>
                    <a:pt x="208" y="55"/>
                  </a:lnTo>
                  <a:lnTo>
                    <a:pt x="253" y="61"/>
                  </a:lnTo>
                  <a:lnTo>
                    <a:pt x="297" y="65"/>
                  </a:lnTo>
                  <a:lnTo>
                    <a:pt x="342" y="70"/>
                  </a:lnTo>
                  <a:lnTo>
                    <a:pt x="387" y="71"/>
                  </a:lnTo>
                  <a:lnTo>
                    <a:pt x="431" y="73"/>
                  </a:lnTo>
                  <a:lnTo>
                    <a:pt x="477" y="71"/>
                  </a:lnTo>
                  <a:lnTo>
                    <a:pt x="521" y="70"/>
                  </a:lnTo>
                  <a:lnTo>
                    <a:pt x="563" y="67"/>
                  </a:lnTo>
                  <a:lnTo>
                    <a:pt x="589" y="64"/>
                  </a:lnTo>
                  <a:lnTo>
                    <a:pt x="614" y="61"/>
                  </a:lnTo>
                  <a:lnTo>
                    <a:pt x="639" y="57"/>
                  </a:lnTo>
                  <a:lnTo>
                    <a:pt x="664" y="54"/>
                  </a:lnTo>
                  <a:lnTo>
                    <a:pt x="689" y="49"/>
                  </a:lnTo>
                  <a:lnTo>
                    <a:pt x="714" y="45"/>
                  </a:lnTo>
                  <a:lnTo>
                    <a:pt x="737" y="39"/>
                  </a:lnTo>
                  <a:lnTo>
                    <a:pt x="760" y="33"/>
                  </a:lnTo>
                  <a:lnTo>
                    <a:pt x="784" y="27"/>
                  </a:lnTo>
                  <a:lnTo>
                    <a:pt x="809" y="22"/>
                  </a:lnTo>
                  <a:lnTo>
                    <a:pt x="831" y="14"/>
                  </a:lnTo>
                  <a:lnTo>
                    <a:pt x="854" y="7"/>
                  </a:lnTo>
                  <a:lnTo>
                    <a:pt x="877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21"/>
            <p:cNvSpPr>
              <a:spLocks/>
            </p:cNvSpPr>
            <p:nvPr/>
          </p:nvSpPr>
          <p:spPr bwMode="auto">
            <a:xfrm>
              <a:off x="669" y="1790"/>
              <a:ext cx="877" cy="73"/>
            </a:xfrm>
            <a:custGeom>
              <a:avLst/>
              <a:gdLst>
                <a:gd name="T0" fmla="*/ 0 w 877"/>
                <a:gd name="T1" fmla="*/ 71 h 73"/>
                <a:gd name="T2" fmla="*/ 3 w 877"/>
                <a:gd name="T3" fmla="*/ 70 h 73"/>
                <a:gd name="T4" fmla="*/ 4 w 877"/>
                <a:gd name="T5" fmla="*/ 67 h 73"/>
                <a:gd name="T6" fmla="*/ 7 w 877"/>
                <a:gd name="T7" fmla="*/ 66 h 73"/>
                <a:gd name="T8" fmla="*/ 9 w 877"/>
                <a:gd name="T9" fmla="*/ 63 h 73"/>
                <a:gd name="T10" fmla="*/ 12 w 877"/>
                <a:gd name="T11" fmla="*/ 61 h 73"/>
                <a:gd name="T12" fmla="*/ 20 w 877"/>
                <a:gd name="T13" fmla="*/ 55 h 73"/>
                <a:gd name="T14" fmla="*/ 31 w 877"/>
                <a:gd name="T15" fmla="*/ 51 h 73"/>
                <a:gd name="T16" fmla="*/ 39 w 877"/>
                <a:gd name="T17" fmla="*/ 47 h 73"/>
                <a:gd name="T18" fmla="*/ 50 w 877"/>
                <a:gd name="T19" fmla="*/ 44 h 73"/>
                <a:gd name="T20" fmla="*/ 58 w 877"/>
                <a:gd name="T21" fmla="*/ 42 h 73"/>
                <a:gd name="T22" fmla="*/ 77 w 877"/>
                <a:gd name="T23" fmla="*/ 38 h 73"/>
                <a:gd name="T24" fmla="*/ 101 w 877"/>
                <a:gd name="T25" fmla="*/ 32 h 73"/>
                <a:gd name="T26" fmla="*/ 121 w 877"/>
                <a:gd name="T27" fmla="*/ 26 h 73"/>
                <a:gd name="T28" fmla="*/ 140 w 877"/>
                <a:gd name="T29" fmla="*/ 22 h 73"/>
                <a:gd name="T30" fmla="*/ 158 w 877"/>
                <a:gd name="T31" fmla="*/ 19 h 73"/>
                <a:gd name="T32" fmla="*/ 174 w 877"/>
                <a:gd name="T33" fmla="*/ 14 h 73"/>
                <a:gd name="T34" fmla="*/ 189 w 877"/>
                <a:gd name="T35" fmla="*/ 11 h 73"/>
                <a:gd name="T36" fmla="*/ 205 w 877"/>
                <a:gd name="T37" fmla="*/ 10 h 73"/>
                <a:gd name="T38" fmla="*/ 222 w 877"/>
                <a:gd name="T39" fmla="*/ 7 h 73"/>
                <a:gd name="T40" fmla="*/ 240 w 877"/>
                <a:gd name="T41" fmla="*/ 6 h 73"/>
                <a:gd name="T42" fmla="*/ 268 w 877"/>
                <a:gd name="T43" fmla="*/ 4 h 73"/>
                <a:gd name="T44" fmla="*/ 298 w 877"/>
                <a:gd name="T45" fmla="*/ 1 h 73"/>
                <a:gd name="T46" fmla="*/ 332 w 877"/>
                <a:gd name="T47" fmla="*/ 1 h 73"/>
                <a:gd name="T48" fmla="*/ 367 w 877"/>
                <a:gd name="T49" fmla="*/ 0 h 73"/>
                <a:gd name="T50" fmla="*/ 404 w 877"/>
                <a:gd name="T51" fmla="*/ 0 h 73"/>
                <a:gd name="T52" fmla="*/ 440 w 877"/>
                <a:gd name="T53" fmla="*/ 1 h 73"/>
                <a:gd name="T54" fmla="*/ 475 w 877"/>
                <a:gd name="T55" fmla="*/ 1 h 73"/>
                <a:gd name="T56" fmla="*/ 512 w 877"/>
                <a:gd name="T57" fmla="*/ 3 h 73"/>
                <a:gd name="T58" fmla="*/ 544 w 877"/>
                <a:gd name="T59" fmla="*/ 6 h 73"/>
                <a:gd name="T60" fmla="*/ 583 w 877"/>
                <a:gd name="T61" fmla="*/ 9 h 73"/>
                <a:gd name="T62" fmla="*/ 624 w 877"/>
                <a:gd name="T63" fmla="*/ 13 h 73"/>
                <a:gd name="T64" fmla="*/ 661 w 877"/>
                <a:gd name="T65" fmla="*/ 19 h 73"/>
                <a:gd name="T66" fmla="*/ 693 w 877"/>
                <a:gd name="T67" fmla="*/ 26 h 73"/>
                <a:gd name="T68" fmla="*/ 724 w 877"/>
                <a:gd name="T69" fmla="*/ 33 h 73"/>
                <a:gd name="T70" fmla="*/ 753 w 877"/>
                <a:gd name="T71" fmla="*/ 41 h 73"/>
                <a:gd name="T72" fmla="*/ 781 w 877"/>
                <a:gd name="T73" fmla="*/ 48 h 73"/>
                <a:gd name="T74" fmla="*/ 810 w 877"/>
                <a:gd name="T75" fmla="*/ 57 h 73"/>
                <a:gd name="T76" fmla="*/ 842 w 877"/>
                <a:gd name="T77" fmla="*/ 64 h 73"/>
                <a:gd name="T78" fmla="*/ 877 w 877"/>
                <a:gd name="T79" fmla="*/ 73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7"/>
                <a:gd name="T121" fmla="*/ 0 h 73"/>
                <a:gd name="T122" fmla="*/ 877 w 877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7" h="73">
                  <a:moveTo>
                    <a:pt x="0" y="73"/>
                  </a:moveTo>
                  <a:lnTo>
                    <a:pt x="0" y="71"/>
                  </a:lnTo>
                  <a:lnTo>
                    <a:pt x="1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6" y="58"/>
                  </a:lnTo>
                  <a:lnTo>
                    <a:pt x="20" y="55"/>
                  </a:lnTo>
                  <a:lnTo>
                    <a:pt x="26" y="52"/>
                  </a:lnTo>
                  <a:lnTo>
                    <a:pt x="31" y="51"/>
                  </a:lnTo>
                  <a:lnTo>
                    <a:pt x="35" y="48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50" y="44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4" y="41"/>
                  </a:lnTo>
                  <a:lnTo>
                    <a:pt x="77" y="38"/>
                  </a:lnTo>
                  <a:lnTo>
                    <a:pt x="89" y="35"/>
                  </a:lnTo>
                  <a:lnTo>
                    <a:pt x="101" y="32"/>
                  </a:lnTo>
                  <a:lnTo>
                    <a:pt x="112" y="29"/>
                  </a:lnTo>
                  <a:lnTo>
                    <a:pt x="121" y="26"/>
                  </a:lnTo>
                  <a:lnTo>
                    <a:pt x="131" y="25"/>
                  </a:lnTo>
                  <a:lnTo>
                    <a:pt x="140" y="22"/>
                  </a:lnTo>
                  <a:lnTo>
                    <a:pt x="149" y="20"/>
                  </a:lnTo>
                  <a:lnTo>
                    <a:pt x="158" y="19"/>
                  </a:lnTo>
                  <a:lnTo>
                    <a:pt x="165" y="16"/>
                  </a:lnTo>
                  <a:lnTo>
                    <a:pt x="174" y="14"/>
                  </a:lnTo>
                  <a:lnTo>
                    <a:pt x="181" y="13"/>
                  </a:lnTo>
                  <a:lnTo>
                    <a:pt x="189" y="11"/>
                  </a:lnTo>
                  <a:lnTo>
                    <a:pt x="197" y="10"/>
                  </a:lnTo>
                  <a:lnTo>
                    <a:pt x="205" y="10"/>
                  </a:lnTo>
                  <a:lnTo>
                    <a:pt x="213" y="9"/>
                  </a:lnTo>
                  <a:lnTo>
                    <a:pt x="222" y="7"/>
                  </a:lnTo>
                  <a:lnTo>
                    <a:pt x="231" y="6"/>
                  </a:lnTo>
                  <a:lnTo>
                    <a:pt x="240" y="6"/>
                  </a:lnTo>
                  <a:lnTo>
                    <a:pt x="253" y="4"/>
                  </a:lnTo>
                  <a:lnTo>
                    <a:pt x="268" y="4"/>
                  </a:lnTo>
                  <a:lnTo>
                    <a:pt x="282" y="3"/>
                  </a:lnTo>
                  <a:lnTo>
                    <a:pt x="298" y="1"/>
                  </a:lnTo>
                  <a:lnTo>
                    <a:pt x="314" y="1"/>
                  </a:lnTo>
                  <a:lnTo>
                    <a:pt x="332" y="1"/>
                  </a:lnTo>
                  <a:lnTo>
                    <a:pt x="349" y="1"/>
                  </a:lnTo>
                  <a:lnTo>
                    <a:pt x="367" y="0"/>
                  </a:lnTo>
                  <a:lnTo>
                    <a:pt x="385" y="0"/>
                  </a:lnTo>
                  <a:lnTo>
                    <a:pt x="404" y="0"/>
                  </a:lnTo>
                  <a:lnTo>
                    <a:pt x="421" y="0"/>
                  </a:lnTo>
                  <a:lnTo>
                    <a:pt x="440" y="1"/>
                  </a:lnTo>
                  <a:lnTo>
                    <a:pt x="458" y="1"/>
                  </a:lnTo>
                  <a:lnTo>
                    <a:pt x="475" y="1"/>
                  </a:lnTo>
                  <a:lnTo>
                    <a:pt x="494" y="3"/>
                  </a:lnTo>
                  <a:lnTo>
                    <a:pt x="512" y="3"/>
                  </a:lnTo>
                  <a:lnTo>
                    <a:pt x="528" y="4"/>
                  </a:lnTo>
                  <a:lnTo>
                    <a:pt x="544" y="6"/>
                  </a:lnTo>
                  <a:lnTo>
                    <a:pt x="560" y="6"/>
                  </a:lnTo>
                  <a:lnTo>
                    <a:pt x="583" y="9"/>
                  </a:lnTo>
                  <a:lnTo>
                    <a:pt x="604" y="10"/>
                  </a:lnTo>
                  <a:lnTo>
                    <a:pt x="624" y="13"/>
                  </a:lnTo>
                  <a:lnTo>
                    <a:pt x="643" y="16"/>
                  </a:lnTo>
                  <a:lnTo>
                    <a:pt x="661" y="19"/>
                  </a:lnTo>
                  <a:lnTo>
                    <a:pt x="677" y="22"/>
                  </a:lnTo>
                  <a:lnTo>
                    <a:pt x="693" y="26"/>
                  </a:lnTo>
                  <a:lnTo>
                    <a:pt x="708" y="29"/>
                  </a:lnTo>
                  <a:lnTo>
                    <a:pt x="724" y="33"/>
                  </a:lnTo>
                  <a:lnTo>
                    <a:pt x="739" y="36"/>
                  </a:lnTo>
                  <a:lnTo>
                    <a:pt x="753" y="41"/>
                  </a:lnTo>
                  <a:lnTo>
                    <a:pt x="766" y="45"/>
                  </a:lnTo>
                  <a:lnTo>
                    <a:pt x="781" y="48"/>
                  </a:lnTo>
                  <a:lnTo>
                    <a:pt x="796" y="52"/>
                  </a:lnTo>
                  <a:lnTo>
                    <a:pt x="810" y="57"/>
                  </a:lnTo>
                  <a:lnTo>
                    <a:pt x="826" y="61"/>
                  </a:lnTo>
                  <a:lnTo>
                    <a:pt x="842" y="64"/>
                  </a:lnTo>
                  <a:lnTo>
                    <a:pt x="860" y="69"/>
                  </a:lnTo>
                  <a:lnTo>
                    <a:pt x="877" y="73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22"/>
            <p:cNvSpPr>
              <a:spLocks/>
            </p:cNvSpPr>
            <p:nvPr/>
          </p:nvSpPr>
          <p:spPr bwMode="auto">
            <a:xfrm>
              <a:off x="593" y="2049"/>
              <a:ext cx="1047" cy="133"/>
            </a:xfrm>
            <a:custGeom>
              <a:avLst/>
              <a:gdLst>
                <a:gd name="T0" fmla="*/ 0 w 1047"/>
                <a:gd name="T1" fmla="*/ 0 h 133"/>
                <a:gd name="T2" fmla="*/ 1 w 1047"/>
                <a:gd name="T3" fmla="*/ 3 h 133"/>
                <a:gd name="T4" fmla="*/ 1 w 1047"/>
                <a:gd name="T5" fmla="*/ 6 h 133"/>
                <a:gd name="T6" fmla="*/ 3 w 1047"/>
                <a:gd name="T7" fmla="*/ 7 h 133"/>
                <a:gd name="T8" fmla="*/ 4 w 1047"/>
                <a:gd name="T9" fmla="*/ 10 h 133"/>
                <a:gd name="T10" fmla="*/ 6 w 1047"/>
                <a:gd name="T11" fmla="*/ 12 h 133"/>
                <a:gd name="T12" fmla="*/ 9 w 1047"/>
                <a:gd name="T13" fmla="*/ 13 h 133"/>
                <a:gd name="T14" fmla="*/ 10 w 1047"/>
                <a:gd name="T15" fmla="*/ 15 h 133"/>
                <a:gd name="T16" fmla="*/ 11 w 1047"/>
                <a:gd name="T17" fmla="*/ 16 h 133"/>
                <a:gd name="T18" fmla="*/ 14 w 1047"/>
                <a:gd name="T19" fmla="*/ 17 h 133"/>
                <a:gd name="T20" fmla="*/ 16 w 1047"/>
                <a:gd name="T21" fmla="*/ 19 h 133"/>
                <a:gd name="T22" fmla="*/ 19 w 1047"/>
                <a:gd name="T23" fmla="*/ 20 h 133"/>
                <a:gd name="T24" fmla="*/ 22 w 1047"/>
                <a:gd name="T25" fmla="*/ 22 h 133"/>
                <a:gd name="T26" fmla="*/ 50 w 1047"/>
                <a:gd name="T27" fmla="*/ 35 h 133"/>
                <a:gd name="T28" fmla="*/ 79 w 1047"/>
                <a:gd name="T29" fmla="*/ 48 h 133"/>
                <a:gd name="T30" fmla="*/ 108 w 1047"/>
                <a:gd name="T31" fmla="*/ 60 h 133"/>
                <a:gd name="T32" fmla="*/ 136 w 1047"/>
                <a:gd name="T33" fmla="*/ 72 h 133"/>
                <a:gd name="T34" fmla="*/ 165 w 1047"/>
                <a:gd name="T35" fmla="*/ 82 h 133"/>
                <a:gd name="T36" fmla="*/ 193 w 1047"/>
                <a:gd name="T37" fmla="*/ 91 h 133"/>
                <a:gd name="T38" fmla="*/ 221 w 1047"/>
                <a:gd name="T39" fmla="*/ 98 h 133"/>
                <a:gd name="T40" fmla="*/ 248 w 1047"/>
                <a:gd name="T41" fmla="*/ 105 h 133"/>
                <a:gd name="T42" fmla="*/ 276 w 1047"/>
                <a:gd name="T43" fmla="*/ 113 h 133"/>
                <a:gd name="T44" fmla="*/ 304 w 1047"/>
                <a:gd name="T45" fmla="*/ 117 h 133"/>
                <a:gd name="T46" fmla="*/ 333 w 1047"/>
                <a:gd name="T47" fmla="*/ 121 h 133"/>
                <a:gd name="T48" fmla="*/ 365 w 1047"/>
                <a:gd name="T49" fmla="*/ 126 h 133"/>
                <a:gd name="T50" fmla="*/ 398 w 1047"/>
                <a:gd name="T51" fmla="*/ 129 h 133"/>
                <a:gd name="T52" fmla="*/ 430 w 1047"/>
                <a:gd name="T53" fmla="*/ 132 h 133"/>
                <a:gd name="T54" fmla="*/ 462 w 1047"/>
                <a:gd name="T55" fmla="*/ 133 h 133"/>
                <a:gd name="T56" fmla="*/ 494 w 1047"/>
                <a:gd name="T57" fmla="*/ 133 h 133"/>
                <a:gd name="T58" fmla="*/ 526 w 1047"/>
                <a:gd name="T59" fmla="*/ 133 h 133"/>
                <a:gd name="T60" fmla="*/ 559 w 1047"/>
                <a:gd name="T61" fmla="*/ 133 h 133"/>
                <a:gd name="T62" fmla="*/ 592 w 1047"/>
                <a:gd name="T63" fmla="*/ 132 h 133"/>
                <a:gd name="T64" fmla="*/ 624 w 1047"/>
                <a:gd name="T65" fmla="*/ 130 h 133"/>
                <a:gd name="T66" fmla="*/ 658 w 1047"/>
                <a:gd name="T67" fmla="*/ 129 h 133"/>
                <a:gd name="T68" fmla="*/ 690 w 1047"/>
                <a:gd name="T69" fmla="*/ 127 h 133"/>
                <a:gd name="T70" fmla="*/ 712 w 1047"/>
                <a:gd name="T71" fmla="*/ 126 h 133"/>
                <a:gd name="T72" fmla="*/ 734 w 1047"/>
                <a:gd name="T73" fmla="*/ 124 h 133"/>
                <a:gd name="T74" fmla="*/ 756 w 1047"/>
                <a:gd name="T75" fmla="*/ 123 h 133"/>
                <a:gd name="T76" fmla="*/ 778 w 1047"/>
                <a:gd name="T77" fmla="*/ 121 h 133"/>
                <a:gd name="T78" fmla="*/ 800 w 1047"/>
                <a:gd name="T79" fmla="*/ 118 h 133"/>
                <a:gd name="T80" fmla="*/ 823 w 1047"/>
                <a:gd name="T81" fmla="*/ 116 h 133"/>
                <a:gd name="T82" fmla="*/ 847 w 1047"/>
                <a:gd name="T83" fmla="*/ 113 h 133"/>
                <a:gd name="T84" fmla="*/ 869 w 1047"/>
                <a:gd name="T85" fmla="*/ 108 h 133"/>
                <a:gd name="T86" fmla="*/ 892 w 1047"/>
                <a:gd name="T87" fmla="*/ 104 h 133"/>
                <a:gd name="T88" fmla="*/ 917 w 1047"/>
                <a:gd name="T89" fmla="*/ 98 h 133"/>
                <a:gd name="T90" fmla="*/ 940 w 1047"/>
                <a:gd name="T91" fmla="*/ 91 h 133"/>
                <a:gd name="T92" fmla="*/ 955 w 1047"/>
                <a:gd name="T93" fmla="*/ 86 h 133"/>
                <a:gd name="T94" fmla="*/ 968 w 1047"/>
                <a:gd name="T95" fmla="*/ 82 h 133"/>
                <a:gd name="T96" fmla="*/ 981 w 1047"/>
                <a:gd name="T97" fmla="*/ 77 h 133"/>
                <a:gd name="T98" fmla="*/ 993 w 1047"/>
                <a:gd name="T99" fmla="*/ 73 h 133"/>
                <a:gd name="T100" fmla="*/ 1005 w 1047"/>
                <a:gd name="T101" fmla="*/ 67 h 133"/>
                <a:gd name="T102" fmla="*/ 1016 w 1047"/>
                <a:gd name="T103" fmla="*/ 61 h 133"/>
                <a:gd name="T104" fmla="*/ 1025 w 1047"/>
                <a:gd name="T105" fmla="*/ 56 h 133"/>
                <a:gd name="T106" fmla="*/ 1034 w 1047"/>
                <a:gd name="T107" fmla="*/ 50 h 133"/>
                <a:gd name="T108" fmla="*/ 1040 w 1047"/>
                <a:gd name="T109" fmla="*/ 42 h 133"/>
                <a:gd name="T110" fmla="*/ 1044 w 1047"/>
                <a:gd name="T111" fmla="*/ 36 h 133"/>
                <a:gd name="T112" fmla="*/ 1047 w 1047"/>
                <a:gd name="T113" fmla="*/ 29 h 133"/>
                <a:gd name="T114" fmla="*/ 1047 w 1047"/>
                <a:gd name="T115" fmla="*/ 22 h 133"/>
                <a:gd name="T116" fmla="*/ 1044 w 1047"/>
                <a:gd name="T117" fmla="*/ 15 h 133"/>
                <a:gd name="T118" fmla="*/ 1038 w 1047"/>
                <a:gd name="T119" fmla="*/ 7 h 133"/>
                <a:gd name="T120" fmla="*/ 1030 w 1047"/>
                <a:gd name="T121" fmla="*/ 0 h 1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7"/>
                <a:gd name="T184" fmla="*/ 0 h 133"/>
                <a:gd name="T185" fmla="*/ 1047 w 1047"/>
                <a:gd name="T186" fmla="*/ 133 h 1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7" h="133">
                  <a:moveTo>
                    <a:pt x="0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9" y="20"/>
                  </a:lnTo>
                  <a:lnTo>
                    <a:pt x="22" y="22"/>
                  </a:lnTo>
                  <a:lnTo>
                    <a:pt x="50" y="35"/>
                  </a:lnTo>
                  <a:lnTo>
                    <a:pt x="79" y="48"/>
                  </a:lnTo>
                  <a:lnTo>
                    <a:pt x="108" y="60"/>
                  </a:lnTo>
                  <a:lnTo>
                    <a:pt x="136" y="72"/>
                  </a:lnTo>
                  <a:lnTo>
                    <a:pt x="165" y="82"/>
                  </a:lnTo>
                  <a:lnTo>
                    <a:pt x="193" y="91"/>
                  </a:lnTo>
                  <a:lnTo>
                    <a:pt x="221" y="98"/>
                  </a:lnTo>
                  <a:lnTo>
                    <a:pt x="248" y="105"/>
                  </a:lnTo>
                  <a:lnTo>
                    <a:pt x="276" y="113"/>
                  </a:lnTo>
                  <a:lnTo>
                    <a:pt x="304" y="117"/>
                  </a:lnTo>
                  <a:lnTo>
                    <a:pt x="333" y="121"/>
                  </a:lnTo>
                  <a:lnTo>
                    <a:pt x="365" y="126"/>
                  </a:lnTo>
                  <a:lnTo>
                    <a:pt x="398" y="129"/>
                  </a:lnTo>
                  <a:lnTo>
                    <a:pt x="430" y="132"/>
                  </a:lnTo>
                  <a:lnTo>
                    <a:pt x="462" y="133"/>
                  </a:lnTo>
                  <a:lnTo>
                    <a:pt x="494" y="133"/>
                  </a:lnTo>
                  <a:lnTo>
                    <a:pt x="526" y="133"/>
                  </a:lnTo>
                  <a:lnTo>
                    <a:pt x="559" y="133"/>
                  </a:lnTo>
                  <a:lnTo>
                    <a:pt x="592" y="132"/>
                  </a:lnTo>
                  <a:lnTo>
                    <a:pt x="624" y="130"/>
                  </a:lnTo>
                  <a:lnTo>
                    <a:pt x="658" y="129"/>
                  </a:lnTo>
                  <a:lnTo>
                    <a:pt x="690" y="127"/>
                  </a:lnTo>
                  <a:lnTo>
                    <a:pt x="712" y="126"/>
                  </a:lnTo>
                  <a:lnTo>
                    <a:pt x="734" y="124"/>
                  </a:lnTo>
                  <a:lnTo>
                    <a:pt x="756" y="123"/>
                  </a:lnTo>
                  <a:lnTo>
                    <a:pt x="778" y="121"/>
                  </a:lnTo>
                  <a:lnTo>
                    <a:pt x="800" y="118"/>
                  </a:lnTo>
                  <a:lnTo>
                    <a:pt x="823" y="116"/>
                  </a:lnTo>
                  <a:lnTo>
                    <a:pt x="847" y="113"/>
                  </a:lnTo>
                  <a:lnTo>
                    <a:pt x="869" y="108"/>
                  </a:lnTo>
                  <a:lnTo>
                    <a:pt x="892" y="104"/>
                  </a:lnTo>
                  <a:lnTo>
                    <a:pt x="917" y="98"/>
                  </a:lnTo>
                  <a:lnTo>
                    <a:pt x="940" y="91"/>
                  </a:lnTo>
                  <a:lnTo>
                    <a:pt x="955" y="86"/>
                  </a:lnTo>
                  <a:lnTo>
                    <a:pt x="968" y="82"/>
                  </a:lnTo>
                  <a:lnTo>
                    <a:pt x="981" y="77"/>
                  </a:lnTo>
                  <a:lnTo>
                    <a:pt x="993" y="73"/>
                  </a:lnTo>
                  <a:lnTo>
                    <a:pt x="1005" y="67"/>
                  </a:lnTo>
                  <a:lnTo>
                    <a:pt x="1016" y="61"/>
                  </a:lnTo>
                  <a:lnTo>
                    <a:pt x="1025" y="56"/>
                  </a:lnTo>
                  <a:lnTo>
                    <a:pt x="1034" y="50"/>
                  </a:lnTo>
                  <a:lnTo>
                    <a:pt x="1040" y="42"/>
                  </a:lnTo>
                  <a:lnTo>
                    <a:pt x="1044" y="36"/>
                  </a:lnTo>
                  <a:lnTo>
                    <a:pt x="1047" y="29"/>
                  </a:lnTo>
                  <a:lnTo>
                    <a:pt x="1047" y="22"/>
                  </a:lnTo>
                  <a:lnTo>
                    <a:pt x="1044" y="15"/>
                  </a:lnTo>
                  <a:lnTo>
                    <a:pt x="1038" y="7"/>
                  </a:lnTo>
                  <a:lnTo>
                    <a:pt x="1030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23"/>
            <p:cNvSpPr>
              <a:spLocks/>
            </p:cNvSpPr>
            <p:nvPr/>
          </p:nvSpPr>
          <p:spPr bwMode="auto">
            <a:xfrm>
              <a:off x="593" y="1766"/>
              <a:ext cx="1056" cy="134"/>
            </a:xfrm>
            <a:custGeom>
              <a:avLst/>
              <a:gdLst>
                <a:gd name="T0" fmla="*/ 1 w 1056"/>
                <a:gd name="T1" fmla="*/ 129 h 134"/>
                <a:gd name="T2" fmla="*/ 4 w 1056"/>
                <a:gd name="T3" fmla="*/ 128 h 134"/>
                <a:gd name="T4" fmla="*/ 6 w 1056"/>
                <a:gd name="T5" fmla="*/ 125 h 134"/>
                <a:gd name="T6" fmla="*/ 6 w 1056"/>
                <a:gd name="T7" fmla="*/ 122 h 134"/>
                <a:gd name="T8" fmla="*/ 7 w 1056"/>
                <a:gd name="T9" fmla="*/ 119 h 134"/>
                <a:gd name="T10" fmla="*/ 7 w 1056"/>
                <a:gd name="T11" fmla="*/ 116 h 134"/>
                <a:gd name="T12" fmla="*/ 6 w 1056"/>
                <a:gd name="T13" fmla="*/ 112 h 134"/>
                <a:gd name="T14" fmla="*/ 6 w 1056"/>
                <a:gd name="T15" fmla="*/ 109 h 134"/>
                <a:gd name="T16" fmla="*/ 6 w 1056"/>
                <a:gd name="T17" fmla="*/ 106 h 134"/>
                <a:gd name="T18" fmla="*/ 9 w 1056"/>
                <a:gd name="T19" fmla="*/ 76 h 134"/>
                <a:gd name="T20" fmla="*/ 23 w 1056"/>
                <a:gd name="T21" fmla="*/ 54 h 134"/>
                <a:gd name="T22" fmla="*/ 50 w 1056"/>
                <a:gd name="T23" fmla="*/ 38 h 134"/>
                <a:gd name="T24" fmla="*/ 82 w 1056"/>
                <a:gd name="T25" fmla="*/ 27 h 134"/>
                <a:gd name="T26" fmla="*/ 120 w 1056"/>
                <a:gd name="T27" fmla="*/ 18 h 134"/>
                <a:gd name="T28" fmla="*/ 162 w 1056"/>
                <a:gd name="T29" fmla="*/ 14 h 134"/>
                <a:gd name="T30" fmla="*/ 205 w 1056"/>
                <a:gd name="T31" fmla="*/ 9 h 134"/>
                <a:gd name="T32" fmla="*/ 246 w 1056"/>
                <a:gd name="T33" fmla="*/ 8 h 134"/>
                <a:gd name="T34" fmla="*/ 285 w 1056"/>
                <a:gd name="T35" fmla="*/ 6 h 134"/>
                <a:gd name="T36" fmla="*/ 319 w 1056"/>
                <a:gd name="T37" fmla="*/ 5 h 134"/>
                <a:gd name="T38" fmla="*/ 351 w 1056"/>
                <a:gd name="T39" fmla="*/ 3 h 134"/>
                <a:gd name="T40" fmla="*/ 380 w 1056"/>
                <a:gd name="T41" fmla="*/ 2 h 134"/>
                <a:gd name="T42" fmla="*/ 409 w 1056"/>
                <a:gd name="T43" fmla="*/ 0 h 134"/>
                <a:gd name="T44" fmla="*/ 456 w 1056"/>
                <a:gd name="T45" fmla="*/ 0 h 134"/>
                <a:gd name="T46" fmla="*/ 522 w 1056"/>
                <a:gd name="T47" fmla="*/ 0 h 134"/>
                <a:gd name="T48" fmla="*/ 588 w 1056"/>
                <a:gd name="T49" fmla="*/ 3 h 134"/>
                <a:gd name="T50" fmla="*/ 655 w 1056"/>
                <a:gd name="T51" fmla="*/ 8 h 134"/>
                <a:gd name="T52" fmla="*/ 721 w 1056"/>
                <a:gd name="T53" fmla="*/ 12 h 134"/>
                <a:gd name="T54" fmla="*/ 788 w 1056"/>
                <a:gd name="T55" fmla="*/ 16 h 134"/>
                <a:gd name="T56" fmla="*/ 860 w 1056"/>
                <a:gd name="T57" fmla="*/ 25 h 134"/>
                <a:gd name="T58" fmla="*/ 913 w 1056"/>
                <a:gd name="T59" fmla="*/ 34 h 134"/>
                <a:gd name="T60" fmla="*/ 943 w 1056"/>
                <a:gd name="T61" fmla="*/ 38 h 134"/>
                <a:gd name="T62" fmla="*/ 974 w 1056"/>
                <a:gd name="T63" fmla="*/ 46 h 134"/>
                <a:gd name="T64" fmla="*/ 1002 w 1056"/>
                <a:gd name="T65" fmla="*/ 54 h 134"/>
                <a:gd name="T66" fmla="*/ 1025 w 1056"/>
                <a:gd name="T67" fmla="*/ 65 h 134"/>
                <a:gd name="T68" fmla="*/ 1043 w 1056"/>
                <a:gd name="T69" fmla="*/ 76 h 134"/>
                <a:gd name="T70" fmla="*/ 1054 w 1056"/>
                <a:gd name="T71" fmla="*/ 91 h 134"/>
                <a:gd name="T72" fmla="*/ 1056 w 1056"/>
                <a:gd name="T73" fmla="*/ 107 h 134"/>
                <a:gd name="T74" fmla="*/ 1053 w 1056"/>
                <a:gd name="T75" fmla="*/ 119 h 134"/>
                <a:gd name="T76" fmla="*/ 1051 w 1056"/>
                <a:gd name="T77" fmla="*/ 122 h 134"/>
                <a:gd name="T78" fmla="*/ 1050 w 1056"/>
                <a:gd name="T79" fmla="*/ 125 h 134"/>
                <a:gd name="T80" fmla="*/ 1047 w 1056"/>
                <a:gd name="T81" fmla="*/ 128 h 134"/>
                <a:gd name="T82" fmla="*/ 1046 w 1056"/>
                <a:gd name="T83" fmla="*/ 131 h 134"/>
                <a:gd name="T84" fmla="*/ 1043 w 1056"/>
                <a:gd name="T85" fmla="*/ 132 h 134"/>
                <a:gd name="T86" fmla="*/ 1040 w 1056"/>
                <a:gd name="T87" fmla="*/ 134 h 134"/>
                <a:gd name="T88" fmla="*/ 1037 w 1056"/>
                <a:gd name="T89" fmla="*/ 134 h 1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134"/>
                <a:gd name="T137" fmla="*/ 1056 w 1056"/>
                <a:gd name="T138" fmla="*/ 134 h 1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134">
                  <a:moveTo>
                    <a:pt x="0" y="131"/>
                  </a:moveTo>
                  <a:lnTo>
                    <a:pt x="1" y="129"/>
                  </a:lnTo>
                  <a:lnTo>
                    <a:pt x="3" y="129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6" y="125"/>
                  </a:lnTo>
                  <a:lnTo>
                    <a:pt x="6" y="123"/>
                  </a:lnTo>
                  <a:lnTo>
                    <a:pt x="6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7" y="116"/>
                  </a:lnTo>
                  <a:lnTo>
                    <a:pt x="7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6" y="90"/>
                  </a:lnTo>
                  <a:lnTo>
                    <a:pt x="9" y="76"/>
                  </a:lnTo>
                  <a:lnTo>
                    <a:pt x="14" y="65"/>
                  </a:lnTo>
                  <a:lnTo>
                    <a:pt x="23" y="54"/>
                  </a:lnTo>
                  <a:lnTo>
                    <a:pt x="35" y="46"/>
                  </a:lnTo>
                  <a:lnTo>
                    <a:pt x="50" y="38"/>
                  </a:lnTo>
                  <a:lnTo>
                    <a:pt x="64" y="31"/>
                  </a:lnTo>
                  <a:lnTo>
                    <a:pt x="82" y="27"/>
                  </a:lnTo>
                  <a:lnTo>
                    <a:pt x="101" y="22"/>
                  </a:lnTo>
                  <a:lnTo>
                    <a:pt x="120" y="18"/>
                  </a:lnTo>
                  <a:lnTo>
                    <a:pt x="140" y="15"/>
                  </a:lnTo>
                  <a:lnTo>
                    <a:pt x="162" y="14"/>
                  </a:lnTo>
                  <a:lnTo>
                    <a:pt x="183" y="11"/>
                  </a:lnTo>
                  <a:lnTo>
                    <a:pt x="205" y="9"/>
                  </a:lnTo>
                  <a:lnTo>
                    <a:pt x="225" y="9"/>
                  </a:lnTo>
                  <a:lnTo>
                    <a:pt x="246" y="8"/>
                  </a:lnTo>
                  <a:lnTo>
                    <a:pt x="266" y="8"/>
                  </a:lnTo>
                  <a:lnTo>
                    <a:pt x="285" y="6"/>
                  </a:lnTo>
                  <a:lnTo>
                    <a:pt x="303" y="5"/>
                  </a:lnTo>
                  <a:lnTo>
                    <a:pt x="319" y="5"/>
                  </a:lnTo>
                  <a:lnTo>
                    <a:pt x="335" y="3"/>
                  </a:lnTo>
                  <a:lnTo>
                    <a:pt x="351" y="3"/>
                  </a:lnTo>
                  <a:lnTo>
                    <a:pt x="365" y="2"/>
                  </a:lnTo>
                  <a:lnTo>
                    <a:pt x="380" y="2"/>
                  </a:lnTo>
                  <a:lnTo>
                    <a:pt x="395" y="0"/>
                  </a:lnTo>
                  <a:lnTo>
                    <a:pt x="409" y="0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8" y="0"/>
                  </a:lnTo>
                  <a:lnTo>
                    <a:pt x="522" y="0"/>
                  </a:lnTo>
                  <a:lnTo>
                    <a:pt x="554" y="2"/>
                  </a:lnTo>
                  <a:lnTo>
                    <a:pt x="588" y="3"/>
                  </a:lnTo>
                  <a:lnTo>
                    <a:pt x="621" y="5"/>
                  </a:lnTo>
                  <a:lnTo>
                    <a:pt x="655" y="8"/>
                  </a:lnTo>
                  <a:lnTo>
                    <a:pt x="689" y="9"/>
                  </a:lnTo>
                  <a:lnTo>
                    <a:pt x="721" y="12"/>
                  </a:lnTo>
                  <a:lnTo>
                    <a:pt x="755" y="14"/>
                  </a:lnTo>
                  <a:lnTo>
                    <a:pt x="788" y="16"/>
                  </a:lnTo>
                  <a:lnTo>
                    <a:pt x="823" y="21"/>
                  </a:lnTo>
                  <a:lnTo>
                    <a:pt x="860" y="25"/>
                  </a:lnTo>
                  <a:lnTo>
                    <a:pt x="898" y="31"/>
                  </a:lnTo>
                  <a:lnTo>
                    <a:pt x="913" y="34"/>
                  </a:lnTo>
                  <a:lnTo>
                    <a:pt x="929" y="35"/>
                  </a:lnTo>
                  <a:lnTo>
                    <a:pt x="943" y="38"/>
                  </a:lnTo>
                  <a:lnTo>
                    <a:pt x="959" y="43"/>
                  </a:lnTo>
                  <a:lnTo>
                    <a:pt x="974" y="46"/>
                  </a:lnTo>
                  <a:lnTo>
                    <a:pt x="989" y="50"/>
                  </a:lnTo>
                  <a:lnTo>
                    <a:pt x="1002" y="54"/>
                  </a:lnTo>
                  <a:lnTo>
                    <a:pt x="1013" y="59"/>
                  </a:lnTo>
                  <a:lnTo>
                    <a:pt x="1025" y="65"/>
                  </a:lnTo>
                  <a:lnTo>
                    <a:pt x="1035" y="71"/>
                  </a:lnTo>
                  <a:lnTo>
                    <a:pt x="1043" y="76"/>
                  </a:lnTo>
                  <a:lnTo>
                    <a:pt x="1049" y="84"/>
                  </a:lnTo>
                  <a:lnTo>
                    <a:pt x="1054" y="91"/>
                  </a:lnTo>
                  <a:lnTo>
                    <a:pt x="1056" y="98"/>
                  </a:lnTo>
                  <a:lnTo>
                    <a:pt x="1056" y="107"/>
                  </a:lnTo>
                  <a:lnTo>
                    <a:pt x="1053" y="117"/>
                  </a:lnTo>
                  <a:lnTo>
                    <a:pt x="1053" y="119"/>
                  </a:lnTo>
                  <a:lnTo>
                    <a:pt x="1051" y="120"/>
                  </a:lnTo>
                  <a:lnTo>
                    <a:pt x="1051" y="122"/>
                  </a:lnTo>
                  <a:lnTo>
                    <a:pt x="1050" y="123"/>
                  </a:lnTo>
                  <a:lnTo>
                    <a:pt x="1050" y="125"/>
                  </a:lnTo>
                  <a:lnTo>
                    <a:pt x="1049" y="126"/>
                  </a:lnTo>
                  <a:lnTo>
                    <a:pt x="1047" y="128"/>
                  </a:lnTo>
                  <a:lnTo>
                    <a:pt x="1047" y="129"/>
                  </a:lnTo>
                  <a:lnTo>
                    <a:pt x="1046" y="131"/>
                  </a:lnTo>
                  <a:lnTo>
                    <a:pt x="1044" y="131"/>
                  </a:lnTo>
                  <a:lnTo>
                    <a:pt x="1043" y="132"/>
                  </a:lnTo>
                  <a:lnTo>
                    <a:pt x="1041" y="134"/>
                  </a:lnTo>
                  <a:lnTo>
                    <a:pt x="1040" y="134"/>
                  </a:lnTo>
                  <a:lnTo>
                    <a:pt x="1038" y="134"/>
                  </a:lnTo>
                  <a:lnTo>
                    <a:pt x="1037" y="134"/>
                  </a:lnTo>
                  <a:lnTo>
                    <a:pt x="1035" y="134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24"/>
            <p:cNvSpPr>
              <a:spLocks/>
            </p:cNvSpPr>
            <p:nvPr/>
          </p:nvSpPr>
          <p:spPr bwMode="auto">
            <a:xfrm>
              <a:off x="767" y="1892"/>
              <a:ext cx="680" cy="35"/>
            </a:xfrm>
            <a:custGeom>
              <a:avLst/>
              <a:gdLst>
                <a:gd name="T0" fmla="*/ 0 w 680"/>
                <a:gd name="T1" fmla="*/ 34 h 35"/>
                <a:gd name="T2" fmla="*/ 73 w 680"/>
                <a:gd name="T3" fmla="*/ 21 h 35"/>
                <a:gd name="T4" fmla="*/ 149 w 680"/>
                <a:gd name="T5" fmla="*/ 10 h 35"/>
                <a:gd name="T6" fmla="*/ 227 w 680"/>
                <a:gd name="T7" fmla="*/ 3 h 35"/>
                <a:gd name="T8" fmla="*/ 303 w 680"/>
                <a:gd name="T9" fmla="*/ 0 h 35"/>
                <a:gd name="T10" fmla="*/ 380 w 680"/>
                <a:gd name="T11" fmla="*/ 0 h 35"/>
                <a:gd name="T12" fmla="*/ 458 w 680"/>
                <a:gd name="T13" fmla="*/ 5 h 35"/>
                <a:gd name="T14" fmla="*/ 534 w 680"/>
                <a:gd name="T15" fmla="*/ 12 h 35"/>
                <a:gd name="T16" fmla="*/ 608 w 680"/>
                <a:gd name="T17" fmla="*/ 22 h 35"/>
                <a:gd name="T18" fmla="*/ 680 w 680"/>
                <a:gd name="T19" fmla="*/ 3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0"/>
                <a:gd name="T31" fmla="*/ 0 h 35"/>
                <a:gd name="T32" fmla="*/ 680 w 680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0" h="35">
                  <a:moveTo>
                    <a:pt x="0" y="34"/>
                  </a:moveTo>
                  <a:lnTo>
                    <a:pt x="73" y="21"/>
                  </a:lnTo>
                  <a:lnTo>
                    <a:pt x="149" y="10"/>
                  </a:lnTo>
                  <a:lnTo>
                    <a:pt x="227" y="3"/>
                  </a:lnTo>
                  <a:lnTo>
                    <a:pt x="303" y="0"/>
                  </a:lnTo>
                  <a:lnTo>
                    <a:pt x="380" y="0"/>
                  </a:lnTo>
                  <a:lnTo>
                    <a:pt x="458" y="5"/>
                  </a:lnTo>
                  <a:lnTo>
                    <a:pt x="534" y="12"/>
                  </a:lnTo>
                  <a:lnTo>
                    <a:pt x="608" y="22"/>
                  </a:lnTo>
                  <a:lnTo>
                    <a:pt x="680" y="35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25"/>
            <p:cNvSpPr>
              <a:spLocks/>
            </p:cNvSpPr>
            <p:nvPr/>
          </p:nvSpPr>
          <p:spPr bwMode="auto">
            <a:xfrm>
              <a:off x="768" y="2014"/>
              <a:ext cx="678" cy="30"/>
            </a:xfrm>
            <a:custGeom>
              <a:avLst/>
              <a:gdLst>
                <a:gd name="T0" fmla="*/ 0 w 678"/>
                <a:gd name="T1" fmla="*/ 0 h 30"/>
                <a:gd name="T2" fmla="*/ 35 w 678"/>
                <a:gd name="T3" fmla="*/ 6 h 30"/>
                <a:gd name="T4" fmla="*/ 72 w 678"/>
                <a:gd name="T5" fmla="*/ 11 h 30"/>
                <a:gd name="T6" fmla="*/ 111 w 678"/>
                <a:gd name="T7" fmla="*/ 17 h 30"/>
                <a:gd name="T8" fmla="*/ 154 w 678"/>
                <a:gd name="T9" fmla="*/ 20 h 30"/>
                <a:gd name="T10" fmla="*/ 196 w 678"/>
                <a:gd name="T11" fmla="*/ 25 h 30"/>
                <a:gd name="T12" fmla="*/ 240 w 678"/>
                <a:gd name="T13" fmla="*/ 28 h 30"/>
                <a:gd name="T14" fmla="*/ 284 w 678"/>
                <a:gd name="T15" fmla="*/ 29 h 30"/>
                <a:gd name="T16" fmla="*/ 329 w 678"/>
                <a:gd name="T17" fmla="*/ 30 h 30"/>
                <a:gd name="T18" fmla="*/ 375 w 678"/>
                <a:gd name="T19" fmla="*/ 30 h 30"/>
                <a:gd name="T20" fmla="*/ 419 w 678"/>
                <a:gd name="T21" fmla="*/ 30 h 30"/>
                <a:gd name="T22" fmla="*/ 463 w 678"/>
                <a:gd name="T23" fmla="*/ 29 h 30"/>
                <a:gd name="T24" fmla="*/ 503 w 678"/>
                <a:gd name="T25" fmla="*/ 28 h 30"/>
                <a:gd name="T26" fmla="*/ 544 w 678"/>
                <a:gd name="T27" fmla="*/ 25 h 30"/>
                <a:gd name="T28" fmla="*/ 558 w 678"/>
                <a:gd name="T29" fmla="*/ 23 h 30"/>
                <a:gd name="T30" fmla="*/ 571 w 678"/>
                <a:gd name="T31" fmla="*/ 22 h 30"/>
                <a:gd name="T32" fmla="*/ 582 w 678"/>
                <a:gd name="T33" fmla="*/ 20 h 30"/>
                <a:gd name="T34" fmla="*/ 594 w 678"/>
                <a:gd name="T35" fmla="*/ 19 h 30"/>
                <a:gd name="T36" fmla="*/ 606 w 678"/>
                <a:gd name="T37" fmla="*/ 17 h 30"/>
                <a:gd name="T38" fmla="*/ 618 w 678"/>
                <a:gd name="T39" fmla="*/ 16 h 30"/>
                <a:gd name="T40" fmla="*/ 628 w 678"/>
                <a:gd name="T41" fmla="*/ 14 h 30"/>
                <a:gd name="T42" fmla="*/ 637 w 678"/>
                <a:gd name="T43" fmla="*/ 13 h 30"/>
                <a:gd name="T44" fmla="*/ 647 w 678"/>
                <a:gd name="T45" fmla="*/ 10 h 30"/>
                <a:gd name="T46" fmla="*/ 654 w 678"/>
                <a:gd name="T47" fmla="*/ 9 h 30"/>
                <a:gd name="T48" fmla="*/ 661 w 678"/>
                <a:gd name="T49" fmla="*/ 7 h 30"/>
                <a:gd name="T50" fmla="*/ 667 w 678"/>
                <a:gd name="T51" fmla="*/ 6 h 30"/>
                <a:gd name="T52" fmla="*/ 673 w 678"/>
                <a:gd name="T53" fmla="*/ 3 h 30"/>
                <a:gd name="T54" fmla="*/ 678 w 678"/>
                <a:gd name="T55" fmla="*/ 1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8"/>
                <a:gd name="T85" fmla="*/ 0 h 30"/>
                <a:gd name="T86" fmla="*/ 678 w 678"/>
                <a:gd name="T87" fmla="*/ 30 h 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8" h="30">
                  <a:moveTo>
                    <a:pt x="0" y="0"/>
                  </a:moveTo>
                  <a:lnTo>
                    <a:pt x="35" y="6"/>
                  </a:lnTo>
                  <a:lnTo>
                    <a:pt x="72" y="11"/>
                  </a:lnTo>
                  <a:lnTo>
                    <a:pt x="111" y="17"/>
                  </a:lnTo>
                  <a:lnTo>
                    <a:pt x="154" y="20"/>
                  </a:lnTo>
                  <a:lnTo>
                    <a:pt x="196" y="25"/>
                  </a:lnTo>
                  <a:lnTo>
                    <a:pt x="240" y="28"/>
                  </a:lnTo>
                  <a:lnTo>
                    <a:pt x="284" y="29"/>
                  </a:lnTo>
                  <a:lnTo>
                    <a:pt x="329" y="30"/>
                  </a:lnTo>
                  <a:lnTo>
                    <a:pt x="375" y="30"/>
                  </a:lnTo>
                  <a:lnTo>
                    <a:pt x="419" y="30"/>
                  </a:lnTo>
                  <a:lnTo>
                    <a:pt x="463" y="29"/>
                  </a:lnTo>
                  <a:lnTo>
                    <a:pt x="503" y="28"/>
                  </a:lnTo>
                  <a:lnTo>
                    <a:pt x="544" y="25"/>
                  </a:lnTo>
                  <a:lnTo>
                    <a:pt x="558" y="23"/>
                  </a:lnTo>
                  <a:lnTo>
                    <a:pt x="571" y="22"/>
                  </a:lnTo>
                  <a:lnTo>
                    <a:pt x="582" y="20"/>
                  </a:lnTo>
                  <a:lnTo>
                    <a:pt x="594" y="19"/>
                  </a:lnTo>
                  <a:lnTo>
                    <a:pt x="606" y="17"/>
                  </a:lnTo>
                  <a:lnTo>
                    <a:pt x="618" y="16"/>
                  </a:lnTo>
                  <a:lnTo>
                    <a:pt x="628" y="14"/>
                  </a:lnTo>
                  <a:lnTo>
                    <a:pt x="637" y="13"/>
                  </a:lnTo>
                  <a:lnTo>
                    <a:pt x="647" y="10"/>
                  </a:lnTo>
                  <a:lnTo>
                    <a:pt x="654" y="9"/>
                  </a:lnTo>
                  <a:lnTo>
                    <a:pt x="661" y="7"/>
                  </a:lnTo>
                  <a:lnTo>
                    <a:pt x="667" y="6"/>
                  </a:lnTo>
                  <a:lnTo>
                    <a:pt x="673" y="3"/>
                  </a:lnTo>
                  <a:lnTo>
                    <a:pt x="678" y="1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1600200" y="3048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J/</a:t>
            </a:r>
            <a:r>
              <a:rPr lang="en-US" b="1">
                <a:latin typeface="Symbol" pitchFamily="18" charset="2"/>
              </a:rPr>
              <a:t>y</a:t>
            </a:r>
          </a:p>
        </p:txBody>
      </p:sp>
      <p:sp>
        <p:nvSpPr>
          <p:cNvPr id="6155" name="Line 27"/>
          <p:cNvSpPr>
            <a:spLocks noChangeShapeType="1"/>
          </p:cNvSpPr>
          <p:nvPr/>
        </p:nvSpPr>
        <p:spPr bwMode="auto">
          <a:xfrm>
            <a:off x="1905000" y="2743200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28"/>
          <p:cNvSpPr>
            <a:spLocks noChangeShapeType="1"/>
          </p:cNvSpPr>
          <p:nvPr/>
        </p:nvSpPr>
        <p:spPr bwMode="auto">
          <a:xfrm>
            <a:off x="990600" y="4800600"/>
            <a:ext cx="685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29"/>
          <p:cNvSpPr>
            <a:spLocks noChangeShapeType="1"/>
          </p:cNvSpPr>
          <p:nvPr/>
        </p:nvSpPr>
        <p:spPr bwMode="auto">
          <a:xfrm>
            <a:off x="1447800" y="5105400"/>
            <a:ext cx="228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30"/>
          <p:cNvSpPr txBox="1">
            <a:spLocks noChangeArrowheads="1"/>
          </p:cNvSpPr>
          <p:nvPr/>
        </p:nvSpPr>
        <p:spPr bwMode="auto">
          <a:xfrm>
            <a:off x="1524000" y="5957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D</a:t>
            </a:r>
            <a:r>
              <a:rPr lang="en-US" b="1" baseline="30000">
                <a:latin typeface="Tahoma" pitchFamily="34" charset="0"/>
              </a:rPr>
              <a:t>+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87450" y="4921250"/>
            <a:ext cx="381000" cy="366713"/>
            <a:chOff x="4752" y="2976"/>
            <a:chExt cx="240" cy="231"/>
          </a:xfrm>
        </p:grpSpPr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4752" y="29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d</a:t>
              </a: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4800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" name="Text Box 34"/>
          <p:cNvSpPr txBox="1">
            <a:spLocks noChangeArrowheads="1"/>
          </p:cNvSpPr>
          <p:nvPr/>
        </p:nvSpPr>
        <p:spPr bwMode="auto">
          <a:xfrm>
            <a:off x="3962400" y="2362200"/>
            <a:ext cx="3657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Low temperature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Vacuum </a:t>
            </a:r>
          </a:p>
        </p:txBody>
      </p:sp>
      <p:sp>
        <p:nvSpPr>
          <p:cNvPr id="6161" name="Line 35"/>
          <p:cNvSpPr>
            <a:spLocks noChangeShapeType="1"/>
          </p:cNvSpPr>
          <p:nvPr/>
        </p:nvSpPr>
        <p:spPr bwMode="auto">
          <a:xfrm flipH="1" flipV="1">
            <a:off x="31242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36"/>
          <p:cNvSpPr txBox="1">
            <a:spLocks noChangeArrowheads="1"/>
          </p:cNvSpPr>
          <p:nvPr/>
        </p:nvSpPr>
        <p:spPr bwMode="auto">
          <a:xfrm>
            <a:off x="4191000" y="4098925"/>
            <a:ext cx="419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High temperature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High density</a:t>
            </a:r>
          </a:p>
          <a:p>
            <a:pPr eaLnBrk="0" hangingPunct="0"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(screening effect take place)</a:t>
            </a:r>
          </a:p>
        </p:txBody>
      </p:sp>
      <p:sp>
        <p:nvSpPr>
          <p:cNvPr id="6163" name="Rectangle 37"/>
          <p:cNvSpPr>
            <a:spLocks noChangeArrowheads="1"/>
          </p:cNvSpPr>
          <p:nvPr/>
        </p:nvSpPr>
        <p:spPr bwMode="auto">
          <a:xfrm>
            <a:off x="3962400" y="2362200"/>
            <a:ext cx="274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38"/>
          <p:cNvSpPr>
            <a:spLocks noChangeArrowheads="1"/>
          </p:cNvSpPr>
          <p:nvPr/>
        </p:nvSpPr>
        <p:spPr bwMode="auto">
          <a:xfrm>
            <a:off x="4038600" y="4114800"/>
            <a:ext cx="4114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39"/>
          <p:cNvSpPr>
            <a:spLocks noChangeShapeType="1"/>
          </p:cNvSpPr>
          <p:nvPr/>
        </p:nvSpPr>
        <p:spPr bwMode="auto">
          <a:xfrm flipH="1" flipV="1">
            <a:off x="3048000" y="4572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1336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581400" y="60198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The melting sequence:   </a:t>
            </a:r>
            <a:r>
              <a:rPr lang="en-US">
                <a:solidFill>
                  <a:srgbClr val="0000FF"/>
                </a:solidFill>
                <a:latin typeface="Symbol" pitchFamily="18" charset="2"/>
              </a:rPr>
              <a:t>c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c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-&gt; </a:t>
            </a:r>
            <a:r>
              <a:rPr lang="en-US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’ -&gt; J/</a:t>
            </a:r>
            <a:r>
              <a:rPr lang="en-US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-&gt; Upsilon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5867400" y="2590800"/>
            <a:ext cx="457200" cy="533400"/>
          </a:xfrm>
          <a:prstGeom prst="curvedRightArrow">
            <a:avLst>
              <a:gd name="adj1" fmla="val 23333"/>
              <a:gd name="adj2" fmla="val 4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5867400" y="32004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791200" y="4114800"/>
            <a:ext cx="609600" cy="838200"/>
          </a:xfrm>
          <a:prstGeom prst="curvedRightArrow">
            <a:avLst>
              <a:gd name="adj1" fmla="val 27500"/>
              <a:gd name="adj2" fmla="val 5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45"/>
          <p:cNvSpPr txBox="1">
            <a:spLocks noChangeArrowheads="1"/>
          </p:cNvSpPr>
          <p:nvPr/>
        </p:nvSpPr>
        <p:spPr bwMode="auto">
          <a:xfrm>
            <a:off x="2586038" y="49434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6172" name="Line 46"/>
          <p:cNvSpPr>
            <a:spLocks noChangeShapeType="1"/>
          </p:cNvSpPr>
          <p:nvPr/>
        </p:nvSpPr>
        <p:spPr bwMode="auto">
          <a:xfrm>
            <a:off x="2362200" y="4800600"/>
            <a:ext cx="228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47"/>
          <p:cNvSpPr>
            <a:spLocks noChangeShapeType="1"/>
          </p:cNvSpPr>
          <p:nvPr/>
        </p:nvSpPr>
        <p:spPr bwMode="auto">
          <a:xfrm flipH="1">
            <a:off x="2667000" y="5334000"/>
            <a:ext cx="76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4" name="Text Box 48"/>
          <p:cNvSpPr txBox="1">
            <a:spLocks noChangeArrowheads="1"/>
          </p:cNvSpPr>
          <p:nvPr/>
        </p:nvSpPr>
        <p:spPr bwMode="auto">
          <a:xfrm>
            <a:off x="2424113" y="59293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D</a:t>
            </a:r>
            <a:r>
              <a:rPr lang="en-US" b="1" baseline="30000">
                <a:latin typeface="Tahoma" pitchFamily="34" charset="0"/>
              </a:rPr>
              <a:t>-</a:t>
            </a:r>
          </a:p>
        </p:txBody>
      </p:sp>
      <p:sp>
        <p:nvSpPr>
          <p:cNvPr id="6175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00BB19-58F6-45D6-88E5-3D8CA353371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  <p:bldP spid="12330" grpId="0" animBg="1"/>
      <p:bldP spid="12331" grpId="0" animBg="1"/>
      <p:bldP spid="123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393700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</a:rPr>
              <a:t>The life of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</a:rPr>
              <a:t>Quarkonia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</a:rPr>
              <a:t> in the Medium can be Complicated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3813" y="914400"/>
            <a:ext cx="866298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Observed J/</a:t>
            </a:r>
            <a:r>
              <a:rPr lang="en-US" altLang="ja-JP" sz="2000" u="sng" dirty="0">
                <a:solidFill>
                  <a:srgbClr val="003300"/>
                </a:solidFill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 is a mixture of direct </a:t>
            </a:r>
            <a:r>
              <a:rPr lang="en-US" altLang="ja-JP" sz="2000" u="sng" dirty="0" err="1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production+feeddown</a:t>
            </a:r>
            <a:r>
              <a:rPr lang="en-US" altLang="ja-JP" sz="20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 (</a:t>
            </a:r>
            <a:r>
              <a:rPr lang="en-US" altLang="ja-JP" sz="15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R. Vogt: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Phys. Rep. 310, 197 (1999))</a:t>
            </a:r>
            <a:r>
              <a:rPr lang="en-US" altLang="ja-JP" sz="20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r>
              <a:rPr lang="en-US" altLang="ja-JP" sz="2000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lang="en-US" altLang="ja-JP" sz="2000" dirty="0">
              <a:solidFill>
                <a:srgbClr val="0033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All J/</a:t>
            </a:r>
            <a:r>
              <a:rPr lang="en-US" altLang="ja-JP" sz="2000" dirty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~ 0.6J/</a:t>
            </a:r>
            <a:r>
              <a:rPr lang="en-US" altLang="ja-JP" sz="2000" dirty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(Direct) + ~0.3</a:t>
            </a:r>
            <a:r>
              <a:rPr lang="en-US" altLang="ja-JP" sz="2000" dirty="0">
                <a:latin typeface="Symbol" pitchFamily="18" charset="2"/>
                <a:ea typeface="MS PGothic" pitchFamily="34" charset="-128"/>
              </a:rPr>
              <a:t> c</a:t>
            </a:r>
            <a:r>
              <a:rPr lang="en-US" altLang="ja-JP" sz="2000" baseline="-25000" dirty="0">
                <a:latin typeface="Times New Roman" pitchFamily="18" charset="0"/>
                <a:ea typeface="MS PGothic" pitchFamily="34" charset="-128"/>
              </a:rPr>
              <a:t>c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+ ~0.1</a:t>
            </a:r>
            <a:r>
              <a:rPr lang="en-US" altLang="ja-JP" sz="2000" dirty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’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Important to disentangle different component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000" dirty="0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Suppression and enhancement in the “cold” nuclear medium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Nuclear Absorption, Gluon shadowing, initial state energy loss, Cronin effect and gluon saturation (CGC)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000" u="sng" dirty="0"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500" u="sng" dirty="0"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500" u="sng" dirty="0"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1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Hot/dense medium effect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J/</a:t>
            </a:r>
            <a:r>
              <a:rPr lang="en-US" altLang="ja-JP" sz="2100" dirty="0">
                <a:latin typeface="Symbol" pitchFamily="18" charset="2"/>
                <a:ea typeface="MS PGothic" pitchFamily="34" charset="-128"/>
              </a:rPr>
              <a:t>y,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</a:t>
            </a: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dissociation, i.e. suppression</a:t>
            </a:r>
            <a:endParaRPr lang="en-US" altLang="ja-JP" sz="2100" i="1" u="sng" dirty="0">
              <a:latin typeface="Times New Roman" pitchFamily="18" charset="0"/>
              <a:ea typeface="MS PGothic" pitchFamily="34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Recombination from uncorrelated charm pairs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Survival (or not) in the hot/dense medium from lattice calculation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153400" y="5500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  <a:r>
              <a:rPr lang="en-US" baseline="30000">
                <a:latin typeface="Tahoma" pitchFamily="34" charset="0"/>
              </a:rPr>
              <a:t>+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5257800" y="4052888"/>
            <a:ext cx="160020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5334000" y="4433888"/>
            <a:ext cx="111918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772400" y="458628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391400" y="5119688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15013" y="3367088"/>
            <a:ext cx="2743200" cy="2209800"/>
            <a:chOff x="3951" y="2112"/>
            <a:chExt cx="1728" cy="1392"/>
          </a:xfrm>
        </p:grpSpPr>
        <p:sp>
          <p:nvSpPr>
            <p:cNvPr id="18444" name="Oval 10"/>
            <p:cNvSpPr>
              <a:spLocks noChangeArrowheads="1"/>
            </p:cNvSpPr>
            <p:nvPr/>
          </p:nvSpPr>
          <p:spPr bwMode="auto">
            <a:xfrm>
              <a:off x="4335" y="32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45" name="Oval 11"/>
            <p:cNvSpPr>
              <a:spLocks noChangeArrowheads="1"/>
            </p:cNvSpPr>
            <p:nvPr/>
          </p:nvSpPr>
          <p:spPr bwMode="auto">
            <a:xfrm>
              <a:off x="4431" y="24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4047" y="273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47" name="Oval 13"/>
            <p:cNvSpPr>
              <a:spLocks noChangeArrowheads="1"/>
            </p:cNvSpPr>
            <p:nvPr/>
          </p:nvSpPr>
          <p:spPr bwMode="auto">
            <a:xfrm>
              <a:off x="4143" y="283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4191" y="316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4191" y="302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0" name="Oval 16"/>
            <p:cNvSpPr>
              <a:spLocks noChangeArrowheads="1"/>
            </p:cNvSpPr>
            <p:nvPr/>
          </p:nvSpPr>
          <p:spPr bwMode="auto">
            <a:xfrm>
              <a:off x="4239" y="268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1" name="Oval 17"/>
            <p:cNvSpPr>
              <a:spLocks noChangeArrowheads="1"/>
            </p:cNvSpPr>
            <p:nvPr/>
          </p:nvSpPr>
          <p:spPr bwMode="auto">
            <a:xfrm>
              <a:off x="3951" y="254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527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095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095" y="244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4095" y="312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4287" y="254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335" y="235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527" y="2112"/>
              <a:ext cx="624" cy="624"/>
              <a:chOff x="1536" y="816"/>
              <a:chExt cx="624" cy="624"/>
            </a:xfrm>
          </p:grpSpPr>
          <p:sp>
            <p:nvSpPr>
              <p:cNvPr id="18499" name="Oval 25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0" name="Oval 2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1" name="Oval 27"/>
              <p:cNvSpPr>
                <a:spLocks noChangeArrowheads="1"/>
              </p:cNvSpPr>
              <p:nvPr/>
            </p:nvSpPr>
            <p:spPr bwMode="auto">
              <a:xfrm>
                <a:off x="1632" y="11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2" name="Oval 28"/>
              <p:cNvSpPr>
                <a:spLocks noChangeArrowheads="1"/>
              </p:cNvSpPr>
              <p:nvPr/>
            </p:nvSpPr>
            <p:spPr bwMode="auto">
              <a:xfrm>
                <a:off x="1728" y="124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3" name="Oval 29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4" name="Oval 30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5" name="Oval 31"/>
              <p:cNvSpPr>
                <a:spLocks noChangeArrowheads="1"/>
              </p:cNvSpPr>
              <p:nvPr/>
            </p:nvSpPr>
            <p:spPr bwMode="auto">
              <a:xfrm>
                <a:off x="1824" y="110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6" name="Oval 32"/>
              <p:cNvSpPr>
                <a:spLocks noChangeArrowheads="1"/>
              </p:cNvSpPr>
              <p:nvPr/>
            </p:nvSpPr>
            <p:spPr bwMode="auto">
              <a:xfrm>
                <a:off x="1536" y="9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7" name="Oval 33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8" name="Oval 34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09" name="Oval 35"/>
              <p:cNvSpPr>
                <a:spLocks noChangeArrowheads="1"/>
              </p:cNvSpPr>
              <p:nvPr/>
            </p:nvSpPr>
            <p:spPr bwMode="auto">
              <a:xfrm>
                <a:off x="1680" y="8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10" name="Oval 36"/>
              <p:cNvSpPr>
                <a:spLocks noChangeArrowheads="1"/>
              </p:cNvSpPr>
              <p:nvPr/>
            </p:nvSpPr>
            <p:spPr bwMode="auto">
              <a:xfrm>
                <a:off x="1968" y="11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11" name="Oval 37"/>
              <p:cNvSpPr>
                <a:spLocks noChangeArrowheads="1"/>
              </p:cNvSpPr>
              <p:nvPr/>
            </p:nvSpPr>
            <p:spPr bwMode="auto">
              <a:xfrm>
                <a:off x="1872" y="9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512" name="Oval 38"/>
              <p:cNvSpPr>
                <a:spLocks noChangeArrowheads="1"/>
              </p:cNvSpPr>
              <p:nvPr/>
            </p:nvSpPr>
            <p:spPr bwMode="auto">
              <a:xfrm>
                <a:off x="1872" y="81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464" y="2880"/>
              <a:ext cx="624" cy="624"/>
              <a:chOff x="1536" y="816"/>
              <a:chExt cx="624" cy="624"/>
            </a:xfrm>
          </p:grpSpPr>
          <p:sp>
            <p:nvSpPr>
              <p:cNvPr id="18485" name="Oval 40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86" name="Oval 4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87" name="Oval 42"/>
              <p:cNvSpPr>
                <a:spLocks noChangeArrowheads="1"/>
              </p:cNvSpPr>
              <p:nvPr/>
            </p:nvSpPr>
            <p:spPr bwMode="auto">
              <a:xfrm>
                <a:off x="1632" y="11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88" name="Oval 43"/>
              <p:cNvSpPr>
                <a:spLocks noChangeArrowheads="1"/>
              </p:cNvSpPr>
              <p:nvPr/>
            </p:nvSpPr>
            <p:spPr bwMode="auto">
              <a:xfrm>
                <a:off x="1728" y="124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89" name="Oval 44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0" name="Oval 45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1" name="Oval 46"/>
              <p:cNvSpPr>
                <a:spLocks noChangeArrowheads="1"/>
              </p:cNvSpPr>
              <p:nvPr/>
            </p:nvSpPr>
            <p:spPr bwMode="auto">
              <a:xfrm>
                <a:off x="1824" y="110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2" name="Oval 47"/>
              <p:cNvSpPr>
                <a:spLocks noChangeArrowheads="1"/>
              </p:cNvSpPr>
              <p:nvPr/>
            </p:nvSpPr>
            <p:spPr bwMode="auto">
              <a:xfrm>
                <a:off x="1536" y="9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3" name="Oval 48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4" name="Oval 49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5" name="Oval 50"/>
              <p:cNvSpPr>
                <a:spLocks noChangeArrowheads="1"/>
              </p:cNvSpPr>
              <p:nvPr/>
            </p:nvSpPr>
            <p:spPr bwMode="auto">
              <a:xfrm>
                <a:off x="1680" y="8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6" name="Oval 51"/>
              <p:cNvSpPr>
                <a:spLocks noChangeArrowheads="1"/>
              </p:cNvSpPr>
              <p:nvPr/>
            </p:nvSpPr>
            <p:spPr bwMode="auto">
              <a:xfrm>
                <a:off x="1968" y="11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7" name="Oval 52"/>
              <p:cNvSpPr>
                <a:spLocks noChangeArrowheads="1"/>
              </p:cNvSpPr>
              <p:nvPr/>
            </p:nvSpPr>
            <p:spPr bwMode="auto">
              <a:xfrm>
                <a:off x="1872" y="9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98" name="Oval 53"/>
              <p:cNvSpPr>
                <a:spLocks noChangeArrowheads="1"/>
              </p:cNvSpPr>
              <p:nvPr/>
            </p:nvSpPr>
            <p:spPr bwMode="auto">
              <a:xfrm>
                <a:off x="1872" y="81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8460" name="Oval 54"/>
            <p:cNvSpPr>
              <a:spLocks noChangeArrowheads="1"/>
            </p:cNvSpPr>
            <p:nvPr/>
          </p:nvSpPr>
          <p:spPr bwMode="auto">
            <a:xfrm>
              <a:off x="3951" y="288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1" name="Oval 55"/>
            <p:cNvSpPr>
              <a:spLocks noChangeArrowheads="1"/>
            </p:cNvSpPr>
            <p:nvPr/>
          </p:nvSpPr>
          <p:spPr bwMode="auto">
            <a:xfrm>
              <a:off x="4671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2" name="Oval 56"/>
            <p:cNvSpPr>
              <a:spLocks noChangeArrowheads="1"/>
            </p:cNvSpPr>
            <p:nvPr/>
          </p:nvSpPr>
          <p:spPr bwMode="auto">
            <a:xfrm>
              <a:off x="5247" y="283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3" name="Oval 57"/>
            <p:cNvSpPr>
              <a:spLocks noChangeArrowheads="1"/>
            </p:cNvSpPr>
            <p:nvPr/>
          </p:nvSpPr>
          <p:spPr bwMode="auto">
            <a:xfrm>
              <a:off x="5343" y="29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4" name="Oval 58"/>
            <p:cNvSpPr>
              <a:spLocks noChangeArrowheads="1"/>
            </p:cNvSpPr>
            <p:nvPr/>
          </p:nvSpPr>
          <p:spPr bwMode="auto">
            <a:xfrm>
              <a:off x="4719" y="268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5" name="Oval 59"/>
            <p:cNvSpPr>
              <a:spLocks noChangeArrowheads="1"/>
            </p:cNvSpPr>
            <p:nvPr/>
          </p:nvSpPr>
          <p:spPr bwMode="auto">
            <a:xfrm>
              <a:off x="5199" y="316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6" name="Oval 60"/>
            <p:cNvSpPr>
              <a:spLocks noChangeArrowheads="1"/>
            </p:cNvSpPr>
            <p:nvPr/>
          </p:nvSpPr>
          <p:spPr bwMode="auto">
            <a:xfrm>
              <a:off x="5439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7" name="Oval 61"/>
            <p:cNvSpPr>
              <a:spLocks noChangeArrowheads="1"/>
            </p:cNvSpPr>
            <p:nvPr/>
          </p:nvSpPr>
          <p:spPr bwMode="auto">
            <a:xfrm>
              <a:off x="5151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8" name="Oval 62"/>
            <p:cNvSpPr>
              <a:spLocks noChangeArrowheads="1"/>
            </p:cNvSpPr>
            <p:nvPr/>
          </p:nvSpPr>
          <p:spPr bwMode="auto">
            <a:xfrm>
              <a:off x="5151" y="297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69" name="Oval 63"/>
            <p:cNvSpPr>
              <a:spLocks noChangeArrowheads="1"/>
            </p:cNvSpPr>
            <p:nvPr/>
          </p:nvSpPr>
          <p:spPr bwMode="auto">
            <a:xfrm>
              <a:off x="5295" y="273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70" name="Oval 64"/>
            <p:cNvSpPr>
              <a:spLocks noChangeArrowheads="1"/>
            </p:cNvSpPr>
            <p:nvPr/>
          </p:nvSpPr>
          <p:spPr bwMode="auto">
            <a:xfrm>
              <a:off x="5151" y="24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71" name="Oval 65"/>
            <p:cNvSpPr>
              <a:spLocks noChangeArrowheads="1"/>
            </p:cNvSpPr>
            <p:nvPr/>
          </p:nvSpPr>
          <p:spPr bwMode="auto">
            <a:xfrm>
              <a:off x="4479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72" name="Oval 66"/>
            <p:cNvSpPr>
              <a:spLocks noChangeArrowheads="1"/>
            </p:cNvSpPr>
            <p:nvPr/>
          </p:nvSpPr>
          <p:spPr bwMode="auto">
            <a:xfrm>
              <a:off x="3999" y="302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sp>
          <p:nvSpPr>
            <p:cNvPr id="18473" name="Oval 67"/>
            <p:cNvSpPr>
              <a:spLocks noChangeArrowheads="1"/>
            </p:cNvSpPr>
            <p:nvPr/>
          </p:nvSpPr>
          <p:spPr bwMode="auto">
            <a:xfrm>
              <a:off x="5295" y="254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CC00"/>
                </a:solidFill>
                <a:latin typeface="Tahoma" pitchFamily="34" charset="0"/>
              </a:endParaRPr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5007" y="2736"/>
              <a:ext cx="672" cy="250"/>
              <a:chOff x="3168" y="3072"/>
              <a:chExt cx="672" cy="250"/>
            </a:xfrm>
          </p:grpSpPr>
          <p:sp>
            <p:nvSpPr>
              <p:cNvPr id="18481" name="Oval 69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240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CC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6" name="Group 70"/>
              <p:cNvGrpSpPr>
                <a:grpSpLocks/>
              </p:cNvGrpSpPr>
              <p:nvPr/>
            </p:nvGrpSpPr>
            <p:grpSpPr bwMode="auto">
              <a:xfrm>
                <a:off x="3168" y="3072"/>
                <a:ext cx="672" cy="250"/>
                <a:chOff x="3552" y="1430"/>
                <a:chExt cx="672" cy="250"/>
              </a:xfrm>
            </p:grpSpPr>
            <p:sp>
              <p:nvSpPr>
                <p:cNvPr id="1848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552" y="1430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</a:rPr>
                    <a:t>c</a:t>
                  </a:r>
                </a:p>
              </p:txBody>
            </p:sp>
            <p:sp>
              <p:nvSpPr>
                <p:cNvPr id="18484" name="Line 72"/>
                <p:cNvSpPr>
                  <a:spLocks noChangeShapeType="1"/>
                </p:cNvSpPr>
                <p:nvPr/>
              </p:nvSpPr>
              <p:spPr bwMode="auto">
                <a:xfrm>
                  <a:off x="3600" y="1488"/>
                  <a:ext cx="96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73"/>
            <p:cNvGrpSpPr>
              <a:grpSpLocks/>
            </p:cNvGrpSpPr>
            <p:nvPr/>
          </p:nvGrpSpPr>
          <p:grpSpPr bwMode="auto">
            <a:xfrm>
              <a:off x="4335" y="2736"/>
              <a:ext cx="720" cy="250"/>
              <a:chOff x="2304" y="3350"/>
              <a:chExt cx="720" cy="250"/>
            </a:xfrm>
          </p:grpSpPr>
          <p:sp>
            <p:nvSpPr>
              <p:cNvPr id="18479" name="Oval 74"/>
              <p:cNvSpPr>
                <a:spLocks noChangeArrowheads="1"/>
              </p:cNvSpPr>
              <p:nvPr/>
            </p:nvSpPr>
            <p:spPr bwMode="auto">
              <a:xfrm>
                <a:off x="2304" y="3360"/>
                <a:ext cx="240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Text Box 75"/>
              <p:cNvSpPr txBox="1">
                <a:spLocks noChangeArrowheads="1"/>
              </p:cNvSpPr>
              <p:nvPr/>
            </p:nvSpPr>
            <p:spPr bwMode="auto">
              <a:xfrm>
                <a:off x="2352" y="3350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>
                    <a:latin typeface="Tahoma" pitchFamily="34" charset="0"/>
                  </a:rPr>
                  <a:t>c</a:t>
                </a:r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4575" y="2391"/>
              <a:ext cx="720" cy="250"/>
              <a:chOff x="2304" y="3350"/>
              <a:chExt cx="720" cy="250"/>
            </a:xfrm>
          </p:grpSpPr>
          <p:sp>
            <p:nvSpPr>
              <p:cNvPr id="18477" name="Oval 77"/>
              <p:cNvSpPr>
                <a:spLocks noChangeArrowheads="1"/>
              </p:cNvSpPr>
              <p:nvPr/>
            </p:nvSpPr>
            <p:spPr bwMode="auto">
              <a:xfrm>
                <a:off x="2304" y="3360"/>
                <a:ext cx="240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Text Box 78"/>
              <p:cNvSpPr txBox="1">
                <a:spLocks noChangeArrowheads="1"/>
              </p:cNvSpPr>
              <p:nvPr/>
            </p:nvSpPr>
            <p:spPr bwMode="auto">
              <a:xfrm>
                <a:off x="2352" y="3350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>
                    <a:latin typeface="Tahoma" pitchFamily="34" charset="0"/>
                  </a:rPr>
                  <a:t>c</a:t>
                </a:r>
              </a:p>
            </p:txBody>
          </p:sp>
        </p:grpSp>
      </p:grp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4876800" y="4257675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J/</a:t>
            </a: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MS PGothic" pitchFamily="34" charset="-128"/>
              </a:rPr>
              <a:t>y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sp>
        <p:nvSpPr>
          <p:cNvPr id="18443" name="Slide Number Placeholder 8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5F61B-3B01-4B5D-BE6E-8F3D89E1E45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 animBg="1"/>
      <p:bldP spid="14343" grpId="0" animBg="1"/>
      <p:bldP spid="14344" grpId="0" animBg="1"/>
      <p:bldP spid="14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6132F-1EDD-4D95-9B35-D3259D495D6E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9459" name="Picture 2" descr="cent0100_ym0505_2"/>
          <p:cNvPicPr>
            <a:picLocks noChangeAspect="1" noChangeArrowheads="1"/>
          </p:cNvPicPr>
          <p:nvPr/>
        </p:nvPicPr>
        <p:blipFill>
          <a:blip r:embed="rId4" cstate="print"/>
          <a:srcRect r="51376"/>
          <a:stretch>
            <a:fillRect/>
          </a:stretch>
        </p:blipFill>
        <p:spPr bwMode="auto">
          <a:xfrm>
            <a:off x="3124200" y="533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800600" y="4845050"/>
            <a:ext cx="4343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STAR can measure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Quarkonia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 of all different kind (,</a:t>
            </a:r>
            <a:r>
              <a:rPr lang="en-US" altLang="zh-CN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range.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at both mid and forward rapidity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in all collision species.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96000" y="2652713"/>
            <a:ext cx="3048000" cy="1995487"/>
            <a:chOff x="6553200" y="2653352"/>
            <a:chExt cx="2332038" cy="1994848"/>
          </a:xfrm>
        </p:grpSpPr>
        <p:pic>
          <p:nvPicPr>
            <p:cNvPr id="194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2743200"/>
              <a:ext cx="233203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TextBox 23"/>
            <p:cNvSpPr txBox="1">
              <a:spLocks noChangeArrowheads="1"/>
            </p:cNvSpPr>
            <p:nvPr/>
          </p:nvSpPr>
          <p:spPr bwMode="auto">
            <a:xfrm>
              <a:off x="6656696" y="2653352"/>
              <a:ext cx="13756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ea typeface="宋体" pitchFamily="2" charset="-122"/>
                </a:rPr>
                <a:t>STAR Preliminary</a:t>
              </a:r>
            </a:p>
          </p:txBody>
        </p:sp>
      </p:grpSp>
      <p:pic>
        <p:nvPicPr>
          <p:cNvPr id="1947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457200" y="6324600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forward J/ψ </a:t>
            </a:r>
          </a:p>
        </p:txBody>
      </p:sp>
      <p:graphicFrame>
        <p:nvGraphicFramePr>
          <p:cNvPr id="32" name="Object 3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324600" y="457200"/>
          <a:ext cx="26517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Acrobat Document" r:id="rId7" imgW="4252320" imgH="4069080" progId="AcroExch.Document.7">
                  <p:embed/>
                </p:oleObj>
              </mc:Choice>
              <mc:Fallback>
                <p:oleObj name="Acrobat Document" r:id="rId7" imgW="4252320" imgH="406908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57200"/>
                        <a:ext cx="26517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1143000"/>
            <a:ext cx="1295400" cy="377825"/>
          </a:xfrm>
          <a:prstGeom prst="rect">
            <a:avLst/>
          </a:prstGeo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Quarkonia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 Signals in STAR </a:t>
            </a:r>
            <a:endParaRPr lang="en-US" altLang="zh-CN" sz="32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048000" y="2743200"/>
            <a:ext cx="2971799" cy="2133600"/>
            <a:chOff x="4494213" y="1385888"/>
            <a:chExt cx="4649788" cy="3821113"/>
          </a:xfrm>
        </p:grpSpPr>
        <p:pic>
          <p:nvPicPr>
            <p:cNvPr id="35" name="Picture 34" descr="Jpsi_Invm_directFit_all_tof_adc_pt_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94213" y="1385888"/>
              <a:ext cx="4649788" cy="3821113"/>
            </a:xfrm>
            <a:prstGeom prst="rect">
              <a:avLst/>
            </a:prstGeom>
            <a:noFill/>
          </p:spPr>
        </p:pic>
        <p:pic>
          <p:nvPicPr>
            <p:cNvPr id="37" name="Picture 5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399" y="3352800"/>
              <a:ext cx="2090057" cy="609600"/>
            </a:xfrm>
            <a:prstGeom prst="rect">
              <a:avLst/>
            </a:prstGeom>
            <a:noFill/>
          </p:spPr>
        </p:pic>
      </p:grpSp>
      <p:pic>
        <p:nvPicPr>
          <p:cNvPr id="38" name="Picture 5" descr="Jpsi_Invm_jpsiCorr_HTall_pt_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832100"/>
            <a:ext cx="2819400" cy="2044700"/>
          </a:xfrm>
          <a:prstGeom prst="rect">
            <a:avLst/>
          </a:prstGeom>
          <a:noFill/>
        </p:spPr>
      </p:pic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362200" y="4724400"/>
            <a:ext cx="2362200" cy="2133600"/>
            <a:chOff x="2362200" y="4724400"/>
            <a:chExt cx="2171700" cy="2133600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362200" y="4764088"/>
              <a:ext cx="2171700" cy="2093912"/>
              <a:chOff x="0" y="4764088"/>
              <a:chExt cx="2171700" cy="2093912"/>
            </a:xfrm>
          </p:grpSpPr>
          <p:pic>
            <p:nvPicPr>
              <p:cNvPr id="19474" name="Picture 16" descr="C:\Documents and Settings\Administrator\Desktop\QM09\m2.20090324.2.zsh4.iso4.g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4764088"/>
                <a:ext cx="2171700" cy="209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5" name="Rectangle 16"/>
              <p:cNvSpPr>
                <a:spLocks noChangeArrowheads="1"/>
              </p:cNvSpPr>
              <p:nvPr/>
            </p:nvSpPr>
            <p:spPr bwMode="auto">
              <a:xfrm>
                <a:off x="0" y="6400800"/>
                <a:ext cx="13634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J/ψ from </a:t>
                </a:r>
                <a:r>
                  <a:rPr lang="el-GR" sz="1200">
                    <a:latin typeface="Times New Roman" pitchFamily="18" charset="0"/>
                    <a:cs typeface="Times New Roman" pitchFamily="18" charset="0"/>
                  </a:rPr>
                  <a:t>χ</a:t>
                </a:r>
                <a:r>
                  <a:rPr lang="en-US" sz="1200" baseline="-2500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enriched</a:t>
                </a:r>
              </a:p>
            </p:txBody>
          </p:sp>
        </p:grpSp>
        <p:sp>
          <p:nvSpPr>
            <p:cNvPr id="19473" name="TextBox 23"/>
            <p:cNvSpPr txBox="1">
              <a:spLocks noChangeArrowheads="1"/>
            </p:cNvSpPr>
            <p:nvPr/>
          </p:nvSpPr>
          <p:spPr bwMode="auto">
            <a:xfrm>
              <a:off x="2895600" y="4724400"/>
              <a:ext cx="13756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>
                  <a:ea typeface="宋体" pitchFamily="2" charset="-122"/>
                </a:rPr>
                <a:t>STAR Preliminary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4724400"/>
            <a:ext cx="2286000" cy="2133600"/>
            <a:chOff x="0" y="4724400"/>
            <a:chExt cx="2286000" cy="213360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0" y="4724400"/>
              <a:ext cx="2286000" cy="2133600"/>
              <a:chOff x="152400" y="989013"/>
              <a:chExt cx="5638800" cy="5411787"/>
            </a:xfrm>
          </p:grpSpPr>
          <p:pic>
            <p:nvPicPr>
              <p:cNvPr id="19478" name="Picture 14" descr="C:\Documents and Settings\Administrator\Desktop\QM09\Mgg_pl2_err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2400" y="989013"/>
                <a:ext cx="5638800" cy="541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9" name="Picture 15" descr="C:\Documents and Settings\Administrator\Desktop\QM09\STAR_FMS_Prelim.bmp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19200" y="1981200"/>
                <a:ext cx="1346200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77" name="TextBox 23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13756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>
                  <a:ea typeface="宋体" pitchFamily="2" charset="-122"/>
                </a:rPr>
                <a:t>STAR Preliminary</a:t>
              </a:r>
            </a:p>
          </p:txBody>
        </p:sp>
      </p:grpSp>
      <p:pic>
        <p:nvPicPr>
          <p:cNvPr id="29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3429000"/>
            <a:ext cx="1295400" cy="377825"/>
          </a:xfrm>
          <a:prstGeom prst="rect">
            <a:avLst/>
          </a:prstGeom>
          <a:noFill/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04800" y="304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PRD </a:t>
            </a:r>
            <a:r>
              <a:rPr lang="en-US" sz="1200" b="1" dirty="0" smtClean="0"/>
              <a:t>82 </a:t>
            </a:r>
            <a:r>
              <a:rPr lang="en-US" sz="1200" dirty="0" smtClean="0"/>
              <a:t>(2010) 012004</a:t>
            </a:r>
            <a:endParaRPr lang="en-US" sz="1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682" t="13477" r="47476"/>
          <a:stretch>
            <a:fillRect/>
          </a:stretch>
        </p:blipFill>
        <p:spPr bwMode="auto">
          <a:xfrm>
            <a:off x="0" y="561975"/>
            <a:ext cx="51816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A4221-0A91-4DE6-8DC4-06B57D77C35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 in 200GeV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105400" y="914400"/>
            <a:ext cx="4038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Color singlet model (NNLO*CS):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Artoisenet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PRL. 101, 152001 (2008), and J.P.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Lansberg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private communication.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Include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feeddown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higher mass state.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 CS+ color octet (CO)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G. 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PRD 68, 034003 (2003), and private communication.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Include no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feeddown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from higher mass state.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Agree with the data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Evaporation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Model: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Bedjidian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-ph/0311048; R. Vogt private communication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feeddown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Agree with the data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914400" y="5257800"/>
            <a:ext cx="2309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/>
              <a:t>Phys.Rev.C80:041902,2009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6260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Z.B. Tang’s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6710E-2CC4-4918-A43B-0D6D82D6370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400" b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-hadron Azimuthal Correlation in 200GeV p+p Collisions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52400" y="4267200"/>
            <a:ext cx="8458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J/</a:t>
            </a:r>
            <a:r>
              <a:rPr lang="en-US" sz="2000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y: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total J/</a:t>
            </a:r>
            <a:r>
              <a:rPr lang="en-US" sz="2000" dirty="0">
                <a:latin typeface="Symbol" pitchFamily="18" charset="2"/>
                <a:cs typeface="Times New Roman" pitchFamily="18" charset="0"/>
              </a:rPr>
              <a:t>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4GeV/c) at RHIC 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ratio has no significant dependence on collisions energy.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Constrain J/</a:t>
            </a:r>
            <a:r>
              <a:rPr lang="en-US" sz="2000" dirty="0">
                <a:latin typeface="Symbol" pitchFamily="18" charset="2"/>
                <a:cs typeface="Times New Roman" pitchFamily="18" charset="0"/>
              </a:rPr>
              <a:t>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Production mechanisms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000" dirty="0" err="1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J/</a:t>
            </a:r>
            <a:r>
              <a:rPr lang="en-US" sz="2000" dirty="0" err="1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J/</a:t>
            </a:r>
            <a:r>
              <a:rPr lang="en-US" sz="2000" dirty="0" err="1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+e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S. Brodsky, J.-P.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Lansberg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arXiv:0908.0754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181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Z.B. Tang’s talk for Details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Bfraction_vs_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1"/>
            <a:ext cx="4314588" cy="3276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Preliminary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12775"/>
            <a:ext cx="4419600" cy="3578224"/>
            <a:chOff x="0" y="612775"/>
            <a:chExt cx="4419600" cy="3578224"/>
          </a:xfrm>
        </p:grpSpPr>
        <p:pic>
          <p:nvPicPr>
            <p:cNvPr id="10" name="Picture 5" descr="corrFit"/>
            <p:cNvPicPr>
              <a:picLocks noChangeArrowheads="1"/>
            </p:cNvPicPr>
            <p:nvPr/>
          </p:nvPicPr>
          <p:blipFill>
            <a:blip r:embed="rId4" cstate="print"/>
            <a:srcRect r="33310"/>
            <a:stretch>
              <a:fillRect/>
            </a:stretch>
          </p:blipFill>
          <p:spPr bwMode="auto">
            <a:xfrm>
              <a:off x="0" y="914400"/>
              <a:ext cx="4419600" cy="3276599"/>
            </a:xfrm>
            <a:prstGeom prst="rect">
              <a:avLst/>
            </a:prstGeom>
            <a:noFill/>
          </p:spPr>
        </p:pic>
        <p:pic>
          <p:nvPicPr>
            <p:cNvPr id="13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612775"/>
              <a:ext cx="1295400" cy="377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989387"/>
            <a:ext cx="4724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DFED7B-CB95-442A-99F9-822416CED025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Suppression/Enhancement in 200GeV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d+A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A+A and Collisions </a:t>
            </a:r>
            <a:endParaRPr lang="en-US" sz="23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838200"/>
            <a:ext cx="4191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d+Au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Collisions: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Nice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consistenty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PHENIX</a:t>
            </a:r>
          </a:p>
          <a:p>
            <a:pPr eaLnBrk="1" hangingPunct="1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Cu+Cu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Collisions: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&gt;5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/c) =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1.4± 0.4±0.2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seems larger at higher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pT.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Model  favored by data: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2-component: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nucl-th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/0806.1239 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Incl. color screening,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hadron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phase dissociation, coalescence, B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feeddown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unfavored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by the data: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CFT+Hydro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JPG35,104137(2008)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Comparison with open charm: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Charm quark &amp; Heavy resonance : NPA784, 426(2007);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PLB649, 139 (2007), and  private communication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2057400" y="6019800"/>
            <a:ext cx="2309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/>
              <a:t>Phys.Rev.C80:041902,2009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62000"/>
            <a:ext cx="4467225" cy="2994025"/>
            <a:chOff x="0" y="762000"/>
            <a:chExt cx="4467225" cy="2994025"/>
          </a:xfrm>
        </p:grpSpPr>
        <p:pic>
          <p:nvPicPr>
            <p:cNvPr id="2253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700" r="1674"/>
            <a:stretch>
              <a:fillRect/>
            </a:stretch>
          </p:blipFill>
          <p:spPr bwMode="auto">
            <a:xfrm>
              <a:off x="0" y="762000"/>
              <a:ext cx="4467225" cy="2994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535" name="TextBox 8"/>
            <p:cNvSpPr txBox="1">
              <a:spLocks noChangeArrowheads="1"/>
            </p:cNvSpPr>
            <p:nvPr/>
          </p:nvSpPr>
          <p:spPr bwMode="auto">
            <a:xfrm>
              <a:off x="2133600" y="1687513"/>
              <a:ext cx="1828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Au+Au: 0-80%</a:t>
              </a: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533400" y="1676400"/>
              <a:ext cx="14541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/>
                <a:t>Star preliminary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9200" y="64613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Z.B. Tang’s talk for Details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472078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1886</Words>
  <Application>Microsoft Office PowerPoint</Application>
  <PresentationFormat>On-screen Show (4:3)</PresentationFormat>
  <Paragraphs>433</Paragraphs>
  <Slides>32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Default Design</vt:lpstr>
      <vt:lpstr>Equation</vt:lpstr>
      <vt:lpstr>VISIO</vt:lpstr>
      <vt:lpstr>Acrobat Document</vt:lpstr>
      <vt:lpstr>Paintbrush Picture</vt:lpstr>
      <vt:lpstr>STAR-Heavy Flavor Production and Heavy Flavor Induced Correlations at RHIC </vt:lpstr>
      <vt:lpstr>Motivation for Studying Heavy Quarks</vt:lpstr>
      <vt:lpstr>PowerPoint Presentation</vt:lpstr>
      <vt:lpstr>Quarkonia Suppression: “smoking gun” for QGP</vt:lpstr>
      <vt:lpstr>The life of Quarkonia in the Medium can be Complicated</vt:lpstr>
      <vt:lpstr>Quarkonia Signals in STAR </vt:lpstr>
      <vt:lpstr>J/y Production in 200GeV p+p Collisions</vt:lpstr>
      <vt:lpstr>J/y-hadron Azimuthal Correlation in 200GeV p+p Collisions</vt:lpstr>
      <vt:lpstr>J/y Suppression/Enhancement in 200GeV d+A and A+A and Collisions </vt:lpstr>
      <vt:lpstr> Production  in 200GeV p+p Collisions </vt:lpstr>
      <vt:lpstr>RdAu ( ) in 200GeV d+Au Collisions </vt:lpstr>
      <vt:lpstr>RAA ( ) in 200GeV Au+Au Collisions </vt:lpstr>
      <vt:lpstr>The Large Suppression of Non-photonic Electron Production was a Surprise</vt:lpstr>
      <vt:lpstr>The Long Standing Issue on RHIC NPE Measurement</vt:lpstr>
      <vt:lpstr>STAR Solution</vt:lpstr>
      <vt:lpstr>STAR high pT NPE Measurements in 200GeV p+p collisions</vt:lpstr>
      <vt:lpstr>Comparison with the Published NPE Results</vt:lpstr>
      <vt:lpstr>PowerPoint Presentation</vt:lpstr>
      <vt:lpstr>PowerPoint Presentation</vt:lpstr>
      <vt:lpstr>Study Conical Emission from Azimuthal Correlation</vt:lpstr>
      <vt:lpstr>PowerPoint Presentation</vt:lpstr>
      <vt:lpstr>Future of Heavy Flavor Measurement at STAR</vt:lpstr>
      <vt:lpstr>Summary and Perspective </vt:lpstr>
      <vt:lpstr>List of STAR Heavy Flavor Talks</vt:lpstr>
      <vt:lpstr>backup</vt:lpstr>
      <vt:lpstr>Future of Heavy Flavor Measurement at STAR</vt:lpstr>
      <vt:lpstr>Combining run5 and run8 results</vt:lpstr>
      <vt:lpstr>Associated hadron pT spectra</vt:lpstr>
      <vt:lpstr>Projection for BES</vt:lpstr>
      <vt:lpstr>PowerPoint Presentation</vt:lpstr>
      <vt:lpstr>Non-photonic e-h correlations in d+Au 200 GeV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 Xie</dc:creator>
  <cp:lastModifiedBy>wxie</cp:lastModifiedBy>
  <cp:revision>713</cp:revision>
  <dcterms:created xsi:type="dcterms:W3CDTF">2007-06-13T22:46:21Z</dcterms:created>
  <dcterms:modified xsi:type="dcterms:W3CDTF">2010-10-19T22:05:54Z</dcterms:modified>
</cp:coreProperties>
</file>