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6858000" cx="9144000"/>
  <p:notesSz cx="6858000" cy="9144000"/>
  <p:embeddedFontLst>
    <p:embeddedFont>
      <p:font typeface="Pacifico"/>
      <p:regular r:id="rId37"/>
    </p:embeddedFont>
    <p:embeddedFont>
      <p:font typeface="Quattrocento Sans"/>
      <p:regular r:id="rId38"/>
      <p:bold r:id="rId39"/>
      <p:italic r:id="rId40"/>
      <p:boldItalic r:id="rId41"/>
    </p:embeddedFont>
    <p:embeddedFont>
      <p:font typeface="Spectral"/>
      <p:regular r:id="rId42"/>
      <p:bold r:id="rId43"/>
      <p:italic r:id="rId44"/>
      <p:boldItalic r:id="rId45"/>
    </p:embeddedFont>
    <p:embeddedFont>
      <p:font typeface="Spectral SemiBold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3ACBC5C-A011-4AB1-AD6C-CD2F9E28875C}">
  <a:tblStyle styleId="{03ACBC5C-A011-4AB1-AD6C-CD2F9E2887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Sans-italic.fntdata"/><Relationship Id="rId42" Type="http://schemas.openxmlformats.org/officeDocument/2006/relationships/font" Target="fonts/Spectral-regular.fntdata"/><Relationship Id="rId41" Type="http://schemas.openxmlformats.org/officeDocument/2006/relationships/font" Target="fonts/QuattrocentoSans-boldItalic.fntdata"/><Relationship Id="rId44" Type="http://schemas.openxmlformats.org/officeDocument/2006/relationships/font" Target="fonts/Spectral-italic.fntdata"/><Relationship Id="rId43" Type="http://schemas.openxmlformats.org/officeDocument/2006/relationships/font" Target="fonts/Spectral-bold.fntdata"/><Relationship Id="rId46" Type="http://schemas.openxmlformats.org/officeDocument/2006/relationships/font" Target="fonts/SpectralSemiBold-regular.fntdata"/><Relationship Id="rId45" Type="http://schemas.openxmlformats.org/officeDocument/2006/relationships/font" Target="fonts/Spectral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SpectralSemiBold-italic.fntdata"/><Relationship Id="rId47" Type="http://schemas.openxmlformats.org/officeDocument/2006/relationships/font" Target="fonts/SpectralSemiBold-bold.fntdata"/><Relationship Id="rId49" Type="http://schemas.openxmlformats.org/officeDocument/2006/relationships/font" Target="fonts/SpectralSemiBol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Pacifico-regular.fntdata"/><Relationship Id="rId36" Type="http://schemas.openxmlformats.org/officeDocument/2006/relationships/slide" Target="slides/slide30.xml"/><Relationship Id="rId39" Type="http://schemas.openxmlformats.org/officeDocument/2006/relationships/font" Target="fonts/QuattrocentoSans-bold.fntdata"/><Relationship Id="rId38" Type="http://schemas.openxmlformats.org/officeDocument/2006/relationships/font" Target="fonts/QuattrocentoSans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dcf33de01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dcf33de0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3b2f0e473_0_4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3b2f0e473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3b2f0e473_0_4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3b2f0e47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3b2f0e473_0_6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3b2f0e473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3b2f0e473_0_4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3b2f0e473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3b2f0e473_0_2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3b2f0e473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3b2f0e473_0_5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3b2f0e473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c1bd0dd8b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c1bd0dd8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3b2f0e473_0_3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53b2f0e473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3b2f0e473_0_3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3b2f0e473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53b2f0e473_0_7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53b2f0e473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bb92d819d_0_7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bb92d819d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3b2f0e473_0_3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53b2f0e473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3b2f0e473_0_3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3b2f0e473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53b2f0e473_0_2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53b2f0e47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3b2f0e473_0_2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3b2f0e473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53b2f0e473_0_6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53b2f0e473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3b2f0e473_0_8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53b2f0e473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53b2f0e473_0_9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53b2f0e473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53b2f0e473_0_8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53b2f0e473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53b2f0e473_0_8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53b2f0e473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53b2f0e473_0_9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53b2f0e473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3b2f0e473_0_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3b2f0e47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53b2f0e473_0_8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53b2f0e473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3b2f0e473_0_6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3b2f0e473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3b2f0e473_0_1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3b2f0e47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3b2f0e473_0_1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3b2f0e473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3b2f0e473_0_1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3b2f0e47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3b2f0e473_0_2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3b2f0e473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3b2f0e473_0_5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3b2f0e473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1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0" Type="http://schemas.openxmlformats.org/officeDocument/2006/relationships/image" Target="../media/image38.png"/><Relationship Id="rId9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4.png"/><Relationship Id="rId7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1.png"/><Relationship Id="rId7" Type="http://schemas.openxmlformats.org/officeDocument/2006/relationships/image" Target="../media/image5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0" Type="http://schemas.openxmlformats.org/officeDocument/2006/relationships/image" Target="../media/image74.png"/><Relationship Id="rId9" Type="http://schemas.openxmlformats.org/officeDocument/2006/relationships/image" Target="../media/image70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1" Type="http://schemas.openxmlformats.org/officeDocument/2006/relationships/image" Target="../media/image54.png"/><Relationship Id="rId10" Type="http://schemas.openxmlformats.org/officeDocument/2006/relationships/image" Target="../media/image14.png"/><Relationship Id="rId9" Type="http://schemas.openxmlformats.org/officeDocument/2006/relationships/image" Target="../media/image65.png"/><Relationship Id="rId5" Type="http://schemas.openxmlformats.org/officeDocument/2006/relationships/image" Target="../media/image8.png"/><Relationship Id="rId6" Type="http://schemas.openxmlformats.org/officeDocument/2006/relationships/image" Target="../media/image57.png"/><Relationship Id="rId7" Type="http://schemas.openxmlformats.org/officeDocument/2006/relationships/image" Target="../media/image48.png"/><Relationship Id="rId8" Type="http://schemas.openxmlformats.org/officeDocument/2006/relationships/image" Target="../media/image6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0" Type="http://schemas.openxmlformats.org/officeDocument/2006/relationships/image" Target="../media/image52.png"/><Relationship Id="rId9" Type="http://schemas.openxmlformats.org/officeDocument/2006/relationships/image" Target="../media/image64.png"/><Relationship Id="rId5" Type="http://schemas.openxmlformats.org/officeDocument/2006/relationships/image" Target="../media/image8.png"/><Relationship Id="rId6" Type="http://schemas.openxmlformats.org/officeDocument/2006/relationships/image" Target="../media/image55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63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75.png"/><Relationship Id="rId5" Type="http://schemas.openxmlformats.org/officeDocument/2006/relationships/image" Target="../media/image8.png"/><Relationship Id="rId6" Type="http://schemas.openxmlformats.org/officeDocument/2006/relationships/image" Target="../media/image77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72.png"/><Relationship Id="rId5" Type="http://schemas.openxmlformats.org/officeDocument/2006/relationships/image" Target="../media/image8.png"/><Relationship Id="rId6" Type="http://schemas.openxmlformats.org/officeDocument/2006/relationships/image" Target="../media/image56.png"/><Relationship Id="rId7" Type="http://schemas.openxmlformats.org/officeDocument/2006/relationships/image" Target="../media/image62.png"/><Relationship Id="rId8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7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7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69.png"/><Relationship Id="rId7" Type="http://schemas.openxmlformats.org/officeDocument/2006/relationships/image" Target="../media/image66.png"/><Relationship Id="rId8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5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30.png"/><Relationship Id="rId7" Type="http://schemas.openxmlformats.org/officeDocument/2006/relationships/image" Target="../media/image19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2" Type="http://schemas.openxmlformats.org/officeDocument/2006/relationships/image" Target="../media/image16.png"/><Relationship Id="rId9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2059900"/>
            <a:ext cx="9144000" cy="4798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9525" y="5482337"/>
            <a:ext cx="1151850" cy="9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76321" y="2262877"/>
            <a:ext cx="8520600" cy="248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0000"/>
                </a:solidFill>
                <a:latin typeface="Spectral"/>
                <a:ea typeface="Spectral"/>
                <a:cs typeface="Spectral"/>
                <a:sym typeface="Spectral"/>
              </a:rPr>
              <a:t>Anisotropic flow measurements - highlights from STAR BES program</a:t>
            </a:r>
            <a:endParaRPr b="1" sz="3100">
              <a:solidFill>
                <a:srgbClr val="FF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09213" y="3714241"/>
            <a:ext cx="8520600" cy="105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41B47"/>
                </a:solidFill>
                <a:latin typeface="Spectral"/>
                <a:ea typeface="Spectral"/>
                <a:cs typeface="Spectral"/>
                <a:sym typeface="Spectral"/>
              </a:rPr>
              <a:t>2025 RHIC/AGS Annual Users' Meeting</a:t>
            </a:r>
            <a:endParaRPr b="1" sz="1600">
              <a:solidFill>
                <a:srgbClr val="741B47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Brookhaven National Laboratory, USA</a:t>
            </a:r>
            <a:endParaRPr sz="1600">
              <a:solidFill>
                <a:schemeClr val="dk1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FF"/>
                </a:solidFill>
                <a:latin typeface="Spectral"/>
                <a:ea typeface="Spectral"/>
                <a:cs typeface="Spectral"/>
                <a:sym typeface="Spectral"/>
              </a:rPr>
              <a:t>Sharang Rav Sharma (f</a:t>
            </a:r>
            <a:r>
              <a:rPr b="1" i="1" lang="en" sz="1600">
                <a:solidFill>
                  <a:srgbClr val="0000FF"/>
                </a:solidFill>
                <a:latin typeface="Spectral"/>
                <a:ea typeface="Spectral"/>
                <a:cs typeface="Spectral"/>
                <a:sym typeface="Spectral"/>
              </a:rPr>
              <a:t>or the STAR Collaboration</a:t>
            </a:r>
            <a:r>
              <a:rPr b="1" lang="en" sz="1600">
                <a:solidFill>
                  <a:srgbClr val="0000FF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b="1" sz="900">
              <a:solidFill>
                <a:srgbClr val="0000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Spectral SemiBold"/>
                <a:ea typeface="Spectral SemiBold"/>
                <a:cs typeface="Spectral SemiBold"/>
                <a:sym typeface="Spectral SemiBold"/>
              </a:rPr>
              <a:t>Indian Institute of Science Education and Research (IISER) Tirupati, India                                                                   </a:t>
            </a:r>
            <a:endParaRPr sz="1600">
              <a:latin typeface="Spectral SemiBold"/>
              <a:ea typeface="Spectral SemiBold"/>
              <a:cs typeface="Spectral SemiBold"/>
              <a:sym typeface="Spectral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FF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577" y="5677725"/>
            <a:ext cx="2846500" cy="722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3"/>
          <p:cNvCxnSpPr/>
          <p:nvPr/>
        </p:nvCxnSpPr>
        <p:spPr>
          <a:xfrm flipH="1" rot="10800000">
            <a:off x="389375" y="6556500"/>
            <a:ext cx="8352600" cy="126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60" name="Google Shape;60;p13"/>
          <p:cNvCxnSpPr/>
          <p:nvPr/>
        </p:nvCxnSpPr>
        <p:spPr>
          <a:xfrm flipH="1" rot="10800000">
            <a:off x="2298556" y="3552727"/>
            <a:ext cx="4283100" cy="252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1" name="Google Shape;61;p13"/>
          <p:cNvSpPr txBox="1"/>
          <p:nvPr/>
        </p:nvSpPr>
        <p:spPr>
          <a:xfrm>
            <a:off x="282300" y="6518240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Date: May 21, 2025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3" title="Screenshot 2025-05-02 at 11.13.01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325"/>
            <a:ext cx="9144003" cy="20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2561" y="5991151"/>
            <a:ext cx="631575" cy="5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0639" y="5311230"/>
            <a:ext cx="1539703" cy="11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2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2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Slope of Directed Flow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5" name="Google Shape;2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22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48" name="Google Shape;248;p22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249" name="Google Shape;249;p22"/>
          <p:cNvGrpSpPr/>
          <p:nvPr/>
        </p:nvGrpSpPr>
        <p:grpSpPr>
          <a:xfrm>
            <a:off x="1011400" y="1480118"/>
            <a:ext cx="3290808" cy="3331584"/>
            <a:chOff x="192234" y="1207182"/>
            <a:chExt cx="2509003" cy="2588040"/>
          </a:xfrm>
        </p:grpSpPr>
        <p:pic>
          <p:nvPicPr>
            <p:cNvPr id="250" name="Google Shape;250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2234" y="1207182"/>
              <a:ext cx="2509003" cy="2588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2"/>
            <p:cNvSpPr/>
            <p:nvPr/>
          </p:nvSpPr>
          <p:spPr>
            <a:xfrm>
              <a:off x="1679875" y="1697175"/>
              <a:ext cx="545400" cy="727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p22" title="Screenshot 2025-03-11 at 12.55.35 PM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15299" y="1685125"/>
              <a:ext cx="628696" cy="72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3" name="Google Shape;25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4196" y="1385130"/>
            <a:ext cx="3333555" cy="3592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2"/>
          <p:cNvCxnSpPr/>
          <p:nvPr/>
        </p:nvCxnSpPr>
        <p:spPr>
          <a:xfrm>
            <a:off x="4676475" y="1328975"/>
            <a:ext cx="17700" cy="3395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5" name="Google Shape;255;p22"/>
          <p:cNvSpPr txBox="1"/>
          <p:nvPr/>
        </p:nvSpPr>
        <p:spPr>
          <a:xfrm>
            <a:off x="1801335" y="1081374"/>
            <a:ext cx="1941000" cy="4560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Identified hadrons</a:t>
            </a:r>
            <a:endParaRPr b="1" sz="1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2"/>
          <p:cNvSpPr txBox="1"/>
          <p:nvPr/>
        </p:nvSpPr>
        <p:spPr>
          <a:xfrm>
            <a:off x="5942290" y="1103301"/>
            <a:ext cx="1389000" cy="4560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Net-particle</a:t>
            </a:r>
            <a:endParaRPr b="1" sz="1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413725" y="5054925"/>
            <a:ext cx="8349900" cy="1108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Increasing collision energy → decreasing 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slope for the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measured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energies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➢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/dy|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𝞹+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 negative whereas dv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/dy|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𝞹-</a:t>
            </a:r>
            <a:r>
              <a:rPr baseline="30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positive  → 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Spectator shadowing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(3.0 - 4.5 GeV) </a:t>
            </a:r>
            <a:endParaRPr b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Net-K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changes sign at </a:t>
            </a:r>
            <a:r>
              <a:rPr b="1" i="1" lang="en" sz="1500">
                <a:solidFill>
                  <a:srgbClr val="AB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collision energy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(4.5 - 7.7 GeV)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compared to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Net-p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(11.5 - 14.5 GeV)</a:t>
            </a:r>
            <a:endParaRPr b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 txBox="1"/>
          <p:nvPr/>
        </p:nvSpPr>
        <p:spPr>
          <a:xfrm>
            <a:off x="129625" y="4003825"/>
            <a:ext cx="2443200" cy="22629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 u="sng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 u="sng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 u="sng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MD2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momentum dependent mean-field potential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Incompressibility constant: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380 MeV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23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of Light Nuclei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6" name="Google Shape;2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23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69" name="Google Shape;269;p23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3395070" y="1441318"/>
            <a:ext cx="25581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 rotWithShape="1">
          <a:blip r:embed="rId6">
            <a:alphaModFix/>
          </a:blip>
          <a:srcRect b="0" l="10233" r="10558" t="11769"/>
          <a:stretch/>
        </p:blipFill>
        <p:spPr>
          <a:xfrm>
            <a:off x="5159611" y="2654986"/>
            <a:ext cx="971245" cy="10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2740700" y="4619500"/>
            <a:ext cx="5913000" cy="877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Magnitude of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increases with increasing rapidity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JAM MD2 with coalescence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provides good description of the data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73" name="Google Shape;273;p23"/>
          <p:cNvGrpSpPr/>
          <p:nvPr/>
        </p:nvGrpSpPr>
        <p:grpSpPr>
          <a:xfrm>
            <a:off x="202038" y="1138805"/>
            <a:ext cx="8776378" cy="2941142"/>
            <a:chOff x="304800" y="847846"/>
            <a:chExt cx="8333850" cy="2468229"/>
          </a:xfrm>
        </p:grpSpPr>
        <p:sp>
          <p:nvSpPr>
            <p:cNvPr id="274" name="Google Shape;274;p23"/>
            <p:cNvSpPr/>
            <p:nvPr/>
          </p:nvSpPr>
          <p:spPr>
            <a:xfrm>
              <a:off x="2618850" y="3184075"/>
              <a:ext cx="489900" cy="132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5154550" y="3184075"/>
              <a:ext cx="489900" cy="132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2665973" y="3115375"/>
              <a:ext cx="1021200" cy="200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4888898" y="3115375"/>
              <a:ext cx="1021200" cy="200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8" name="Google Shape;278;p23"/>
            <p:cNvGrpSpPr/>
            <p:nvPr/>
          </p:nvGrpSpPr>
          <p:grpSpPr>
            <a:xfrm>
              <a:off x="304800" y="847846"/>
              <a:ext cx="8333850" cy="2427055"/>
              <a:chOff x="76200" y="924046"/>
              <a:chExt cx="8333850" cy="2427055"/>
            </a:xfrm>
          </p:grpSpPr>
          <p:sp>
            <p:nvSpPr>
              <p:cNvPr id="279" name="Google Shape;279;p23"/>
              <p:cNvSpPr/>
              <p:nvPr/>
            </p:nvSpPr>
            <p:spPr>
              <a:xfrm>
                <a:off x="7889700" y="1910175"/>
                <a:ext cx="149100" cy="74400"/>
              </a:xfrm>
              <a:prstGeom prst="ellipse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80" name="Google Shape;280;p2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6200" y="924046"/>
                <a:ext cx="3028925" cy="23932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1" name="Google Shape;281;p23"/>
              <p:cNvPicPr preferRelativeResize="0"/>
              <p:nvPr/>
            </p:nvPicPr>
            <p:blipFill rotWithShape="1">
              <a:blip r:embed="rId8">
                <a:alphaModFix/>
              </a:blip>
              <a:srcRect b="0" l="9184" r="3509" t="0"/>
              <a:stretch/>
            </p:blipFill>
            <p:spPr>
              <a:xfrm>
                <a:off x="2990629" y="924050"/>
                <a:ext cx="2644400" cy="23932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2" name="Google Shape;282;p23"/>
              <p:cNvPicPr preferRelativeResize="0"/>
              <p:nvPr/>
            </p:nvPicPr>
            <p:blipFill rotWithShape="1">
              <a:blip r:embed="rId9">
                <a:alphaModFix/>
              </a:blip>
              <a:srcRect b="0" l="9313" r="0" t="0"/>
              <a:stretch/>
            </p:blipFill>
            <p:spPr>
              <a:xfrm>
                <a:off x="5624460" y="924050"/>
                <a:ext cx="2785590" cy="242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3" name="Google Shape;283;p23"/>
              <p:cNvSpPr/>
              <p:nvPr/>
            </p:nvSpPr>
            <p:spPr>
              <a:xfrm>
                <a:off x="1746075" y="2416929"/>
                <a:ext cx="1166400" cy="5448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6957200" y="2456279"/>
                <a:ext cx="1166400" cy="5448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3228425" y="1380770"/>
                <a:ext cx="1166400" cy="3936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5802925" y="1379600"/>
                <a:ext cx="1259400" cy="3936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87" name="Google Shape;287;p23"/>
          <p:cNvSpPr/>
          <p:nvPr/>
        </p:nvSpPr>
        <p:spPr>
          <a:xfrm>
            <a:off x="4298075" y="3261275"/>
            <a:ext cx="482700" cy="2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3"/>
          <p:cNvSpPr/>
          <p:nvPr/>
        </p:nvSpPr>
        <p:spPr>
          <a:xfrm>
            <a:off x="1931297" y="3261264"/>
            <a:ext cx="641400" cy="24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23"/>
          <p:cNvPicPr preferRelativeResize="0"/>
          <p:nvPr/>
        </p:nvPicPr>
        <p:blipFill rotWithShape="1">
          <a:blip r:embed="rId6">
            <a:alphaModFix/>
          </a:blip>
          <a:srcRect b="0" l="10233" r="10558" t="11769"/>
          <a:stretch/>
        </p:blipFill>
        <p:spPr>
          <a:xfrm>
            <a:off x="5042279" y="2621828"/>
            <a:ext cx="971254" cy="104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3"/>
          <p:cNvSpPr/>
          <p:nvPr/>
        </p:nvSpPr>
        <p:spPr>
          <a:xfrm>
            <a:off x="586681" y="1638167"/>
            <a:ext cx="1487700" cy="50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3" title="Screenshot 2025-03-19 at 3.08.00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05551" y="3030442"/>
            <a:ext cx="1669578" cy="62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3"/>
          <p:cNvSpPr txBox="1"/>
          <p:nvPr/>
        </p:nvSpPr>
        <p:spPr>
          <a:xfrm>
            <a:off x="510050" y="1594900"/>
            <a:ext cx="18102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23"/>
          <p:cNvSpPr/>
          <p:nvPr/>
        </p:nvSpPr>
        <p:spPr>
          <a:xfrm>
            <a:off x="291275" y="4095425"/>
            <a:ext cx="1994700" cy="701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3"/>
          <p:cNvSpPr txBox="1"/>
          <p:nvPr/>
        </p:nvSpPr>
        <p:spPr>
          <a:xfrm>
            <a:off x="155950" y="4003801"/>
            <a:ext cx="218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D85C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JET AA Microscopic Transportation Model (JAM2) </a:t>
            </a:r>
            <a:endParaRPr b="1" sz="1500">
              <a:solidFill>
                <a:srgbClr val="3D85C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3D85C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23"/>
          <p:cNvSpPr txBox="1"/>
          <p:nvPr/>
        </p:nvSpPr>
        <p:spPr>
          <a:xfrm>
            <a:off x="242675" y="62176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C. 105, 014911(2022)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4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0" y="199150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of </a:t>
            </a:r>
            <a:r>
              <a:rPr b="1" lang="en" sz="2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Light- And Hyper-Nuclei</a:t>
            </a:r>
            <a:endParaRPr b="1" sz="29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06" name="Google Shape;306;p24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07" name="Google Shape;30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217" y="1081884"/>
            <a:ext cx="7836477" cy="329069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/>
          <p:nvPr/>
        </p:nvSpPr>
        <p:spPr>
          <a:xfrm>
            <a:off x="549100" y="4442254"/>
            <a:ext cx="8388900" cy="1743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As the collision energy increases, the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slope of light- and hyper-nuclei decreases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At given energy, for both light- and hyper-nuclei, it seems that the slopes of mid-rapidity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are scaled with atomic mass number (A)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Hadronic transport model (JAM2 mean field + Coalescence) calculations are consistent with observed energy dependence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The results for light- and hyper-nuclei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favor coalescence as their production mechanism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994240" y="6189625"/>
            <a:ext cx="919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STAR: Phys. Lett. B 827, 136941 (2022); STAR: Phys. Rev. Lett. 130, 211301(2023); Phys. Rev. C. 105, 014911(2022)</a:t>
            </a:r>
            <a:endParaRPr sz="1100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5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25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of ϕ Meson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" name="Google Shape;3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25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20" name="Google Shape;320;p25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21" name="Google Shape;321;p25" title="Screenshot 2025-03-26 at 11.22.10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115187"/>
            <a:ext cx="5204035" cy="291204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5"/>
          <p:cNvSpPr txBox="1"/>
          <p:nvPr/>
        </p:nvSpPr>
        <p:spPr>
          <a:xfrm>
            <a:off x="870149" y="1305400"/>
            <a:ext cx="7080600" cy="4155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ϕ(ss̄)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is a unique particle as it is a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meson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with mass (</a:t>
            </a:r>
            <a:r>
              <a:rPr i="1" lang="en" sz="1500">
                <a:latin typeface="Times New Roman"/>
                <a:ea typeface="Times New Roman"/>
                <a:cs typeface="Times New Roman"/>
                <a:sym typeface="Times New Roman"/>
              </a:rPr>
              <a:t>1020 MeV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) close to baryons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3" name="Google Shape;323;p25"/>
          <p:cNvCxnSpPr/>
          <p:nvPr/>
        </p:nvCxnSpPr>
        <p:spPr>
          <a:xfrm flipH="1">
            <a:off x="5336762" y="2023413"/>
            <a:ext cx="4200" cy="2817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24" name="Google Shape;324;p25" title="Screenshot 2025-04-07 at 10.19.04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2725" y="2026262"/>
            <a:ext cx="3686950" cy="293067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 txBox="1"/>
          <p:nvPr/>
        </p:nvSpPr>
        <p:spPr>
          <a:xfrm>
            <a:off x="1338750" y="5419900"/>
            <a:ext cx="6143400" cy="431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The 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slope of ϕ meson shows similar trends to that of </a:t>
            </a:r>
            <a:r>
              <a:rPr b="1" lang="en" sz="1600">
                <a:latin typeface="Times New Roman"/>
                <a:ea typeface="Times New Roman"/>
                <a:cs typeface="Times New Roman"/>
                <a:sym typeface="Times New Roman"/>
              </a:rPr>
              <a:t>p and Λ.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6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2" name="Google Shape;332;p26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Anti-flow of Mesons at Low p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p26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36" name="Google Shape;336;p26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37" name="Google Shape;337;p26"/>
          <p:cNvSpPr/>
          <p:nvPr/>
        </p:nvSpPr>
        <p:spPr>
          <a:xfrm>
            <a:off x="300475" y="1103450"/>
            <a:ext cx="3069900" cy="5240700"/>
          </a:xfrm>
          <a:prstGeom prst="snip1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0800000" dist="76200">
              <a:srgbClr val="000000">
                <a:alpha val="6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155" y="1950561"/>
            <a:ext cx="2784000" cy="31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6"/>
          <p:cNvSpPr txBox="1"/>
          <p:nvPr/>
        </p:nvSpPr>
        <p:spPr>
          <a:xfrm>
            <a:off x="370491" y="5288056"/>
            <a:ext cx="2784000" cy="6618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700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E895: anti-flow of kaon at low p</a:t>
            </a:r>
            <a:r>
              <a:rPr baseline="-25000" lang="en"/>
              <a:t>T</a:t>
            </a:r>
            <a:r>
              <a:rPr lang="en"/>
              <a:t> </a:t>
            </a:r>
            <a:r>
              <a:rPr lang="en" sz="1700"/>
              <a:t>➡</a:t>
            </a:r>
            <a:r>
              <a:rPr lang="en"/>
              <a:t> </a:t>
            </a:r>
            <a:r>
              <a:rPr b="1" lang="en">
                <a:solidFill>
                  <a:srgbClr val="FF0000"/>
                </a:solidFill>
              </a:rPr>
              <a:t>Kaon potential?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340" name="Google Shape;340;p26"/>
          <p:cNvCxnSpPr/>
          <p:nvPr/>
        </p:nvCxnSpPr>
        <p:spPr>
          <a:xfrm flipH="1">
            <a:off x="3605341" y="1012450"/>
            <a:ext cx="11700" cy="5219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41" name="Google Shape;341;p26"/>
          <p:cNvSpPr txBox="1"/>
          <p:nvPr/>
        </p:nvSpPr>
        <p:spPr>
          <a:xfrm>
            <a:off x="932446" y="1566903"/>
            <a:ext cx="229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Lett. 85, 940 (2000)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2" name="Google Shape;342;p26" title="Screenshot 2025-05-19 at 5.02.5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6460" y="1012450"/>
            <a:ext cx="4582891" cy="37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6"/>
          <p:cNvSpPr/>
          <p:nvPr/>
        </p:nvSpPr>
        <p:spPr>
          <a:xfrm>
            <a:off x="3780700" y="4639800"/>
            <a:ext cx="5296500" cy="1604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6"/>
          <p:cNvSpPr txBox="1"/>
          <p:nvPr/>
        </p:nvSpPr>
        <p:spPr>
          <a:xfrm>
            <a:off x="3781525" y="4752325"/>
            <a:ext cx="5296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Negative dv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/dy  at low p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mesons →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Anti-flow at low energies (3.0 - 4.5 GeV)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JAM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Cascade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model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with spectators able to reproduce the anti-flow at low p</a:t>
            </a:r>
            <a:r>
              <a:rPr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solidFill>
                  <a:srgbClr val="000000"/>
                </a:solidFill>
              </a:rPr>
              <a:t>➡ </a:t>
            </a:r>
            <a:r>
              <a:rPr b="1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Kaon potential is not necessary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5734500" y="6243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STAR: </a:t>
            </a: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arXiv:2503.23665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7" title="Screenshot 2025-05-02 at 1.19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275" y="1545362"/>
            <a:ext cx="8134451" cy="38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 rotWithShape="1">
          <a:blip r:embed="rId4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3" name="Google Shape;353;p27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of </a:t>
            </a:r>
            <a:r>
              <a:rPr b="1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b="1" baseline="30000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b="1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ϕ Resonances</a:t>
            </a:r>
            <a:endParaRPr b="1" sz="3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4" name="Google Shape;3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27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57" name="Google Shape;357;p27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58" name="Google Shape;358;p27"/>
          <p:cNvSpPr txBox="1"/>
          <p:nvPr/>
        </p:nvSpPr>
        <p:spPr>
          <a:xfrm>
            <a:off x="591150" y="5517400"/>
            <a:ext cx="8402100" cy="80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Au+Au collisions [</a:t>
            </a:r>
            <a:r>
              <a:rPr b="1" lang="en" sz="16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40-80%]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: Negative 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slope for charged Kaon, ϕ and K</a:t>
            </a:r>
            <a:r>
              <a:rPr baseline="30000" lang="en" sz="1600"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resonances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Au+Au collisions </a:t>
            </a:r>
            <a:r>
              <a:rPr b="1" lang="en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[10-40%]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: Opposite 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slope for K</a:t>
            </a:r>
            <a:r>
              <a:rPr baseline="30000" lang="en" sz="1600"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resonances compared to peripheral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27"/>
          <p:cNvSpPr txBox="1"/>
          <p:nvPr/>
        </p:nvSpPr>
        <p:spPr>
          <a:xfrm>
            <a:off x="41150" y="1051725"/>
            <a:ext cx="9060900" cy="4002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Asymmetric loss of K</a:t>
            </a:r>
            <a:r>
              <a:rPr b="1" baseline="30000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b="1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yield in different sides of the p</a:t>
            </a:r>
            <a:r>
              <a:rPr b="1" baseline="-25000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axis may lead slope change for K</a:t>
            </a:r>
            <a:r>
              <a:rPr b="1" baseline="30000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b="1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</a:t>
            </a:r>
            <a:r>
              <a:rPr b="1" baseline="-25000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a function of rapidity</a:t>
            </a:r>
            <a:endParaRPr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8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6" name="Google Shape;366;p28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of K</a:t>
            </a:r>
            <a:r>
              <a:rPr b="1" baseline="30000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*0</a:t>
            </a:r>
            <a:r>
              <a:rPr b="1" lang="en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ϕ Resonances</a:t>
            </a:r>
            <a:endParaRPr b="1" sz="3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7" name="Google Shape;3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28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70" name="Google Shape;370;p28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71" name="Google Shape;371;p28" title="Screenshot 2025-05-19 at 5.08.4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625" y="1313051"/>
            <a:ext cx="8313324" cy="3166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 txBox="1"/>
          <p:nvPr/>
        </p:nvSpPr>
        <p:spPr>
          <a:xfrm>
            <a:off x="3322450" y="6184575"/>
            <a:ext cx="3000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Model: Phys. Rev. C </a:t>
            </a:r>
            <a:r>
              <a:rPr lang="en" sz="115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109, 044905 (2024)</a:t>
            </a:r>
            <a:endParaRPr sz="115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3" name="Google Shape;373;p28"/>
          <p:cNvSpPr txBox="1"/>
          <p:nvPr/>
        </p:nvSpPr>
        <p:spPr>
          <a:xfrm>
            <a:off x="895950" y="4776625"/>
            <a:ext cx="7352100" cy="116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calculation successfully reproduces measured f meson v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ɸ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Hydro model calculation shows opposite slope compared to data for 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b="1" baseline="30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endParaRPr b="1" baseline="30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Hydro+Hadronic afterburner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qualitatively explain the data.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9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0" name="Google Shape;380;p29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Elliptic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flow (v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29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384" name="Google Shape;384;p29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85" name="Google Shape;385;p29"/>
          <p:cNvSpPr/>
          <p:nvPr/>
        </p:nvSpPr>
        <p:spPr>
          <a:xfrm>
            <a:off x="1555352" y="4902149"/>
            <a:ext cx="6480900" cy="9468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9" title="Screenshot 2025-03-13 at 11.31.55 AM.png"/>
          <p:cNvPicPr preferRelativeResize="0"/>
          <p:nvPr/>
        </p:nvPicPr>
        <p:blipFill rotWithShape="1">
          <a:blip r:embed="rId6">
            <a:alphaModFix/>
          </a:blip>
          <a:srcRect b="2657" l="0" r="4979" t="0"/>
          <a:stretch/>
        </p:blipFill>
        <p:spPr>
          <a:xfrm>
            <a:off x="1085525" y="1273625"/>
            <a:ext cx="6617825" cy="33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9"/>
          <p:cNvSpPr txBox="1"/>
          <p:nvPr/>
        </p:nvSpPr>
        <p:spPr>
          <a:xfrm>
            <a:off x="2514399" y="6137300"/>
            <a:ext cx="484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STAR: Phys. Rev. C 93, 14907 (2016), STAR: Phys. Lett. B 827, 137003 (2022)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29"/>
          <p:cNvSpPr txBox="1"/>
          <p:nvPr/>
        </p:nvSpPr>
        <p:spPr>
          <a:xfrm>
            <a:off x="1473800" y="5015228"/>
            <a:ext cx="65628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high energies, data follows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indicating partonic collectivity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GeV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anti-flow from shadowing </a:t>
            </a:r>
            <a:r>
              <a:rPr lang="en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breaks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</a:t>
            </a:r>
            <a:endParaRPr b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1593236" y="4955001"/>
            <a:ext cx="6361500" cy="80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0"/>
          <p:cNvPicPr preferRelativeResize="0"/>
          <p:nvPr/>
        </p:nvPicPr>
        <p:blipFill rotWithShape="1">
          <a:blip r:embed="rId3">
            <a:alphaModFix/>
          </a:blip>
          <a:srcRect b="0" l="0" r="1854" t="1690"/>
          <a:stretch/>
        </p:blipFill>
        <p:spPr>
          <a:xfrm>
            <a:off x="4585337" y="1495695"/>
            <a:ext cx="4541752" cy="336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0"/>
          <p:cNvPicPr preferRelativeResize="0"/>
          <p:nvPr/>
        </p:nvPicPr>
        <p:blipFill rotWithShape="1">
          <a:blip r:embed="rId4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 of Elliptic Flow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8" name="Google Shape;39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30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01" name="Google Shape;401;p30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02" name="Google Shape;402;p30"/>
          <p:cNvPicPr preferRelativeResize="0"/>
          <p:nvPr/>
        </p:nvPicPr>
        <p:blipFill rotWithShape="1">
          <a:blip r:embed="rId7">
            <a:alphaModFix/>
          </a:blip>
          <a:srcRect b="0" l="0" r="1787" t="1283"/>
          <a:stretch/>
        </p:blipFill>
        <p:spPr>
          <a:xfrm>
            <a:off x="-72650" y="1494445"/>
            <a:ext cx="4541752" cy="33772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30"/>
          <p:cNvCxnSpPr/>
          <p:nvPr/>
        </p:nvCxnSpPr>
        <p:spPr>
          <a:xfrm>
            <a:off x="4578947" y="1553523"/>
            <a:ext cx="0" cy="327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04" name="Google Shape;404;p30"/>
          <p:cNvSpPr/>
          <p:nvPr/>
        </p:nvSpPr>
        <p:spPr>
          <a:xfrm>
            <a:off x="5786061" y="1354794"/>
            <a:ext cx="526500" cy="10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0"/>
          <p:cNvSpPr txBox="1"/>
          <p:nvPr/>
        </p:nvSpPr>
        <p:spPr>
          <a:xfrm>
            <a:off x="3662254" y="1179408"/>
            <a:ext cx="750000" cy="300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Particles</a:t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30"/>
          <p:cNvSpPr/>
          <p:nvPr/>
        </p:nvSpPr>
        <p:spPr>
          <a:xfrm>
            <a:off x="6851302" y="1354794"/>
            <a:ext cx="526500" cy="10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0"/>
          <p:cNvSpPr/>
          <p:nvPr/>
        </p:nvSpPr>
        <p:spPr>
          <a:xfrm>
            <a:off x="7890227" y="1354794"/>
            <a:ext cx="526500" cy="102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0"/>
          <p:cNvSpPr txBox="1"/>
          <p:nvPr/>
        </p:nvSpPr>
        <p:spPr>
          <a:xfrm>
            <a:off x="7903721" y="1220110"/>
            <a:ext cx="1085100" cy="3000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Anti-particles</a:t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30"/>
          <p:cNvSpPr txBox="1"/>
          <p:nvPr/>
        </p:nvSpPr>
        <p:spPr>
          <a:xfrm>
            <a:off x="1205800" y="5247575"/>
            <a:ext cx="7211100" cy="946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completely </a:t>
            </a:r>
            <a:r>
              <a:rPr b="1" lang="en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breaks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below </a:t>
            </a:r>
            <a:r>
              <a:rPr b="1" lang="en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3.2 GeV</a:t>
            </a:r>
            <a:endParaRPr b="1"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 becomes better gradually with increasing collision energy after 4.5 GeV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Font typeface="Times New Roman"/>
              <a:buChar char="❖"/>
            </a:pP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of degree of freedom: 4.5 → 7.7 GeV ?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0" name="Google Shape;410;p30"/>
          <p:cNvSpPr/>
          <p:nvPr/>
        </p:nvSpPr>
        <p:spPr>
          <a:xfrm>
            <a:off x="263275" y="1579713"/>
            <a:ext cx="2056200" cy="990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0"/>
          <p:cNvSpPr/>
          <p:nvPr/>
        </p:nvSpPr>
        <p:spPr>
          <a:xfrm>
            <a:off x="4898938" y="1567175"/>
            <a:ext cx="2056200" cy="990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17" name="Google Shape;4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31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20" name="Google Shape;420;p31"/>
          <p:cNvSpPr txBox="1"/>
          <p:nvPr/>
        </p:nvSpPr>
        <p:spPr>
          <a:xfrm>
            <a:off x="0" y="199150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Elliptic Flow of Light Nuclei</a:t>
            </a:r>
            <a:endParaRPr b="1" sz="29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21" name="Google Shape;421;p31"/>
          <p:cNvGrpSpPr/>
          <p:nvPr/>
        </p:nvGrpSpPr>
        <p:grpSpPr>
          <a:xfrm>
            <a:off x="38374" y="1021258"/>
            <a:ext cx="2919248" cy="2892742"/>
            <a:chOff x="38380" y="970125"/>
            <a:chExt cx="3080351" cy="3323081"/>
          </a:xfrm>
        </p:grpSpPr>
        <p:pic>
          <p:nvPicPr>
            <p:cNvPr id="422" name="Google Shape;422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380" y="970125"/>
              <a:ext cx="3080351" cy="3323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301" y="3370049"/>
              <a:ext cx="328441" cy="524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31"/>
          <p:cNvGrpSpPr/>
          <p:nvPr/>
        </p:nvGrpSpPr>
        <p:grpSpPr>
          <a:xfrm>
            <a:off x="2885403" y="1039968"/>
            <a:ext cx="2919248" cy="2892719"/>
            <a:chOff x="3042526" y="991618"/>
            <a:chExt cx="3080351" cy="3323055"/>
          </a:xfrm>
        </p:grpSpPr>
        <p:pic>
          <p:nvPicPr>
            <p:cNvPr id="425" name="Google Shape;425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42526" y="991618"/>
              <a:ext cx="3080351" cy="3323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50402" y="3389699"/>
              <a:ext cx="328441" cy="524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7" name="Google Shape;427;p31"/>
          <p:cNvPicPr preferRelativeResize="0"/>
          <p:nvPr/>
        </p:nvPicPr>
        <p:blipFill rotWithShape="1">
          <a:blip r:embed="rId8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1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9">
            <a:alphaModFix/>
          </a:blip>
          <a:srcRect b="0" l="416" r="416" t="0"/>
          <a:stretch/>
        </p:blipFill>
        <p:spPr>
          <a:xfrm>
            <a:off x="2893386" y="3956714"/>
            <a:ext cx="2735949" cy="254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1"/>
          <p:cNvPicPr preferRelativeResize="0"/>
          <p:nvPr/>
        </p:nvPicPr>
        <p:blipFill rotWithShape="1">
          <a:blip r:embed="rId10">
            <a:alphaModFix/>
          </a:blip>
          <a:srcRect b="0" l="119" r="119" t="0"/>
          <a:stretch/>
        </p:blipFill>
        <p:spPr>
          <a:xfrm>
            <a:off x="109524" y="3937751"/>
            <a:ext cx="2735956" cy="254406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/>
          <p:nvPr/>
        </p:nvSpPr>
        <p:spPr>
          <a:xfrm>
            <a:off x="4361713" y="4264851"/>
            <a:ext cx="6954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(BES-II)</a:t>
            </a:r>
            <a:endParaRPr b="1" sz="1100"/>
          </a:p>
        </p:txBody>
      </p:sp>
      <p:sp>
        <p:nvSpPr>
          <p:cNvPr id="432" name="Google Shape;432;p31"/>
          <p:cNvSpPr txBox="1"/>
          <p:nvPr/>
        </p:nvSpPr>
        <p:spPr>
          <a:xfrm>
            <a:off x="1245775" y="4264851"/>
            <a:ext cx="6954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(BES-II)</a:t>
            </a:r>
            <a:endParaRPr b="1" sz="1100"/>
          </a:p>
        </p:txBody>
      </p:sp>
      <p:sp>
        <p:nvSpPr>
          <p:cNvPr id="433" name="Google Shape;433;p31"/>
          <p:cNvSpPr txBox="1"/>
          <p:nvPr/>
        </p:nvSpPr>
        <p:spPr>
          <a:xfrm>
            <a:off x="5913900" y="1333325"/>
            <a:ext cx="2919300" cy="365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Systematic deviation of around 20-30% from mass number scaling is observed for all light nuclei in measured energies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❖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AMPT-SM model with a coalescence afterburner is in good agreement with 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(p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) of d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6236925" y="5193150"/>
            <a:ext cx="2547300" cy="12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C</a:t>
            </a: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72, 064901 (2005)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Nucl. Phys. A 729 (2003) 809–834</a:t>
            </a:r>
            <a:endParaRPr b="1"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Proton v</a:t>
            </a:r>
            <a:r>
              <a:rPr b="1" baseline="-25000"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Phys. Rev. C 93, 014907 (2016); Phys. Rev. C 88, 014902 (2013); Phys. Lett. B 827, 137003 (2022)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3550" y="6530775"/>
            <a:ext cx="9137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	  		              </a:t>
            </a: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						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0" y="134512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Outline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009988" y="4088595"/>
            <a:ext cx="3796800" cy="229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❖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Introduction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❖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STAR Experiment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❖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Results and Discussion 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1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➢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Directed flow (v</a:t>
            </a:r>
            <a:r>
              <a:rPr baseline="-25000"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</a:t>
            </a: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1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➢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Elliptic </a:t>
            </a: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flow (v</a:t>
            </a:r>
            <a:r>
              <a:rPr baseline="-25000"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1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➢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Triangular flow (v</a:t>
            </a:r>
            <a:r>
              <a:rPr baseline="-25000"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</a:t>
            </a: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eorgia"/>
              <a:buChar char="❖"/>
            </a:pPr>
            <a:r>
              <a:rPr lang="en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Summary and Outlook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-4435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6684" y="-102250"/>
            <a:ext cx="1300749" cy="100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 title="Screenshot 2025-05-02 at 11.40.03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61263"/>
            <a:ext cx="9144003" cy="30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7551126" y="4161200"/>
            <a:ext cx="1145700" cy="11409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3604" y="4185612"/>
            <a:ext cx="1145702" cy="100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4"/>
          <p:cNvCxnSpPr/>
          <p:nvPr/>
        </p:nvCxnSpPr>
        <p:spPr>
          <a:xfrm flipH="1" rot="10800000">
            <a:off x="1205804" y="779613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32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Triangular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flow (v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32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46" name="Google Shape;446;p32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47" name="Google Shape;447;p32"/>
          <p:cNvPicPr preferRelativeResize="0"/>
          <p:nvPr/>
        </p:nvPicPr>
        <p:blipFill rotWithShape="1">
          <a:blip r:embed="rId6">
            <a:alphaModFix/>
          </a:blip>
          <a:srcRect b="0" l="5303" r="0" t="0"/>
          <a:stretch/>
        </p:blipFill>
        <p:spPr>
          <a:xfrm>
            <a:off x="3607675" y="1787225"/>
            <a:ext cx="2679636" cy="293407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2"/>
          <p:cNvSpPr/>
          <p:nvPr/>
        </p:nvSpPr>
        <p:spPr>
          <a:xfrm>
            <a:off x="175550" y="1178947"/>
            <a:ext cx="8751000" cy="6144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32" title="Screenshot 2025-03-28 at 10.07.25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8301" y="2017475"/>
            <a:ext cx="1678600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2"/>
          <p:cNvPicPr preferRelativeResize="0"/>
          <p:nvPr/>
        </p:nvPicPr>
        <p:blipFill rotWithShape="1">
          <a:blip r:embed="rId8">
            <a:alphaModFix/>
          </a:blip>
          <a:srcRect b="0" l="0" r="6393" t="0"/>
          <a:stretch/>
        </p:blipFill>
        <p:spPr>
          <a:xfrm>
            <a:off x="6254413" y="1868675"/>
            <a:ext cx="2845346" cy="29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2"/>
          <p:cNvPicPr preferRelativeResize="0"/>
          <p:nvPr/>
        </p:nvPicPr>
        <p:blipFill rotWithShape="1">
          <a:blip r:embed="rId9">
            <a:alphaModFix/>
          </a:blip>
          <a:srcRect b="0" l="6316" r="3827" t="5508"/>
          <a:stretch/>
        </p:blipFill>
        <p:spPr>
          <a:xfrm>
            <a:off x="38862" y="2037550"/>
            <a:ext cx="3290375" cy="2071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2"/>
          <p:cNvSpPr/>
          <p:nvPr/>
        </p:nvSpPr>
        <p:spPr>
          <a:xfrm rot="10800000">
            <a:off x="7959784" y="4910534"/>
            <a:ext cx="693300" cy="175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43387">
            <a:off x="8177380" y="5070187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157224" y="4802880"/>
            <a:ext cx="5615690" cy="156295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2"/>
          <p:cNvSpPr txBox="1"/>
          <p:nvPr/>
        </p:nvSpPr>
        <p:spPr>
          <a:xfrm>
            <a:off x="4129104" y="4964249"/>
            <a:ext cx="253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Collision Geometry</a:t>
            </a:r>
            <a:endParaRPr b="1"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32"/>
          <p:cNvSpPr txBox="1"/>
          <p:nvPr/>
        </p:nvSpPr>
        <p:spPr>
          <a:xfrm>
            <a:off x="4448309" y="5578607"/>
            <a:ext cx="253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 </a:t>
            </a:r>
            <a:endParaRPr b="1"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32"/>
          <p:cNvSpPr txBox="1"/>
          <p:nvPr/>
        </p:nvSpPr>
        <p:spPr>
          <a:xfrm>
            <a:off x="2405545" y="5228441"/>
            <a:ext cx="399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</a:t>
            </a:r>
            <a:r>
              <a:rPr b="1" baseline="-25000" lang="en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r>
              <a:rPr b="1" lang="en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{𝛹</a:t>
            </a:r>
            <a:r>
              <a:rPr b="1" baseline="-25000" lang="en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b="1" lang="en" sz="18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}</a:t>
            </a:r>
            <a:endParaRPr b="1" sz="20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8" name="Google Shape;458;p32"/>
          <p:cNvSpPr txBox="1"/>
          <p:nvPr/>
        </p:nvSpPr>
        <p:spPr>
          <a:xfrm>
            <a:off x="789850" y="6218375"/>
            <a:ext cx="750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HADES: Eur. Phys .J. A 59 4, 80 (2023), STAR: Phys. Rev. C 109, 044914 (2024), J. Phys. G: Nucl. Part. Phys. 45 085101 (2018)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Google Shape;459;p32"/>
          <p:cNvSpPr txBox="1"/>
          <p:nvPr/>
        </p:nvSpPr>
        <p:spPr>
          <a:xfrm>
            <a:off x="191525" y="1122855"/>
            <a:ext cx="88068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high energies,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uncorrelated with the 1</a:t>
            </a:r>
            <a:r>
              <a:rPr baseline="30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event plane, contrary to observation a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2.4 GeV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by (</a:t>
            </a:r>
            <a:r>
              <a:rPr b="1" i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HADES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and at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3 GeV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b="1" i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3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6" name="Google Shape;466;p33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Triangular flow (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{𝛹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7" name="Google Shape;4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p33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70" name="Google Shape;470;p33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71" name="Google Shape;47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4775" y="1243650"/>
            <a:ext cx="2928966" cy="31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25" y="1156288"/>
            <a:ext cx="2836625" cy="317823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3"/>
          <p:cNvSpPr txBox="1"/>
          <p:nvPr/>
        </p:nvSpPr>
        <p:spPr>
          <a:xfrm>
            <a:off x="512982" y="4643111"/>
            <a:ext cx="8116200" cy="1454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Increasing collision energy → decreasing magnitude of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𝑣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{Ψ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slope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JAM model with mean-field (MD2) describes the data ➡ Nuclear potential is essential for the development of |𝑣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{Ψ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}| ✅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Triangularity (ϵ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) decreases with increasing collision energy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➡ Strong geometric effect ✅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33"/>
          <p:cNvSpPr txBox="1"/>
          <p:nvPr/>
        </p:nvSpPr>
        <p:spPr>
          <a:xfrm>
            <a:off x="469602" y="2945817"/>
            <a:ext cx="11817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p33"/>
          <p:cNvSpPr txBox="1"/>
          <p:nvPr/>
        </p:nvSpPr>
        <p:spPr>
          <a:xfrm>
            <a:off x="2503709" y="6221395"/>
            <a:ext cx="627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HADES: Eur. Phys .J. A 59 4, 80 (2023), STAR: Phys. Rev. C 109, 044914 (2024)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6" name="Google Shape;476;p33" title="Screenshot 2025-04-06 at 2.07.05 PM.png"/>
          <p:cNvPicPr preferRelativeResize="0"/>
          <p:nvPr/>
        </p:nvPicPr>
        <p:blipFill rotWithShape="1">
          <a:blip r:embed="rId8">
            <a:alphaModFix/>
          </a:blip>
          <a:srcRect b="8892" l="0" r="0" t="0"/>
          <a:stretch/>
        </p:blipFill>
        <p:spPr>
          <a:xfrm>
            <a:off x="6477400" y="3532472"/>
            <a:ext cx="2374676" cy="2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3"/>
          <p:cNvPicPr preferRelativeResize="0"/>
          <p:nvPr/>
        </p:nvPicPr>
        <p:blipFill rotWithShape="1">
          <a:blip r:embed="rId9">
            <a:alphaModFix/>
          </a:blip>
          <a:srcRect b="7561" l="0" r="0" t="0"/>
          <a:stretch/>
        </p:blipFill>
        <p:spPr>
          <a:xfrm>
            <a:off x="6099100" y="1305196"/>
            <a:ext cx="2999999" cy="223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3" title="Screenshot 2025-04-06 at 2.06.15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07678" y="2668896"/>
            <a:ext cx="245462" cy="38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3"/>
          <p:cNvGrpSpPr/>
          <p:nvPr/>
        </p:nvGrpSpPr>
        <p:grpSpPr>
          <a:xfrm>
            <a:off x="6557567" y="3778154"/>
            <a:ext cx="2309626" cy="301826"/>
            <a:chOff x="6015180" y="3667685"/>
            <a:chExt cx="3366801" cy="450487"/>
          </a:xfrm>
        </p:grpSpPr>
        <p:sp>
          <p:nvSpPr>
            <p:cNvPr id="480" name="Google Shape;480;p33"/>
            <p:cNvSpPr/>
            <p:nvPr/>
          </p:nvSpPr>
          <p:spPr>
            <a:xfrm>
              <a:off x="6015180" y="3667685"/>
              <a:ext cx="386100" cy="38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6188294" y="3679388"/>
              <a:ext cx="386100" cy="384900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8614881" y="3733272"/>
              <a:ext cx="386100" cy="38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8995881" y="3733272"/>
              <a:ext cx="386100" cy="384900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84" name="Google Shape;484;p33"/>
          <p:cNvCxnSpPr/>
          <p:nvPr/>
        </p:nvCxnSpPr>
        <p:spPr>
          <a:xfrm flipH="1">
            <a:off x="5971975" y="1266287"/>
            <a:ext cx="8400" cy="3078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85" name="Google Shape;485;p33"/>
          <p:cNvSpPr txBox="1"/>
          <p:nvPr/>
        </p:nvSpPr>
        <p:spPr>
          <a:xfrm>
            <a:off x="7310874" y="1457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√s</a:t>
            </a:r>
            <a:r>
              <a:rPr b="1"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NN</a:t>
            </a:r>
            <a:endParaRPr b="1"/>
          </a:p>
        </p:txBody>
      </p:sp>
      <p:sp>
        <p:nvSpPr>
          <p:cNvPr id="486" name="Google Shape;486;p33"/>
          <p:cNvSpPr/>
          <p:nvPr/>
        </p:nvSpPr>
        <p:spPr>
          <a:xfrm>
            <a:off x="7461038" y="1855795"/>
            <a:ext cx="150600" cy="1196400"/>
          </a:xfrm>
          <a:prstGeom prst="up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7" name="Google Shape;487;p33"/>
          <p:cNvCxnSpPr/>
          <p:nvPr/>
        </p:nvCxnSpPr>
        <p:spPr>
          <a:xfrm>
            <a:off x="2932788" y="1254713"/>
            <a:ext cx="3900" cy="3040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4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34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5" name="Google Shape;4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Google Shape;497;p34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498" name="Google Shape;498;p34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99" name="Google Shape;499;p34"/>
          <p:cNvSpPr/>
          <p:nvPr/>
        </p:nvSpPr>
        <p:spPr>
          <a:xfrm>
            <a:off x="282950" y="4637950"/>
            <a:ext cx="8579400" cy="8838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Magnitude of d(𝑣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{Ψ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})/dy decreases with increasing energy and approaches zero at 4.5 GeV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JAM model with momentum dependent mean-field (κ = 380 MeV) describes the 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𝑣</a:t>
            </a:r>
            <a:r>
              <a:rPr baseline="-25000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{Ψ</a:t>
            </a:r>
            <a:r>
              <a:rPr baseline="-25000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data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p34"/>
          <p:cNvSpPr/>
          <p:nvPr/>
        </p:nvSpPr>
        <p:spPr>
          <a:xfrm>
            <a:off x="282962" y="1356801"/>
            <a:ext cx="8579400" cy="1454700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"/>
          <p:cNvSpPr txBox="1"/>
          <p:nvPr/>
        </p:nvSpPr>
        <p:spPr>
          <a:xfrm>
            <a:off x="255587" y="1333835"/>
            <a:ext cx="86379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Approximate mass no. scaling is observed in the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slope for light nuclei ➡ Nucleon coalescence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The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slope of ϕ meson shows similar trends to that of baryons in 'in the high μ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region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In peripheral collisions, K</a:t>
            </a:r>
            <a:r>
              <a:rPr baseline="30000" lang="en" sz="1500">
                <a:latin typeface="Times New Roman"/>
                <a:ea typeface="Times New Roman"/>
                <a:cs typeface="Times New Roman"/>
                <a:sym typeface="Times New Roman"/>
              </a:rPr>
              <a:t>∗0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(y) shows a negative slope like 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ϕ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and kaons, but a positive slope in mid-central collisions.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p34"/>
          <p:cNvSpPr txBox="1"/>
          <p:nvPr/>
        </p:nvSpPr>
        <p:spPr>
          <a:xfrm>
            <a:off x="287375" y="2947275"/>
            <a:ext cx="8579400" cy="18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NCQ scaling breaks at 3.0 and 3.2 GeV, and gradually restores from 3.2 to 4.5 GeV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Shadowing effect diminishes with increasing energy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Dominance of partonic interactions at 4.5 GeV and above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3" name="Google Shape;503;p34"/>
          <p:cNvSpPr/>
          <p:nvPr/>
        </p:nvSpPr>
        <p:spPr>
          <a:xfrm>
            <a:off x="282825" y="2905923"/>
            <a:ext cx="8579400" cy="1605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4"/>
          <p:cNvSpPr txBox="1"/>
          <p:nvPr/>
        </p:nvSpPr>
        <p:spPr>
          <a:xfrm>
            <a:off x="-166902" y="3986950"/>
            <a:ext cx="9519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AMPT-SM+Coal. seems to well describe the v</a:t>
            </a:r>
            <a:r>
              <a:rPr baseline="-25000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35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5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11" name="Google Shape;511;p35" title="Screenshot 2025-05-02 at 2.04.2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0587" y="856975"/>
            <a:ext cx="6480990" cy="32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5"/>
          <p:cNvSpPr txBox="1"/>
          <p:nvPr/>
        </p:nvSpPr>
        <p:spPr>
          <a:xfrm>
            <a:off x="49175" y="5149775"/>
            <a:ext cx="8939400" cy="769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980000"/>
                </a:solidFill>
                <a:latin typeface="Pacifico"/>
                <a:ea typeface="Pacifico"/>
                <a:cs typeface="Pacifico"/>
                <a:sym typeface="Pacifico"/>
              </a:rPr>
              <a:t>"With precision as our tool and curiosity as our guide, we move closer to unveiling the mysteries of the QCD phase diagram."</a:t>
            </a:r>
            <a:endParaRPr b="1" sz="1900">
              <a:solidFill>
                <a:srgbClr val="98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13" name="Google Shape;513;p35"/>
          <p:cNvSpPr txBox="1"/>
          <p:nvPr/>
        </p:nvSpPr>
        <p:spPr>
          <a:xfrm>
            <a:off x="148325" y="3999875"/>
            <a:ext cx="8939400" cy="997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High-precision measurements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enabled by BES-II with improved statistics and upgraded detectors.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Deeper exploration of the QCD phase diagram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targeting critical phenomena and phase transitions.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1" lang="en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Stay tuned for more exciting results from BES-II and FXT runs at STAR!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4" name="Google Shape;514;p35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Outlook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5" name="Google Shape;51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p35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18" name="Google Shape;518;p35"/>
          <p:cNvSpPr txBox="1"/>
          <p:nvPr/>
        </p:nvSpPr>
        <p:spPr>
          <a:xfrm>
            <a:off x="-29062" y="5867992"/>
            <a:ext cx="9056100" cy="6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155CC"/>
                </a:solidFill>
                <a:latin typeface="Georgia"/>
                <a:ea typeface="Georgia"/>
                <a:cs typeface="Georgia"/>
                <a:sym typeface="Georgia"/>
              </a:rPr>
              <a:t>Thank you for your attention!</a:t>
            </a:r>
            <a:endParaRPr b="1" sz="1900">
              <a:solidFill>
                <a:srgbClr val="1155C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9" name="Google Shape;519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6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6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Backup slides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7" name="Google Shape;5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36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30" name="Google Shape;530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37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37" name="Google Shape;537;p37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38" name="Google Shape;5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0" name="Google Shape;540;p37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41" name="Google Shape;541;p37"/>
          <p:cNvSpPr txBox="1"/>
          <p:nvPr/>
        </p:nvSpPr>
        <p:spPr>
          <a:xfrm>
            <a:off x="0" y="199150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Triangular </a:t>
            </a:r>
            <a:r>
              <a:rPr b="1" lang="en" sz="2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 of Light Nuclei</a:t>
            </a:r>
            <a:endParaRPr b="1" sz="29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2" name="Google Shape;542;p37"/>
          <p:cNvPicPr preferRelativeResize="0"/>
          <p:nvPr/>
        </p:nvPicPr>
        <p:blipFill rotWithShape="1">
          <a:blip r:embed="rId6">
            <a:alphaModFix/>
          </a:blip>
          <a:srcRect b="19" l="0" r="0" t="9"/>
          <a:stretch/>
        </p:blipFill>
        <p:spPr>
          <a:xfrm>
            <a:off x="165975" y="1041674"/>
            <a:ext cx="2592027" cy="278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7"/>
          <p:cNvPicPr preferRelativeResize="0"/>
          <p:nvPr/>
        </p:nvPicPr>
        <p:blipFill rotWithShape="1">
          <a:blip r:embed="rId7">
            <a:alphaModFix/>
          </a:blip>
          <a:srcRect b="0" l="514" r="504" t="0"/>
          <a:stretch/>
        </p:blipFill>
        <p:spPr>
          <a:xfrm>
            <a:off x="2824375" y="1035775"/>
            <a:ext cx="2592025" cy="280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7"/>
          <p:cNvPicPr preferRelativeResize="0"/>
          <p:nvPr/>
        </p:nvPicPr>
        <p:blipFill rotWithShape="1">
          <a:blip r:embed="rId8">
            <a:alphaModFix/>
          </a:blip>
          <a:srcRect b="0" l="357" r="367" t="0"/>
          <a:stretch/>
        </p:blipFill>
        <p:spPr>
          <a:xfrm>
            <a:off x="2787514" y="3814682"/>
            <a:ext cx="2592036" cy="260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7"/>
          <p:cNvPicPr preferRelativeResize="0"/>
          <p:nvPr/>
        </p:nvPicPr>
        <p:blipFill rotWithShape="1">
          <a:blip r:embed="rId9">
            <a:alphaModFix/>
          </a:blip>
          <a:srcRect b="0" l="248" r="238" t="0"/>
          <a:stretch/>
        </p:blipFill>
        <p:spPr>
          <a:xfrm>
            <a:off x="133624" y="3814225"/>
            <a:ext cx="2592040" cy="259723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7"/>
          <p:cNvSpPr txBox="1"/>
          <p:nvPr/>
        </p:nvSpPr>
        <p:spPr>
          <a:xfrm>
            <a:off x="5579175" y="1155925"/>
            <a:ext cx="3324600" cy="245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➢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(p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) of 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shows a good agreement with mass number scaling within ~10%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➢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AMPT-SM model with a coalescence afterburner is in good agreement with v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(p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) of 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7" name="Google Shape;547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8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54" name="Google Shape;554;p38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 Model Comparison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5" name="Google Shape;5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7" name="Google Shape;557;p38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58" name="Google Shape;558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9" name="Google Shape;559;p38"/>
          <p:cNvGrpSpPr/>
          <p:nvPr/>
        </p:nvGrpSpPr>
        <p:grpSpPr>
          <a:xfrm>
            <a:off x="146797" y="1003295"/>
            <a:ext cx="4896705" cy="5412434"/>
            <a:chOff x="70250" y="183500"/>
            <a:chExt cx="4256524" cy="4892374"/>
          </a:xfrm>
        </p:grpSpPr>
        <p:pic>
          <p:nvPicPr>
            <p:cNvPr id="560" name="Google Shape;560;p38"/>
            <p:cNvPicPr preferRelativeResize="0"/>
            <p:nvPr/>
          </p:nvPicPr>
          <p:blipFill rotWithShape="1">
            <a:blip r:embed="rId6">
              <a:alphaModFix/>
            </a:blip>
            <a:srcRect b="12126" l="0" r="0" t="0"/>
            <a:stretch/>
          </p:blipFill>
          <p:spPr>
            <a:xfrm>
              <a:off x="109450" y="183500"/>
              <a:ext cx="4192577" cy="125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38"/>
            <p:cNvPicPr preferRelativeResize="0"/>
            <p:nvPr/>
          </p:nvPicPr>
          <p:blipFill rotWithShape="1">
            <a:blip r:embed="rId7">
              <a:alphaModFix/>
            </a:blip>
            <a:srcRect b="12274" l="0" r="0" t="6543"/>
            <a:stretch/>
          </p:blipFill>
          <p:spPr>
            <a:xfrm>
              <a:off x="70250" y="1442600"/>
              <a:ext cx="4244151" cy="114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38"/>
            <p:cNvPicPr preferRelativeResize="0"/>
            <p:nvPr/>
          </p:nvPicPr>
          <p:blipFill rotWithShape="1">
            <a:blip r:embed="rId8">
              <a:alphaModFix/>
            </a:blip>
            <a:srcRect b="12312" l="0" r="0" t="5057"/>
            <a:stretch/>
          </p:blipFill>
          <p:spPr>
            <a:xfrm>
              <a:off x="82625" y="2561375"/>
              <a:ext cx="4244149" cy="1169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8"/>
            <p:cNvPicPr preferRelativeResize="0"/>
            <p:nvPr/>
          </p:nvPicPr>
          <p:blipFill rotWithShape="1">
            <a:blip r:embed="rId9">
              <a:alphaModFix/>
            </a:blip>
            <a:srcRect b="0" l="0" r="1758" t="6568"/>
            <a:stretch/>
          </p:blipFill>
          <p:spPr>
            <a:xfrm>
              <a:off x="70250" y="3717375"/>
              <a:ext cx="4192576" cy="1358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38"/>
            <p:cNvSpPr/>
            <p:nvPr/>
          </p:nvSpPr>
          <p:spPr>
            <a:xfrm>
              <a:off x="555745" y="2251430"/>
              <a:ext cx="932700" cy="22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1720905" y="2188028"/>
              <a:ext cx="1168200" cy="295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3066700" y="2228505"/>
              <a:ext cx="1080000" cy="295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380125" y="3411450"/>
              <a:ext cx="10800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1765000" y="3450800"/>
              <a:ext cx="10800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3066700" y="3450800"/>
              <a:ext cx="10800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537002" y="4672480"/>
              <a:ext cx="970200" cy="152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874802" y="4627055"/>
              <a:ext cx="970200" cy="152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3212602" y="4672480"/>
              <a:ext cx="970200" cy="152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3185550" y="3758734"/>
              <a:ext cx="9702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3185538" y="2612970"/>
              <a:ext cx="9702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140441" y="1482709"/>
              <a:ext cx="970200" cy="218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6" name="Google Shape;576;p38"/>
          <p:cNvSpPr/>
          <p:nvPr/>
        </p:nvSpPr>
        <p:spPr>
          <a:xfrm>
            <a:off x="728137" y="2066605"/>
            <a:ext cx="1059000" cy="29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8"/>
          <p:cNvSpPr txBox="1"/>
          <p:nvPr/>
        </p:nvSpPr>
        <p:spPr>
          <a:xfrm>
            <a:off x="598347" y="1908379"/>
            <a:ext cx="1886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 b="1"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0.4 &lt; p</a:t>
            </a:r>
            <a:r>
              <a:rPr baseline="-25000"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2 GeV/c</a:t>
            </a:r>
            <a:endParaRPr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p38"/>
          <p:cNvSpPr/>
          <p:nvPr/>
        </p:nvSpPr>
        <p:spPr>
          <a:xfrm>
            <a:off x="2291969" y="2945630"/>
            <a:ext cx="1059000" cy="29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8"/>
          <p:cNvSpPr/>
          <p:nvPr/>
        </p:nvSpPr>
        <p:spPr>
          <a:xfrm>
            <a:off x="2065847" y="2008560"/>
            <a:ext cx="1236900" cy="29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38"/>
          <p:cNvSpPr txBox="1"/>
          <p:nvPr/>
        </p:nvSpPr>
        <p:spPr>
          <a:xfrm>
            <a:off x="1938457" y="1860650"/>
            <a:ext cx="1886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𝞹</a:t>
            </a:r>
            <a:r>
              <a:rPr b="1" baseline="30000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b="1"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0.2 &lt; p</a:t>
            </a:r>
            <a:r>
              <a:rPr baseline="-25000"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1.6 GeV/c</a:t>
            </a:r>
            <a:endParaRPr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38"/>
          <p:cNvSpPr/>
          <p:nvPr/>
        </p:nvSpPr>
        <p:spPr>
          <a:xfrm>
            <a:off x="3581697" y="2066605"/>
            <a:ext cx="1236900" cy="29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8"/>
          <p:cNvSpPr txBox="1"/>
          <p:nvPr/>
        </p:nvSpPr>
        <p:spPr>
          <a:xfrm>
            <a:off x="3439075" y="1898075"/>
            <a:ext cx="1886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b="1" baseline="30000" lang="en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 b="1"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0.4 &lt; p</a:t>
            </a:r>
            <a:r>
              <a:rPr baseline="-25000"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&lt; 1.6 GeV/c</a:t>
            </a:r>
            <a:endParaRPr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9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9" name="Google Shape;589;p39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 Space D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istribution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0" name="Google Shape;5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39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593" name="Google Shape;593;p39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94" name="Google Shape;594;p39" title="Screenshot 2025-05-07 at 10.37.30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7345" y="1024925"/>
            <a:ext cx="6917529" cy="52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9"/>
          <p:cNvSpPr/>
          <p:nvPr/>
        </p:nvSpPr>
        <p:spPr>
          <a:xfrm>
            <a:off x="900750" y="4261562"/>
            <a:ext cx="463800" cy="54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0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40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Elliptic flow (v</a:t>
            </a:r>
            <a:r>
              <a:rPr b="1" baseline="-25000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3" name="Google Shape;6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" name="Google Shape;605;p40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06" name="Google Shape;606;p40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grpSp>
        <p:nvGrpSpPr>
          <p:cNvPr id="607" name="Google Shape;607;p40"/>
          <p:cNvGrpSpPr/>
          <p:nvPr/>
        </p:nvGrpSpPr>
        <p:grpSpPr>
          <a:xfrm>
            <a:off x="1026836" y="981480"/>
            <a:ext cx="6883363" cy="3766607"/>
            <a:chOff x="526575" y="916902"/>
            <a:chExt cx="7566630" cy="4025873"/>
          </a:xfrm>
        </p:grpSpPr>
        <p:pic>
          <p:nvPicPr>
            <p:cNvPr id="608" name="Google Shape;608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9265" y="916902"/>
              <a:ext cx="7273939" cy="4025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40"/>
            <p:cNvSpPr/>
            <p:nvPr/>
          </p:nvSpPr>
          <p:spPr>
            <a:xfrm>
              <a:off x="526575" y="1241200"/>
              <a:ext cx="614400" cy="323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0" name="Google Shape;610;p40"/>
          <p:cNvSpPr txBox="1"/>
          <p:nvPr/>
        </p:nvSpPr>
        <p:spPr>
          <a:xfrm>
            <a:off x="203700" y="4840525"/>
            <a:ext cx="8889000" cy="147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As the collision energy increases, the passing time between nuclei decreases</a:t>
            </a: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spectator shadowing is reduced.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Hadronic models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fit the experimental data well at 3.0 GeV, but the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AMPT-SM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model does not.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At 4.5 GeV, the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AMPT-SM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model matches the data better, while hadronic models tend to underestimate the results.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1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1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17" name="Google Shape;617;p41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Triangular</a:t>
            </a: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flow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8" name="Google Shape;61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41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21" name="Google Shape;621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2" name="Google Shape;62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5332" y="1247378"/>
            <a:ext cx="3024867" cy="36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0674" y="1307338"/>
            <a:ext cx="3148195" cy="360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180225"/>
            <a:ext cx="3024869" cy="368406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1"/>
          <p:cNvSpPr txBox="1"/>
          <p:nvPr/>
        </p:nvSpPr>
        <p:spPr>
          <a:xfrm>
            <a:off x="351184" y="3172372"/>
            <a:ext cx="159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26" name="Google Shape;626;p41"/>
          <p:cNvGrpSpPr/>
          <p:nvPr/>
        </p:nvGrpSpPr>
        <p:grpSpPr>
          <a:xfrm>
            <a:off x="6571996" y="4880218"/>
            <a:ext cx="2508835" cy="400875"/>
            <a:chOff x="6348416" y="3709866"/>
            <a:chExt cx="2712840" cy="408306"/>
          </a:xfrm>
        </p:grpSpPr>
        <p:sp>
          <p:nvSpPr>
            <p:cNvPr id="627" name="Google Shape;627;p41"/>
            <p:cNvSpPr/>
            <p:nvPr/>
          </p:nvSpPr>
          <p:spPr>
            <a:xfrm>
              <a:off x="6348416" y="3709866"/>
              <a:ext cx="386100" cy="38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6521531" y="3721569"/>
              <a:ext cx="386100" cy="384900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8294157" y="3733272"/>
              <a:ext cx="386100" cy="3849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8675157" y="3733272"/>
              <a:ext cx="386100" cy="384900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7121435" y="3820919"/>
              <a:ext cx="1071600" cy="17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D7D3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p41"/>
          <p:cNvSpPr txBox="1"/>
          <p:nvPr/>
        </p:nvSpPr>
        <p:spPr>
          <a:xfrm>
            <a:off x="3477346" y="1903669"/>
            <a:ext cx="159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3" name="Google Shape;633;p41"/>
          <p:cNvSpPr txBox="1"/>
          <p:nvPr/>
        </p:nvSpPr>
        <p:spPr>
          <a:xfrm>
            <a:off x="6616239" y="1577045"/>
            <a:ext cx="159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preliminary </a:t>
            </a:r>
            <a:endParaRPr b="1"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>
            <a:off x="4843225" y="2199688"/>
            <a:ext cx="3965400" cy="13476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RHIC BES Program:</a:t>
            </a:r>
            <a:endParaRPr b="1" sz="17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◆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First-order phase transition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◆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QCD critical end point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◆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Turn-off of QGP signatures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387425" y="1285563"/>
            <a:ext cx="8341500" cy="646500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At very high temperature/energy density a deconfined phase of quarks and gluons is expected to form ➔ 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Quark-Gluon Plasma (QGP)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4864831" y="3644952"/>
            <a:ext cx="3965400" cy="10005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Phase-I</a:t>
            </a:r>
            <a:endParaRPr b="1"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√s</a:t>
            </a:r>
            <a:r>
              <a:rPr b="1"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NN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=  7.7, 11.5, 14.5, 19.6, 27, 39, 62.4, and 200 GeV 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(COL)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4864831" y="4701102"/>
            <a:ext cx="3965400" cy="143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Phase-II</a:t>
            </a:r>
            <a:endParaRPr b="1" sz="19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 u="sng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√s</a:t>
            </a:r>
            <a:r>
              <a:rPr b="1"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NN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7.7, 9.2, 11.5, 14.6, 19.6, 27 and 54. 4 GeV 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(COL)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√s</a:t>
            </a:r>
            <a:r>
              <a:rPr b="1"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NN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3.0, 3.2, 3.5, 3.9, 4.5, 5.2, 6.2, 7.7, 9.1, 11.5, and 13.7 GeV 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(FXT)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5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5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94" name="Google Shape;9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175" y="2155000"/>
            <a:ext cx="4292626" cy="40029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5" name="Google Shape;95;p15"/>
          <p:cNvSpPr txBox="1"/>
          <p:nvPr/>
        </p:nvSpPr>
        <p:spPr>
          <a:xfrm>
            <a:off x="948975" y="6180183"/>
            <a:ext cx="323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X.Luo, S.Shi, Nu Xu et al. Particle 3, 278 (2020)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2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AMPT Model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9" name="Google Shape;6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1" name="Google Shape;641;p42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642" name="Google Shape;642;p42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43" name="Google Shape;643;p42"/>
          <p:cNvSpPr txBox="1"/>
          <p:nvPr/>
        </p:nvSpPr>
        <p:spPr>
          <a:xfrm>
            <a:off x="155675" y="1656075"/>
            <a:ext cx="3994200" cy="18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We have used the AMPT-SM </a:t>
            </a:r>
            <a:r>
              <a:rPr b="1" lang="en" sz="1700">
                <a:solidFill>
                  <a:srgbClr val="2C62B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ampt-v1.26t9b-v2.26t9b</a:t>
            </a: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 version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String fragmentation parameters used: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2B9"/>
              </a:buClr>
              <a:buSzPts val="1700"/>
              <a:buFont typeface="Times New Roman"/>
              <a:buChar char="➢"/>
            </a:pPr>
            <a:r>
              <a:rPr b="1" lang="en" sz="1700">
                <a:solidFill>
                  <a:srgbClr val="2C62B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= 0.55</a:t>
            </a:r>
            <a:endParaRPr b="1" sz="1700">
              <a:solidFill>
                <a:srgbClr val="2C62B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62B9"/>
              </a:buClr>
              <a:buSzPts val="1700"/>
              <a:buFont typeface="Times New Roman"/>
              <a:buChar char="➢"/>
            </a:pPr>
            <a:r>
              <a:rPr b="1" lang="en" sz="1700">
                <a:solidFill>
                  <a:srgbClr val="2C62B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 = 0.15 GeV/c</a:t>
            </a:r>
            <a:r>
              <a:rPr b="1" baseline="30000" lang="en" sz="1700">
                <a:solidFill>
                  <a:srgbClr val="2C62B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="1" baseline="30000" sz="1700">
              <a:solidFill>
                <a:srgbClr val="2C62B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4" name="Google Shape;644;p42"/>
          <p:cNvPicPr preferRelativeResize="0"/>
          <p:nvPr/>
        </p:nvPicPr>
        <p:blipFill rotWithShape="1">
          <a:blip r:embed="rId5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46" name="Google Shape;646;p42"/>
          <p:cNvGrpSpPr/>
          <p:nvPr/>
        </p:nvGrpSpPr>
        <p:grpSpPr>
          <a:xfrm>
            <a:off x="5010088" y="871908"/>
            <a:ext cx="3828541" cy="5249403"/>
            <a:chOff x="6991475" y="715125"/>
            <a:chExt cx="4062975" cy="5634825"/>
          </a:xfrm>
        </p:grpSpPr>
        <p:sp>
          <p:nvSpPr>
            <p:cNvPr id="647" name="Google Shape;647;p42"/>
            <p:cNvSpPr/>
            <p:nvPr/>
          </p:nvSpPr>
          <p:spPr>
            <a:xfrm>
              <a:off x="6991475" y="1321500"/>
              <a:ext cx="4062900" cy="855300"/>
            </a:xfrm>
            <a:prstGeom prst="rect">
              <a:avLst/>
            </a:prstGeom>
            <a:solidFill>
              <a:srgbClr val="D9EAD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Initial Conditions</a:t>
              </a:r>
              <a:endParaRPr b="1" sz="1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Obtained from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H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eavy-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I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on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J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et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IN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teraction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G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enerator (HIJING)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6991550" y="2464475"/>
              <a:ext cx="4062900" cy="855300"/>
            </a:xfrm>
            <a:prstGeom prst="rect">
              <a:avLst/>
            </a:prstGeom>
            <a:solidFill>
              <a:srgbClr val="D0E0E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Parton Interactions</a:t>
              </a:r>
              <a:endParaRPr b="1" sz="1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Scatterings among partons are modeled by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Z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hang’s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P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arton </a:t>
              </a:r>
              <a:r>
                <a:rPr b="1"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ascade (ZPC) 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6991550" y="3607450"/>
              <a:ext cx="4062900" cy="855300"/>
            </a:xfrm>
            <a:prstGeom prst="rect">
              <a:avLst/>
            </a:prstGeom>
            <a:solidFill>
              <a:srgbClr val="C9DAF8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Hadronization</a:t>
              </a:r>
              <a:endParaRPr b="1" sz="1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AMPT with string melting (AMPT-SM) uses quark coalescence to combine partons into hadrons 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6991550" y="4738088"/>
              <a:ext cx="4062900" cy="855300"/>
            </a:xfrm>
            <a:prstGeom prst="rect">
              <a:avLst/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Hadron Cascade</a:t>
              </a:r>
              <a:endParaRPr b="1" sz="1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Dynamics of the hadronic matter is described by</a:t>
              </a:r>
              <a:endParaRPr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</a:t>
              </a:r>
              <a:r>
                <a:rPr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1"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</a:t>
              </a:r>
              <a:r>
                <a:rPr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elativistic </a:t>
              </a:r>
              <a:r>
                <a:rPr b="1"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</a:t>
              </a:r>
              <a:r>
                <a:rPr lang="en" sz="1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ransport (ART) model 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651" name="Google Shape;651;p42"/>
            <p:cNvCxnSpPr>
              <a:stCxn id="647" idx="2"/>
              <a:endCxn id="648" idx="0"/>
            </p:cNvCxnSpPr>
            <p:nvPr/>
          </p:nvCxnSpPr>
          <p:spPr>
            <a:xfrm>
              <a:off x="9022925" y="2176800"/>
              <a:ext cx="0" cy="2877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2" name="Google Shape;652;p42"/>
            <p:cNvCxnSpPr>
              <a:stCxn id="648" idx="2"/>
              <a:endCxn id="649" idx="0"/>
            </p:cNvCxnSpPr>
            <p:nvPr/>
          </p:nvCxnSpPr>
          <p:spPr>
            <a:xfrm>
              <a:off x="9023000" y="3319775"/>
              <a:ext cx="0" cy="2877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3" name="Google Shape;653;p42"/>
            <p:cNvCxnSpPr>
              <a:stCxn id="649" idx="2"/>
              <a:endCxn id="650" idx="0"/>
            </p:cNvCxnSpPr>
            <p:nvPr/>
          </p:nvCxnSpPr>
          <p:spPr>
            <a:xfrm>
              <a:off x="9023000" y="4462750"/>
              <a:ext cx="0" cy="2754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54" name="Google Shape;654;p42"/>
            <p:cNvSpPr txBox="1"/>
            <p:nvPr/>
          </p:nvSpPr>
          <p:spPr>
            <a:xfrm>
              <a:off x="8541023" y="715125"/>
              <a:ext cx="9516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Au+Au</a:t>
              </a:r>
              <a:endParaRPr sz="1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655" name="Google Shape;655;p42"/>
            <p:cNvCxnSpPr>
              <a:stCxn id="654" idx="2"/>
              <a:endCxn id="647" idx="0"/>
            </p:cNvCxnSpPr>
            <p:nvPr/>
          </p:nvCxnSpPr>
          <p:spPr>
            <a:xfrm>
              <a:off x="9016823" y="1097625"/>
              <a:ext cx="6000" cy="2238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6" name="Google Shape;656;p42"/>
            <p:cNvCxnSpPr>
              <a:stCxn id="650" idx="2"/>
            </p:cNvCxnSpPr>
            <p:nvPr/>
          </p:nvCxnSpPr>
          <p:spPr>
            <a:xfrm>
              <a:off x="9023000" y="5593388"/>
              <a:ext cx="0" cy="3498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57" name="Google Shape;657;p42"/>
            <p:cNvSpPr txBox="1"/>
            <p:nvPr/>
          </p:nvSpPr>
          <p:spPr>
            <a:xfrm>
              <a:off x="7918674" y="5967450"/>
              <a:ext cx="21963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Final Particle Spectra</a:t>
              </a:r>
              <a:endParaRPr sz="1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58" name="Google Shape;658;p42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Beam Energy Scan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6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07" name="Google Shape;107;p16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8" name="Google Shape;108;p16" title="Screenshot 2025-05-02 at 2.44.28 PM.png"/>
          <p:cNvPicPr preferRelativeResize="0"/>
          <p:nvPr/>
        </p:nvPicPr>
        <p:blipFill rotWithShape="1">
          <a:blip r:embed="rId6">
            <a:alphaModFix/>
          </a:blip>
          <a:srcRect b="2583" l="1067" r="1863" t="3466"/>
          <a:stretch/>
        </p:blipFill>
        <p:spPr>
          <a:xfrm>
            <a:off x="6525" y="1291350"/>
            <a:ext cx="9137475" cy="391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1542100" y="5286700"/>
            <a:ext cx="6983400" cy="110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Extensive exploration of the QCD phase diagram</a:t>
            </a:r>
            <a:endParaRPr b="1" sz="15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Covers a wide range of collision energies: 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√s</a:t>
            </a:r>
            <a:r>
              <a:rPr b="1"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NN </a:t>
            </a: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3 - 200 GeV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Probes from low to high baryon densities: μ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25 - 760 MeV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6041037" y="1227625"/>
            <a:ext cx="2706900" cy="323100"/>
          </a:xfrm>
          <a:prstGeom prst="roundRect">
            <a:avLst>
              <a:gd fmla="val 16667" name="adj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Detector System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7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21" name="Google Shape;121;p17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6">
            <a:alphaModFix/>
          </a:blip>
          <a:srcRect b="0" l="0" r="2152" t="0"/>
          <a:stretch/>
        </p:blipFill>
        <p:spPr>
          <a:xfrm>
            <a:off x="109450" y="1006575"/>
            <a:ext cx="5691475" cy="413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345775" y="5205075"/>
            <a:ext cx="3759000" cy="104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arenR"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Extended pseudorapidity acceptance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arenR"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Improved particle identification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arenR"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Enhanced event plane resolution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6015962" y="11705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Times New Roman"/>
                <a:ea typeface="Times New Roman"/>
                <a:cs typeface="Times New Roman"/>
                <a:sym typeface="Times New Roman"/>
              </a:rPr>
              <a:t>Major Upgrades in BES-II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5917250" y="1684575"/>
            <a:ext cx="3000000" cy="1693200"/>
          </a:xfrm>
          <a:prstGeom prst="rect">
            <a:avLst/>
          </a:prstGeom>
          <a:noFill/>
          <a:ln cap="flat" cmpd="sng" w="19050">
            <a:solidFill>
              <a:srgbClr val="B000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iTPC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Improves dE/dx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Extends η coverage from ±1.0 to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±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1.5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Lowers p</a:t>
            </a:r>
            <a:r>
              <a:rPr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cut from 125 to 60 MeV/c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Ready in 2019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5926150" y="3460492"/>
            <a:ext cx="3000000" cy="10467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eTOF:</a:t>
            </a:r>
            <a:endParaRPr b="1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Forward rapidity coverage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PID at η = -1.1 to -1.6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Ready in 2019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5943976" y="4554100"/>
            <a:ext cx="3000000" cy="1046700"/>
          </a:xfrm>
          <a:prstGeom prst="rect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EPD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Improves trigger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Event plane measurements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➢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Ready in 2018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4574200" y="5753200"/>
            <a:ext cx="4530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iTPC: https://drupal.star.bnl.gov/STAR/starnotes/. public/sn0619.</a:t>
            </a:r>
            <a:endParaRPr sz="1100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eTOF: STAR and CBM eTOF group, arXiv: 1609.05102.</a:t>
            </a:r>
            <a:endParaRPr sz="1100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EPD: J. Adams, et al. NIM A968, 163970 (2020)</a:t>
            </a:r>
            <a:endParaRPr sz="1100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 Fixed-Target Setup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8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40" name="Google Shape;140;p18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398175" y="5122125"/>
            <a:ext cx="8422800" cy="12456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435875" y="5131375"/>
            <a:ext cx="8385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Fixed-Target (FXT</a:t>
            </a:r>
            <a:r>
              <a:rPr b="1" lang="en" sz="15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b="1" lang="en" sz="1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program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 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olenoidal 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racker 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HIC (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→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low center-of-mass energies and high baryon density region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Target located at </a:t>
            </a:r>
            <a:r>
              <a:rPr b="1" lang="en" sz="15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= 200 cm</a:t>
            </a:r>
            <a:endParaRPr b="1" sz="1500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Target is 0.25 mm thick (1% interaction probability) and held 2 cm below center of beam axis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5269256" y="3680775"/>
            <a:ext cx="873900" cy="20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 txBox="1"/>
          <p:nvPr/>
        </p:nvSpPr>
        <p:spPr>
          <a:xfrm>
            <a:off x="980171" y="1100959"/>
            <a:ext cx="1975200" cy="4002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Fixed-target mode</a:t>
            </a:r>
            <a:endParaRPr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1675900" y="4735200"/>
            <a:ext cx="479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Phy A  808-811 (2017)</a:t>
            </a:r>
            <a:endParaRPr sz="1100">
              <a:solidFill>
                <a:srgbClr val="0097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452" y="1598800"/>
            <a:ext cx="3736475" cy="3092402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85725">
              <a:srgbClr val="000000">
                <a:alpha val="50000"/>
              </a:srgbClr>
            </a:outerShdw>
          </a:effectLst>
        </p:spPr>
      </p:pic>
      <p:pic>
        <p:nvPicPr>
          <p:cNvPr id="147" name="Google Shape;14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8312" y="1717517"/>
            <a:ext cx="2156276" cy="26028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8"/>
          <p:cNvCxnSpPr/>
          <p:nvPr/>
        </p:nvCxnSpPr>
        <p:spPr>
          <a:xfrm flipH="1" rot="10800000">
            <a:off x="2745025" y="2695525"/>
            <a:ext cx="1542900" cy="354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9" name="Google Shape;14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801" y="5131384"/>
            <a:ext cx="422850" cy="4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4350" y="5647508"/>
            <a:ext cx="3387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8256" y="5936114"/>
            <a:ext cx="338700" cy="33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2" name="Google Shape;152;p18"/>
          <p:cNvGraphicFramePr/>
          <p:nvPr/>
        </p:nvGraphicFramePr>
        <p:xfrm>
          <a:off x="6477000" y="1920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{03ACBC5C-A011-4AB1-AD6C-CD2F9E28875C}</a:tableStyleId>
              </a:tblPr>
              <a:tblGrid>
                <a:gridCol w="1155825"/>
                <a:gridCol w="1188150"/>
              </a:tblGrid>
              <a:tr h="505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√s</a:t>
                      </a:r>
                      <a:r>
                        <a:rPr b="1" baseline="-25000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NN</a:t>
                      </a:r>
                      <a:r>
                        <a:rPr b="1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(GeV)</a:t>
                      </a:r>
                      <a:endParaRPr b="1" sz="15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𝝁</a:t>
                      </a:r>
                      <a:r>
                        <a:rPr b="1" baseline="-25000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r>
                        <a:rPr b="1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1" lang="en" sz="15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(MeV) </a:t>
                      </a:r>
                      <a:r>
                        <a:rPr b="1" lang="en" sz="11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≈</a:t>
                      </a:r>
                      <a:endParaRPr b="1" sz="15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3.2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332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3.5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670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30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3.9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633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  <a:tr h="30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153" name="Google Shape;153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8872100" y="1832413"/>
            <a:ext cx="223800" cy="2820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"/>
          <p:cNvSpPr/>
          <p:nvPr/>
        </p:nvSpPr>
        <p:spPr>
          <a:xfrm rot="10800000">
            <a:off x="6160563" y="1881363"/>
            <a:ext cx="223800" cy="28209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b="0" l="0" r="0" t="22762"/>
          <a:stretch/>
        </p:blipFill>
        <p:spPr>
          <a:xfrm>
            <a:off x="4722462" y="1003300"/>
            <a:ext cx="4445148" cy="18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Anisotropic Flow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9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67" name="Google Shape;167;p19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-11130" y="1155409"/>
            <a:ext cx="59793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603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Flow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measure of azimuthal anisotropy of particles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Font typeface="Times New Roman"/>
              <a:buChar char="❖"/>
            </a:pP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Azimuthal distribution of particles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975" y="1906675"/>
            <a:ext cx="4612286" cy="7023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2721" y="3299050"/>
            <a:ext cx="3377953" cy="165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/>
          <p:nvPr/>
        </p:nvSpPr>
        <p:spPr>
          <a:xfrm>
            <a:off x="141275" y="5146150"/>
            <a:ext cx="4221900" cy="1158300"/>
          </a:xfrm>
          <a:prstGeom prst="roundRect">
            <a:avLst>
              <a:gd fmla="val 16667" name="adj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223951" y="5146400"/>
            <a:ext cx="43482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v</a:t>
            </a:r>
            <a:r>
              <a:rPr b="1" baseline="-25000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lang="en" sz="15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 important observable?</a:t>
            </a:r>
            <a:endParaRPr b="1" sz="15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Sensitive to the equation of state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Sensitive to early times in the evolution of the system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6707975" y="3332368"/>
            <a:ext cx="2379000" cy="127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02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5255118" y="4802163"/>
            <a:ext cx="2879700" cy="127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"/>
          <p:cNvSpPr/>
          <p:nvPr/>
        </p:nvSpPr>
        <p:spPr>
          <a:xfrm>
            <a:off x="5762943" y="4871348"/>
            <a:ext cx="1775700" cy="32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4035500" y="3309343"/>
            <a:ext cx="2536800" cy="127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lin ang="5400012" scaled="0"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02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7075" y="3763791"/>
            <a:ext cx="1269921" cy="2778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19"/>
          <p:cNvSpPr txBox="1"/>
          <p:nvPr/>
        </p:nvSpPr>
        <p:spPr>
          <a:xfrm>
            <a:off x="4008713" y="3988818"/>
            <a:ext cx="262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Sideward motion of emitted hadrons with respect to collision reaction plane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4424537" y="3397368"/>
            <a:ext cx="1583700" cy="277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53652" y="5275969"/>
            <a:ext cx="1775701" cy="30637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19"/>
          <p:cNvSpPr txBox="1"/>
          <p:nvPr/>
        </p:nvSpPr>
        <p:spPr>
          <a:xfrm>
            <a:off x="5842610" y="4817314"/>
            <a:ext cx="177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Triangular flow</a:t>
            </a:r>
            <a:endParaRPr b="1" sz="1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6669511" y="4092668"/>
            <a:ext cx="253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Driven by the initial spatial asymmetry of the overlap region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7127797" y="3440043"/>
            <a:ext cx="1592400" cy="277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7202570" y="3352032"/>
            <a:ext cx="167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Elliptic flow</a:t>
            </a:r>
            <a:endParaRPr b="1" sz="1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95263" y="3792137"/>
            <a:ext cx="1677599" cy="33456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19"/>
          <p:cNvSpPr/>
          <p:nvPr/>
        </p:nvSpPr>
        <p:spPr>
          <a:xfrm>
            <a:off x="8644157" y="4049905"/>
            <a:ext cx="105300" cy="70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4515295" y="3318118"/>
            <a:ext cx="147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Directed flow</a:t>
            </a:r>
            <a:endParaRPr b="1" sz="1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19"/>
          <p:cNvSpPr/>
          <p:nvPr/>
        </p:nvSpPr>
        <p:spPr>
          <a:xfrm>
            <a:off x="8420808" y="3960500"/>
            <a:ext cx="105300" cy="14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8375498" y="3874894"/>
            <a:ext cx="150600" cy="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140368" y="5565858"/>
            <a:ext cx="306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Driven by the shape of the initial collision geometry at low collision energies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22179" y="2760200"/>
            <a:ext cx="2048650" cy="3864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Directed flow 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0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03" name="Google Shape;203;p20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04" name="Google Shape;204;p20"/>
          <p:cNvSpPr/>
          <p:nvPr/>
        </p:nvSpPr>
        <p:spPr>
          <a:xfrm>
            <a:off x="3756362" y="3587375"/>
            <a:ext cx="5039700" cy="2820300"/>
          </a:xfrm>
          <a:prstGeom prst="round1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191266" y="6069076"/>
            <a:ext cx="5366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STAR: Phys. Rev. Lett. 120, 062301 (2018); 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STAR: Phys. Rev. C 102, 044906 (2020)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20"/>
          <p:cNvSpPr/>
          <p:nvPr/>
        </p:nvSpPr>
        <p:spPr>
          <a:xfrm>
            <a:off x="210650" y="5668500"/>
            <a:ext cx="497100" cy="102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0"/>
          <p:cNvPicPr preferRelativeResize="0"/>
          <p:nvPr/>
        </p:nvPicPr>
        <p:blipFill rotWithShape="1">
          <a:blip r:embed="rId6">
            <a:alphaModFix/>
          </a:blip>
          <a:srcRect b="-1080" l="-5740" r="5739" t="1080"/>
          <a:stretch/>
        </p:blipFill>
        <p:spPr>
          <a:xfrm rot="643384">
            <a:off x="-50963" y="5557813"/>
            <a:ext cx="300017" cy="30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 rotWithShape="1">
          <a:blip r:embed="rId7">
            <a:alphaModFix/>
          </a:blip>
          <a:srcRect b="0" l="2545" r="5229" t="0"/>
          <a:stretch/>
        </p:blipFill>
        <p:spPr>
          <a:xfrm>
            <a:off x="5608900" y="906000"/>
            <a:ext cx="3505850" cy="2654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/>
          <p:nvPr/>
        </p:nvSpPr>
        <p:spPr>
          <a:xfrm>
            <a:off x="3756362" y="3558975"/>
            <a:ext cx="50397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/dy for proton contrary to mesons showed a non-monotonic trend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function of collision energy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➡ Change of sign </a:t>
            </a:r>
            <a:endParaRPr b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 particle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(the excess of a particle over  antiparticle) gives contribution of transported quarks w.r.t produced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Observed minima in 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slope of net-p and net-𝚲 between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11.5 and 19.6 GeV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minima observed for net-K</a:t>
            </a:r>
            <a:endParaRPr b="1" i="1"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❖"/>
            </a:pP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nuclei d(v</a:t>
            </a:r>
            <a:r>
              <a:rPr baseline="-25000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/A)/dy within systematic and statistical uncertainties </a:t>
            </a:r>
            <a:r>
              <a:rPr b="1" lang="en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➡ test for nucleon coalescence mechanism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3439963" y="1101925"/>
            <a:ext cx="2074200" cy="1856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3522163" y="1101925"/>
            <a:ext cx="20742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 particle v</a:t>
            </a:r>
            <a:r>
              <a:rPr b="1" baseline="-25000" lang="en" sz="12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" sz="12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defined as</a:t>
            </a:r>
            <a:endParaRPr b="1" sz="12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where v</a:t>
            </a:r>
            <a:r>
              <a:rPr baseline="-25000" i="1" lang="en" sz="1200">
                <a:latin typeface="Times New Roman"/>
                <a:ea typeface="Times New Roman"/>
                <a:cs typeface="Times New Roman"/>
                <a:sym typeface="Times New Roman"/>
              </a:rPr>
              <a:t>1,p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, v</a:t>
            </a:r>
            <a:r>
              <a:rPr baseline="-25000" i="1" lang="en" sz="1200">
                <a:latin typeface="Times New Roman"/>
                <a:ea typeface="Times New Roman"/>
                <a:cs typeface="Times New Roman"/>
                <a:sym typeface="Times New Roman"/>
              </a:rPr>
              <a:t>1,</a:t>
            </a:r>
            <a:r>
              <a:rPr baseline="-25000" i="1" lang="en" sz="120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p̄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→ particle and antiparticle v</a:t>
            </a:r>
            <a:r>
              <a:rPr baseline="-25000" i="1" lang="en" sz="12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 and r is the ratio of anti-particles to particles 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20"/>
          <p:cNvPicPr preferRelativeResize="0"/>
          <p:nvPr/>
        </p:nvPicPr>
        <p:blipFill rotWithShape="1">
          <a:blip r:embed="rId8">
            <a:alphaModFix/>
          </a:blip>
          <a:srcRect b="-9" l="2889" r="4509" t="9453"/>
          <a:stretch/>
        </p:blipFill>
        <p:spPr>
          <a:xfrm>
            <a:off x="3803300" y="1442286"/>
            <a:ext cx="1300750" cy="60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 rotWithShape="1">
          <a:blip r:embed="rId9">
            <a:alphaModFix/>
          </a:blip>
          <a:srcRect b="0" l="2148" r="4025" t="1078"/>
          <a:stretch/>
        </p:blipFill>
        <p:spPr>
          <a:xfrm>
            <a:off x="0" y="992375"/>
            <a:ext cx="3368025" cy="483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/>
          <p:nvPr/>
        </p:nvSpPr>
        <p:spPr>
          <a:xfrm>
            <a:off x="6005072" y="3279625"/>
            <a:ext cx="381000" cy="1029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6">
            <a:alphaModFix/>
          </a:blip>
          <a:srcRect b="-1080" l="-5740" r="5739" t="1080"/>
          <a:stretch/>
        </p:blipFill>
        <p:spPr>
          <a:xfrm rot="643384">
            <a:off x="5726394" y="3181078"/>
            <a:ext cx="300017" cy="300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 b="52428" l="0" r="0" t="0"/>
          <a:stretch/>
        </p:blipFill>
        <p:spPr>
          <a:xfrm rot="10800000">
            <a:off x="2349" y="6243675"/>
            <a:ext cx="9137476" cy="6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0" y="148025"/>
            <a:ext cx="91440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Flow at 3.2 GeV</a:t>
            </a:r>
            <a:endParaRPr b="1" sz="3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50" y="33177"/>
            <a:ext cx="1023750" cy="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484" y="0"/>
            <a:ext cx="1300749" cy="100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1"/>
          <p:cNvCxnSpPr/>
          <p:nvPr/>
        </p:nvCxnSpPr>
        <p:spPr>
          <a:xfrm flipH="1" rot="10800000">
            <a:off x="1205804" y="817225"/>
            <a:ext cx="6883200" cy="12600"/>
          </a:xfrm>
          <a:prstGeom prst="straightConnector1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med" w="med" type="oval"/>
            <a:tailEnd len="med" w="med" type="oval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26" name="Google Shape;226;p21"/>
          <p:cNvSpPr txBox="1"/>
          <p:nvPr/>
        </p:nvSpPr>
        <p:spPr>
          <a:xfrm>
            <a:off x="3550" y="6530777"/>
            <a:ext cx="857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Sharang Rav Sharma						       RHIC/AGS AUM  2025  				   </a:t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27" name="Google Shape;22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13" y="1591774"/>
            <a:ext cx="2837050" cy="242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 rotWithShape="1">
          <a:blip r:embed="rId7">
            <a:alphaModFix/>
          </a:blip>
          <a:srcRect b="0" l="0" r="0" t="2780"/>
          <a:stretch/>
        </p:blipFill>
        <p:spPr>
          <a:xfrm>
            <a:off x="6180514" y="1653108"/>
            <a:ext cx="2981351" cy="248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 rotWithShape="1">
          <a:blip r:embed="rId8">
            <a:alphaModFix/>
          </a:blip>
          <a:srcRect b="0" l="0" r="0" t="3306"/>
          <a:stretch/>
        </p:blipFill>
        <p:spPr>
          <a:xfrm>
            <a:off x="3100542" y="1674170"/>
            <a:ext cx="2837047" cy="23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/>
        </p:nvSpPr>
        <p:spPr>
          <a:xfrm>
            <a:off x="682400" y="1157298"/>
            <a:ext cx="1597200" cy="3639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Identified hadrons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4048853" y="1160675"/>
            <a:ext cx="1143000" cy="3639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Net-particle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21"/>
          <p:cNvSpPr txBox="1"/>
          <p:nvPr/>
        </p:nvSpPr>
        <p:spPr>
          <a:xfrm>
            <a:off x="7221614" y="1160994"/>
            <a:ext cx="1143000" cy="3639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nuclei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3" name="Google Shape;233;p21"/>
          <p:cNvCxnSpPr/>
          <p:nvPr/>
        </p:nvCxnSpPr>
        <p:spPr>
          <a:xfrm>
            <a:off x="3028990" y="1502676"/>
            <a:ext cx="10800" cy="2368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1"/>
          <p:cNvCxnSpPr/>
          <p:nvPr/>
        </p:nvCxnSpPr>
        <p:spPr>
          <a:xfrm>
            <a:off x="6086483" y="1578091"/>
            <a:ext cx="8400" cy="2393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35" name="Google Shape;235;p21"/>
          <p:cNvSpPr txBox="1"/>
          <p:nvPr/>
        </p:nvSpPr>
        <p:spPr>
          <a:xfrm>
            <a:off x="3673475" y="4525900"/>
            <a:ext cx="5126700" cy="147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Magnitude of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increases with increasing rapidity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Magnitude of v</a:t>
            </a:r>
            <a:r>
              <a:rPr baseline="-25000" lang="en" sz="15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 increases with increasing mass of the particle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❖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JAM MD2 gives better description to the experimental data for baryons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22850" y="4416825"/>
            <a:ext cx="3574500" cy="1862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JET AA Microscopic Transportation Model (JAM2) </a:t>
            </a:r>
            <a:endParaRPr b="1" sz="15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Cas: 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interactions among particles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NS2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mean-field potential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Incompressibility constant</a:t>
            </a: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210 MeV</a:t>
            </a:r>
            <a:endParaRPr sz="13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MD2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momentum dependent mean-field potential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Incompressibility constant: </a:t>
            </a:r>
            <a:r>
              <a:rPr b="1"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380 MeV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474062" y="6230162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C. 105, 014911(2022)</a:t>
            </a:r>
            <a:endParaRPr sz="11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