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7"/>
  </p:notesMasterIdLst>
  <p:sldIdLst>
    <p:sldId id="512" r:id="rId2"/>
    <p:sldId id="547" r:id="rId3"/>
    <p:sldId id="588" r:id="rId4"/>
    <p:sldId id="594" r:id="rId5"/>
    <p:sldId id="607" r:id="rId6"/>
    <p:sldId id="616" r:id="rId7"/>
    <p:sldId id="608" r:id="rId8"/>
    <p:sldId id="617" r:id="rId9"/>
    <p:sldId id="605" r:id="rId10"/>
    <p:sldId id="600" r:id="rId11"/>
    <p:sldId id="601" r:id="rId12"/>
    <p:sldId id="602" r:id="rId13"/>
    <p:sldId id="603" r:id="rId14"/>
    <p:sldId id="604" r:id="rId15"/>
    <p:sldId id="639" r:id="rId16"/>
    <p:sldId id="644" r:id="rId17"/>
    <p:sldId id="625" r:id="rId18"/>
    <p:sldId id="611" r:id="rId19"/>
    <p:sldId id="610" r:id="rId20"/>
    <p:sldId id="632" r:id="rId21"/>
    <p:sldId id="633" r:id="rId22"/>
    <p:sldId id="634" r:id="rId23"/>
    <p:sldId id="635" r:id="rId24"/>
    <p:sldId id="651" r:id="rId25"/>
    <p:sldId id="658" r:id="rId26"/>
    <p:sldId id="652" r:id="rId27"/>
    <p:sldId id="646" r:id="rId28"/>
    <p:sldId id="653" r:id="rId29"/>
    <p:sldId id="636" r:id="rId30"/>
    <p:sldId id="523" r:id="rId31"/>
    <p:sldId id="631" r:id="rId32"/>
    <p:sldId id="642" r:id="rId33"/>
    <p:sldId id="626" r:id="rId34"/>
    <p:sldId id="503" r:id="rId35"/>
    <p:sldId id="628" r:id="rId36"/>
    <p:sldId id="656" r:id="rId37"/>
    <p:sldId id="657" r:id="rId38"/>
    <p:sldId id="420" r:id="rId39"/>
    <p:sldId id="536" r:id="rId40"/>
    <p:sldId id="532" r:id="rId41"/>
    <p:sldId id="573" r:id="rId42"/>
    <p:sldId id="641" r:id="rId43"/>
    <p:sldId id="582" r:id="rId44"/>
    <p:sldId id="649" r:id="rId45"/>
    <p:sldId id="609" r:id="rId46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0000"/>
    <a:srgbClr val="D166D0"/>
    <a:srgbClr val="000066"/>
    <a:srgbClr val="008080"/>
    <a:srgbClr val="336699"/>
    <a:srgbClr val="FF0000"/>
    <a:srgbClr val="6699FF"/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9" autoAdjust="0"/>
    <p:restoredTop sz="99855" autoAdjust="0"/>
  </p:normalViewPr>
  <p:slideViewPr>
    <p:cSldViewPr>
      <p:cViewPr varScale="1">
        <p:scale>
          <a:sx n="114" d="100"/>
          <a:sy n="114" d="100"/>
        </p:scale>
        <p:origin x="-11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62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Mintaszöveg szerkesztése</a:t>
            </a:r>
          </a:p>
          <a:p>
            <a:pPr lvl="1"/>
            <a:r>
              <a:rPr lang="en-US" noProof="0" smtClean="0"/>
              <a:t>Második szint</a:t>
            </a:r>
          </a:p>
          <a:p>
            <a:pPr lvl="2"/>
            <a:r>
              <a:rPr lang="en-US" noProof="0" smtClean="0"/>
              <a:t>Harmadik szint</a:t>
            </a:r>
          </a:p>
          <a:p>
            <a:pPr lvl="3"/>
            <a:r>
              <a:rPr lang="en-US" noProof="0" smtClean="0"/>
              <a:t>Negyedik szint</a:t>
            </a:r>
          </a:p>
          <a:p>
            <a:pPr lvl="4"/>
            <a:r>
              <a:rPr lang="en-US" noProof="0" smtClean="0"/>
              <a:t>Ötödik szint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spcBef>
                <a:spcPct val="0"/>
              </a:spcBef>
              <a:buClrTx/>
              <a:buFontTx/>
              <a:buNone/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06D6489-5F5E-480D-8643-9C97F43739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737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2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6D6489-5F5E-480D-8643-9C97F437396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920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4267200"/>
            <a:ext cx="6400800" cy="1752600"/>
          </a:xfrm>
        </p:spPr>
        <p:txBody>
          <a:bodyPr/>
          <a:lstStyle>
            <a:lvl1pPr marL="0" indent="0" algn="ctr">
              <a:buNone/>
              <a:defRPr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05568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2209800" cy="6400800"/>
          </a:xfrm>
          <a:prstGeom prst="rect">
            <a:avLst/>
          </a:prstGeom>
        </p:spPr>
        <p:txBody>
          <a:bodyPr vert="eaVert"/>
          <a:lstStyle>
            <a:lvl1pPr algn="l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81000"/>
            <a:ext cx="6477000" cy="6400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104900"/>
            <a:ext cx="4343400" cy="5600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104900"/>
            <a:ext cx="43434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810000"/>
            <a:ext cx="4343400" cy="289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 userDrawn="1"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kern="0" smtClean="0"/>
              <a:t>Click to edit Master title style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343400" cy="5562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0" y="304800"/>
            <a:ext cx="91440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pic>
        <p:nvPicPr>
          <p:cNvPr id="8" name="Picture 15" descr="Home">
            <a:hlinkClick r:id="rId2" tooltip="Home"/>
          </p:cNvPr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521865" y="304800"/>
            <a:ext cx="673465" cy="623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/>
          <a:lstStyle>
            <a:lvl1pPr algn="ctr"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1487"/>
            <a:ext cx="3008313" cy="125643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471487"/>
            <a:ext cx="5111750" cy="6234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33537"/>
            <a:ext cx="3008313" cy="5072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6088" y="4800599"/>
            <a:ext cx="5827712" cy="83501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16088" y="612775"/>
            <a:ext cx="5827712" cy="60626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16088" y="5367338"/>
            <a:ext cx="5827712" cy="1185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3007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endParaRPr lang="en-US" dirty="0">
              <a:solidFill>
                <a:srgbClr val="000066"/>
              </a:solidFill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8839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Mintaszöveg szerkesztése</a:t>
            </a:r>
          </a:p>
          <a:p>
            <a:pPr lvl="1"/>
            <a:r>
              <a:rPr lang="en-US" smtClean="0"/>
              <a:t>Második szint</a:t>
            </a:r>
          </a:p>
          <a:p>
            <a:pPr lvl="2"/>
            <a:r>
              <a:rPr lang="en-US" smtClean="0"/>
              <a:t>Harmadik szint</a:t>
            </a:r>
          </a:p>
          <a:p>
            <a:pPr lvl="3"/>
            <a:r>
              <a:rPr lang="en-US" smtClean="0"/>
              <a:t>Negyedik szint</a:t>
            </a:r>
          </a:p>
          <a:p>
            <a:pPr lvl="4"/>
            <a:r>
              <a:rPr lang="en-US" smtClean="0"/>
              <a:t>Ötödik szint</a:t>
            </a: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0"/>
            <a:ext cx="8686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Mintacím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22" name="Élőláb helye 4"/>
          <p:cNvSpPr txBox="1">
            <a:spLocks/>
          </p:cNvSpPr>
          <p:nvPr/>
        </p:nvSpPr>
        <p:spPr>
          <a:xfrm>
            <a:off x="0" y="0"/>
            <a:ext cx="2053988" cy="3286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dirty="0" smtClean="0"/>
              <a:t>PANIC</a:t>
            </a:r>
            <a:r>
              <a:rPr lang="en-US" baseline="0" dirty="0" smtClean="0"/>
              <a:t> `14</a:t>
            </a:r>
            <a:r>
              <a:rPr lang="en-US" dirty="0" smtClean="0"/>
              <a:t>, 25/</a:t>
            </a:r>
            <a:r>
              <a:rPr lang="en-US" baseline="0" dirty="0" smtClean="0"/>
              <a:t>08/</a:t>
            </a:r>
            <a:r>
              <a:rPr lang="en-US" dirty="0" smtClean="0"/>
              <a:t>2014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23" name="Élőláb helye 4"/>
          <p:cNvSpPr txBox="1">
            <a:spLocks/>
          </p:cNvSpPr>
          <p:nvPr/>
        </p:nvSpPr>
        <p:spPr>
          <a:xfrm>
            <a:off x="2819400" y="0"/>
            <a:ext cx="44196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1" fontAlgn="base" hangingPunct="1"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Font typeface="Wingdings" pitchFamily="2" charset="2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66CC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baseline="0" dirty="0" smtClean="0"/>
              <a:t>R. </a:t>
            </a:r>
            <a:r>
              <a:rPr lang="en-US" baseline="0" dirty="0" err="1" smtClean="0"/>
              <a:t>Vértesi</a:t>
            </a:r>
            <a:r>
              <a:rPr lang="en-US" baseline="0" dirty="0" smtClean="0"/>
              <a:t> for STAR – </a:t>
            </a:r>
            <a:r>
              <a:rPr lang="hu-HU" sz="1400" dirty="0" smtClean="0"/>
              <a:t>ϒ</a:t>
            </a:r>
            <a:r>
              <a:rPr lang="hu-HU" sz="1400" baseline="0" dirty="0" smtClean="0"/>
              <a:t> production </a:t>
            </a:r>
            <a:r>
              <a:rPr lang="en-US" baseline="0" dirty="0" smtClean="0"/>
              <a:t>in U+U collisions</a:t>
            </a:r>
            <a:endParaRPr lang="en-US" dirty="0"/>
          </a:p>
        </p:txBody>
      </p:sp>
      <p:sp>
        <p:nvSpPr>
          <p:cNvPr id="9" name="Dia számának helye 11"/>
          <p:cNvSpPr txBox="1">
            <a:spLocks noGrp="1"/>
          </p:cNvSpPr>
          <p:nvPr userDrawn="1"/>
        </p:nvSpPr>
        <p:spPr>
          <a:xfrm>
            <a:off x="8609463" y="0"/>
            <a:ext cx="533400" cy="328612"/>
          </a:xfrm>
          <a:prstGeom prst="rect">
            <a:avLst/>
          </a:prstGeom>
          <a:noFill/>
        </p:spPr>
        <p:txBody>
          <a:bodyPr/>
          <a:lstStyle/>
          <a:p>
            <a:pPr lvl="0" algn="r">
              <a:spcBef>
                <a:spcPts val="700"/>
              </a:spcBef>
              <a:buClr>
                <a:srgbClr val="0066CC"/>
              </a:buClr>
              <a:buFont typeface="Wingdings" pitchFamily="2" charset="2"/>
              <a:buNone/>
              <a:defRPr/>
            </a:pPr>
            <a:fld id="{788329EA-BB85-4C66-9255-AFC63C0073A4}" type="slidenum">
              <a:rPr lang="en-US" sz="1600" b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pPr lvl="0" algn="r">
                <a:spcBef>
                  <a:spcPts val="700"/>
                </a:spcBef>
                <a:buClr>
                  <a:srgbClr val="0066CC"/>
                </a:buClr>
                <a:buFont typeface="Wingdings" pitchFamily="2" charset="2"/>
                <a:buNone/>
                <a:defRPr/>
              </a:pPr>
              <a:t>‹#›</a:t>
            </a:fld>
            <a:endParaRPr lang="en-US" sz="2400" b="0" dirty="0">
              <a:solidFill>
                <a:schemeClr val="tx1"/>
              </a:solidFill>
              <a:effectLst/>
              <a:latin typeface="+mn-lt"/>
              <a:cs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0" r:id="rId3"/>
    <p:sldLayoutId id="2147483659" r:id="rId4"/>
    <p:sldLayoutId id="2147483658" r:id="rId5"/>
    <p:sldLayoutId id="2147483657" r:id="rId6"/>
    <p:sldLayoutId id="2147483656" r:id="rId7"/>
    <p:sldLayoutId id="2147483655" r:id="rId8"/>
    <p:sldLayoutId id="2147483654" r:id="rId9"/>
    <p:sldLayoutId id="2147483653" r:id="rId10"/>
    <p:sldLayoutId id="2147483652" r:id="rId11"/>
    <p:sldLayoutId id="2147483651" r:id="rId12"/>
    <p:sldLayoutId id="2147483650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0">
          <a:solidFill>
            <a:schemeClr val="tx2"/>
          </a:solidFill>
          <a:effectLst/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rgbClr val="0000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hyperlink" Target="mailto:robert.vertesi@ujf.cas.cz" TargetMode="External"/><Relationship Id="rId6" Type="http://schemas.openxmlformats.org/officeDocument/2006/relationships/image" Target="../media/image4.png"/><Relationship Id="rId7" Type="http://schemas.openxmlformats.org/officeDocument/2006/relationships/hyperlink" Target="http://drupal.star.bnl.gov/STAR/" TargetMode="Externa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3" Type="http://schemas.openxmlformats.org/officeDocument/2006/relationships/image" Target="../media/image3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microsoft.com/office/2007/relationships/hdphoto" Target="../media/hdphoto1.wdp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microsoft.com/office/2007/relationships/hdphoto" Target="../media/hdphoto1.wdp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drupal.star.bnl.gov/STAR/" TargetMode="External"/><Relationship Id="rId3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5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61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19812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15000"/>
            <a:ext cx="2438400" cy="914400"/>
          </a:xfrm>
        </p:spPr>
        <p:txBody>
          <a:bodyPr/>
          <a:lstStyle/>
          <a:p>
            <a:r>
              <a:rPr lang="en-US" sz="1600" dirty="0" smtClean="0">
                <a:solidFill>
                  <a:schemeClr val="accent2"/>
                </a:solidFill>
              </a:rPr>
              <a:t>Nuclear Physics Institute Academy of Sciences</a:t>
            </a:r>
            <a:br>
              <a:rPr lang="en-US" sz="1600" dirty="0" smtClean="0">
                <a:solidFill>
                  <a:schemeClr val="accent2"/>
                </a:solidFill>
              </a:rPr>
            </a:br>
            <a:r>
              <a:rPr lang="en-US" sz="1600" dirty="0" smtClean="0">
                <a:solidFill>
                  <a:schemeClr val="accent2"/>
                </a:solidFill>
              </a:rPr>
              <a:t>of the Czech Republic</a:t>
            </a:r>
            <a:endParaRPr lang="hu-HU" sz="1600" dirty="0" smtClean="0">
              <a:solidFill>
                <a:schemeClr val="accent2"/>
              </a:solidFill>
            </a:endParaRPr>
          </a:p>
        </p:txBody>
      </p:sp>
      <p:pic>
        <p:nvPicPr>
          <p:cNvPr id="6" name="Picture 5" descr="esf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2202" y="5943600"/>
            <a:ext cx="3511798" cy="859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Logo_ujf.pdf"/>
          <p:cNvPicPr>
            <a:picLocks noChangeAspect="1"/>
          </p:cNvPicPr>
          <p:nvPr/>
        </p:nvPicPr>
        <p:blipFill>
          <a:blip r:embed="rId4" cstate="print"/>
          <a:srcRect l="21439" t="15150" r="22630" b="15150"/>
          <a:stretch>
            <a:fillRect/>
          </a:stretch>
        </p:blipFill>
        <p:spPr bwMode="auto">
          <a:xfrm>
            <a:off x="0" y="5562600"/>
            <a:ext cx="73147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362200" y="3748951"/>
            <a:ext cx="4572000" cy="15850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3200" dirty="0">
                <a:solidFill>
                  <a:schemeClr val="accent2"/>
                </a:solidFill>
              </a:rPr>
              <a:t>Róbert Vértesi</a:t>
            </a:r>
            <a:endParaRPr lang="en-US" sz="900" dirty="0"/>
          </a:p>
          <a:p>
            <a:pPr algn="ctr"/>
            <a:r>
              <a:rPr lang="en-US" sz="1600" dirty="0">
                <a:solidFill>
                  <a:schemeClr val="accent2"/>
                </a:solidFill>
                <a:hlinkClick r:id="rId5"/>
              </a:rPr>
              <a:t>robert.vertesi@</a:t>
            </a:r>
            <a:r>
              <a:rPr lang="en-US" sz="1600" dirty="0" smtClean="0">
                <a:solidFill>
                  <a:schemeClr val="accent2"/>
                </a:solidFill>
                <a:hlinkClick r:id="rId5"/>
              </a:rPr>
              <a:t>ujf.cas.cz</a:t>
            </a:r>
            <a:endParaRPr lang="en-US" sz="1600" dirty="0" smtClean="0">
              <a:solidFill>
                <a:schemeClr val="accent2"/>
              </a:solidFill>
            </a:endParaRPr>
          </a:p>
          <a:p>
            <a:pPr algn="ctr"/>
            <a:endParaRPr lang="en-US" dirty="0">
              <a:solidFill>
                <a:schemeClr val="accent2"/>
              </a:solidFill>
            </a:endParaRPr>
          </a:p>
          <a:p>
            <a:pPr lvl="0" algn="ctr"/>
            <a:r>
              <a:rPr lang="en-US" sz="2400" dirty="0">
                <a:solidFill>
                  <a:srgbClr val="333399"/>
                </a:solidFill>
              </a:rPr>
              <a:t>for the STAR collaboration</a:t>
            </a:r>
          </a:p>
          <a:p>
            <a:pPr algn="ctr"/>
            <a:r>
              <a:rPr lang="en-US" sz="700" dirty="0" smtClean="0">
                <a:solidFill>
                  <a:schemeClr val="accent2"/>
                </a:solidFill>
              </a:rPr>
              <a:t> </a:t>
            </a:r>
            <a:r>
              <a:rPr lang="en-US" sz="700" dirty="0">
                <a:solidFill>
                  <a:schemeClr val="accent2"/>
                </a:solidFill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6457" y="0"/>
            <a:ext cx="6650674" cy="19812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609600" y="1828800"/>
            <a:ext cx="8001000" cy="16002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 smtClean="0"/>
              <a:t> p</a:t>
            </a:r>
            <a:r>
              <a:rPr lang="hu-HU" sz="3600" dirty="0" smtClean="0"/>
              <a:t>roduction at the STAR experiment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1050" dirty="0" smtClean="0"/>
              <a:t/>
            </a:r>
            <a:br>
              <a:rPr lang="hu-HU" sz="1050" dirty="0" smtClean="0"/>
            </a:br>
            <a:r>
              <a:rPr lang="hu-HU" sz="2400" dirty="0" smtClean="0"/>
              <a:t>with a focus on new U+U results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15" descr="Home">
            <a:hlinkClick r:id="rId7" tooltip="Home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00" y="152400"/>
            <a:ext cx="1828800" cy="169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28899" y="710624"/>
            <a:ext cx="12713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STAR</a:t>
            </a:r>
            <a:endParaRPr lang="en-US" sz="36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10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</a:t>
            </a:r>
            <a:r>
              <a:rPr lang="en-US" dirty="0"/>
              <a:t>measurements in RHIC/STAR</a:t>
            </a:r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76200" y="5181600"/>
            <a:ext cx="8839200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ym typeface="Symbol" charset="0"/>
              </a:rPr>
              <a:t></a:t>
            </a:r>
            <a:r>
              <a:rPr lang="en-US" sz="2400" dirty="0"/>
              <a:t> </a:t>
            </a:r>
            <a:r>
              <a:rPr lang="en-US" sz="2400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400" dirty="0" err="1">
                <a:latin typeface="Times New Roman"/>
                <a:cs typeface="Times New Roman"/>
                <a:sym typeface="Wingdings"/>
              </a:rPr>
              <a:t>e</a:t>
            </a:r>
            <a:r>
              <a:rPr lang="en-US" sz="2400" baseline="30000" dirty="0" err="1">
                <a:latin typeface="Times New Roman"/>
                <a:cs typeface="Times New Roman"/>
                <a:sym typeface="Wingdings"/>
              </a:rPr>
              <a:t>+</a:t>
            </a:r>
            <a:r>
              <a:rPr lang="en-US" sz="2400" dirty="0" err="1">
                <a:latin typeface="Times New Roman"/>
                <a:cs typeface="Times New Roman"/>
                <a:sym typeface="Wingdings"/>
              </a:rPr>
              <a:t>e</a:t>
            </a:r>
            <a:r>
              <a:rPr lang="en-US" sz="2400" baseline="30000" dirty="0">
                <a:latin typeface="Times New Roman"/>
                <a:cs typeface="Times New Roman"/>
                <a:sym typeface="Wingdings"/>
              </a:rPr>
              <a:t>–</a:t>
            </a:r>
            <a:r>
              <a:rPr lang="en-US" sz="2400" dirty="0">
                <a:sym typeface="Wingdings"/>
              </a:rPr>
              <a:t>  (BR ~ 2%)</a:t>
            </a:r>
          </a:p>
          <a:p>
            <a:pPr lvl="1">
              <a:tabLst>
                <a:tab pos="1887538" algn="l"/>
              </a:tabLst>
            </a:pPr>
            <a:r>
              <a:rPr lang="en-US" sz="2000" dirty="0" smtClean="0"/>
              <a:t>Large invariant mass (m</a:t>
            </a:r>
            <a:r>
              <a:rPr lang="en-US" sz="2000" baseline="-25000" dirty="0" smtClean="0"/>
              <a:t>ee</a:t>
            </a:r>
            <a:r>
              <a:rPr lang="en-US" sz="2000" dirty="0" smtClean="0"/>
              <a:t>~10 </a:t>
            </a:r>
            <a:r>
              <a:rPr lang="en-US" sz="2000" dirty="0" err="1" smtClean="0"/>
              <a:t>GeV</a:t>
            </a:r>
            <a:r>
              <a:rPr lang="en-US" sz="2000" dirty="0" smtClean="0"/>
              <a:t>/c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 smtClean="0"/>
              <a:t>Back-to-back electron-positron pair</a:t>
            </a:r>
          </a:p>
          <a:p>
            <a:pPr lvl="1"/>
            <a:r>
              <a:rPr lang="en-US" sz="2000" dirty="0" smtClean="0"/>
              <a:t>Rather energetic electrons (typically &gt;3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419600" y="5223380"/>
            <a:ext cx="4413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66"/>
                </a:solidFill>
              </a:rPr>
              <a:t>a</a:t>
            </a:r>
            <a:r>
              <a:rPr lang="en-US" sz="2400" dirty="0" smtClean="0">
                <a:solidFill>
                  <a:srgbClr val="000066"/>
                </a:solidFill>
              </a:rPr>
              <a:t> central </a:t>
            </a:r>
            <a:r>
              <a:rPr lang="en-US" sz="2400" dirty="0" err="1" smtClean="0">
                <a:solidFill>
                  <a:srgbClr val="000066"/>
                </a:solidFill>
              </a:rPr>
              <a:t>Au+Au</a:t>
            </a:r>
            <a:r>
              <a:rPr lang="en-US" sz="2400" dirty="0" smtClean="0">
                <a:solidFill>
                  <a:srgbClr val="000066"/>
                </a:solidFill>
              </a:rPr>
              <a:t> event in STAR</a:t>
            </a:r>
            <a:endParaRPr lang="en-US" sz="2400" dirty="0">
              <a:solidFill>
                <a:srgbClr val="000066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Triggering on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events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6" name="Oval 35"/>
          <p:cNvSpPr>
            <a:spLocks noChangeArrowheads="1"/>
          </p:cNvSpPr>
          <p:nvPr/>
        </p:nvSpPr>
        <p:spPr bwMode="auto">
          <a:xfrm>
            <a:off x="1219200" y="1066800"/>
            <a:ext cx="990600" cy="9928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Oval 35"/>
          <p:cNvSpPr>
            <a:spLocks noChangeArrowheads="1"/>
          </p:cNvSpPr>
          <p:nvPr/>
        </p:nvSpPr>
        <p:spPr bwMode="auto">
          <a:xfrm>
            <a:off x="1371600" y="4419600"/>
            <a:ext cx="914400" cy="914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10200"/>
            <a:ext cx="8839200" cy="1371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</a:rPr>
              <a:t>L0</a:t>
            </a:r>
            <a:r>
              <a:rPr lang="en-US" sz="2000" dirty="0" smtClean="0">
                <a:solidFill>
                  <a:schemeClr val="tx1"/>
                </a:solidFill>
              </a:rPr>
              <a:t>: ‘High tower trigger’ saves events with high energy hit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in the </a:t>
            </a:r>
            <a:r>
              <a:rPr lang="en-US" sz="2000" dirty="0" smtClean="0">
                <a:solidFill>
                  <a:srgbClr val="000000"/>
                </a:solidFill>
              </a:rPr>
              <a:t>Barrel </a:t>
            </a:r>
            <a:r>
              <a:rPr lang="en-US" sz="2000" dirty="0">
                <a:solidFill>
                  <a:srgbClr val="000000"/>
                </a:solidFill>
              </a:rPr>
              <a:t>Electromagnetic Calorimeter </a:t>
            </a:r>
            <a:r>
              <a:rPr lang="en-US" sz="2000" b="1" dirty="0" smtClean="0">
                <a:solidFill>
                  <a:srgbClr val="000000"/>
                </a:solidFill>
              </a:rPr>
              <a:t>(</a:t>
            </a:r>
            <a:r>
              <a:rPr lang="en-US" sz="2000" dirty="0" smtClean="0">
                <a:solidFill>
                  <a:schemeClr val="tx1"/>
                </a:solidFill>
              </a:rPr>
              <a:t>BEMC) tower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L2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smtClean="0">
                <a:solidFill>
                  <a:schemeClr val="tx1"/>
                </a:solidFill>
              </a:rPr>
              <a:t>in </a:t>
            </a:r>
            <a:r>
              <a:rPr lang="en-US" sz="2000" i="1" dirty="0" err="1" smtClean="0">
                <a:solidFill>
                  <a:schemeClr val="tx1"/>
                </a:solidFill>
              </a:rPr>
              <a:t>p+p</a:t>
            </a:r>
            <a:r>
              <a:rPr lang="en-US" sz="2000" i="1" dirty="0" smtClean="0">
                <a:solidFill>
                  <a:schemeClr val="tx1"/>
                </a:solidFill>
              </a:rPr>
              <a:t> and </a:t>
            </a:r>
            <a:r>
              <a:rPr lang="en-US" sz="2000" i="1" dirty="0" err="1" smtClean="0">
                <a:solidFill>
                  <a:schemeClr val="tx1"/>
                </a:solidFill>
              </a:rPr>
              <a:t>d+Au</a:t>
            </a:r>
            <a:r>
              <a:rPr lang="en-US" sz="2000" i="1" dirty="0" smtClean="0">
                <a:solidFill>
                  <a:schemeClr val="tx1"/>
                </a:solidFill>
              </a:rPr>
              <a:t> only</a:t>
            </a:r>
            <a:r>
              <a:rPr lang="en-US" sz="2000" dirty="0" smtClean="0">
                <a:solidFill>
                  <a:schemeClr val="tx1"/>
                </a:solidFill>
              </a:rPr>
              <a:t> – software trigger: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coarse reconstruction of cluster energy, opening angle, invariant mass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689" y="1295400"/>
            <a:ext cx="76231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L0,L2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0178" y="4812268"/>
            <a:ext cx="44142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791200" y="1807607"/>
            <a:ext cx="3276600" cy="783193"/>
          </a:xfrm>
          <a:prstGeom prst="wedgeRoundRectCallout">
            <a:avLst>
              <a:gd name="adj1" fmla="val -36546"/>
              <a:gd name="adj2" fmla="val -86032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5661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Finding electron tracks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864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52400" y="54102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Find tracks in the Time Expansion Chamber (TPC)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based on Fractional energy loss </a:t>
            </a:r>
            <a:r>
              <a:rPr lang="en-US" sz="2000" dirty="0" err="1" smtClean="0">
                <a:solidFill>
                  <a:schemeClr val="tx1"/>
                </a:solidFill>
              </a:rPr>
              <a:t>d</a:t>
            </a:r>
            <a:r>
              <a:rPr lang="en-US" sz="2000" i="1" dirty="0" err="1" smtClean="0">
                <a:solidFill>
                  <a:schemeClr val="tx1"/>
                </a:solidFill>
              </a:rPr>
              <a:t>E</a:t>
            </a:r>
            <a:r>
              <a:rPr lang="en-US" sz="2000" dirty="0" smtClean="0">
                <a:solidFill>
                  <a:schemeClr val="tx1"/>
                </a:solidFill>
              </a:rPr>
              <a:t>/d</a:t>
            </a:r>
            <a:r>
              <a:rPr lang="en-US" sz="2000" i="1" dirty="0" smtClean="0">
                <a:solidFill>
                  <a:schemeClr val="tx1"/>
                </a:solidFill>
              </a:rPr>
              <a:t>x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l-GR" sz="2000" dirty="0" smtClean="0">
                <a:solidFill>
                  <a:schemeClr val="tx1"/>
                </a:solidFill>
              </a:rPr>
              <a:t>-</a:t>
            </a:r>
            <a:r>
              <a:rPr lang="el-GR" sz="2000" dirty="0">
                <a:solidFill>
                  <a:schemeClr val="tx1"/>
                </a:solidFill>
              </a:rPr>
              <a:t>1.2&lt;nσ</a:t>
            </a:r>
            <a:r>
              <a:rPr lang="el-GR" sz="2000" baseline="-25000" dirty="0">
                <a:solidFill>
                  <a:schemeClr val="tx1"/>
                </a:solidFill>
              </a:rPr>
              <a:t>e</a:t>
            </a:r>
            <a:r>
              <a:rPr lang="el-GR" sz="2000" dirty="0">
                <a:solidFill>
                  <a:schemeClr val="tx1"/>
                </a:solidFill>
              </a:rPr>
              <a:t>&lt;</a:t>
            </a:r>
            <a:r>
              <a:rPr lang="el-GR" sz="2000" dirty="0" smtClean="0">
                <a:solidFill>
                  <a:schemeClr val="tx1"/>
                </a:solidFill>
              </a:rPr>
              <a:t>3</a:t>
            </a: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</a:rPr>
              <a:t> (A+A analyses)</a:t>
            </a: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1524000" y="2207577"/>
            <a:ext cx="609600" cy="7642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Oval 35"/>
          <p:cNvSpPr>
            <a:spLocks noChangeArrowheads="1"/>
          </p:cNvSpPr>
          <p:nvPr/>
        </p:nvSpPr>
        <p:spPr bwMode="auto">
          <a:xfrm>
            <a:off x="1676400" y="3657601"/>
            <a:ext cx="609600" cy="8382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78663" y="2229088"/>
            <a:ext cx="2560137" cy="783193"/>
          </a:xfrm>
          <a:prstGeom prst="wedgeRoundRectCallout">
            <a:avLst>
              <a:gd name="adj1" fmla="val 73406"/>
              <a:gd name="adj2" fmla="val 7326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Find electron tracks in the TPC</a:t>
            </a:r>
            <a:endParaRPr lang="en-US" sz="2800" dirty="0" smtClean="0"/>
          </a:p>
        </p:txBody>
      </p:sp>
      <p:sp>
        <p:nvSpPr>
          <p:cNvPr id="20" name="TextBox 19"/>
          <p:cNvSpPr txBox="1"/>
          <p:nvPr/>
        </p:nvSpPr>
        <p:spPr>
          <a:xfrm>
            <a:off x="5791200" y="1807607"/>
            <a:ext cx="3276600" cy="783193"/>
          </a:xfrm>
          <a:prstGeom prst="wedgeRoundRectCallout">
            <a:avLst>
              <a:gd name="adj1" fmla="val -36546"/>
              <a:gd name="adj2" fmla="val -86032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55652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Matching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864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152400" y="5410200"/>
            <a:ext cx="8839200" cy="1371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err="1" smtClean="0">
                <a:solidFill>
                  <a:schemeClr val="tx1"/>
                </a:solidFill>
              </a:rPr>
              <a:t>Clusterize</a:t>
            </a:r>
            <a:r>
              <a:rPr lang="en-US" sz="2000" dirty="0" smtClean="0">
                <a:solidFill>
                  <a:schemeClr val="tx1"/>
                </a:solidFill>
              </a:rPr>
              <a:t> energy in the BEMC</a:t>
            </a:r>
          </a:p>
          <a:p>
            <a:pPr marL="0" indent="0">
              <a:buNone/>
            </a:pPr>
            <a:r>
              <a:rPr lang="en-US" sz="2000" i="1" dirty="0">
                <a:solidFill>
                  <a:schemeClr val="tx1"/>
                </a:solidFill>
              </a:rPr>
              <a:t>	</a:t>
            </a:r>
            <a:r>
              <a:rPr lang="en-US" sz="2000" i="1" dirty="0" smtClean="0">
                <a:solidFill>
                  <a:schemeClr val="tx1"/>
                </a:solidFill>
              </a:rPr>
              <a:t>Cluster</a:t>
            </a:r>
            <a:r>
              <a:rPr lang="en-US" sz="2000" i="1" dirty="0">
                <a:solidFill>
                  <a:schemeClr val="tx1"/>
                </a:solidFill>
              </a:rPr>
              <a:t>: 3 adjacent towers with most of the </a:t>
            </a:r>
            <a:r>
              <a:rPr lang="en-US" sz="2000" i="1" dirty="0" smtClean="0">
                <a:solidFill>
                  <a:schemeClr val="tx1"/>
                </a:solidFill>
              </a:rPr>
              <a:t>energy deposit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Project TPC tracks onto clusters to match them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</a:t>
            </a:r>
            <a:r>
              <a:rPr lang="en-US" sz="2000" dirty="0" err="1" smtClean="0">
                <a:solidFill>
                  <a:schemeClr val="tx1"/>
                </a:solidFill>
              </a:rPr>
              <a:t>ΔR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match</a:t>
            </a:r>
            <a:r>
              <a:rPr lang="en-US" sz="2000" dirty="0" smtClean="0">
                <a:solidFill>
                  <a:schemeClr val="tx1"/>
                </a:solidFill>
              </a:rPr>
              <a:t> = √(Δη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+Δφ</a:t>
            </a:r>
            <a:r>
              <a:rPr lang="en-US" sz="2000" baseline="30000" dirty="0" smtClean="0">
                <a:solidFill>
                  <a:schemeClr val="tx1"/>
                </a:solidFill>
              </a:rPr>
              <a:t>2</a:t>
            </a:r>
            <a:r>
              <a:rPr lang="en-US" sz="2000" dirty="0" smtClean="0">
                <a:solidFill>
                  <a:schemeClr val="tx1"/>
                </a:solidFill>
              </a:rPr>
              <a:t>) &lt; 0.04</a:t>
            </a:r>
          </a:p>
        </p:txBody>
      </p:sp>
      <p:sp>
        <p:nvSpPr>
          <p:cNvPr id="13" name="Oval 35"/>
          <p:cNvSpPr>
            <a:spLocks noChangeArrowheads="1"/>
          </p:cNvSpPr>
          <p:nvPr/>
        </p:nvSpPr>
        <p:spPr bwMode="auto">
          <a:xfrm>
            <a:off x="1447800" y="1676400"/>
            <a:ext cx="457200" cy="4594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4" name="Oval 35"/>
          <p:cNvSpPr>
            <a:spLocks noChangeArrowheads="1"/>
          </p:cNvSpPr>
          <p:nvPr/>
        </p:nvSpPr>
        <p:spPr bwMode="auto">
          <a:xfrm>
            <a:off x="1600200" y="4493577"/>
            <a:ext cx="457200" cy="4594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078663" y="2229088"/>
            <a:ext cx="2560137" cy="783193"/>
          </a:xfrm>
          <a:prstGeom prst="wedgeRoundRectCallout">
            <a:avLst>
              <a:gd name="adj1" fmla="val 73406"/>
              <a:gd name="adj2" fmla="val 7326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Find electron tracks in the TPC</a:t>
            </a:r>
            <a:endParaRPr lang="en-US" sz="2800" dirty="0" smtClean="0"/>
          </a:p>
        </p:txBody>
      </p:sp>
      <p:sp>
        <p:nvSpPr>
          <p:cNvPr id="21" name="TextBox 20"/>
          <p:cNvSpPr txBox="1"/>
          <p:nvPr/>
        </p:nvSpPr>
        <p:spPr>
          <a:xfrm>
            <a:off x="5791200" y="1807607"/>
            <a:ext cx="3276600" cy="783193"/>
          </a:xfrm>
          <a:prstGeom prst="wedgeRoundRectCallout">
            <a:avLst>
              <a:gd name="adj1" fmla="val -36546"/>
              <a:gd name="adj2" fmla="val -86032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791200" y="3505200"/>
            <a:ext cx="3276600" cy="783193"/>
          </a:xfrm>
          <a:prstGeom prst="wedgeRoundRectCallout">
            <a:avLst>
              <a:gd name="adj1" fmla="val -23108"/>
              <a:gd name="adj2" fmla="val 113586"/>
              <a:gd name="adj3" fmla="val 16667"/>
            </a:avLst>
          </a:prstGeom>
          <a:solidFill>
            <a:schemeClr val="accent6">
              <a:lumMod val="20000"/>
              <a:lumOff val="80000"/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3. Match BEMC clusters</a:t>
            </a:r>
          </a:p>
          <a:p>
            <a:pPr algn="ctr"/>
            <a:r>
              <a:rPr lang="en-US" sz="2000" b="1" dirty="0" smtClean="0"/>
              <a:t>and TPC tracks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177484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22174" y="916974"/>
            <a:ext cx="4292602" cy="454144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ID in the calorimeter</a:t>
            </a:r>
            <a:endParaRPr lang="en-US" dirty="0"/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600" y="5486400"/>
            <a:ext cx="88392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Oval 35"/>
          <p:cNvSpPr>
            <a:spLocks noChangeArrowheads="1"/>
          </p:cNvSpPr>
          <p:nvPr/>
        </p:nvSpPr>
        <p:spPr bwMode="auto">
          <a:xfrm>
            <a:off x="1219200" y="1066800"/>
            <a:ext cx="914400" cy="9166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8" name="Oval 35"/>
          <p:cNvSpPr>
            <a:spLocks noChangeArrowheads="1"/>
          </p:cNvSpPr>
          <p:nvPr/>
        </p:nvSpPr>
        <p:spPr bwMode="auto">
          <a:xfrm>
            <a:off x="1371600" y="4493577"/>
            <a:ext cx="838200" cy="84042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>
          <a:xfrm>
            <a:off x="152400" y="5410200"/>
            <a:ext cx="8991600" cy="1371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Cluster energy matches track momentum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0.75</a:t>
            </a:r>
            <a:r>
              <a:rPr lang="en-US" sz="2000" dirty="0">
                <a:solidFill>
                  <a:schemeClr val="tx1"/>
                </a:solidFill>
              </a:rPr>
              <a:t>&lt;</a:t>
            </a:r>
            <a:r>
              <a:rPr lang="en-US" sz="2000" i="1" dirty="0">
                <a:solidFill>
                  <a:schemeClr val="tx1"/>
                </a:solidFill>
              </a:rPr>
              <a:t>E/p</a:t>
            </a:r>
            <a:r>
              <a:rPr lang="en-US" sz="2000" dirty="0">
                <a:solidFill>
                  <a:schemeClr val="tx1"/>
                </a:solidFill>
              </a:rPr>
              <a:t>&lt;</a:t>
            </a:r>
            <a:r>
              <a:rPr lang="en-US" sz="2000" dirty="0" smtClean="0">
                <a:solidFill>
                  <a:schemeClr val="tx1"/>
                </a:solidFill>
              </a:rPr>
              <a:t>1.4 	</a:t>
            </a:r>
            <a:r>
              <a:rPr lang="en-US" sz="2000" i="1" dirty="0" smtClean="0">
                <a:solidFill>
                  <a:schemeClr val="tx1"/>
                </a:solidFill>
              </a:rPr>
              <a:t>(U+U analysis)</a:t>
            </a:r>
            <a:endParaRPr lang="en-US" sz="2000" i="1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Energy </a:t>
            </a:r>
            <a:r>
              <a:rPr lang="en-US" sz="2000" dirty="0">
                <a:solidFill>
                  <a:schemeClr val="tx1"/>
                </a:solidFill>
              </a:rPr>
              <a:t>deposit is compact, mostly in a single </a:t>
            </a:r>
            <a:r>
              <a:rPr lang="en-US" sz="2000" dirty="0" smtClean="0">
                <a:solidFill>
                  <a:schemeClr val="tx1"/>
                </a:solidFill>
              </a:rPr>
              <a:t>tower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triggered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lang="en-US" sz="20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±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  <a:r>
              <a:rPr lang="en-US" sz="2000" baseline="30000" dirty="0" smtClean="0">
                <a:solidFill>
                  <a:schemeClr val="tx1"/>
                </a:solidFill>
              </a:rPr>
              <a:t> </a:t>
            </a:r>
            <a:r>
              <a:rPr lang="en-US" sz="2000" i="1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tower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i="1" dirty="0">
                <a:solidFill>
                  <a:schemeClr val="tx1"/>
                </a:solidFill>
              </a:rPr>
              <a:t>E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dirty="0" smtClean="0">
                <a:solidFill>
                  <a:schemeClr val="tx1"/>
                </a:solidFill>
              </a:rPr>
              <a:t>0.7</a:t>
            </a:r>
            <a:r>
              <a:rPr lang="en-US" sz="2000" dirty="0">
                <a:solidFill>
                  <a:schemeClr val="tx1"/>
                </a:solidFill>
              </a:rPr>
              <a:t>, associated </a:t>
            </a:r>
            <a:r>
              <a:rPr lang="en-US" sz="2000" dirty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lang="en-US" sz="20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±</a:t>
            </a:r>
            <a:r>
              <a:rPr lang="en-US" sz="2000" dirty="0" smtClean="0">
                <a:solidFill>
                  <a:schemeClr val="tx1"/>
                </a:solidFill>
              </a:rPr>
              <a:t>: </a:t>
            </a:r>
            <a:r>
              <a:rPr lang="en-US" sz="2000" i="1" dirty="0" err="1" smtClean="0">
                <a:solidFill>
                  <a:schemeClr val="tx1"/>
                </a:solidFill>
              </a:rPr>
              <a:t>E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tower</a:t>
            </a:r>
            <a:r>
              <a:rPr lang="en-US" sz="2000" dirty="0">
                <a:solidFill>
                  <a:schemeClr val="tx1"/>
                </a:solidFill>
              </a:rPr>
              <a:t>/</a:t>
            </a:r>
            <a:r>
              <a:rPr lang="en-US" sz="2000" i="1" dirty="0">
                <a:solidFill>
                  <a:schemeClr val="tx1"/>
                </a:solidFill>
              </a:rPr>
              <a:t>E</a:t>
            </a:r>
            <a:r>
              <a:rPr lang="en-US" sz="2000" dirty="0">
                <a:solidFill>
                  <a:schemeClr val="tx1"/>
                </a:solidFill>
              </a:rPr>
              <a:t>&gt;</a:t>
            </a:r>
            <a:r>
              <a:rPr lang="en-US" sz="2000" dirty="0" smtClean="0">
                <a:solidFill>
                  <a:schemeClr val="tx1"/>
                </a:solidFill>
              </a:rPr>
              <a:t>0.5   </a:t>
            </a:r>
            <a:r>
              <a:rPr lang="en-US" sz="2000" i="1" dirty="0" smtClean="0">
                <a:solidFill>
                  <a:schemeClr val="tx1"/>
                </a:solidFill>
              </a:rPr>
              <a:t>(</a:t>
            </a:r>
            <a:r>
              <a:rPr lang="en-US" sz="2000" i="1" dirty="0">
                <a:solidFill>
                  <a:schemeClr val="tx1"/>
                </a:solidFill>
              </a:rPr>
              <a:t>U+</a:t>
            </a:r>
            <a:r>
              <a:rPr lang="en-US" sz="2000" i="1" dirty="0" smtClean="0">
                <a:solidFill>
                  <a:schemeClr val="tx1"/>
                </a:solidFill>
              </a:rPr>
              <a:t>U analysis)</a:t>
            </a:r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0" y="1807607"/>
            <a:ext cx="3276600" cy="783193"/>
          </a:xfrm>
          <a:prstGeom prst="wedgeRoundRectCallout">
            <a:avLst>
              <a:gd name="adj1" fmla="val -36546"/>
              <a:gd name="adj2" fmla="val -86032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1. Trigger on energetic hits in the BEMC</a:t>
            </a:r>
            <a:endParaRPr lang="en-US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078663" y="2229088"/>
            <a:ext cx="2560137" cy="783193"/>
          </a:xfrm>
          <a:prstGeom prst="wedgeRoundRectCallout">
            <a:avLst>
              <a:gd name="adj1" fmla="val 73406"/>
              <a:gd name="adj2" fmla="val 7326"/>
              <a:gd name="adj3" fmla="val 16667"/>
            </a:avLst>
          </a:prstGeom>
          <a:solidFill>
            <a:srgbClr val="D2D2F4">
              <a:alpha val="7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2. Find electron tracks in the TPC</a:t>
            </a:r>
            <a:endParaRPr lang="en-US" sz="28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5791200" y="3505200"/>
            <a:ext cx="3276600" cy="783193"/>
          </a:xfrm>
          <a:prstGeom prst="wedgeRoundRectCallout">
            <a:avLst>
              <a:gd name="adj1" fmla="val -23108"/>
              <a:gd name="adj2" fmla="val 113586"/>
              <a:gd name="adj3" fmla="val 16667"/>
            </a:avLst>
          </a:prstGeom>
          <a:solidFill>
            <a:schemeClr val="accent6">
              <a:lumMod val="20000"/>
              <a:lumOff val="80000"/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3. Match BEMC clusters</a:t>
            </a:r>
          </a:p>
          <a:p>
            <a:pPr algn="ctr"/>
            <a:r>
              <a:rPr lang="en-US" sz="2000" b="1" dirty="0" smtClean="0"/>
              <a:t>and TPC tracks</a:t>
            </a:r>
            <a:endParaRPr lang="en-US" sz="20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3020990" y="4322207"/>
            <a:ext cx="2541610" cy="783193"/>
          </a:xfrm>
          <a:prstGeom prst="wedgeRoundRectCallout">
            <a:avLst>
              <a:gd name="adj1" fmla="val 102453"/>
              <a:gd name="adj2" fmla="val 53839"/>
              <a:gd name="adj3" fmla="val 16667"/>
            </a:avLst>
          </a:prstGeom>
          <a:solidFill>
            <a:schemeClr val="accent6">
              <a:lumMod val="20000"/>
              <a:lumOff val="80000"/>
              <a:alpha val="71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4. ID cuts in the BEMC</a:t>
            </a:r>
          </a:p>
        </p:txBody>
      </p:sp>
    </p:spTree>
    <p:extLst>
      <p:ext uri="{BB962C8B-B14F-4D97-AF65-F5344CB8AC3E}">
        <p14:creationId xmlns:p14="http://schemas.microsoft.com/office/powerpoint/2010/main" val="37956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Peak extraction (U+U example)</a:t>
            </a:r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4648200" y="1600200"/>
            <a:ext cx="3886200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>
                <a:solidFill>
                  <a:srgbClr val="000066"/>
                </a:solidFill>
              </a:rPr>
              <a:t>Combinatorial background is fitted with exponential, then subtracted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04920" y="1154668"/>
            <a:ext cx="5105400" cy="4865132"/>
            <a:chOff x="104920" y="1154668"/>
            <a:chExt cx="5105400" cy="486513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920" y="1189871"/>
              <a:ext cx="5105400" cy="482992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19200" y="1752600"/>
              <a:ext cx="29587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U+U √</a:t>
              </a:r>
              <a:r>
                <a:rPr lang="en-US" dirty="0" err="1" smtClean="0"/>
                <a:t>s</a:t>
              </a:r>
              <a:r>
                <a:rPr lang="en-US" baseline="-25000" dirty="0" err="1" smtClean="0"/>
                <a:t>NN</a:t>
              </a:r>
              <a:r>
                <a:rPr lang="en-US" dirty="0" smtClean="0"/>
                <a:t>=193 </a:t>
              </a:r>
              <a:r>
                <a:rPr lang="en-US" dirty="0" err="1" smtClean="0"/>
                <a:t>GeV</a:t>
              </a:r>
              <a:r>
                <a:rPr lang="en-US" dirty="0" smtClean="0"/>
                <a:t> 0-60%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19962" y="1154668"/>
              <a:ext cx="271863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/>
                <a:t>e</a:t>
              </a:r>
              <a:r>
                <a:rPr lang="en-US" baseline="30000" dirty="0" err="1" smtClean="0"/>
                <a:t>+</a:t>
              </a:r>
              <a:r>
                <a:rPr lang="en-US" dirty="0" err="1" smtClean="0"/>
                <a:t>e</a:t>
              </a:r>
              <a:r>
                <a:rPr lang="en-US" baseline="30000" dirty="0" smtClean="0"/>
                <a:t>−</a:t>
              </a:r>
              <a:r>
                <a:rPr lang="en-US" dirty="0" smtClean="0"/>
                <a:t> pair invariant mass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41749" y="3429000"/>
              <a:ext cx="16778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STAR preliminary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92875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Peak extraction (U+U example)</a:t>
            </a:r>
            <a:endParaRPr lang="en-US" dirty="0"/>
          </a:p>
        </p:txBody>
      </p:sp>
      <p:sp>
        <p:nvSpPr>
          <p:cNvPr id="12" name="Content Placeholder 10"/>
          <p:cNvSpPr txBox="1">
            <a:spLocks/>
          </p:cNvSpPr>
          <p:nvPr/>
        </p:nvSpPr>
        <p:spPr>
          <a:xfrm>
            <a:off x="4648200" y="1600200"/>
            <a:ext cx="3886200" cy="2209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>
                <a:solidFill>
                  <a:srgbClr val="000066"/>
                </a:solidFill>
              </a:rPr>
              <a:t>Combinatorial background is fitted with exponential, then subtracted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>
              <a:solidFill>
                <a:srgbClr val="000066"/>
              </a:solidFill>
            </a:endParaRP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>
                <a:solidFill>
                  <a:srgbClr val="000066"/>
                </a:solidFill>
              </a:rPr>
              <a:t>Shape of </a:t>
            </a:r>
            <a:r>
              <a:rPr lang="en-US" sz="2000" dirty="0" err="1" smtClean="0">
                <a:solidFill>
                  <a:srgbClr val="000066"/>
                </a:solidFill>
              </a:rPr>
              <a:t>Drell</a:t>
            </a:r>
            <a:r>
              <a:rPr lang="en-US" sz="2000" dirty="0" smtClean="0">
                <a:solidFill>
                  <a:srgbClr val="000066"/>
                </a:solidFill>
              </a:rPr>
              <a:t>-Yan is from </a:t>
            </a:r>
            <a:r>
              <a:rPr lang="en-US" sz="2000" dirty="0" err="1" smtClean="0">
                <a:solidFill>
                  <a:srgbClr val="000066"/>
                </a:solidFill>
              </a:rPr>
              <a:t>pQCD</a:t>
            </a:r>
            <a:r>
              <a:rPr lang="en-US" sz="2000" dirty="0" smtClean="0">
                <a:solidFill>
                  <a:srgbClr val="000066"/>
                </a:solidFill>
              </a:rPr>
              <a:t> calculations; </a:t>
            </a:r>
            <a:br>
              <a:rPr lang="en-US" sz="2000" dirty="0" smtClean="0">
                <a:solidFill>
                  <a:srgbClr val="000066"/>
                </a:solidFill>
              </a:rPr>
            </a:br>
            <a:r>
              <a:rPr lang="en-US" sz="2000" dirty="0" smtClean="0">
                <a:solidFill>
                  <a:srgbClr val="000066"/>
                </a:solidFill>
              </a:rPr>
              <a:t>open bb contribution is from PYTHIA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>
                <a:solidFill>
                  <a:srgbClr val="000066"/>
                </a:solidFill>
              </a:rPr>
              <a:t> peak shape is from embedded MC simulation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dirty="0" smtClean="0">
                <a:solidFill>
                  <a:srgbClr val="000066"/>
                </a:solidFill>
              </a:rPr>
              <a:t>Normalization of  peak and </a:t>
            </a:r>
            <a:r>
              <a:rPr lang="en-US" sz="2000" dirty="0" err="1" smtClean="0">
                <a:solidFill>
                  <a:srgbClr val="000066"/>
                </a:solidFill>
              </a:rPr>
              <a:t>Drell-Yan+bb</a:t>
            </a:r>
            <a:r>
              <a:rPr lang="en-US" sz="2000" dirty="0" smtClean="0">
                <a:solidFill>
                  <a:srgbClr val="000066"/>
                </a:solidFill>
              </a:rPr>
              <a:t> is fitted simultaneously</a:t>
            </a:r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i="1" dirty="0">
              <a:solidFill>
                <a:srgbClr val="000066"/>
              </a:solidFill>
            </a:endParaRPr>
          </a:p>
          <a:p>
            <a:pPr marL="457200" lvl="1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000" i="1" dirty="0" smtClean="0"/>
              <a:t>Note: log-likelihood method applied in the fits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61252" y="3113970"/>
            <a:ext cx="1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15584" y="4605566"/>
            <a:ext cx="197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_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990600"/>
            <a:ext cx="5181600" cy="5020495"/>
            <a:chOff x="0" y="990600"/>
            <a:chExt cx="5181600" cy="50204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178610"/>
              <a:ext cx="5181600" cy="48324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319962" y="990600"/>
              <a:ext cx="2622458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comb. </a:t>
              </a:r>
              <a:r>
                <a:rPr lang="en-US" dirty="0" err="1"/>
                <a:t>bg</a:t>
              </a:r>
              <a:r>
                <a:rPr lang="en-US" dirty="0"/>
                <a:t> subtracted </a:t>
              </a:r>
            </a:p>
            <a:p>
              <a:r>
                <a:rPr lang="en-US" dirty="0" err="1" smtClean="0"/>
                <a:t>e</a:t>
              </a:r>
              <a:r>
                <a:rPr lang="en-US" baseline="30000" dirty="0" err="1" smtClean="0"/>
                <a:t>+</a:t>
              </a:r>
              <a:r>
                <a:rPr lang="en-US" dirty="0" err="1" smtClean="0"/>
                <a:t>e</a:t>
              </a:r>
              <a:r>
                <a:rPr lang="en-US" baseline="30000" dirty="0" smtClean="0"/>
                <a:t>−</a:t>
              </a:r>
              <a:r>
                <a:rPr lang="en-US" dirty="0" smtClean="0"/>
                <a:t> pair invariant mass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14400" y="1775936"/>
              <a:ext cx="1364476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U+U</a:t>
              </a:r>
              <a:br>
                <a:rPr lang="en-US" sz="1400" dirty="0" smtClean="0"/>
              </a:br>
              <a:r>
                <a:rPr lang="en-US" sz="1400" dirty="0" smtClean="0"/>
                <a:t>√</a:t>
              </a:r>
              <a:r>
                <a:rPr lang="en-US" sz="1400" dirty="0" err="1" smtClean="0"/>
                <a:t>s</a:t>
              </a:r>
              <a:r>
                <a:rPr lang="en-US" sz="1400" baseline="-25000" dirty="0" err="1" smtClean="0"/>
                <a:t>NN</a:t>
              </a:r>
              <a:r>
                <a:rPr lang="en-US" sz="1400" dirty="0" smtClean="0"/>
                <a:t>=193 </a:t>
              </a:r>
              <a:r>
                <a:rPr lang="en-US" sz="1400" dirty="0" err="1" smtClean="0"/>
                <a:t>GeV</a:t>
              </a:r>
              <a:r>
                <a:rPr lang="en-US" sz="1400" dirty="0" smtClean="0"/>
                <a:t> </a:t>
              </a:r>
              <a:br>
                <a:rPr lang="en-US" sz="1400" dirty="0" smtClean="0"/>
              </a:br>
              <a:r>
                <a:rPr lang="en-US" sz="1400" dirty="0" smtClean="0"/>
                <a:t>0-60%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41749" y="5105400"/>
              <a:ext cx="167785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STAR preliminary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1361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382000" cy="1143000"/>
          </a:xfrm>
        </p:spPr>
        <p:txBody>
          <a:bodyPr/>
          <a:lstStyle/>
          <a:p>
            <a:r>
              <a:rPr lang="en-US" dirty="0" smtClean="0">
                <a:sym typeface="Symbol" charset="0"/>
              </a:rPr>
              <a:t></a:t>
            </a:r>
            <a:r>
              <a:rPr lang="en-US" dirty="0" smtClean="0"/>
              <a:t> x-section and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-spectrum in U+U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35249" y="1066800"/>
            <a:ext cx="4312951" cy="3999724"/>
            <a:chOff x="4296303" y="1175940"/>
            <a:chExt cx="4389151" cy="415212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6303" y="1175940"/>
              <a:ext cx="4389151" cy="415212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29200" y="4191000"/>
              <a:ext cx="2499880" cy="4405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STAR preliminary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5257800"/>
            <a:ext cx="2362200" cy="72031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895600" y="60198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PLB91, 481 (1980).</a:t>
            </a:r>
          </a:p>
          <a:p>
            <a:r>
              <a:rPr lang="hu-HU" sz="1200" b="1" dirty="0" smtClean="0">
                <a:solidFill>
                  <a:srgbClr val="008080"/>
                </a:solidFill>
              </a:rPr>
              <a:t>PRL88</a:t>
            </a:r>
            <a:r>
              <a:rPr lang="hu-HU" sz="1200" b="1" dirty="0">
                <a:solidFill>
                  <a:srgbClr val="008080"/>
                </a:solidFill>
              </a:rPr>
              <a:t>, 161802 (2002).</a:t>
            </a:r>
          </a:p>
          <a:p>
            <a:r>
              <a:rPr lang="hu-HU" sz="1200" b="1" dirty="0" smtClean="0">
                <a:solidFill>
                  <a:srgbClr val="008080"/>
                </a:solidFill>
              </a:rPr>
              <a:t>PRD83</a:t>
            </a:r>
            <a:r>
              <a:rPr lang="hu-HU" sz="1200" b="1" dirty="0">
                <a:solidFill>
                  <a:srgbClr val="008080"/>
                </a:solidFill>
              </a:rPr>
              <a:t>, 112004 (2011)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277520"/>
              </p:ext>
            </p:extLst>
          </p:nvPr>
        </p:nvGraphicFramePr>
        <p:xfrm>
          <a:off x="5029200" y="2971800"/>
          <a:ext cx="3886201" cy="36271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70489"/>
                <a:gridCol w="1015712"/>
              </a:tblGrid>
              <a:tr h="5061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Major</a:t>
                      </a:r>
                      <a:r>
                        <a:rPr lang="en-US" sz="1600" baseline="0" dirty="0" smtClean="0"/>
                        <a:t> systematic uncertainties (%)</a:t>
                      </a:r>
                    </a:p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accent1"/>
                          </a:solidFill>
                        </a:rPr>
                        <a:t>(STAR preliminary)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Geometrical acceptance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+1.7</a:t>
                      </a:r>
                      <a:br>
                        <a:rPr lang="en-US" sz="1100" dirty="0" smtClean="0"/>
                      </a:br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-3.0</a:t>
                      </a:r>
                      <a:endParaRPr lang="en-US" sz="1100" dirty="0"/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Trigger efficiency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+1.1</a:t>
                      </a:r>
                      <a:r>
                        <a:rPr lang="en-US" sz="1100" baseline="0" dirty="0" smtClean="0"/>
                        <a:t> </a:t>
                      </a:r>
                    </a:p>
                    <a:p>
                      <a:pPr algn="ctr"/>
                      <a:r>
                        <a:rPr lang="en-US" sz="1100" baseline="0" dirty="0" smtClean="0"/>
                        <a:t> </a:t>
                      </a:r>
                      <a:r>
                        <a:rPr lang="en-US" sz="1100" dirty="0" smtClean="0"/>
                        <a:t>-3.6</a:t>
                      </a:r>
                      <a:endParaRPr lang="en-US" sz="110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Tracking efficiency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11.8</a:t>
                      </a:r>
                      <a:endParaRPr lang="en-US" sz="1600" dirty="0"/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TPC electron identification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+4.0</a:t>
                      </a:r>
                      <a:r>
                        <a:rPr lang="en-US" sz="1100" dirty="0"/>
                        <a:t/>
                      </a:r>
                      <a:br>
                        <a:rPr lang="en-US" sz="1100" dirty="0"/>
                      </a:br>
                      <a:r>
                        <a:rPr lang="en-US" sz="1100" dirty="0" smtClean="0"/>
                        <a:t>-6.4</a:t>
                      </a:r>
                      <a:endParaRPr lang="en-US" sz="110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TPC-BEMC</a:t>
                      </a:r>
                      <a:r>
                        <a:rPr lang="en-US" sz="1600" baseline="0" dirty="0" smtClean="0"/>
                        <a:t> m</a:t>
                      </a:r>
                      <a:r>
                        <a:rPr lang="en-US" sz="1600" dirty="0" smtClean="0"/>
                        <a:t>atching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5.4</a:t>
                      </a:r>
                      <a:endParaRPr lang="en-US" sz="160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BEMC electron</a:t>
                      </a:r>
                      <a:r>
                        <a:rPr lang="en-US" sz="1600" baseline="0" dirty="0" smtClean="0"/>
                        <a:t> identification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5.9</a:t>
                      </a:r>
                      <a:endParaRPr lang="en-US" sz="1600" baseline="0" dirty="0"/>
                    </a:p>
                  </a:txBody>
                  <a:tcPr/>
                </a:tc>
              </a:tr>
              <a:tr h="29301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Embedding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err="1" smtClean="0"/>
                        <a:t>p</a:t>
                      </a:r>
                      <a:r>
                        <a:rPr lang="en-US" sz="1600" baseline="-25000" dirty="0" err="1" smtClean="0"/>
                        <a:t>T</a:t>
                      </a:r>
                      <a:r>
                        <a:rPr lang="en-US" sz="1600" dirty="0" smtClean="0"/>
                        <a:t> and y shapes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2.1</a:t>
                      </a:r>
                      <a:endParaRPr kumimoji="0" lang="en-US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29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Signal</a:t>
                      </a:r>
                      <a:r>
                        <a:rPr lang="en-US" sz="1600" baseline="0" dirty="0" smtClean="0"/>
                        <a:t> extraction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+4.8</a:t>
                      </a:r>
                      <a:b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</a:br>
                      <a:r>
                        <a:rPr kumimoji="0" lang="en-US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 -18</a:t>
                      </a:r>
                      <a:endParaRPr kumimoji="0" 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077358"/>
              </p:ext>
            </p:extLst>
          </p:nvPr>
        </p:nvGraphicFramePr>
        <p:xfrm>
          <a:off x="5029200" y="1143000"/>
          <a:ext cx="3881536" cy="1519827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81536"/>
              </a:tblGrid>
              <a:tr h="346347">
                <a:tc>
                  <a:txBody>
                    <a:bodyPr/>
                    <a:lstStyle/>
                    <a:p>
                      <a:pPr marL="0" marR="0" indent="0" algn="ctr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ϒ</a:t>
                      </a:r>
                      <a:r>
                        <a:rPr lang="en-US" sz="1600" dirty="0" smtClean="0"/>
                        <a:t> cross section</a:t>
                      </a:r>
                      <a:r>
                        <a:rPr lang="en-US" sz="1600" dirty="0" smtClean="0">
                          <a:solidFill>
                            <a:srgbClr val="6699FF"/>
                          </a:solidFill>
                        </a:rPr>
                        <a:t> </a:t>
                      </a:r>
                      <a:r>
                        <a:rPr lang="en-US" sz="1600" b="0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</a:rPr>
                        <a:t>(STAR preliminary)</a:t>
                      </a:r>
                    </a:p>
                  </a:txBody>
                  <a:tcPr/>
                </a:tc>
              </a:tr>
              <a:tr h="979679">
                <a:tc>
                  <a:txBody>
                    <a:bodyPr/>
                    <a:lstStyle/>
                    <a:p>
                      <a:pPr marL="0" marR="0" indent="0" algn="l" defTabSz="4349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U+U 193 </a:t>
                      </a:r>
                      <a:r>
                        <a:rPr lang="en-US" sz="1600" b="1" dirty="0" err="1" smtClean="0"/>
                        <a:t>GeV</a:t>
                      </a:r>
                      <a:r>
                        <a:rPr lang="en-US" sz="1600" b="1" dirty="0" smtClean="0"/>
                        <a:t>, 0-60% centrality</a:t>
                      </a:r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endParaRPr lang="en-US" sz="1100" dirty="0" smtClean="0"/>
                    </a:p>
                    <a:p>
                      <a:r>
                        <a:rPr lang="en-US" sz="1100" dirty="0" smtClean="0"/>
                        <a:t>                                                      stat.         </a:t>
                      </a:r>
                      <a:r>
                        <a:rPr lang="en-US" sz="1100" dirty="0" err="1" smtClean="0"/>
                        <a:t>syst</a:t>
                      </a:r>
                      <a:endParaRPr lang="en-US" sz="11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3502915"/>
              </p:ext>
            </p:extLst>
          </p:nvPr>
        </p:nvGraphicFramePr>
        <p:xfrm>
          <a:off x="5334000" y="1828299"/>
          <a:ext cx="3226866" cy="686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Equation" r:id="rId5" imgW="2324100" imgH="495300" progId="Equation.3">
                  <p:embed/>
                </p:oleObj>
              </mc:Choice>
              <mc:Fallback>
                <p:oleObj name="Equation" r:id="rId5" imgW="23241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34000" y="1828299"/>
                        <a:ext cx="3226866" cy="6863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5943600"/>
            <a:ext cx="2909345" cy="923330"/>
            <a:chOff x="0" y="5943600"/>
            <a:chExt cx="2909345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0" y="5943600"/>
              <a:ext cx="290934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Expected T is extrapolated </a:t>
              </a:r>
              <a:br>
                <a:rPr lang="en-US" dirty="0" smtClean="0"/>
              </a:br>
              <a:r>
                <a:rPr lang="en-US" dirty="0" smtClean="0"/>
                <a:t>from ISR, CDF and CMS</a:t>
              </a:r>
              <a:br>
                <a:rPr lang="en-US" dirty="0" smtClean="0"/>
              </a:br>
              <a:r>
                <a:rPr lang="en-US" dirty="0" err="1" smtClean="0"/>
                <a:t>pp</a:t>
              </a:r>
              <a:r>
                <a:rPr lang="en-US" dirty="0" smtClean="0"/>
                <a:t> (</a:t>
              </a:r>
              <a:r>
                <a:rPr lang="en-US" dirty="0" err="1" smtClean="0"/>
                <a:t>pp</a:t>
              </a:r>
              <a:r>
                <a:rPr lang="en-US" dirty="0" smtClean="0"/>
                <a:t>) results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6690" y="6290180"/>
              <a:ext cx="1977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_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23846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</a:t>
            </a:r>
            <a:r>
              <a:rPr lang="en-US" dirty="0" smtClean="0"/>
              <a:t> in </a:t>
            </a:r>
            <a:r>
              <a:rPr lang="en-US" dirty="0" err="1" smtClean="0"/>
              <a:t>p+p</a:t>
            </a:r>
            <a:r>
              <a:rPr lang="en-US" dirty="0" smtClean="0"/>
              <a:t> and </a:t>
            </a:r>
            <a:r>
              <a:rPr lang="en-US" dirty="0" err="1" smtClean="0"/>
              <a:t>d+Au</a:t>
            </a:r>
            <a:endParaRPr lang="en-US" dirty="0"/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706280" y="643099"/>
            <a:ext cx="3429000" cy="442880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52278" y="610264"/>
            <a:ext cx="3457658" cy="4465813"/>
          </a:xfrm>
          <a:prstGeom prst="rect">
            <a:avLst/>
          </a:prstGeom>
          <a:noFill/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34053"/>
              </p:ext>
            </p:extLst>
          </p:nvPr>
        </p:nvGraphicFramePr>
        <p:xfrm>
          <a:off x="304800" y="4724401"/>
          <a:ext cx="4191000" cy="1981199"/>
        </p:xfrm>
        <a:graphic>
          <a:graphicData uri="http://schemas.openxmlformats.org/drawingml/2006/table">
            <a:tbl>
              <a:tblPr firstRow="1" bandRow="1">
                <a:effectLst/>
                <a:tableStyleId>{284E427A-3D55-4303-BF80-6455036E1DE7}</a:tableStyleId>
              </a:tblPr>
              <a:tblGrid>
                <a:gridCol w="4191000"/>
              </a:tblGrid>
              <a:tr h="41393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ϒ</a:t>
                      </a:r>
                      <a:r>
                        <a:rPr lang="en-US" dirty="0" smtClean="0"/>
                        <a:t> in </a:t>
                      </a:r>
                      <a:r>
                        <a:rPr lang="en-US" dirty="0" err="1" smtClean="0"/>
                        <a:t>p+p</a:t>
                      </a:r>
                      <a:r>
                        <a:rPr lang="en-US" dirty="0" smtClean="0"/>
                        <a:t> 200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="0" baseline="0" dirty="0" smtClean="0"/>
                        <a:t>, </a:t>
                      </a:r>
                      <a:r>
                        <a:rPr lang="en-US" sz="1800" b="0" dirty="0" smtClean="0"/>
                        <a:t>|y|&lt;0.5, L0 &amp; L2</a:t>
                      </a:r>
                      <a:endParaRPr lang="en-US" b="0" dirty="0"/>
                    </a:p>
                  </a:txBody>
                  <a:tcPr/>
                </a:tc>
              </a:tr>
              <a:tr h="1567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∫L </a:t>
                      </a:r>
                      <a:r>
                        <a:rPr lang="en-US" sz="1800" dirty="0" err="1" smtClean="0"/>
                        <a:t>dt</a:t>
                      </a:r>
                      <a:r>
                        <a:rPr lang="en-US" sz="1800" dirty="0" smtClean="0"/>
                        <a:t> = 20.0 pb</a:t>
                      </a:r>
                      <a:r>
                        <a:rPr lang="en-US" sz="1800" baseline="30000" dirty="0" smtClean="0"/>
                        <a:t>-1</a:t>
                      </a:r>
                      <a:br>
                        <a:rPr lang="en-US" sz="1800" baseline="30000" dirty="0" smtClean="0"/>
                      </a:br>
                      <a:r>
                        <a:rPr lang="en-US" sz="1800" dirty="0" smtClean="0"/>
                        <a:t>N</a:t>
                      </a:r>
                      <a:r>
                        <a:rPr lang="en-US" sz="1800" baseline="-25000" dirty="0" smtClean="0">
                          <a:sym typeface="Symbol" charset="0"/>
                        </a:rPr>
                        <a:t></a:t>
                      </a:r>
                      <a:r>
                        <a:rPr lang="en-US" sz="1800" dirty="0" smtClean="0">
                          <a:sym typeface="Symbol" charset="0"/>
                        </a:rPr>
                        <a:t>(total)= 152 ± 23 (stat. + fit)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rgbClr val="6699FF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67401"/>
            <a:ext cx="3844439" cy="685800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038259"/>
              </p:ext>
            </p:extLst>
          </p:nvPr>
        </p:nvGraphicFramePr>
        <p:xfrm>
          <a:off x="4800600" y="4724401"/>
          <a:ext cx="4191000" cy="1981199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4191000"/>
              </a:tblGrid>
              <a:tr h="413937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ϒ</a:t>
                      </a:r>
                      <a:r>
                        <a:rPr lang="en-US" dirty="0" smtClean="0"/>
                        <a:t> in </a:t>
                      </a:r>
                      <a:r>
                        <a:rPr lang="en-US" dirty="0" err="1" smtClean="0"/>
                        <a:t>d+Au</a:t>
                      </a:r>
                      <a:r>
                        <a:rPr lang="en-US" dirty="0" smtClean="0"/>
                        <a:t> 200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="0" baseline="0" dirty="0" smtClean="0"/>
                        <a:t>, </a:t>
                      </a:r>
                      <a:r>
                        <a:rPr lang="en-US" sz="1800" b="0" dirty="0" smtClean="0"/>
                        <a:t>|y|&lt;0.5, L0 &amp; L2</a:t>
                      </a:r>
                      <a:endParaRPr lang="en-US" b="0" dirty="0"/>
                    </a:p>
                  </a:txBody>
                  <a:tcPr/>
                </a:tc>
              </a:tr>
              <a:tr h="1567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∫L </a:t>
                      </a:r>
                      <a:r>
                        <a:rPr lang="en-US" sz="1800" dirty="0" err="1" smtClean="0"/>
                        <a:t>dt</a:t>
                      </a:r>
                      <a:r>
                        <a:rPr lang="en-US" sz="1800" dirty="0" smtClean="0"/>
                        <a:t> = 28.1 nb</a:t>
                      </a:r>
                      <a:r>
                        <a:rPr lang="en-US" sz="1800" baseline="30000" dirty="0" smtClean="0"/>
                        <a:t>-1</a:t>
                      </a:r>
                      <a:br>
                        <a:rPr lang="en-US" sz="1800" baseline="30000" dirty="0" smtClean="0"/>
                      </a:br>
                      <a:r>
                        <a:rPr lang="en-US" sz="1800" dirty="0" smtClean="0"/>
                        <a:t>N</a:t>
                      </a:r>
                      <a:r>
                        <a:rPr lang="en-US" sz="1800" baseline="-25000" dirty="0" smtClean="0">
                          <a:sym typeface="Symbol" charset="0"/>
                        </a:rPr>
                        <a:t></a:t>
                      </a:r>
                      <a:r>
                        <a:rPr lang="en-US" sz="1800" dirty="0" smtClean="0">
                          <a:sym typeface="Symbol" charset="0"/>
                        </a:rPr>
                        <a:t>(total)= 46 ± 13 (stat. + fit)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>
                    <a:solidFill>
                      <a:srgbClr val="6699FF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81" y="5867401"/>
            <a:ext cx="3942205" cy="65284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971800" y="990600"/>
            <a:ext cx="3084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8080"/>
                </a:solidFill>
              </a:rPr>
              <a:t>Phys.Lett. B735 (2014) 127</a:t>
            </a:r>
            <a:endParaRPr lang="en-US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168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</a:t>
            </a:r>
            <a:r>
              <a:rPr lang="en-US" dirty="0" smtClean="0"/>
              <a:t> </a:t>
            </a:r>
            <a:r>
              <a:rPr lang="en-US" dirty="0"/>
              <a:t>in </a:t>
            </a:r>
            <a:r>
              <a:rPr lang="en-US" dirty="0" err="1"/>
              <a:t>Au</a:t>
            </a:r>
            <a:r>
              <a:rPr lang="en-US" dirty="0" err="1" smtClean="0"/>
              <a:t>+Au</a:t>
            </a:r>
            <a:endParaRPr lang="en-US" dirty="0"/>
          </a:p>
        </p:txBody>
      </p:sp>
      <p:pic>
        <p:nvPicPr>
          <p:cNvPr id="11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94105" y="524027"/>
            <a:ext cx="3200400" cy="41335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66800" y="990600"/>
            <a:ext cx="187616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050" b="1" dirty="0">
                <a:solidFill>
                  <a:srgbClr val="008080"/>
                </a:solidFill>
              </a:rPr>
              <a:t>Phys.Lett. B735 (2014) 127</a:t>
            </a:r>
            <a:endParaRPr lang="en-US" sz="1050" b="1" dirty="0">
              <a:solidFill>
                <a:srgbClr val="008080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99383"/>
              </p:ext>
            </p:extLst>
          </p:nvPr>
        </p:nvGraphicFramePr>
        <p:xfrm>
          <a:off x="457200" y="4343400"/>
          <a:ext cx="3048000" cy="1073331"/>
        </p:xfrm>
        <a:graphic>
          <a:graphicData uri="http://schemas.openxmlformats.org/drawingml/2006/table">
            <a:tbl>
              <a:tblPr firstRow="1" bandRow="1">
                <a:effectLst/>
                <a:tableStyleId>{284E427A-3D55-4303-BF80-6455036E1DE7}</a:tableStyleId>
              </a:tblPr>
              <a:tblGrid>
                <a:gridCol w="3048000"/>
              </a:tblGrid>
              <a:tr h="28302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ϒ</a:t>
                      </a:r>
                      <a:r>
                        <a:rPr lang="en-US" dirty="0" smtClean="0"/>
                        <a:t> in </a:t>
                      </a:r>
                      <a:r>
                        <a:rPr lang="en-US" dirty="0" err="1" smtClean="0"/>
                        <a:t>Au+Au</a:t>
                      </a:r>
                      <a:r>
                        <a:rPr lang="en-US" dirty="0" smtClean="0"/>
                        <a:t> 200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GeV</a:t>
                      </a:r>
                      <a:r>
                        <a:rPr lang="en-US" b="0" baseline="0" dirty="0" smtClean="0"/>
                        <a:t>, </a:t>
                      </a:r>
                      <a:r>
                        <a:rPr lang="en-US" sz="1800" b="0" dirty="0" smtClean="0"/>
                        <a:t>|y|&lt;1</a:t>
                      </a:r>
                      <a:endParaRPr lang="en-US" b="0" dirty="0"/>
                    </a:p>
                  </a:txBody>
                  <a:tcPr/>
                </a:tc>
              </a:tr>
              <a:tr h="70757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Optima"/>
                          <a:cs typeface="Optima"/>
                        </a:rPr>
                        <a:t>∫</a:t>
                      </a:r>
                      <a:r>
                        <a:rPr lang="en-US" sz="1800" i="1" dirty="0" smtClean="0">
                          <a:latin typeface="Optima"/>
                          <a:cs typeface="Optima"/>
                        </a:rPr>
                        <a:t>L</a:t>
                      </a:r>
                      <a:r>
                        <a:rPr lang="en-US" sz="1800" dirty="0" smtClean="0">
                          <a:latin typeface="Optima"/>
                          <a:cs typeface="Optima"/>
                        </a:rPr>
                        <a:t> </a:t>
                      </a:r>
                      <a:r>
                        <a:rPr lang="en-US" sz="1800" dirty="0" err="1" smtClean="0">
                          <a:latin typeface="Optima"/>
                          <a:cs typeface="Optima"/>
                        </a:rPr>
                        <a:t>dt</a:t>
                      </a:r>
                      <a:r>
                        <a:rPr lang="en-US" sz="1800" dirty="0" smtClean="0">
                          <a:latin typeface="Optima"/>
                          <a:cs typeface="Optima"/>
                        </a:rPr>
                        <a:t> = 1075 µb</a:t>
                      </a:r>
                      <a:r>
                        <a:rPr lang="en-US" sz="1800" baseline="30000" dirty="0" smtClean="0">
                          <a:latin typeface="Optima"/>
                          <a:cs typeface="Optima"/>
                        </a:rPr>
                        <a:t>-1</a:t>
                      </a:r>
                      <a:endParaRPr lang="en-US" sz="1800" dirty="0" smtClean="0">
                        <a:latin typeface="Optima"/>
                        <a:cs typeface="Optima"/>
                      </a:endParaRPr>
                    </a:p>
                    <a:p>
                      <a:r>
                        <a:rPr lang="en-US" sz="1800" dirty="0" smtClean="0">
                          <a:latin typeface="Optima"/>
                          <a:cs typeface="Optima"/>
                        </a:rPr>
                        <a:t>N</a:t>
                      </a:r>
                      <a:r>
                        <a:rPr lang="en-US" sz="1800" baseline="-25000" dirty="0" smtClean="0">
                          <a:latin typeface="Optima"/>
                          <a:cs typeface="Optima"/>
                          <a:sym typeface="Symbol" charset="0"/>
                        </a:rPr>
                        <a:t></a:t>
                      </a:r>
                      <a:r>
                        <a:rPr lang="en-US" sz="1800" dirty="0" smtClean="0">
                          <a:latin typeface="Optima"/>
                          <a:cs typeface="Optima"/>
                        </a:rPr>
                        <a:t> = 254 ± 29</a:t>
                      </a:r>
                    </a:p>
                  </a:txBody>
                  <a:tcPr>
                    <a:solidFill>
                      <a:srgbClr val="6699FF">
                        <a:alpha val="4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 descr="AuAu10_ups_m_AllRap_10Cent0_0pT10_excitedFloa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5839" y="4492039"/>
            <a:ext cx="2064924" cy="2666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35038" y="2587038"/>
            <a:ext cx="2064926" cy="26669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037" y="689563"/>
            <a:ext cx="2064926" cy="2667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7847" y="5410200"/>
            <a:ext cx="237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centrality bins 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259200" y="277656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953000" y="2249269"/>
            <a:ext cx="1660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mid-peripheral</a:t>
            </a:r>
          </a:p>
          <a:p>
            <a:pPr algn="r"/>
            <a:r>
              <a:rPr lang="en-US" dirty="0"/>
              <a:t>(</a:t>
            </a:r>
            <a:r>
              <a:rPr lang="en-US" dirty="0" smtClean="0"/>
              <a:t>30-60%)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61011" y="6096000"/>
            <a:ext cx="1005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central</a:t>
            </a:r>
            <a:endParaRPr lang="en-US" dirty="0" smtClean="0"/>
          </a:p>
          <a:p>
            <a:pPr algn="r"/>
            <a:r>
              <a:rPr lang="en-US" dirty="0" smtClean="0"/>
              <a:t>(0-10%)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8600" y="4267200"/>
            <a:ext cx="1326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mid-central</a:t>
            </a:r>
          </a:p>
          <a:p>
            <a:r>
              <a:rPr lang="en-US" dirty="0"/>
              <a:t>(</a:t>
            </a:r>
            <a:r>
              <a:rPr lang="en-US" dirty="0" smtClean="0"/>
              <a:t>10-30%)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55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143000"/>
            <a:ext cx="8839200" cy="5486400"/>
          </a:xfrm>
        </p:spPr>
        <p:txBody>
          <a:bodyPr/>
          <a:lstStyle/>
          <a:p>
            <a:r>
              <a:rPr lang="en-US" sz="2800" dirty="0" err="1" smtClean="0"/>
              <a:t>Quarkonia</a:t>
            </a:r>
            <a:r>
              <a:rPr lang="en-US" sz="2800" dirty="0" smtClean="0"/>
              <a:t> in heavy </a:t>
            </a:r>
            <a:r>
              <a:rPr lang="en-US" sz="2800" dirty="0"/>
              <a:t>i</a:t>
            </a:r>
            <a:r>
              <a:rPr lang="en-US" sz="2800" dirty="0" smtClean="0"/>
              <a:t>on collisions</a:t>
            </a:r>
          </a:p>
          <a:p>
            <a:endParaRPr lang="en-US" sz="1200" dirty="0" smtClean="0"/>
          </a:p>
          <a:p>
            <a:r>
              <a:rPr lang="en-US" sz="2800" dirty="0" smtClean="0"/>
              <a:t></a:t>
            </a:r>
            <a:r>
              <a:rPr lang="en-US" sz="2800" dirty="0">
                <a:sym typeface="Wingdings"/>
              </a:rPr>
              <a:t> </a:t>
            </a:r>
            <a:r>
              <a:rPr lang="en-US" sz="2800" dirty="0" smtClean="0">
                <a:sym typeface="Wingdings"/>
              </a:rPr>
              <a:t>m</a:t>
            </a:r>
            <a:r>
              <a:rPr lang="en-US" sz="2800" dirty="0" smtClean="0"/>
              <a:t>easurements with the STAR experiment</a:t>
            </a:r>
          </a:p>
          <a:p>
            <a:endParaRPr lang="en-US" sz="1200" dirty="0"/>
          </a:p>
          <a:p>
            <a:r>
              <a:rPr lang="en-US" sz="2800" dirty="0" smtClean="0"/>
              <a:t>Results	</a:t>
            </a:r>
            <a:r>
              <a:rPr lang="en-US" sz="2400" dirty="0">
                <a:solidFill>
                  <a:srgbClr val="000000"/>
                </a:solidFill>
              </a:rPr>
              <a:t>(√</a:t>
            </a:r>
            <a:r>
              <a:rPr lang="en-US" sz="2400" dirty="0" err="1" smtClean="0">
                <a:solidFill>
                  <a:srgbClr val="000000"/>
                </a:solidFill>
              </a:rPr>
              <a:t>s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2400" dirty="0" smtClean="0">
                <a:solidFill>
                  <a:srgbClr val="000000"/>
                </a:solidFill>
              </a:rPr>
              <a:t>=</a:t>
            </a:r>
            <a:r>
              <a:rPr lang="en-US" sz="2400" dirty="0">
                <a:solidFill>
                  <a:srgbClr val="000000"/>
                </a:solidFill>
              </a:rPr>
              <a:t>193..200 </a:t>
            </a:r>
            <a:r>
              <a:rPr lang="en-US" sz="2400" dirty="0" err="1">
                <a:solidFill>
                  <a:srgbClr val="000000"/>
                </a:solidFill>
              </a:rPr>
              <a:t>GeV</a:t>
            </a:r>
            <a:r>
              <a:rPr lang="en-US" sz="2400" dirty="0">
                <a:solidFill>
                  <a:srgbClr val="000000"/>
                </a:solidFill>
              </a:rPr>
              <a:t>, mid-rapidity)</a:t>
            </a:r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sz="2400" dirty="0" err="1" smtClean="0"/>
              <a:t>p+p</a:t>
            </a:r>
            <a:r>
              <a:rPr lang="en-US" sz="2400" dirty="0" smtClean="0"/>
              <a:t>		 	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	</a:t>
            </a:r>
            <a:r>
              <a:rPr lang="en-US" sz="2400" dirty="0" err="1" smtClean="0"/>
              <a:t>pQCD</a:t>
            </a:r>
            <a:r>
              <a:rPr lang="en-US" sz="2400" dirty="0" smtClean="0"/>
              <a:t> baseline</a:t>
            </a:r>
          </a:p>
          <a:p>
            <a:pPr lvl="1"/>
            <a:r>
              <a:rPr lang="en-US" sz="2400" dirty="0" err="1" smtClean="0"/>
              <a:t>d</a:t>
            </a:r>
            <a:r>
              <a:rPr lang="en-US" sz="2400" dirty="0" err="1"/>
              <a:t>+</a:t>
            </a:r>
            <a:r>
              <a:rPr lang="en-US" sz="2400" dirty="0" err="1" smtClean="0"/>
              <a:t>Au</a:t>
            </a:r>
            <a:r>
              <a:rPr lang="en-US" sz="2400" dirty="0" smtClean="0"/>
              <a:t>		 	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	CNM </a:t>
            </a:r>
            <a:r>
              <a:rPr lang="en-US" sz="2400" dirty="0"/>
              <a:t>effects</a:t>
            </a:r>
          </a:p>
          <a:p>
            <a:pPr lvl="1"/>
            <a:r>
              <a:rPr lang="en-US" sz="2400" dirty="0" err="1"/>
              <a:t>Au+Au</a:t>
            </a:r>
            <a:r>
              <a:rPr lang="en-US" sz="2400" dirty="0"/>
              <a:t> </a:t>
            </a:r>
            <a:r>
              <a:rPr lang="en-US" sz="2400" dirty="0" smtClean="0"/>
              <a:t>and U+U	</a:t>
            </a:r>
            <a:r>
              <a:rPr lang="en-US" sz="2400" dirty="0" smtClean="0">
                <a:sym typeface="Wingdings"/>
              </a:rPr>
              <a:t></a:t>
            </a:r>
            <a:r>
              <a:rPr lang="en-US" sz="2400" dirty="0" smtClean="0"/>
              <a:t>	</a:t>
            </a:r>
            <a:r>
              <a:rPr lang="en-US" sz="2400" dirty="0" err="1" smtClean="0"/>
              <a:t>sQGP</a:t>
            </a:r>
            <a:r>
              <a:rPr lang="en-US" sz="2400" dirty="0" smtClean="0"/>
              <a:t> modification</a:t>
            </a:r>
          </a:p>
          <a:p>
            <a:endParaRPr lang="en-US" sz="1200" dirty="0" smtClean="0"/>
          </a:p>
          <a:p>
            <a:r>
              <a:rPr lang="en-US" sz="2800" dirty="0" smtClean="0"/>
              <a:t>Outlook</a:t>
            </a:r>
            <a:endParaRPr lang="en-US" sz="2400" dirty="0"/>
          </a:p>
          <a:p>
            <a:pPr lvl="1"/>
            <a:r>
              <a:rPr lang="en-US" sz="2400" dirty="0" smtClean="0"/>
              <a:t>New high-statistics measurements, </a:t>
            </a:r>
            <a:r>
              <a:rPr lang="en-US" sz="2400" dirty="0"/>
              <a:t>√</a:t>
            </a:r>
            <a:r>
              <a:rPr lang="en-US" sz="2400" dirty="0" smtClean="0"/>
              <a:t>s=</a:t>
            </a:r>
            <a:r>
              <a:rPr lang="en-US" sz="2400" dirty="0"/>
              <a:t>500 </a:t>
            </a:r>
            <a:r>
              <a:rPr lang="en-US" sz="2400" dirty="0" err="1" smtClean="0"/>
              <a:t>GeV</a:t>
            </a:r>
            <a:r>
              <a:rPr lang="en-US" sz="2400" dirty="0" smtClean="0"/>
              <a:t> </a:t>
            </a:r>
            <a:r>
              <a:rPr lang="en-US" sz="2400" dirty="0" err="1" smtClean="0"/>
              <a:t>p+p</a:t>
            </a:r>
            <a:endParaRPr lang="en-US" sz="2400" dirty="0" smtClean="0"/>
          </a:p>
          <a:p>
            <a:pPr lvl="1"/>
            <a:r>
              <a:rPr lang="en-US" sz="2400" dirty="0" err="1" smtClean="0"/>
              <a:t>Muon</a:t>
            </a:r>
            <a:r>
              <a:rPr lang="en-US" sz="2400" dirty="0" smtClean="0"/>
              <a:t> Telescope Detector (MTD)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439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in </a:t>
            </a:r>
            <a:r>
              <a:rPr lang="en-US" dirty="0" err="1" smtClean="0"/>
              <a:t>p+p</a:t>
            </a:r>
            <a:r>
              <a:rPr lang="en-US" dirty="0" smtClean="0"/>
              <a:t> – QCD baseline</a:t>
            </a:r>
            <a:endParaRPr lang="en-US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62529" y="972129"/>
            <a:ext cx="3742166" cy="391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14400" y="25908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191000" y="12192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 smtClean="0"/>
              <a:t>p+p</a:t>
            </a:r>
            <a:r>
              <a:rPr lang="en-US" sz="2400" dirty="0" smtClean="0"/>
              <a:t> </a:t>
            </a:r>
            <a:r>
              <a:rPr lang="en-US" sz="2400" dirty="0" err="1" smtClean="0"/>
              <a:t>ϒ</a:t>
            </a:r>
            <a:r>
              <a:rPr lang="en-US" sz="2400" dirty="0" smtClean="0"/>
              <a:t> cross section vs. y, compared to </a:t>
            </a:r>
            <a:r>
              <a:rPr lang="en-US" sz="2400" dirty="0" err="1" smtClean="0"/>
              <a:t>pQCD</a:t>
            </a:r>
            <a:r>
              <a:rPr lang="en-US" sz="2400" dirty="0" smtClean="0"/>
              <a:t> predictions</a:t>
            </a:r>
            <a:endParaRPr lang="en-US" sz="1200" b="1" dirty="0" smtClean="0">
              <a:solidFill>
                <a:srgbClr val="008080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100" b="1" dirty="0" smtClean="0">
                <a:solidFill>
                  <a:srgbClr val="008080"/>
                </a:solidFill>
              </a:rPr>
              <a:t>R</a:t>
            </a:r>
            <a:r>
              <a:rPr lang="en-US" sz="1100" b="1" dirty="0">
                <a:solidFill>
                  <a:srgbClr val="008080"/>
                </a:solidFill>
              </a:rPr>
              <a:t>. Vogt, Phys. Rep. 462125, 2008</a:t>
            </a:r>
            <a:endParaRPr lang="en-US" sz="11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18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in </a:t>
            </a:r>
            <a:r>
              <a:rPr lang="en-US" dirty="0" err="1" smtClean="0"/>
              <a:t>p+p</a:t>
            </a:r>
            <a:r>
              <a:rPr lang="en-US" dirty="0" smtClean="0"/>
              <a:t> – QCD baseline</a:t>
            </a:r>
            <a:endParaRPr lang="en-US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62529" y="972129"/>
            <a:ext cx="3742166" cy="39147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953000" y="3124200"/>
            <a:ext cx="3886200" cy="3511273"/>
            <a:chOff x="714222" y="1413153"/>
            <a:chExt cx="3457575" cy="3317320"/>
          </a:xfrm>
        </p:grpSpPr>
        <p:pic>
          <p:nvPicPr>
            <p:cNvPr id="14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5400000">
              <a:off x="784350" y="1343025"/>
              <a:ext cx="3317320" cy="345757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547986" y="3002691"/>
              <a:ext cx="1143000" cy="290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i="1" dirty="0" smtClean="0">
                  <a:latin typeface="Abadi MT Condensed Light"/>
                  <a:cs typeface="Abadi MT Condensed Light"/>
                </a:rPr>
                <a:t>STAR Preliminary</a:t>
              </a:r>
              <a:endParaRPr lang="en-US" sz="1400" b="1" i="1" dirty="0">
                <a:latin typeface="Abadi MT Condensed Light"/>
                <a:cs typeface="Abadi MT Condensed Light"/>
              </a:endParaRPr>
            </a:p>
          </p:txBody>
        </p:sp>
      </p:grpSp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457200" y="5257800"/>
            <a:ext cx="449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/>
              <a:t>p</a:t>
            </a:r>
            <a:r>
              <a:rPr lang="en-US" sz="2400" dirty="0" err="1" smtClean="0"/>
              <a:t>+p</a:t>
            </a:r>
            <a:r>
              <a:rPr lang="en-US" sz="2400" dirty="0" smtClean="0"/>
              <a:t> </a:t>
            </a:r>
            <a:r>
              <a:rPr lang="en-US" sz="2400" dirty="0" err="1" smtClean="0"/>
              <a:t>ϒ</a:t>
            </a:r>
            <a:r>
              <a:rPr lang="en-US" sz="2400" dirty="0" smtClean="0"/>
              <a:t> cross section, compared to world data trend</a:t>
            </a:r>
            <a:endParaRPr lang="en-US" sz="2400" baseline="300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914400" y="25908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8" name="Content Placeholder 1"/>
          <p:cNvSpPr txBox="1">
            <a:spLocks/>
          </p:cNvSpPr>
          <p:nvPr/>
        </p:nvSpPr>
        <p:spPr bwMode="auto">
          <a:xfrm>
            <a:off x="4191000" y="12192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 smtClean="0"/>
              <a:t>p+p</a:t>
            </a:r>
            <a:r>
              <a:rPr lang="en-US" sz="2400" dirty="0" smtClean="0"/>
              <a:t> </a:t>
            </a:r>
            <a:r>
              <a:rPr lang="en-US" sz="2400" dirty="0" err="1" smtClean="0"/>
              <a:t>ϒ</a:t>
            </a:r>
            <a:r>
              <a:rPr lang="en-US" sz="2400" dirty="0" smtClean="0"/>
              <a:t> cross section vs. y, compared to </a:t>
            </a:r>
            <a:r>
              <a:rPr lang="en-US" sz="2400" dirty="0" err="1" smtClean="0"/>
              <a:t>pQCD</a:t>
            </a:r>
            <a:r>
              <a:rPr lang="en-US" sz="2400" dirty="0" smtClean="0"/>
              <a:t> predictions</a:t>
            </a:r>
            <a:endParaRPr lang="en-US" sz="1200" b="1" dirty="0" smtClean="0">
              <a:solidFill>
                <a:srgbClr val="008080"/>
              </a:solidFill>
            </a:endParaRPr>
          </a:p>
          <a:p>
            <a:pPr marL="0" indent="0">
              <a:buNone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1100" b="1" dirty="0" smtClean="0">
                <a:solidFill>
                  <a:srgbClr val="008080"/>
                </a:solidFill>
              </a:rPr>
              <a:t>R</a:t>
            </a:r>
            <a:r>
              <a:rPr lang="en-US" sz="1100" b="1" dirty="0">
                <a:solidFill>
                  <a:srgbClr val="008080"/>
                </a:solidFill>
              </a:rPr>
              <a:t>. Vogt, Phys. Rep. 462125, 2008</a:t>
            </a:r>
            <a:endParaRPr lang="en-US" sz="1100" b="1" dirty="0" smtClean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73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– CNM effects</a:t>
            </a:r>
            <a:endParaRPr lang="en-US" dirty="0"/>
          </a:p>
        </p:txBody>
      </p:sp>
      <p:pic>
        <p:nvPicPr>
          <p:cNvPr id="10" name="Picture 9" descr="RdAuVsR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56" y="929745"/>
            <a:ext cx="3937713" cy="40594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00200" y="48006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95800" y="1066800"/>
            <a:ext cx="4572000" cy="2209800"/>
          </a:xfrm>
        </p:spPr>
        <p:txBody>
          <a:bodyPr/>
          <a:lstStyle/>
          <a:p>
            <a:r>
              <a:rPr lang="en-US" sz="2400" dirty="0" smtClean="0"/>
              <a:t>Models include </a:t>
            </a:r>
          </a:p>
          <a:p>
            <a:pPr lvl="1"/>
            <a:r>
              <a:rPr lang="en-US" sz="2200" dirty="0" smtClean="0"/>
              <a:t>Gluon </a:t>
            </a:r>
            <a:r>
              <a:rPr lang="en-US" sz="2200" dirty="0" err="1" smtClean="0"/>
              <a:t>nPDF</a:t>
            </a:r>
            <a:r>
              <a:rPr lang="en-US" sz="2200" dirty="0" smtClean="0"/>
              <a:t> (Anti)shadowing</a:t>
            </a:r>
          </a:p>
          <a:p>
            <a:pPr lvl="1"/>
            <a:r>
              <a:rPr lang="en-US" sz="2200" dirty="0" smtClean="0"/>
              <a:t>Initial </a:t>
            </a:r>
            <a:r>
              <a:rPr lang="en-US" sz="2200" dirty="0" err="1"/>
              <a:t>parton</a:t>
            </a:r>
            <a:r>
              <a:rPr lang="en-US" sz="2200" dirty="0"/>
              <a:t> energy </a:t>
            </a:r>
            <a:r>
              <a:rPr lang="en-US" sz="2200" dirty="0" smtClean="0"/>
              <a:t>loss</a:t>
            </a:r>
          </a:p>
          <a:p>
            <a:r>
              <a:rPr lang="en-US" sz="2400" dirty="0"/>
              <a:t>Indication of suppression at mid-</a:t>
            </a:r>
            <a:r>
              <a:rPr lang="en-US" sz="2400" dirty="0" smtClean="0"/>
              <a:t>rapidity </a:t>
            </a:r>
            <a:r>
              <a:rPr lang="en-US" sz="2400" dirty="0"/>
              <a:t>beyond models</a:t>
            </a:r>
          </a:p>
          <a:p>
            <a:pPr lvl="1"/>
            <a:endParaRPr lang="en-US" sz="2200" dirty="0"/>
          </a:p>
        </p:txBody>
      </p:sp>
      <p:sp>
        <p:nvSpPr>
          <p:cNvPr id="2" name="Rectangle 1"/>
          <p:cNvSpPr/>
          <p:nvPr/>
        </p:nvSpPr>
        <p:spPr>
          <a:xfrm>
            <a:off x="914400" y="5334000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R</a:t>
            </a:r>
            <a:r>
              <a:rPr lang="en-US" baseline="-25000" dirty="0" err="1" smtClean="0">
                <a:solidFill>
                  <a:srgbClr val="000000"/>
                </a:solidFill>
              </a:rPr>
              <a:t>dAu</a:t>
            </a:r>
            <a:r>
              <a:rPr lang="en-US" dirty="0" smtClean="0">
                <a:solidFill>
                  <a:srgbClr val="000000"/>
                </a:solidFill>
              </a:rPr>
              <a:t>=0.48 ± 0.14(</a:t>
            </a:r>
            <a:r>
              <a:rPr lang="en-US" dirty="0">
                <a:solidFill>
                  <a:srgbClr val="000000"/>
                </a:solidFill>
              </a:rPr>
              <a:t>stat</a:t>
            </a:r>
            <a:r>
              <a:rPr lang="en-US" dirty="0" smtClean="0">
                <a:solidFill>
                  <a:srgbClr val="000000"/>
                </a:solidFill>
              </a:rPr>
              <a:t>) ± 0.07(</a:t>
            </a:r>
            <a:r>
              <a:rPr lang="en-US" dirty="0" err="1">
                <a:solidFill>
                  <a:srgbClr val="000000"/>
                </a:solidFill>
              </a:rPr>
              <a:t>syst</a:t>
            </a:r>
            <a:r>
              <a:rPr lang="en-US" dirty="0" smtClean="0">
                <a:solidFill>
                  <a:srgbClr val="000000"/>
                </a:solidFill>
              </a:rPr>
              <a:t>) ± 0.02 (</a:t>
            </a:r>
            <a:r>
              <a:rPr lang="en-US" dirty="0" err="1">
                <a:solidFill>
                  <a:srgbClr val="000000"/>
                </a:solidFill>
              </a:rPr>
              <a:t>pp</a:t>
            </a:r>
            <a:r>
              <a:rPr lang="en-US" dirty="0">
                <a:solidFill>
                  <a:srgbClr val="000000"/>
                </a:solidFill>
              </a:rPr>
              <a:t> stat) ± 0.06 (</a:t>
            </a:r>
            <a:r>
              <a:rPr lang="en-US" dirty="0" err="1">
                <a:solidFill>
                  <a:srgbClr val="000000"/>
                </a:solidFill>
              </a:rPr>
              <a:t>pp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syst</a:t>
            </a:r>
            <a:r>
              <a:rPr lang="en-US" dirty="0">
                <a:solidFill>
                  <a:srgbClr val="000000"/>
                </a:solidFill>
              </a:rPr>
              <a:t>) 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	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|</a:t>
            </a:r>
            <a:r>
              <a:rPr lang="en-US" dirty="0">
                <a:solidFill>
                  <a:srgbClr val="000000"/>
                </a:solidFill>
              </a:rPr>
              <a:t>y|&lt;</a:t>
            </a:r>
            <a:r>
              <a:rPr lang="en-US" dirty="0" smtClean="0">
                <a:solidFill>
                  <a:srgbClr val="000000"/>
                </a:solidFill>
              </a:rPr>
              <a:t>0.5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760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ym typeface="Symbol" charset="0"/>
              </a:rPr>
              <a:t> </a:t>
            </a:r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– CNM effects</a:t>
            </a:r>
            <a:endParaRPr lang="en-US" dirty="0"/>
          </a:p>
        </p:txBody>
      </p:sp>
      <p:pic>
        <p:nvPicPr>
          <p:cNvPr id="10" name="Picture 9" descr="RdAuVsR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256" y="929745"/>
            <a:ext cx="3937713" cy="4059424"/>
          </a:xfrm>
          <a:prstGeom prst="rect">
            <a:avLst/>
          </a:prstGeom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495800" y="1066800"/>
            <a:ext cx="4572000" cy="2209800"/>
          </a:xfrm>
        </p:spPr>
        <p:txBody>
          <a:bodyPr/>
          <a:lstStyle/>
          <a:p>
            <a:r>
              <a:rPr lang="en-US" sz="2400" dirty="0" smtClean="0"/>
              <a:t>Models include </a:t>
            </a:r>
          </a:p>
          <a:p>
            <a:pPr lvl="1"/>
            <a:r>
              <a:rPr lang="en-US" sz="2200" dirty="0" smtClean="0"/>
              <a:t>Gluon </a:t>
            </a:r>
            <a:r>
              <a:rPr lang="en-US" sz="2200" dirty="0" err="1" smtClean="0"/>
              <a:t>nPDF</a:t>
            </a:r>
            <a:r>
              <a:rPr lang="en-US" sz="2200" dirty="0" smtClean="0"/>
              <a:t> (Anti)shadowing</a:t>
            </a:r>
          </a:p>
          <a:p>
            <a:pPr lvl="1"/>
            <a:r>
              <a:rPr lang="en-US" sz="2200" dirty="0" smtClean="0"/>
              <a:t>Initial </a:t>
            </a:r>
            <a:r>
              <a:rPr lang="en-US" sz="2200" dirty="0" err="1"/>
              <a:t>parton</a:t>
            </a:r>
            <a:r>
              <a:rPr lang="en-US" sz="2200" dirty="0"/>
              <a:t> energy loss</a:t>
            </a:r>
          </a:p>
          <a:p>
            <a:r>
              <a:rPr lang="en-US" sz="2400" dirty="0" smtClean="0"/>
              <a:t>Indication </a:t>
            </a:r>
            <a:r>
              <a:rPr lang="en-US" sz="2400" dirty="0"/>
              <a:t>of suppression at </a:t>
            </a:r>
            <a:r>
              <a:rPr lang="en-US" sz="2400" dirty="0" smtClean="0"/>
              <a:t>mid-rapidity beyond models</a:t>
            </a:r>
          </a:p>
        </p:txBody>
      </p:sp>
      <p:pic>
        <p:nvPicPr>
          <p:cNvPr id="8" name="Picture 7" descr="E772_comparison_allRap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6689" y="3250712"/>
            <a:ext cx="3474022" cy="3581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0" y="48006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32004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76200" y="5791200"/>
            <a:ext cx="518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STAR data consistent with E772</a:t>
            </a:r>
            <a:endParaRPr lang="en-US" sz="200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199912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600"/>
            <a:ext cx="4801343" cy="46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</a:t>
            </a:r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38200" y="1143000"/>
            <a:ext cx="319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00FF"/>
                </a:solidFill>
              </a:rPr>
              <a:t>Au+Au</a:t>
            </a:r>
            <a:r>
              <a:rPr lang="hu-HU" sz="1200" b="1" dirty="0" smtClean="0">
                <a:solidFill>
                  <a:srgbClr val="008080"/>
                </a:solidFill>
              </a:rPr>
              <a:t>, </a:t>
            </a:r>
            <a:r>
              <a:rPr lang="hu-HU" sz="1200" b="1" dirty="0" smtClean="0"/>
              <a:t>d+Au:</a:t>
            </a:r>
            <a:r>
              <a:rPr lang="hu-HU" sz="1200" b="1" dirty="0" smtClean="0">
                <a:solidFill>
                  <a:srgbClr val="008080"/>
                </a:solidFill>
              </a:rPr>
              <a:t> </a:t>
            </a:r>
            <a:r>
              <a:rPr lang="hu-HU" sz="1200" b="1" dirty="0">
                <a:solidFill>
                  <a:srgbClr val="008080"/>
                </a:solidFill>
              </a:rPr>
              <a:t>P</a:t>
            </a:r>
            <a:r>
              <a:rPr lang="hu-HU" sz="1200" b="1" dirty="0" smtClean="0">
                <a:solidFill>
                  <a:srgbClr val="008080"/>
                </a:solidFill>
              </a:rPr>
              <a:t>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2234386"/>
            <a:ext cx="4343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66"/>
                </a:solidFill>
              </a:rPr>
              <a:t>Au+Au</a:t>
            </a:r>
            <a:r>
              <a:rPr lang="en-US" sz="2400" dirty="0" smtClean="0">
                <a:solidFill>
                  <a:srgbClr val="000066"/>
                </a:solidFill>
              </a:rPr>
              <a:t> </a:t>
            </a:r>
            <a:r>
              <a:rPr lang="en-US" sz="2400" dirty="0" smtClean="0">
                <a:solidFill>
                  <a:srgbClr val="000066"/>
                </a:solidFill>
              </a:rPr>
              <a:t>data</a:t>
            </a:r>
            <a:endParaRPr lang="en-US" sz="2400" dirty="0" smtClean="0">
              <a:solidFill>
                <a:srgbClr val="000066"/>
              </a:solidFill>
            </a:endParaRPr>
          </a:p>
          <a:p>
            <a:pPr lvl="1"/>
            <a:endParaRPr lang="en-US" sz="1200" dirty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Peripheral data and </a:t>
            </a:r>
            <a:r>
              <a:rPr lang="en-US" sz="2000" dirty="0" err="1" smtClean="0"/>
              <a:t>d+Au</a:t>
            </a:r>
            <a:r>
              <a:rPr lang="en-US" sz="2000" dirty="0" smtClean="0"/>
              <a:t> (|y|&lt;1) is consistent with no suppression</a:t>
            </a:r>
            <a:endParaRPr lang="en-US" sz="1400" dirty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Significant suppression </a:t>
            </a:r>
            <a:br>
              <a:rPr lang="en-US" sz="2000" dirty="0"/>
            </a:br>
            <a:r>
              <a:rPr lang="en-US" sz="2000" dirty="0"/>
              <a:t>in central data</a:t>
            </a:r>
          </a:p>
        </p:txBody>
      </p:sp>
    </p:spTree>
    <p:extLst>
      <p:ext uri="{BB962C8B-B14F-4D97-AF65-F5344CB8AC3E}">
        <p14:creationId xmlns:p14="http://schemas.microsoft.com/office/powerpoint/2010/main" val="3177024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990600"/>
            <a:ext cx="4801342" cy="46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</a:t>
            </a:r>
            <a:r>
              <a:rPr lang="en-US" dirty="0" smtClean="0"/>
              <a:t>R</a:t>
            </a:r>
            <a:r>
              <a:rPr lang="en-US" baseline="-25000" dirty="0" smtClean="0"/>
              <a:t>AA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838200" y="1143000"/>
            <a:ext cx="319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00FF"/>
                </a:solidFill>
              </a:rPr>
              <a:t>Au+Au</a:t>
            </a:r>
            <a:r>
              <a:rPr lang="hu-HU" sz="1200" b="1" dirty="0" smtClean="0">
                <a:solidFill>
                  <a:srgbClr val="008080"/>
                </a:solidFill>
              </a:rPr>
              <a:t>, </a:t>
            </a:r>
            <a:r>
              <a:rPr lang="hu-HU" sz="1200" b="1" dirty="0" smtClean="0"/>
              <a:t>d+Au:</a:t>
            </a:r>
            <a:r>
              <a:rPr lang="hu-HU" sz="1200" b="1" dirty="0" smtClean="0">
                <a:solidFill>
                  <a:srgbClr val="008080"/>
                </a:solidFill>
              </a:rPr>
              <a:t> </a:t>
            </a:r>
            <a:r>
              <a:rPr lang="hu-HU" sz="1200" b="1" dirty="0">
                <a:solidFill>
                  <a:srgbClr val="008080"/>
                </a:solidFill>
              </a:rPr>
              <a:t>P</a:t>
            </a:r>
            <a:r>
              <a:rPr lang="hu-HU" sz="1200" b="1" dirty="0" smtClean="0">
                <a:solidFill>
                  <a:srgbClr val="008080"/>
                </a:solidFill>
              </a:rPr>
              <a:t>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2234386"/>
            <a:ext cx="43434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0066"/>
                </a:solidFill>
              </a:rPr>
              <a:t>Au+Au</a:t>
            </a:r>
            <a:r>
              <a:rPr lang="en-US" sz="2400" dirty="0" smtClean="0">
                <a:solidFill>
                  <a:srgbClr val="000066"/>
                </a:solidFill>
              </a:rPr>
              <a:t> and U+U data</a:t>
            </a:r>
          </a:p>
          <a:p>
            <a:pPr lvl="1"/>
            <a:endParaRPr lang="en-US" sz="1200" dirty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Peripheral data and </a:t>
            </a:r>
            <a:r>
              <a:rPr lang="en-US" sz="2000" dirty="0" err="1" smtClean="0"/>
              <a:t>d+Au</a:t>
            </a:r>
            <a:r>
              <a:rPr lang="en-US" sz="2000" dirty="0" smtClean="0"/>
              <a:t> (|y|&lt;1) </a:t>
            </a:r>
            <a:r>
              <a:rPr lang="en-US" sz="2000" dirty="0" smtClean="0"/>
              <a:t>is </a:t>
            </a:r>
            <a:r>
              <a:rPr lang="en-US" sz="2000" dirty="0" smtClean="0"/>
              <a:t>consistent with no suppression</a:t>
            </a:r>
            <a:endParaRPr lang="en-US" sz="1400" dirty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Significant suppression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 smtClean="0"/>
              <a:t>central </a:t>
            </a:r>
            <a:r>
              <a:rPr lang="en-US" sz="2000" dirty="0" smtClean="0"/>
              <a:t>data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143000" y="5791200"/>
            <a:ext cx="69342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/>
              <a:t>Trend in U+U follows and extends trend in </a:t>
            </a:r>
            <a:r>
              <a:rPr lang="en-US" sz="2400" dirty="0" err="1" smtClean="0"/>
              <a:t>Au+Au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93077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R</a:t>
            </a:r>
            <a:r>
              <a:rPr lang="en-US" baseline="-25000" dirty="0" smtClean="0"/>
              <a:t>AA</a:t>
            </a:r>
            <a:r>
              <a:rPr lang="en-US" dirty="0" smtClean="0"/>
              <a:t> – data vs. models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90600"/>
            <a:ext cx="4800600" cy="460728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38200" y="1143000"/>
            <a:ext cx="319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00FF"/>
                </a:solidFill>
              </a:rPr>
              <a:t>Au+Au</a:t>
            </a:r>
            <a:r>
              <a:rPr lang="hu-HU" sz="1200" b="1" dirty="0" smtClean="0">
                <a:solidFill>
                  <a:srgbClr val="008080"/>
                </a:solidFill>
              </a:rPr>
              <a:t>, </a:t>
            </a:r>
            <a:r>
              <a:rPr lang="hu-HU" sz="1200" b="1" dirty="0" smtClean="0"/>
              <a:t>d+Au:</a:t>
            </a:r>
            <a:r>
              <a:rPr lang="hu-HU" sz="1200" b="1" dirty="0" smtClean="0">
                <a:solidFill>
                  <a:srgbClr val="008080"/>
                </a:solidFill>
              </a:rPr>
              <a:t> </a:t>
            </a:r>
            <a:r>
              <a:rPr lang="hu-HU" sz="1200" b="1" dirty="0">
                <a:solidFill>
                  <a:srgbClr val="008080"/>
                </a:solidFill>
              </a:rPr>
              <a:t>P</a:t>
            </a:r>
            <a:r>
              <a:rPr lang="hu-HU" sz="1200" b="1" dirty="0" smtClean="0">
                <a:solidFill>
                  <a:srgbClr val="008080"/>
                </a:solidFill>
              </a:rPr>
              <a:t>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800" y="1371600"/>
            <a:ext cx="46482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66"/>
                </a:solidFill>
              </a:rPr>
              <a:t>Model calculations:</a:t>
            </a:r>
          </a:p>
          <a:p>
            <a:endParaRPr lang="en-US" sz="2400" dirty="0" smtClean="0">
              <a:solidFill>
                <a:srgbClr val="000066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Strong </a:t>
            </a:r>
            <a:r>
              <a:rPr lang="en-US" sz="2000" dirty="0"/>
              <a:t>binding </a:t>
            </a:r>
            <a:r>
              <a:rPr lang="en-US" sz="2000" dirty="0" smtClean="0"/>
              <a:t>scenario, </a:t>
            </a:r>
            <a:br>
              <a:rPr lang="en-US" sz="2000" dirty="0" smtClean="0"/>
            </a:br>
            <a:r>
              <a:rPr lang="en-US" sz="2000" dirty="0" smtClean="0"/>
              <a:t>CNM </a:t>
            </a:r>
            <a:r>
              <a:rPr lang="en-US" sz="2000" dirty="0"/>
              <a:t>effects </a:t>
            </a:r>
            <a:r>
              <a:rPr lang="en-US" sz="2000" dirty="0" smtClean="0"/>
              <a:t>included</a:t>
            </a:r>
            <a:br>
              <a:rPr lang="en-US" sz="2000" dirty="0" smtClean="0"/>
            </a:br>
            <a:r>
              <a:rPr lang="en-US" sz="1400" b="1" dirty="0" err="1" smtClean="0">
                <a:solidFill>
                  <a:srgbClr val="008080"/>
                </a:solidFill>
              </a:rPr>
              <a:t>Emerick</a:t>
            </a:r>
            <a:r>
              <a:rPr lang="en-US" sz="1400" b="1" dirty="0">
                <a:solidFill>
                  <a:srgbClr val="008080"/>
                </a:solidFill>
              </a:rPr>
              <a:t>, </a:t>
            </a:r>
            <a:r>
              <a:rPr lang="en-US" sz="1400" b="1" dirty="0" smtClean="0">
                <a:solidFill>
                  <a:srgbClr val="008080"/>
                </a:solidFill>
              </a:rPr>
              <a:t>Zhao</a:t>
            </a:r>
            <a:r>
              <a:rPr lang="en-US" sz="1400" b="1" dirty="0">
                <a:solidFill>
                  <a:srgbClr val="008080"/>
                </a:solidFill>
              </a:rPr>
              <a:t>, </a:t>
            </a:r>
            <a:r>
              <a:rPr lang="en-US" sz="1400" b="1" dirty="0" smtClean="0">
                <a:solidFill>
                  <a:srgbClr val="008080"/>
                </a:solidFill>
              </a:rPr>
              <a:t>Rapp</a:t>
            </a:r>
            <a:r>
              <a:rPr lang="en-US" sz="1400" b="1" dirty="0">
                <a:solidFill>
                  <a:srgbClr val="008080"/>
                </a:solidFill>
              </a:rPr>
              <a:t>, Eur. Phys. J A48, 72 (2012</a:t>
            </a:r>
            <a:r>
              <a:rPr lang="en-US" sz="1400" b="1" dirty="0" smtClean="0">
                <a:solidFill>
                  <a:srgbClr val="008080"/>
                </a:solidFill>
              </a:rPr>
              <a:t>)</a:t>
            </a:r>
          </a:p>
          <a:p>
            <a:pPr marL="685800" lvl="1" indent="-228600">
              <a:buAutoNum type="alphaUcPeriod"/>
            </a:pPr>
            <a:endParaRPr lang="en-US" sz="1200" dirty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Potential </a:t>
            </a:r>
            <a:r>
              <a:rPr lang="en-US" sz="2000" dirty="0" smtClean="0"/>
              <a:t>model based </a:t>
            </a:r>
            <a:r>
              <a:rPr lang="en-US" sz="2000" dirty="0"/>
              <a:t>on </a:t>
            </a:r>
            <a:r>
              <a:rPr lang="en-US" sz="2000" dirty="0" smtClean="0"/>
              <a:t>heavy quark internal </a:t>
            </a:r>
            <a:r>
              <a:rPr lang="en-US" sz="2000" dirty="0"/>
              <a:t>energy </a:t>
            </a:r>
            <a:r>
              <a:rPr lang="en-US" sz="2000" dirty="0" smtClean="0"/>
              <a:t>‘B’</a:t>
            </a:r>
            <a:br>
              <a:rPr lang="en-US" sz="2000" dirty="0" smtClean="0"/>
            </a:br>
            <a:r>
              <a:rPr lang="en-US" sz="2000" dirty="0" smtClean="0"/>
              <a:t>assumes </a:t>
            </a:r>
            <a:r>
              <a:rPr lang="en-US" sz="2000" b="1" dirty="0" smtClean="0"/>
              <a:t>428 &lt; T &lt; 443 MeV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1400" b="1" dirty="0" smtClean="0">
                <a:solidFill>
                  <a:srgbClr val="008080"/>
                </a:solidFill>
              </a:rPr>
              <a:t>Strickland, </a:t>
            </a:r>
            <a:r>
              <a:rPr lang="en-US" sz="1400" b="1" dirty="0" err="1" smtClean="0">
                <a:solidFill>
                  <a:srgbClr val="008080"/>
                </a:solidFill>
              </a:rPr>
              <a:t>Bazov</a:t>
            </a:r>
            <a:r>
              <a:rPr lang="en-US" sz="1400" b="1" dirty="0">
                <a:solidFill>
                  <a:srgbClr val="008080"/>
                </a:solidFill>
              </a:rPr>
              <a:t>, </a:t>
            </a:r>
            <a:r>
              <a:rPr lang="en-US" sz="1400" b="1" dirty="0" err="1">
                <a:solidFill>
                  <a:srgbClr val="008080"/>
                </a:solidFill>
              </a:rPr>
              <a:t>Nucl</a:t>
            </a:r>
            <a:r>
              <a:rPr lang="en-US" sz="1400" b="1" dirty="0">
                <a:solidFill>
                  <a:srgbClr val="008080"/>
                </a:solidFill>
              </a:rPr>
              <a:t>. Phys.  A879, 25 (2012</a:t>
            </a:r>
            <a:r>
              <a:rPr lang="en-US" sz="1400" b="1" dirty="0" smtClean="0">
                <a:solidFill>
                  <a:srgbClr val="008080"/>
                </a:solidFill>
              </a:rPr>
              <a:t>)</a:t>
            </a:r>
          </a:p>
          <a:p>
            <a:pPr marL="342900" indent="-342900">
              <a:buFont typeface="Arial"/>
              <a:buChar char="•"/>
            </a:pPr>
            <a:endParaRPr lang="en-US" sz="1400" dirty="0">
              <a:solidFill>
                <a:srgbClr val="00808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Potential model based </a:t>
            </a:r>
            <a:r>
              <a:rPr lang="en-US" sz="2000" dirty="0"/>
              <a:t>on </a:t>
            </a:r>
            <a:r>
              <a:rPr lang="en-US" sz="2000" dirty="0" smtClean="0"/>
              <a:t>heavy quark free energy ‘A’ disfavored</a:t>
            </a:r>
            <a:endParaRPr lang="en-US" sz="2400" dirty="0"/>
          </a:p>
          <a:p>
            <a:pPr marL="685800" lvl="1" indent="-228600">
              <a:buAutoNum type="alphaUcPeriod"/>
            </a:pPr>
            <a:endParaRPr lang="en-US" sz="1100" dirty="0">
              <a:solidFill>
                <a:srgbClr val="008080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1143000" y="5540702"/>
            <a:ext cx="7239000" cy="4572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>
                <a:sym typeface="Symbol" charset="0"/>
              </a:rPr>
              <a:t></a:t>
            </a:r>
            <a:r>
              <a:rPr lang="en-US" sz="2400" dirty="0" smtClean="0"/>
              <a:t> suppression indicates color </a:t>
            </a:r>
            <a:r>
              <a:rPr lang="en-US" sz="2400" dirty="0" err="1" smtClean="0"/>
              <a:t>deconfinement</a:t>
            </a:r>
            <a:endParaRPr lang="en-US" sz="2400" dirty="0" smtClean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1676400" y="5987396"/>
            <a:ext cx="579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However</a:t>
            </a:r>
            <a:r>
              <a:rPr lang="en-US" sz="2400" dirty="0" smtClean="0">
                <a:solidFill>
                  <a:srgbClr val="000000"/>
                </a:solidFill>
              </a:rPr>
              <a:t>: CNM effects need further study</a:t>
            </a: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400" b="1" dirty="0" smtClean="0">
                <a:solidFill>
                  <a:srgbClr val="000000"/>
                </a:solidFill>
              </a:rPr>
              <a:t> Planned </a:t>
            </a:r>
            <a:r>
              <a:rPr lang="en-US" sz="2400" b="1" dirty="0" err="1" smtClean="0">
                <a:solidFill>
                  <a:srgbClr val="000000"/>
                </a:solidFill>
              </a:rPr>
              <a:t>p+Au</a:t>
            </a:r>
            <a:r>
              <a:rPr lang="en-US" sz="2400" b="1" dirty="0" smtClean="0">
                <a:solidFill>
                  <a:srgbClr val="000000"/>
                </a:solidFill>
              </a:rPr>
              <a:t> run at RHIC for 2015</a:t>
            </a:r>
          </a:p>
        </p:txBody>
      </p:sp>
    </p:spTree>
    <p:extLst>
      <p:ext uri="{BB962C8B-B14F-4D97-AF65-F5344CB8AC3E}">
        <p14:creationId xmlns:p14="http://schemas.microsoft.com/office/powerpoint/2010/main" val="254735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90599"/>
            <a:ext cx="4801343" cy="460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R</a:t>
            </a:r>
            <a:r>
              <a:rPr lang="en-US" baseline="-25000" dirty="0" smtClean="0"/>
              <a:t>AA </a:t>
            </a:r>
            <a:r>
              <a:rPr lang="en-US" dirty="0" smtClean="0"/>
              <a:t> – RHIC comparison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249" y="5486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38200" y="1143000"/>
            <a:ext cx="319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00FF"/>
                </a:solidFill>
              </a:rPr>
              <a:t>Au+Au</a:t>
            </a:r>
            <a:r>
              <a:rPr lang="hu-HU" sz="1200" b="1" dirty="0" smtClean="0">
                <a:solidFill>
                  <a:srgbClr val="008080"/>
                </a:solidFill>
              </a:rPr>
              <a:t>, </a:t>
            </a:r>
            <a:r>
              <a:rPr lang="hu-HU" sz="1200" b="1" dirty="0" smtClean="0"/>
              <a:t>d+Au:</a:t>
            </a:r>
            <a:r>
              <a:rPr lang="hu-HU" sz="1200" b="1" dirty="0" smtClean="0">
                <a:solidFill>
                  <a:srgbClr val="008080"/>
                </a:solidFill>
              </a:rPr>
              <a:t> </a:t>
            </a:r>
            <a:r>
              <a:rPr lang="hu-HU" sz="1200" b="1" dirty="0">
                <a:solidFill>
                  <a:srgbClr val="008080"/>
                </a:solidFill>
              </a:rPr>
              <a:t>P</a:t>
            </a:r>
            <a:r>
              <a:rPr lang="hu-HU" sz="1200" b="1" dirty="0" smtClean="0">
                <a:solidFill>
                  <a:srgbClr val="008080"/>
                </a:solidFill>
              </a:rPr>
              <a:t>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049" y="5509736"/>
            <a:ext cx="35074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</a:rPr>
              <a:t>PHENIX </a:t>
            </a:r>
            <a:r>
              <a:rPr lang="en-US" sz="1400" b="1" dirty="0">
                <a:solidFill>
                  <a:srgbClr val="008080"/>
                </a:solidFill>
              </a:rPr>
              <a:t>Collaboration, arXiv:1404.2246</a:t>
            </a:r>
          </a:p>
          <a:p>
            <a:endParaRPr lang="en-US" sz="1400" b="1" dirty="0">
              <a:solidFill>
                <a:srgbClr val="008080"/>
              </a:solidFill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4343400" y="1600200"/>
            <a:ext cx="4800600" cy="3810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2778125" algn="l"/>
              </a:tabLst>
            </a:pPr>
            <a:r>
              <a:rPr lang="en-US" sz="2400" dirty="0" smtClean="0"/>
              <a:t>STAR vs. PHENIX:</a:t>
            </a:r>
            <a:br>
              <a:rPr lang="en-US" sz="2400" dirty="0" smtClean="0"/>
            </a:br>
            <a:r>
              <a:rPr lang="en-US" sz="2400" dirty="0" smtClean="0"/>
              <a:t>data are consistent</a:t>
            </a:r>
            <a:endParaRPr lang="en-US" sz="2400" i="1" dirty="0" smtClean="0">
              <a:solidFill>
                <a:srgbClr val="000000"/>
              </a:solidFill>
            </a:endParaRPr>
          </a:p>
          <a:p>
            <a:pPr>
              <a:tabLst>
                <a:tab pos="2778125" algn="l"/>
              </a:tabLst>
            </a:pP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21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599"/>
            <a:ext cx="4800600" cy="4607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R</a:t>
            </a:r>
            <a:r>
              <a:rPr lang="en-US" baseline="-25000" dirty="0" smtClean="0"/>
              <a:t>AA </a:t>
            </a:r>
            <a:r>
              <a:rPr lang="en-US" dirty="0" smtClean="0"/>
              <a:t> – RHIC &amp; LHC comparison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60249" y="5486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838200" y="1143000"/>
            <a:ext cx="31992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 smtClean="0">
                <a:solidFill>
                  <a:srgbClr val="0000FF"/>
                </a:solidFill>
              </a:rPr>
              <a:t>Au+Au</a:t>
            </a:r>
            <a:r>
              <a:rPr lang="hu-HU" sz="1200" b="1" dirty="0" smtClean="0">
                <a:solidFill>
                  <a:srgbClr val="008080"/>
                </a:solidFill>
              </a:rPr>
              <a:t>, </a:t>
            </a:r>
            <a:r>
              <a:rPr lang="hu-HU" sz="1200" b="1" dirty="0" smtClean="0"/>
              <a:t>d+Au:</a:t>
            </a:r>
            <a:r>
              <a:rPr lang="hu-HU" sz="1200" b="1" dirty="0" smtClean="0">
                <a:solidFill>
                  <a:srgbClr val="008080"/>
                </a:solidFill>
              </a:rPr>
              <a:t> </a:t>
            </a:r>
            <a:r>
              <a:rPr lang="hu-HU" sz="1200" b="1" dirty="0">
                <a:solidFill>
                  <a:srgbClr val="008080"/>
                </a:solidFill>
              </a:rPr>
              <a:t>P</a:t>
            </a:r>
            <a:r>
              <a:rPr lang="hu-HU" sz="1200" b="1" dirty="0" smtClean="0">
                <a:solidFill>
                  <a:srgbClr val="008080"/>
                </a:solidFill>
              </a:rPr>
              <a:t>hys.Lett</a:t>
            </a:r>
            <a:r>
              <a:rPr lang="hu-HU" sz="1200" b="1" dirty="0">
                <a:solidFill>
                  <a:srgbClr val="008080"/>
                </a:solidFill>
              </a:rPr>
              <a:t>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0049" y="5509736"/>
            <a:ext cx="3813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80"/>
                </a:solidFill>
              </a:rPr>
              <a:t>PHENIX </a:t>
            </a:r>
            <a:r>
              <a:rPr lang="en-US" sz="1400" b="1" dirty="0">
                <a:solidFill>
                  <a:srgbClr val="008080"/>
                </a:solidFill>
              </a:rPr>
              <a:t>Collaboration, arXiv:1404.2246</a:t>
            </a:r>
          </a:p>
          <a:p>
            <a:r>
              <a:rPr lang="en-US" sz="1400" b="1" dirty="0">
                <a:solidFill>
                  <a:srgbClr val="008080"/>
                </a:solidFill>
              </a:rPr>
              <a:t>CMS Collaboration, </a:t>
            </a:r>
            <a:r>
              <a:rPr lang="hu-HU" sz="1400" b="1" dirty="0">
                <a:solidFill>
                  <a:srgbClr val="008080"/>
                </a:solidFill>
              </a:rPr>
              <a:t>PRL 109 (2012) 222301 </a:t>
            </a: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4343400" y="1600200"/>
            <a:ext cx="4800600" cy="449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tabLst>
                <a:tab pos="2778125" algn="l"/>
              </a:tabLst>
            </a:pPr>
            <a:r>
              <a:rPr lang="en-US" sz="2400" dirty="0" smtClean="0"/>
              <a:t>STAR vs. PHENIX:</a:t>
            </a:r>
            <a:br>
              <a:rPr lang="en-US" sz="2400" dirty="0" smtClean="0"/>
            </a:br>
            <a:r>
              <a:rPr lang="en-US" sz="2400" dirty="0" smtClean="0"/>
              <a:t>data are consistent</a:t>
            </a:r>
          </a:p>
          <a:p>
            <a:pPr>
              <a:tabLst>
                <a:tab pos="2778125" algn="l"/>
              </a:tabLst>
            </a:pPr>
            <a:endParaRPr lang="en-US" sz="2400" dirty="0" smtClean="0"/>
          </a:p>
          <a:p>
            <a:pPr>
              <a:tabLst>
                <a:tab pos="2778125" algn="l"/>
              </a:tabLst>
            </a:pPr>
            <a:r>
              <a:rPr lang="en-US" sz="2400" dirty="0" smtClean="0"/>
              <a:t>RHIC vs. LHC:</a:t>
            </a:r>
          </a:p>
          <a:p>
            <a:pPr lvl="1">
              <a:tabLst>
                <a:tab pos="2778125" algn="l"/>
              </a:tabLst>
            </a:pPr>
            <a:r>
              <a:rPr lang="en-US" sz="2000" dirty="0" smtClean="0"/>
              <a:t>High-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part</a:t>
            </a:r>
            <a:r>
              <a:rPr lang="en-US" sz="2000" dirty="0" smtClean="0"/>
              <a:t> suppression comparable at LHC and RHIC</a:t>
            </a:r>
          </a:p>
          <a:p>
            <a:pPr lvl="1">
              <a:tabLst>
                <a:tab pos="2778125" algn="l"/>
              </a:tabLst>
            </a:pPr>
            <a:r>
              <a:rPr lang="en-US" sz="2000" dirty="0"/>
              <a:t>Suppression of </a:t>
            </a:r>
            <a:r>
              <a:rPr lang="en-US" sz="2000" dirty="0">
                <a:sym typeface="Symbol" charset="0"/>
              </a:rPr>
              <a:t> appears to be ~flat at </a:t>
            </a:r>
            <a:r>
              <a:rPr lang="en-US" sz="2000" dirty="0" smtClean="0"/>
              <a:t>LHC</a:t>
            </a:r>
            <a:endParaRPr lang="en-US" sz="2400" dirty="0" smtClean="0">
              <a:sym typeface="Wingdings"/>
            </a:endParaRPr>
          </a:p>
          <a:p>
            <a:pPr marL="457200" lvl="1" indent="0">
              <a:buNone/>
              <a:tabLst>
                <a:tab pos="2778125" algn="l"/>
              </a:tabLst>
            </a:pPr>
            <a:r>
              <a:rPr lang="en-US" sz="2400" dirty="0" smtClean="0">
                <a:solidFill>
                  <a:srgbClr val="000066"/>
                </a:solidFill>
                <a:sym typeface="Wingdings"/>
              </a:rPr>
              <a:t> is </a:t>
            </a:r>
            <a:r>
              <a:rPr lang="en-US" sz="2400" dirty="0" smtClean="0">
                <a:solidFill>
                  <a:srgbClr val="000066"/>
                </a:solidFill>
              </a:rPr>
              <a:t>suppression driven </a:t>
            </a:r>
            <a:br>
              <a:rPr lang="en-US" sz="2400" dirty="0" smtClean="0">
                <a:solidFill>
                  <a:srgbClr val="000066"/>
                </a:solidFill>
              </a:rPr>
            </a:br>
            <a:r>
              <a:rPr lang="en-US" sz="2400" dirty="0" smtClean="0">
                <a:solidFill>
                  <a:srgbClr val="000066"/>
                </a:solidFill>
              </a:rPr>
              <a:t>    by the energy density?</a:t>
            </a:r>
            <a:endParaRPr lang="en-US" sz="2400" i="1" dirty="0" smtClean="0">
              <a:solidFill>
                <a:srgbClr val="000066"/>
              </a:solidFill>
            </a:endParaRPr>
          </a:p>
          <a:p>
            <a:pPr marL="0" indent="0">
              <a:buNone/>
              <a:tabLst>
                <a:tab pos="2778125" algn="l"/>
              </a:tabLst>
            </a:pPr>
            <a:r>
              <a:rPr lang="en-US" sz="2400" i="1" dirty="0" smtClean="0">
                <a:solidFill>
                  <a:srgbClr val="000000"/>
                </a:solidFill>
              </a:rPr>
              <a:t> </a:t>
            </a:r>
            <a:endParaRPr lang="en-US" sz="2400" i="1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2778125" algn="l"/>
              </a:tabLst>
            </a:pPr>
            <a:r>
              <a:rPr lang="en-US" sz="2400" i="1" dirty="0" smtClean="0">
                <a:solidFill>
                  <a:srgbClr val="000000"/>
                </a:solidFill>
              </a:rPr>
              <a:t>Note the uncertainties, however</a:t>
            </a:r>
            <a:endParaRPr lang="en-US" sz="1200" i="1" dirty="0" smtClean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2778125" algn="l"/>
              </a:tabLst>
            </a:pPr>
            <a:endParaRPr lang="en-US" sz="2400" i="1" dirty="0" smtClean="0">
              <a:solidFill>
                <a:srgbClr val="000000"/>
              </a:solidFill>
            </a:endParaRPr>
          </a:p>
          <a:p>
            <a:pPr>
              <a:tabLst>
                <a:tab pos="2778125" algn="l"/>
              </a:tabLst>
            </a:pPr>
            <a:endParaRPr lang="en-US" sz="2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518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1219200"/>
            <a:ext cx="4989326" cy="3581401"/>
            <a:chOff x="268474" y="1295398"/>
            <a:chExt cx="4989326" cy="358140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972436" y="591436"/>
              <a:ext cx="3581401" cy="498932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4377999" y="1899249"/>
              <a:ext cx="2702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B</a:t>
              </a:r>
              <a:endParaRPr lang="en-US" sz="10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>
                <a:sym typeface="Symbol" charset="0"/>
              </a:rPr>
              <a:t>(1S) </a:t>
            </a:r>
            <a:r>
              <a:rPr lang="en-US" dirty="0" smtClean="0">
                <a:sym typeface="Symbol" charset="0"/>
              </a:rPr>
              <a:t>R</a:t>
            </a:r>
            <a:r>
              <a:rPr lang="en-US" baseline="-25000" dirty="0" smtClean="0">
                <a:sym typeface="Symbol" charset="0"/>
              </a:rPr>
              <a:t>AA</a:t>
            </a:r>
            <a:r>
              <a:rPr lang="en-US" dirty="0" smtClean="0">
                <a:sym typeface="Symbol" charset="0"/>
              </a:rPr>
              <a:t> in </a:t>
            </a:r>
            <a:r>
              <a:rPr lang="en-US" dirty="0" err="1" smtClean="0">
                <a:sym typeface="Symbol" charset="0"/>
              </a:rPr>
              <a:t>Au</a:t>
            </a:r>
            <a:r>
              <a:rPr lang="en-US" dirty="0" err="1" smtClean="0">
                <a:sym typeface="Symbol" charset="0"/>
              </a:rPr>
              <a:t>+</a:t>
            </a:r>
            <a:r>
              <a:rPr lang="en-US" dirty="0" err="1" smtClean="0">
                <a:sym typeface="Symbol" charset="0"/>
              </a:rPr>
              <a:t>Au</a:t>
            </a:r>
            <a:endParaRPr lang="en-US" dirty="0"/>
          </a:p>
        </p:txBody>
      </p:sp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609600" y="4953000"/>
            <a:ext cx="7543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err="1" smtClean="0"/>
              <a:t>ϒ</a:t>
            </a:r>
            <a:r>
              <a:rPr lang="en-US" sz="2400" dirty="0" smtClean="0"/>
              <a:t>(</a:t>
            </a:r>
            <a:r>
              <a:rPr lang="en-US" sz="2400" dirty="0"/>
              <a:t>1S) </a:t>
            </a:r>
            <a:r>
              <a:rPr lang="en-US" sz="2400" dirty="0" smtClean="0"/>
              <a:t>R</a:t>
            </a:r>
            <a:r>
              <a:rPr lang="en-US" sz="2400" baseline="-25000" dirty="0" smtClean="0"/>
              <a:t>AA</a:t>
            </a:r>
            <a:r>
              <a:rPr lang="en-US" sz="2400" dirty="0" smtClean="0"/>
              <a:t> is </a:t>
            </a:r>
            <a:r>
              <a:rPr lang="en-US" sz="2400" dirty="0"/>
              <a:t>consistent with </a:t>
            </a:r>
            <a:r>
              <a:rPr lang="en-US" sz="2400" dirty="0" smtClean="0"/>
              <a:t>unity </a:t>
            </a:r>
            <a:r>
              <a:rPr lang="en-US" sz="2400" dirty="0"/>
              <a:t>in </a:t>
            </a:r>
            <a:r>
              <a:rPr lang="en-US" sz="2400" dirty="0" err="1" smtClean="0"/>
              <a:t>d+Au</a:t>
            </a:r>
            <a:r>
              <a:rPr lang="en-US" sz="2400" dirty="0" smtClean="0"/>
              <a:t> </a:t>
            </a:r>
            <a:r>
              <a:rPr lang="en-US" sz="2400" dirty="0"/>
              <a:t>and peripheral and mid-central </a:t>
            </a:r>
            <a:r>
              <a:rPr lang="en-US" sz="2400" dirty="0" err="1" smtClean="0"/>
              <a:t>Au+Au</a:t>
            </a:r>
            <a:endParaRPr lang="en-US" sz="2400" dirty="0"/>
          </a:p>
          <a:p>
            <a:r>
              <a:rPr lang="en-US" sz="2400" dirty="0"/>
              <a:t>Indication of suppression consistent with model calculation in central </a:t>
            </a:r>
            <a:r>
              <a:rPr lang="en-US" sz="2400" dirty="0" err="1" smtClean="0"/>
              <a:t>Au+Au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1524000"/>
            <a:ext cx="3429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66"/>
                </a:solidFill>
              </a:rPr>
              <a:t>Model calculations</a:t>
            </a:r>
          </a:p>
          <a:p>
            <a:pPr marL="342900" indent="-342900">
              <a:buFont typeface="Arial"/>
              <a:buChar char="•"/>
            </a:pPr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Strickland-</a:t>
            </a:r>
            <a:r>
              <a:rPr lang="en-US" dirty="0" err="1" smtClean="0"/>
              <a:t>Bazov</a:t>
            </a:r>
            <a:r>
              <a:rPr lang="en-US" dirty="0" smtClean="0"/>
              <a:t> model B:</a:t>
            </a:r>
            <a:br>
              <a:rPr lang="en-US" dirty="0" smtClean="0"/>
            </a:br>
            <a:r>
              <a:rPr lang="en-US" dirty="0" smtClean="0"/>
              <a:t>Hot and cold effects</a:t>
            </a:r>
            <a:br>
              <a:rPr lang="en-US" dirty="0" smtClean="0"/>
            </a:br>
            <a:r>
              <a:rPr lang="en-US" sz="1400" b="1" dirty="0" err="1" smtClean="0">
                <a:solidFill>
                  <a:srgbClr val="008080"/>
                </a:solidFill>
              </a:rPr>
              <a:t>Nucl</a:t>
            </a:r>
            <a:r>
              <a:rPr lang="en-US" sz="1400" b="1" dirty="0">
                <a:solidFill>
                  <a:srgbClr val="008080"/>
                </a:solidFill>
              </a:rPr>
              <a:t>. Phys.  A879, 25 (2012)</a:t>
            </a:r>
          </a:p>
          <a:p>
            <a:endParaRPr lang="en-US" dirty="0" smtClean="0"/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Liu-Chen model:</a:t>
            </a:r>
            <a:br>
              <a:rPr lang="en-US" dirty="0" smtClean="0"/>
            </a:br>
            <a:r>
              <a:rPr lang="en-US" dirty="0" smtClean="0"/>
              <a:t>Dissociation of </a:t>
            </a:r>
            <a:r>
              <a:rPr lang="en-US" dirty="0" err="1" smtClean="0"/>
              <a:t>Quarkonium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No CNM effects</a:t>
            </a:r>
            <a:br>
              <a:rPr lang="en-US" dirty="0" smtClean="0"/>
            </a:br>
            <a:r>
              <a:rPr lang="hu-HU" sz="1400" b="1" dirty="0">
                <a:solidFill>
                  <a:srgbClr val="008080"/>
                </a:solidFill>
              </a:rPr>
              <a:t>Phys</a:t>
            </a:r>
            <a:r>
              <a:rPr lang="hu-HU" sz="1400" b="1" dirty="0" smtClean="0">
                <a:solidFill>
                  <a:srgbClr val="008080"/>
                </a:solidFill>
              </a:rPr>
              <a:t>. Lett. B697 (</a:t>
            </a:r>
            <a:r>
              <a:rPr lang="hu-HU" sz="1400" b="1" dirty="0">
                <a:solidFill>
                  <a:srgbClr val="008080"/>
                </a:solidFill>
              </a:rPr>
              <a:t>2011) 32</a:t>
            </a:r>
            <a:endParaRPr lang="en-US" sz="1400" b="1" dirty="0" smtClean="0">
              <a:solidFill>
                <a:srgbClr val="00808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77083" y="114300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42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0" dirty="0" err="1" smtClean="0"/>
              <a:t>Quarkonia</a:t>
            </a:r>
            <a:r>
              <a:rPr lang="en-US" dirty="0"/>
              <a:t> </a:t>
            </a:r>
            <a:r>
              <a:rPr lang="en-US" dirty="0" smtClean="0"/>
              <a:t>in the </a:t>
            </a:r>
            <a:r>
              <a:rPr lang="en-US" b="0" dirty="0" err="1" smtClean="0"/>
              <a:t>sQGP</a:t>
            </a:r>
            <a:endParaRPr lang="en-US" b="0" dirty="0"/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143000"/>
            <a:ext cx="87630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 smtClean="0"/>
              <a:t>Debye screening of heavy quark potential</a:t>
            </a:r>
            <a:br>
              <a:rPr lang="en-US" sz="2800" dirty="0" smtClean="0"/>
            </a:br>
            <a:r>
              <a:rPr lang="en-US" sz="2800" dirty="0" smtClean="0">
                <a:sym typeface="Wingdings"/>
              </a:rPr>
              <a:t> </a:t>
            </a:r>
            <a:r>
              <a:rPr lang="en-US" sz="2800" dirty="0" err="1" smtClean="0"/>
              <a:t>Quarkonium</a:t>
            </a:r>
            <a:r>
              <a:rPr lang="en-US" sz="2800" dirty="0" smtClean="0"/>
              <a:t> states are expected to dissociate</a:t>
            </a: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rPr>
              <a:t>		</a:t>
            </a:r>
            <a:r>
              <a:rPr lang="en-US" sz="16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T</a:t>
            </a:r>
            <a:r>
              <a:rPr lang="en-US" sz="16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Matsui, H. </a:t>
            </a:r>
            <a:r>
              <a:rPr lang="en-US" sz="16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Satz</a:t>
            </a:r>
            <a:r>
              <a:rPr lang="en-US" sz="16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, </a:t>
            </a:r>
            <a:r>
              <a:rPr lang="en-US" sz="16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Phys.Lett</a:t>
            </a:r>
            <a:r>
              <a:rPr lang="en-US" sz="16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B178, 416 (1986</a:t>
            </a:r>
            <a:r>
              <a:rPr lang="en-US" sz="16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600" y="25146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tabLst>
                <a:tab pos="914400" algn="l"/>
              </a:tabLst>
            </a:pP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Charmonia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: J/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Ψ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, 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Ψ</a:t>
            </a:r>
            <a:r>
              <a:rPr lang="ja-JP" altLang="en-US" b="1" kern="0" dirty="0">
                <a:solidFill>
                  <a:srgbClr val="000000"/>
                </a:solidFill>
                <a:latin typeface="Optima"/>
                <a:cs typeface="Optima"/>
              </a:rPr>
              <a:t>’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, 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χ</a:t>
            </a:r>
            <a:r>
              <a:rPr lang="en-US" b="1" kern="0" baseline="-25000" dirty="0" err="1">
                <a:solidFill>
                  <a:srgbClr val="000000"/>
                </a:solidFill>
                <a:latin typeface="Optima"/>
                <a:cs typeface="Optima"/>
              </a:rPr>
              <a:t>c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 	     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Bottomonia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: 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  <a:sym typeface="Symbol" charset="0"/>
              </a:rPr>
              <a:t>(1S), (2S), (3S),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χ</a:t>
            </a:r>
            <a:r>
              <a:rPr lang="en-US" b="1" kern="0" baseline="-25000" dirty="0" err="1">
                <a:solidFill>
                  <a:srgbClr val="000000"/>
                </a:solidFill>
                <a:latin typeface="Optima"/>
                <a:cs typeface="Optima"/>
              </a:rPr>
              <a:t>B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  <a:sym typeface="Symbo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482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states in </a:t>
            </a:r>
            <a:r>
              <a:rPr lang="en-US" dirty="0" err="1" smtClean="0"/>
              <a:t>Au+Au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4787189" cy="3352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382166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110999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5029200" y="1219200"/>
            <a:ext cx="3810000" cy="3200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Central </a:t>
            </a:r>
            <a:r>
              <a:rPr lang="en-US" sz="2800" dirty="0" err="1" smtClean="0"/>
              <a:t>Au</a:t>
            </a:r>
            <a:r>
              <a:rPr lang="en-US" sz="2800" dirty="0" err="1" smtClean="0"/>
              <a:t>+Au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Excited </a:t>
            </a:r>
            <a:r>
              <a:rPr lang="en-US" sz="2400" dirty="0">
                <a:solidFill>
                  <a:srgbClr val="000000"/>
                </a:solidFill>
              </a:rPr>
              <a:t>states </a:t>
            </a:r>
            <a:r>
              <a:rPr lang="en-US" sz="2400" dirty="0" err="1">
                <a:solidFill>
                  <a:srgbClr val="000000"/>
                </a:solidFill>
              </a:rPr>
              <a:t>ϒ</a:t>
            </a:r>
            <a:r>
              <a:rPr lang="en-US" sz="2400" dirty="0">
                <a:solidFill>
                  <a:srgbClr val="000000"/>
                </a:solidFill>
              </a:rPr>
              <a:t>(2S) </a:t>
            </a:r>
            <a:r>
              <a:rPr lang="en-US" sz="2400" dirty="0" smtClean="0">
                <a:solidFill>
                  <a:srgbClr val="000000"/>
                </a:solidFill>
              </a:rPr>
              <a:t>and </a:t>
            </a:r>
            <a:r>
              <a:rPr lang="en-US" sz="2400" dirty="0" err="1">
                <a:solidFill>
                  <a:srgbClr val="000000"/>
                </a:solidFill>
              </a:rPr>
              <a:t>ϒ</a:t>
            </a:r>
            <a:r>
              <a:rPr lang="en-US" sz="2400" dirty="0">
                <a:solidFill>
                  <a:srgbClr val="000000"/>
                </a:solidFill>
              </a:rPr>
              <a:t>(3S) </a:t>
            </a:r>
            <a:r>
              <a:rPr lang="en-US" sz="2400" dirty="0" smtClean="0">
                <a:solidFill>
                  <a:srgbClr val="000000"/>
                </a:solidFill>
              </a:rPr>
              <a:t>consistent with complete melting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ϒ</a:t>
            </a:r>
            <a:r>
              <a:rPr lang="en-US" sz="2400" dirty="0">
                <a:solidFill>
                  <a:srgbClr val="000000"/>
                </a:solidFill>
              </a:rPr>
              <a:t>(1S) suppression is similar to high-</a:t>
            </a:r>
            <a:r>
              <a:rPr lang="en-US" sz="2400" dirty="0" err="1">
                <a:solidFill>
                  <a:srgbClr val="000000"/>
                </a:solidFill>
              </a:rPr>
              <a:t>p</a:t>
            </a:r>
            <a:r>
              <a:rPr lang="en-US" sz="2400" baseline="-25000" dirty="0" err="1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J/</a:t>
            </a:r>
            <a:r>
              <a:rPr lang="en-US" sz="2400" dirty="0" err="1">
                <a:solidFill>
                  <a:srgbClr val="000000"/>
                </a:solidFill>
              </a:rPr>
              <a:t>ψ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43232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29200" y="1219200"/>
            <a:ext cx="3810000" cy="3200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Central </a:t>
            </a:r>
            <a:r>
              <a:rPr lang="en-US" sz="2800" dirty="0" err="1" smtClean="0"/>
              <a:t>Au</a:t>
            </a:r>
            <a:r>
              <a:rPr lang="en-US" sz="2800" dirty="0" err="1" smtClean="0"/>
              <a:t>+Au</a:t>
            </a:r>
            <a:r>
              <a:rPr lang="en-US" sz="2800" dirty="0" smtClean="0"/>
              <a:t>:</a:t>
            </a:r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400" dirty="0" smtClean="0">
                <a:solidFill>
                  <a:srgbClr val="000000"/>
                </a:solidFill>
              </a:rPr>
              <a:t>Excited </a:t>
            </a:r>
            <a:r>
              <a:rPr lang="en-US" sz="2400" dirty="0">
                <a:solidFill>
                  <a:srgbClr val="000000"/>
                </a:solidFill>
              </a:rPr>
              <a:t>states </a:t>
            </a:r>
            <a:r>
              <a:rPr lang="en-US" sz="2400" dirty="0" err="1">
                <a:solidFill>
                  <a:srgbClr val="000000"/>
                </a:solidFill>
              </a:rPr>
              <a:t>ϒ</a:t>
            </a:r>
            <a:r>
              <a:rPr lang="en-US" sz="2400" dirty="0">
                <a:solidFill>
                  <a:srgbClr val="000000"/>
                </a:solidFill>
              </a:rPr>
              <a:t>(2S) </a:t>
            </a:r>
            <a:r>
              <a:rPr lang="en-US" sz="2400" dirty="0" smtClean="0">
                <a:solidFill>
                  <a:srgbClr val="000000"/>
                </a:solidFill>
              </a:rPr>
              <a:t>and </a:t>
            </a:r>
            <a:r>
              <a:rPr lang="en-US" sz="2400" dirty="0" err="1">
                <a:solidFill>
                  <a:srgbClr val="000000"/>
                </a:solidFill>
              </a:rPr>
              <a:t>ϒ</a:t>
            </a:r>
            <a:r>
              <a:rPr lang="en-US" sz="2400" dirty="0">
                <a:solidFill>
                  <a:srgbClr val="000000"/>
                </a:solidFill>
              </a:rPr>
              <a:t>(3S) </a:t>
            </a:r>
            <a:r>
              <a:rPr lang="en-US" sz="2400" dirty="0" smtClean="0">
                <a:solidFill>
                  <a:srgbClr val="000000"/>
                </a:solidFill>
              </a:rPr>
              <a:t>consistent with complete melting</a:t>
            </a:r>
          </a:p>
          <a:p>
            <a:endParaRPr lang="en-US" sz="1400" dirty="0">
              <a:solidFill>
                <a:srgbClr val="000000"/>
              </a:solidFill>
            </a:endParaRPr>
          </a:p>
          <a:p>
            <a:r>
              <a:rPr lang="en-US" sz="2400" dirty="0" err="1">
                <a:solidFill>
                  <a:srgbClr val="000000"/>
                </a:solidFill>
              </a:rPr>
              <a:t>ϒ</a:t>
            </a:r>
            <a:r>
              <a:rPr lang="en-US" sz="2400" dirty="0">
                <a:solidFill>
                  <a:srgbClr val="000000"/>
                </a:solidFill>
              </a:rPr>
              <a:t>(1S) suppression is similar to high-</a:t>
            </a:r>
            <a:r>
              <a:rPr lang="en-US" sz="2400" dirty="0" err="1">
                <a:solidFill>
                  <a:srgbClr val="000000"/>
                </a:solidFill>
              </a:rPr>
              <a:t>p</a:t>
            </a:r>
            <a:r>
              <a:rPr lang="en-US" sz="2400" baseline="-25000" dirty="0" err="1">
                <a:solidFill>
                  <a:srgbClr val="000000"/>
                </a:solidFill>
              </a:rPr>
              <a:t>T</a:t>
            </a:r>
            <a:r>
              <a:rPr lang="en-US" sz="2400" dirty="0">
                <a:solidFill>
                  <a:srgbClr val="000000"/>
                </a:solidFill>
              </a:rPr>
              <a:t> J/</a:t>
            </a:r>
            <a:r>
              <a:rPr lang="en-US" sz="2400" dirty="0" err="1">
                <a:solidFill>
                  <a:srgbClr val="000000"/>
                </a:solidFill>
              </a:rPr>
              <a:t>ψ</a:t>
            </a:r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4787189" cy="33528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762000" y="5410200"/>
            <a:ext cx="76200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err="1" smtClean="0"/>
              <a:t>ϒ</a:t>
            </a:r>
            <a:r>
              <a:rPr lang="en-US" sz="2400" dirty="0" smtClean="0"/>
              <a:t> suppression pattern supports sequential melting</a:t>
            </a: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states in </a:t>
            </a:r>
            <a:r>
              <a:rPr lang="en-US" dirty="0" err="1" smtClean="0"/>
              <a:t>Au+Au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382166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0" y="110999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35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71600"/>
            <a:ext cx="4787189" cy="3352800"/>
          </a:xfrm>
          <a:prstGeom prst="rect">
            <a:avLst/>
          </a:prstGeom>
        </p:spPr>
      </p:pic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Excited </a:t>
            </a:r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states – LHC comparison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81400" y="382166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Au+Au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 bwMode="auto">
          <a:xfrm>
            <a:off x="1066800" y="5257800"/>
            <a:ext cx="7010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/>
              <a:t>RHIC 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/>
              <a:t>=</a:t>
            </a:r>
            <a:r>
              <a:rPr lang="en-US" sz="2400" dirty="0" smtClean="0"/>
              <a:t>200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err="1" smtClean="0"/>
              <a:t>Au+Au</a:t>
            </a:r>
            <a:r>
              <a:rPr lang="en-US" sz="2400" dirty="0" smtClean="0"/>
              <a:t> and </a:t>
            </a:r>
            <a:br>
              <a:rPr lang="en-US" sz="2400" dirty="0" smtClean="0"/>
            </a:br>
            <a:r>
              <a:rPr lang="en-US" sz="2400" dirty="0" smtClean="0"/>
              <a:t>LHC </a:t>
            </a:r>
            <a:r>
              <a:rPr lang="en-US" sz="2400" dirty="0"/>
              <a:t>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/>
              <a:t>=</a:t>
            </a:r>
            <a:r>
              <a:rPr lang="en-US" sz="2400" dirty="0" smtClean="0"/>
              <a:t>2.76 </a:t>
            </a:r>
            <a:r>
              <a:rPr lang="en-US" sz="2400" dirty="0" err="1" smtClean="0"/>
              <a:t>TeV</a:t>
            </a:r>
            <a:r>
              <a:rPr lang="en-US" sz="2400" dirty="0" smtClean="0"/>
              <a:t> </a:t>
            </a:r>
            <a:r>
              <a:rPr lang="en-US" sz="2400" dirty="0" err="1" smtClean="0"/>
              <a:t>Pb+Pb</a:t>
            </a:r>
            <a:r>
              <a:rPr lang="en-US" sz="2400" dirty="0" smtClean="0"/>
              <a:t> collisions:</a:t>
            </a:r>
            <a:br>
              <a:rPr lang="en-US" sz="2400" dirty="0" smtClean="0"/>
            </a:br>
            <a:r>
              <a:rPr lang="en-US" sz="2400" dirty="0" smtClean="0"/>
              <a:t>Similar suppression of central </a:t>
            </a:r>
            <a:r>
              <a:rPr lang="en-US" sz="2400" dirty="0" err="1"/>
              <a:t>ϒ</a:t>
            </a:r>
            <a:r>
              <a:rPr lang="en-US" sz="2400" dirty="0"/>
              <a:t>(1S</a:t>
            </a:r>
            <a:r>
              <a:rPr lang="en-US" sz="2400" dirty="0" smtClean="0"/>
              <a:t>)</a:t>
            </a:r>
          </a:p>
        </p:txBody>
      </p:sp>
      <p:pic>
        <p:nvPicPr>
          <p:cNvPr id="13" name="Picture 12" descr="CMS Quarkonia RAA vs Binding Energ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608" y="990600"/>
            <a:ext cx="4282392" cy="389418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524000" y="1109990"/>
            <a:ext cx="21178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200" b="1" dirty="0">
                <a:solidFill>
                  <a:srgbClr val="008080"/>
                </a:solidFill>
              </a:rPr>
              <a:t>Phys.Lett. B735 (2014) 127</a:t>
            </a:r>
            <a:endParaRPr lang="en-US" sz="12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853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analyses underway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69944" y="910598"/>
            <a:ext cx="3784454" cy="39444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259" y="910598"/>
            <a:ext cx="3784454" cy="3944458"/>
          </a:xfrm>
          <a:prstGeom prst="rect">
            <a:avLst/>
          </a:prstGeom>
        </p:spPr>
      </p:pic>
      <p:sp>
        <p:nvSpPr>
          <p:cNvPr id="19" name="Content Placeholder 1"/>
          <p:cNvSpPr txBox="1">
            <a:spLocks/>
          </p:cNvSpPr>
          <p:nvPr/>
        </p:nvSpPr>
        <p:spPr bwMode="auto">
          <a:xfrm>
            <a:off x="4584182" y="4648200"/>
            <a:ext cx="410261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err="1" smtClean="0"/>
              <a:t>Au+Au</a:t>
            </a:r>
            <a:r>
              <a:rPr lang="en-US" sz="2400" dirty="0" smtClean="0"/>
              <a:t> </a:t>
            </a:r>
            <a:r>
              <a:rPr lang="en-US" sz="2400" dirty="0"/>
              <a:t>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/>
              <a:t>=200 </a:t>
            </a:r>
            <a:r>
              <a:rPr lang="en-US" sz="2400" dirty="0" err="1" smtClean="0"/>
              <a:t>GeV</a:t>
            </a:r>
            <a:r>
              <a:rPr lang="en-US" sz="2400" dirty="0" smtClean="0"/>
              <a:t>, 2011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~ 2800 </a:t>
            </a:r>
            <a:r>
              <a:rPr lang="en-US" sz="2000" dirty="0">
                <a:solidFill>
                  <a:srgbClr val="000000"/>
                </a:solidFill>
              </a:rPr>
              <a:t>ub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baseline="30000" dirty="0" smtClean="0">
                <a:solidFill>
                  <a:srgbClr val="000000"/>
                </a:solidFill>
              </a:rPr>
              <a:t>1</a:t>
            </a:r>
            <a:endParaRPr lang="en-US" sz="2000" baseline="30000" dirty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same setup as in 2010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0" name="Content Placeholder 1"/>
          <p:cNvSpPr txBox="1">
            <a:spLocks/>
          </p:cNvSpPr>
          <p:nvPr/>
        </p:nvSpPr>
        <p:spPr bwMode="auto">
          <a:xfrm>
            <a:off x="469382" y="46482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dirty="0" err="1" smtClean="0"/>
              <a:t>p+p</a:t>
            </a:r>
            <a:r>
              <a:rPr lang="en-US" sz="2400" dirty="0" smtClean="0"/>
              <a:t> </a:t>
            </a:r>
            <a:r>
              <a:rPr lang="en-US" sz="2400" dirty="0"/>
              <a:t>√</a:t>
            </a:r>
            <a:r>
              <a:rPr lang="en-US" sz="2400" dirty="0" smtClean="0"/>
              <a:t>s=</a:t>
            </a:r>
            <a:r>
              <a:rPr lang="en-US" sz="2400" dirty="0"/>
              <a:t>500 </a:t>
            </a:r>
            <a:r>
              <a:rPr lang="en-US" sz="2400" dirty="0" err="1" smtClean="0"/>
              <a:t>GeV</a:t>
            </a:r>
            <a:r>
              <a:rPr lang="en-US" sz="2400" dirty="0"/>
              <a:t>,</a:t>
            </a:r>
            <a:r>
              <a:rPr lang="en-US" sz="2400" dirty="0" smtClean="0"/>
              <a:t> 2011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</a:rPr>
              <a:t>	~ 22 pb</a:t>
            </a:r>
            <a:r>
              <a:rPr lang="en-US" sz="2000" baseline="30000" dirty="0" smtClean="0">
                <a:solidFill>
                  <a:srgbClr val="000000"/>
                </a:solidFill>
              </a:rPr>
              <a:t>-1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Double x-section, L0-only</a:t>
            </a:r>
          </a:p>
          <a:p>
            <a:r>
              <a:rPr lang="en-US" sz="2000" dirty="0" err="1">
                <a:solidFill>
                  <a:srgbClr val="000000"/>
                </a:solidFill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 spectrum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Excited-to-ground ratio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41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TD 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3943126" cy="2971799"/>
          </a:xfrm>
          <a:prstGeom prst="rect">
            <a:avLst/>
          </a:prstGeom>
        </p:spPr>
      </p:pic>
      <p:pic>
        <p:nvPicPr>
          <p:cNvPr id="16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18919"/>
            <a:ext cx="3657600" cy="24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</a:t>
            </a:r>
            <a:r>
              <a:rPr lang="en-US" dirty="0" err="1" smtClean="0"/>
              <a:t>Muon</a:t>
            </a:r>
            <a:r>
              <a:rPr lang="en-US" dirty="0" smtClean="0"/>
              <a:t> Telescope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00600" y="1066800"/>
            <a:ext cx="3581400" cy="2286000"/>
          </a:xfrm>
        </p:spPr>
        <p:txBody>
          <a:bodyPr/>
          <a:lstStyle/>
          <a:p>
            <a:r>
              <a:rPr lang="en-US" sz="2000" dirty="0" smtClean="0"/>
              <a:t>Outermost, gas detector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</a:t>
            </a:r>
            <a:r>
              <a:rPr lang="en-US" sz="2000" b="1" dirty="0" err="1" smtClean="0"/>
              <a:t>quarkonia</a:t>
            </a:r>
            <a:r>
              <a:rPr lang="en-US" sz="2000" b="1" dirty="0" smtClean="0"/>
              <a:t> through the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channel</a:t>
            </a:r>
          </a:p>
          <a:p>
            <a:r>
              <a:rPr lang="en-US" sz="2000" dirty="0" smtClean="0"/>
              <a:t>Acceptance: </a:t>
            </a:r>
            <a:br>
              <a:rPr lang="en-US" sz="2000" dirty="0" smtClean="0"/>
            </a:br>
            <a:r>
              <a:rPr lang="en-US" sz="2000" dirty="0" smtClean="0"/>
              <a:t>45% in azimuth, |y|&lt;0.5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66991" y="4038600"/>
            <a:ext cx="3872209" cy="2769411"/>
            <a:chOff x="4662191" y="4038600"/>
            <a:chExt cx="3872209" cy="27694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51996" y="3499396"/>
              <a:ext cx="2743200" cy="38216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51942" y="4114800"/>
              <a:ext cx="1542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ϒ</a:t>
              </a:r>
              <a:r>
                <a:rPr lang="en-US" b="1" dirty="0" smtClean="0">
                  <a:solidFill>
                    <a:srgbClr val="FF0000"/>
                  </a:solidFill>
                </a:rPr>
                <a:t> projection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96200" y="6576773"/>
              <a:ext cx="730259" cy="2312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r>
                <a:rPr lang="en-US" sz="1400" dirty="0" smtClean="0"/>
                <a:t>&lt;</a:t>
              </a:r>
              <a:r>
                <a:rPr lang="en-US" sz="1400" dirty="0" err="1" smtClean="0"/>
                <a:t>N</a:t>
              </a:r>
              <a:r>
                <a:rPr lang="en-US" sz="1400" baseline="-25000" dirty="0" err="1" smtClean="0"/>
                <a:t>part</a:t>
              </a:r>
              <a:r>
                <a:rPr lang="en-US" sz="1400" dirty="0"/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62280" y="4246264"/>
              <a:ext cx="479619" cy="279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 smtClean="0"/>
                <a:t>R</a:t>
              </a:r>
              <a:r>
                <a:rPr lang="en-US" sz="1400" baseline="-25000" dirty="0" smtClean="0"/>
                <a:t>AA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62075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MTD mode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3943126" cy="2971799"/>
          </a:xfrm>
          <a:prstGeom prst="rect">
            <a:avLst/>
          </a:prstGeom>
        </p:spPr>
      </p:pic>
      <p:pic>
        <p:nvPicPr>
          <p:cNvPr id="16" name="Picture 4" descr="http://drupal.star.bnl.gov/STAR/files/userfiles/247/platform_oct2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18919"/>
            <a:ext cx="3657600" cy="243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</a:t>
            </a:r>
            <a:r>
              <a:rPr lang="en-US" dirty="0" err="1" smtClean="0"/>
              <a:t>Muon</a:t>
            </a:r>
            <a:r>
              <a:rPr lang="en-US" dirty="0" smtClean="0"/>
              <a:t> Telescope Detector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800600" y="1066800"/>
            <a:ext cx="3581400" cy="2286000"/>
          </a:xfrm>
        </p:spPr>
        <p:txBody>
          <a:bodyPr/>
          <a:lstStyle/>
          <a:p>
            <a:r>
              <a:rPr lang="en-US" sz="2000" dirty="0" smtClean="0"/>
              <a:t>Outermost, gas detector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</a:t>
            </a:r>
            <a:r>
              <a:rPr lang="en-US" sz="2000" b="1" dirty="0" err="1" smtClean="0"/>
              <a:t>quarkonia</a:t>
            </a:r>
            <a:r>
              <a:rPr lang="en-US" sz="2000" b="1" dirty="0" smtClean="0"/>
              <a:t> through the </a:t>
            </a:r>
            <a:r>
              <a:rPr lang="en-US" sz="2000" b="1" dirty="0" err="1" smtClean="0"/>
              <a:t>muon</a:t>
            </a:r>
            <a:r>
              <a:rPr lang="en-US" sz="2000" b="1" dirty="0" smtClean="0"/>
              <a:t> channel</a:t>
            </a:r>
          </a:p>
          <a:p>
            <a:r>
              <a:rPr lang="en-US" sz="2000" dirty="0" smtClean="0"/>
              <a:t>Acceptance: </a:t>
            </a:r>
            <a:br>
              <a:rPr lang="en-US" sz="2000" dirty="0" smtClean="0"/>
            </a:br>
            <a:r>
              <a:rPr lang="en-US" sz="2000" dirty="0" smtClean="0"/>
              <a:t>45% in azimuth, |y|&lt;0.5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966991" y="4038600"/>
            <a:ext cx="3872209" cy="2769411"/>
            <a:chOff x="4662191" y="4038600"/>
            <a:chExt cx="3872209" cy="276941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251996" y="3499396"/>
              <a:ext cx="2743200" cy="382160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251942" y="4114800"/>
              <a:ext cx="1542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>
                  <a:solidFill>
                    <a:srgbClr val="FF0000"/>
                  </a:solidFill>
                </a:rPr>
                <a:t>ϒ</a:t>
              </a:r>
              <a:r>
                <a:rPr lang="en-US" b="1" dirty="0" smtClean="0">
                  <a:solidFill>
                    <a:srgbClr val="FF0000"/>
                  </a:solidFill>
                </a:rPr>
                <a:t> projection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96200" y="6576773"/>
              <a:ext cx="730259" cy="23123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spAutoFit/>
            </a:bodyPr>
            <a:lstStyle/>
            <a:p>
              <a:r>
                <a:rPr lang="en-US" sz="1400" dirty="0" smtClean="0"/>
                <a:t>&lt;</a:t>
              </a:r>
              <a:r>
                <a:rPr lang="en-US" sz="1400" dirty="0" err="1" smtClean="0"/>
                <a:t>N</a:t>
              </a:r>
              <a:r>
                <a:rPr lang="en-US" sz="1400" baseline="-25000" dirty="0" err="1" smtClean="0"/>
                <a:t>part</a:t>
              </a:r>
              <a:r>
                <a:rPr lang="en-US" sz="1400" dirty="0"/>
                <a:t>&gt;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4562280" y="4246264"/>
              <a:ext cx="479619" cy="279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 anchorCtr="0">
              <a:spAutoFit/>
            </a:bodyPr>
            <a:lstStyle/>
            <a:p>
              <a:r>
                <a:rPr lang="en-US" sz="1400" dirty="0" smtClean="0"/>
                <a:t>R</a:t>
              </a:r>
              <a:r>
                <a:rPr lang="en-US" sz="1400" baseline="-25000" dirty="0" smtClean="0"/>
                <a:t>AA</a:t>
              </a:r>
              <a:endParaRPr lang="en-US" sz="1400" dirty="0"/>
            </a:p>
          </p:txBody>
        </p:sp>
      </p:grpSp>
      <p:sp>
        <p:nvSpPr>
          <p:cNvPr id="15" name="Rounded Rectangle 14"/>
          <p:cNvSpPr/>
          <p:nvPr/>
        </p:nvSpPr>
        <p:spPr bwMode="auto">
          <a:xfrm>
            <a:off x="990600" y="3429000"/>
            <a:ext cx="7467600" cy="6096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2400" dirty="0" smtClean="0"/>
              <a:t>Complete in 2014, sampled </a:t>
            </a:r>
            <a:r>
              <a:rPr lang="en-US" sz="2400" dirty="0" smtClean="0">
                <a:solidFill>
                  <a:srgbClr val="000000"/>
                </a:solidFill>
              </a:rPr>
              <a:t>~</a:t>
            </a:r>
            <a:r>
              <a:rPr lang="en-US" sz="2400" dirty="0">
                <a:solidFill>
                  <a:srgbClr val="000000"/>
                </a:solidFill>
              </a:rPr>
              <a:t>13.8 nb</a:t>
            </a:r>
            <a:r>
              <a:rPr lang="en-US" sz="2400" baseline="30000" dirty="0">
                <a:solidFill>
                  <a:srgbClr val="000000"/>
                </a:solidFill>
              </a:rPr>
              <a:t>-1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in </a:t>
            </a:r>
            <a:r>
              <a:rPr lang="en-US" sz="2400" dirty="0" err="1" smtClean="0">
                <a:solidFill>
                  <a:srgbClr val="000000"/>
                </a:solidFill>
              </a:rPr>
              <a:t>Au+Au</a:t>
            </a:r>
            <a:r>
              <a:rPr lang="en-US" sz="2400" dirty="0" smtClean="0">
                <a:solidFill>
                  <a:srgbClr val="000000"/>
                </a:solidFill>
              </a:rPr>
              <a:t> data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231010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04800" y="1371600"/>
            <a:ext cx="868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Strong </a:t>
            </a:r>
            <a:r>
              <a:rPr lang="en-US" sz="2400" dirty="0"/>
              <a:t> </a:t>
            </a:r>
            <a:r>
              <a:rPr lang="en-US" sz="2400" dirty="0" smtClean="0"/>
              <a:t>suppression in 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r>
              <a:rPr lang="en-US" sz="2400" dirty="0" smtClean="0"/>
              <a:t>=200 </a:t>
            </a:r>
            <a:r>
              <a:rPr lang="en-US" sz="2400" dirty="0" err="1" smtClean="0"/>
              <a:t>GeV</a:t>
            </a:r>
            <a:r>
              <a:rPr lang="en-US" sz="2400" dirty="0" smtClean="0"/>
              <a:t> central </a:t>
            </a:r>
            <a:r>
              <a:rPr lang="en-US" sz="2400" dirty="0" err="1" smtClean="0"/>
              <a:t>Au+Au</a:t>
            </a:r>
            <a:r>
              <a:rPr lang="en-US" sz="2400" dirty="0" smtClean="0"/>
              <a:t> data</a:t>
            </a:r>
            <a:endParaRPr lang="en-US" sz="2000" dirty="0"/>
          </a:p>
          <a:p>
            <a:endParaRPr lang="en-US" sz="1200" dirty="0" smtClean="0"/>
          </a:p>
          <a:p>
            <a:r>
              <a:rPr lang="en-US" sz="2400" dirty="0" smtClean="0"/>
              <a:t>New 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 smtClean="0"/>
              <a:t>=193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smtClean="0"/>
              <a:t>U</a:t>
            </a:r>
            <a:r>
              <a:rPr lang="en-US" sz="2400" dirty="0"/>
              <a:t>+U </a:t>
            </a:r>
            <a:r>
              <a:rPr lang="en-US" sz="2400" dirty="0" smtClean="0"/>
              <a:t>measurement confirms </a:t>
            </a:r>
            <a:r>
              <a:rPr lang="en-US" sz="2400" dirty="0" err="1" smtClean="0"/>
              <a:t>Au</a:t>
            </a:r>
            <a:r>
              <a:rPr lang="en-US" sz="2400" dirty="0" err="1"/>
              <a:t>+Au</a:t>
            </a:r>
            <a:r>
              <a:rPr lang="en-US" sz="2400" dirty="0"/>
              <a:t> </a:t>
            </a:r>
            <a:r>
              <a:rPr lang="en-US" sz="2400" dirty="0" smtClean="0"/>
              <a:t>trend and extends </a:t>
            </a:r>
            <a:r>
              <a:rPr lang="en-US" sz="2400" dirty="0"/>
              <a:t>it to higher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part</a:t>
            </a:r>
            <a:endParaRPr lang="en-US" sz="2400" dirty="0"/>
          </a:p>
          <a:p>
            <a:endParaRPr lang="en-US" sz="1200" dirty="0"/>
          </a:p>
          <a:p>
            <a:r>
              <a:rPr lang="en-US" sz="2400" dirty="0"/>
              <a:t>Similar R</a:t>
            </a:r>
            <a:r>
              <a:rPr lang="en-US" sz="2400" baseline="-25000" dirty="0"/>
              <a:t>AA</a:t>
            </a:r>
            <a:r>
              <a:rPr lang="en-US" sz="2400" dirty="0"/>
              <a:t> at RHIC and LHC in most central collisions</a:t>
            </a:r>
          </a:p>
          <a:p>
            <a:endParaRPr lang="en-US" sz="1200" dirty="0"/>
          </a:p>
          <a:p>
            <a:r>
              <a:rPr lang="en-US" sz="2400" dirty="0" smtClean="0"/>
              <a:t>Sequential melting: ground state is suppressed, no evidence for surviving excited states in central </a:t>
            </a:r>
            <a:r>
              <a:rPr lang="en-US" sz="2400" dirty="0" err="1" smtClean="0"/>
              <a:t>Au+Au</a:t>
            </a:r>
            <a:r>
              <a:rPr lang="en-US" sz="2400" dirty="0" smtClean="0"/>
              <a:t> collisions</a:t>
            </a:r>
          </a:p>
          <a:p>
            <a:endParaRPr lang="en-US" sz="1200" baseline="-25000" dirty="0"/>
          </a:p>
          <a:p>
            <a:r>
              <a:rPr lang="en-US" sz="2400" dirty="0" smtClean="0"/>
              <a:t>Unexpected suppression in mid-rapidity </a:t>
            </a:r>
            <a:r>
              <a:rPr lang="en-US" sz="2400" dirty="0" err="1" smtClean="0"/>
              <a:t>d+Au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	CNM </a:t>
            </a:r>
            <a:r>
              <a:rPr lang="en-US" sz="2400" dirty="0">
                <a:solidFill>
                  <a:schemeClr val="tx1"/>
                </a:solidFill>
                <a:sym typeface="Wingdings"/>
              </a:rPr>
              <a:t>effects need further studies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sym typeface="Wingdings"/>
              </a:rPr>
              <a:t> upcoming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sym typeface="Wingdings"/>
              </a:rPr>
              <a:t>p+A</a:t>
            </a:r>
            <a:r>
              <a:rPr lang="en-US" sz="2400" dirty="0">
                <a:solidFill>
                  <a:srgbClr val="000000"/>
                </a:solidFill>
                <a:latin typeface="Arial" charset="0"/>
                <a:sym typeface="Wingdings"/>
              </a:rPr>
              <a:t> run</a:t>
            </a: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28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304800" y="1371600"/>
            <a:ext cx="868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 smtClean="0"/>
              <a:t>Strong </a:t>
            </a:r>
            <a:r>
              <a:rPr lang="en-US" sz="2400" dirty="0"/>
              <a:t> </a:t>
            </a:r>
            <a:r>
              <a:rPr lang="en-US" sz="2400" dirty="0" smtClean="0"/>
              <a:t>suppression in 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r>
              <a:rPr lang="en-US" sz="2400" dirty="0" smtClean="0"/>
              <a:t>=200 </a:t>
            </a:r>
            <a:r>
              <a:rPr lang="en-US" sz="2400" dirty="0" err="1" smtClean="0"/>
              <a:t>GeV</a:t>
            </a:r>
            <a:r>
              <a:rPr lang="en-US" sz="2400" dirty="0" smtClean="0"/>
              <a:t> central </a:t>
            </a:r>
            <a:r>
              <a:rPr lang="en-US" sz="2400" dirty="0" err="1" smtClean="0"/>
              <a:t>Au+Au</a:t>
            </a:r>
            <a:r>
              <a:rPr lang="en-US" sz="2400" dirty="0" smtClean="0"/>
              <a:t> data</a:t>
            </a:r>
            <a:endParaRPr lang="en-US" sz="2000" dirty="0"/>
          </a:p>
          <a:p>
            <a:endParaRPr lang="en-US" sz="1200" dirty="0" smtClean="0"/>
          </a:p>
          <a:p>
            <a:r>
              <a:rPr lang="en-US" sz="2400" dirty="0" smtClean="0"/>
              <a:t>New √</a:t>
            </a:r>
            <a:r>
              <a:rPr lang="en-US" sz="2400" dirty="0" err="1"/>
              <a:t>s</a:t>
            </a:r>
            <a:r>
              <a:rPr lang="en-US" sz="2400" baseline="-25000" dirty="0" err="1"/>
              <a:t>NN</a:t>
            </a:r>
            <a:r>
              <a:rPr lang="en-US" sz="2400" dirty="0" smtClean="0"/>
              <a:t>=193 </a:t>
            </a:r>
            <a:r>
              <a:rPr lang="en-US" sz="2400" dirty="0" err="1"/>
              <a:t>GeV</a:t>
            </a:r>
            <a:r>
              <a:rPr lang="en-US" sz="2400" dirty="0"/>
              <a:t> </a:t>
            </a:r>
            <a:r>
              <a:rPr lang="en-US" sz="2400" dirty="0" smtClean="0"/>
              <a:t>U</a:t>
            </a:r>
            <a:r>
              <a:rPr lang="en-US" sz="2400" dirty="0"/>
              <a:t>+U </a:t>
            </a:r>
            <a:r>
              <a:rPr lang="en-US" sz="2400" dirty="0" smtClean="0"/>
              <a:t>measurement confirms </a:t>
            </a:r>
            <a:r>
              <a:rPr lang="en-US" sz="2400" dirty="0" err="1" smtClean="0"/>
              <a:t>Au</a:t>
            </a:r>
            <a:r>
              <a:rPr lang="en-US" sz="2400" dirty="0" err="1"/>
              <a:t>+Au</a:t>
            </a:r>
            <a:r>
              <a:rPr lang="en-US" sz="2400" dirty="0"/>
              <a:t> </a:t>
            </a:r>
            <a:r>
              <a:rPr lang="en-US" sz="2400" dirty="0" smtClean="0"/>
              <a:t>trend and extends </a:t>
            </a:r>
            <a:r>
              <a:rPr lang="en-US" sz="2400" dirty="0"/>
              <a:t>it to higher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part</a:t>
            </a:r>
            <a:endParaRPr lang="en-US" sz="2400" dirty="0"/>
          </a:p>
          <a:p>
            <a:endParaRPr lang="en-US" sz="1200" dirty="0"/>
          </a:p>
          <a:p>
            <a:r>
              <a:rPr lang="en-US" sz="2400" dirty="0"/>
              <a:t>Similar R</a:t>
            </a:r>
            <a:r>
              <a:rPr lang="en-US" sz="2400" baseline="-25000" dirty="0"/>
              <a:t>AA</a:t>
            </a:r>
            <a:r>
              <a:rPr lang="en-US" sz="2400" dirty="0"/>
              <a:t> at RHIC and LHC in most central collisions</a:t>
            </a:r>
          </a:p>
          <a:p>
            <a:endParaRPr lang="en-US" sz="1200" dirty="0"/>
          </a:p>
          <a:p>
            <a:r>
              <a:rPr lang="en-US" sz="2400" dirty="0" smtClean="0"/>
              <a:t>Sequential melting: ground state is suppressed, no evidence for surviving excited states in central </a:t>
            </a:r>
            <a:r>
              <a:rPr lang="en-US" sz="2400" dirty="0" err="1" smtClean="0"/>
              <a:t>Au+Au</a:t>
            </a:r>
            <a:r>
              <a:rPr lang="en-US" sz="2400" dirty="0" smtClean="0"/>
              <a:t> collisions</a:t>
            </a:r>
          </a:p>
          <a:p>
            <a:endParaRPr lang="en-US" sz="1200" baseline="-25000" dirty="0"/>
          </a:p>
          <a:p>
            <a:r>
              <a:rPr lang="en-US" sz="2400" dirty="0" smtClean="0"/>
              <a:t>Unexpected suppression in mid-rapidity </a:t>
            </a:r>
            <a:r>
              <a:rPr lang="en-US" sz="2400" dirty="0" err="1" smtClean="0"/>
              <a:t>d+Au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sym typeface="Wingdings"/>
              </a:rPr>
              <a:t>	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CNM </a:t>
            </a:r>
            <a:r>
              <a:rPr lang="en-US" sz="2400" dirty="0">
                <a:solidFill>
                  <a:schemeClr val="tx1"/>
                </a:solidFill>
                <a:sym typeface="Wingdings"/>
              </a:rPr>
              <a:t>effects </a:t>
            </a:r>
            <a:r>
              <a:rPr lang="en-US" sz="2400" dirty="0" smtClean="0">
                <a:solidFill>
                  <a:schemeClr val="tx1"/>
                </a:solidFill>
                <a:sym typeface="Wingdings"/>
              </a:rPr>
              <a:t>need further studies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sym typeface="Wingdings"/>
              </a:rPr>
              <a:t>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sym typeface="Wingdings"/>
              </a:rPr>
              <a:t>upcoming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  <a:sym typeface="Wingdings"/>
              </a:rPr>
              <a:t>p+A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sym typeface="Wingdings"/>
              </a:rPr>
              <a:t> run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914400" y="5867400"/>
            <a:ext cx="7391400" cy="6858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800" dirty="0" smtClean="0"/>
              <a:t>Stay tuned for new 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sz="2800" dirty="0" err="1" smtClean="0">
                <a:sym typeface="Wingdings"/>
              </a:rPr>
              <a:t>μ</a:t>
            </a:r>
            <a:r>
              <a:rPr lang="en-US" sz="2800" baseline="30000" dirty="0" err="1" smtClean="0">
                <a:sym typeface="Wingdings"/>
              </a:rPr>
              <a:t>+</a:t>
            </a:r>
            <a:r>
              <a:rPr lang="en-US" sz="2800" dirty="0" err="1" smtClean="0">
                <a:sym typeface="Wingdings"/>
              </a:rPr>
              <a:t>μ</a:t>
            </a:r>
            <a:r>
              <a:rPr lang="en-US" sz="2800" baseline="30000" dirty="0">
                <a:sym typeface="Wingdings"/>
              </a:rPr>
              <a:t>–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/>
              <a:t>results with MTD</a:t>
            </a:r>
          </a:p>
        </p:txBody>
      </p:sp>
    </p:spTree>
    <p:extLst>
      <p:ext uri="{BB962C8B-B14F-4D97-AF65-F5344CB8AC3E}">
        <p14:creationId xmlns:p14="http://schemas.microsoft.com/office/powerpoint/2010/main" val="98420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C0000"/>
                </a:solidFill>
              </a:rPr>
              <a:t>Thank You!</a:t>
            </a:r>
            <a:endParaRPr lang="en-US" b="0" dirty="0"/>
          </a:p>
        </p:txBody>
      </p:sp>
      <p:pic>
        <p:nvPicPr>
          <p:cNvPr id="238594" name="Picture 15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1508125"/>
            <a:ext cx="4876800" cy="451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6"/>
          <p:cNvSpPr>
            <a:spLocks noChangeArrowheads="1"/>
          </p:cNvSpPr>
          <p:nvPr/>
        </p:nvSpPr>
        <p:spPr bwMode="auto">
          <a:xfrm>
            <a:off x="76200" y="990600"/>
            <a:ext cx="4648200" cy="563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AGH University of Science and Technology</a:t>
            </a:r>
          </a:p>
          <a:p>
            <a:r>
              <a:rPr lang="en-US" sz="1200" dirty="0" err="1"/>
              <a:t>Alikhanov</a:t>
            </a:r>
            <a:r>
              <a:rPr lang="en-US" sz="1200" dirty="0"/>
              <a:t> Institute for Theoretical and Experimental Physics</a:t>
            </a:r>
          </a:p>
          <a:p>
            <a:r>
              <a:rPr lang="en-US" sz="1200" dirty="0"/>
              <a:t>Argonne National Laboratory</a:t>
            </a:r>
          </a:p>
          <a:p>
            <a:r>
              <a:rPr lang="en-US" sz="1200" dirty="0"/>
              <a:t>Brookhaven National Laboratory</a:t>
            </a:r>
          </a:p>
          <a:p>
            <a:r>
              <a:rPr lang="en-US" sz="1200" dirty="0"/>
              <a:t>Central China Normal University</a:t>
            </a:r>
          </a:p>
          <a:p>
            <a:r>
              <a:rPr lang="en-US" sz="1200" dirty="0"/>
              <a:t>Cracow University of Technology</a:t>
            </a:r>
          </a:p>
          <a:p>
            <a:r>
              <a:rPr lang="en-US" sz="1200" dirty="0"/>
              <a:t>Creighton University</a:t>
            </a:r>
          </a:p>
          <a:p>
            <a:r>
              <a:rPr lang="en-US" sz="1200" dirty="0"/>
              <a:t>Czech Technical University in Prague</a:t>
            </a:r>
          </a:p>
          <a:p>
            <a:r>
              <a:rPr lang="en-US" sz="1200" dirty="0"/>
              <a:t>Frankfurt Institute for Advanced Studies (FIAS)</a:t>
            </a:r>
          </a:p>
          <a:p>
            <a:r>
              <a:rPr lang="en-US" sz="1200" dirty="0"/>
              <a:t>Indian Institute of Technology. Mumbai</a:t>
            </a:r>
          </a:p>
          <a:p>
            <a:r>
              <a:rPr lang="en-US" sz="1200" dirty="0"/>
              <a:t>Indiana University, CEEM</a:t>
            </a:r>
          </a:p>
          <a:p>
            <a:r>
              <a:rPr lang="en-US" sz="1200" dirty="0"/>
              <a:t>Institute of High Energy Physics - Beijing</a:t>
            </a:r>
          </a:p>
          <a:p>
            <a:r>
              <a:rPr lang="en-US" sz="1200" dirty="0"/>
              <a:t>Institute of High Energy Physics - </a:t>
            </a:r>
            <a:r>
              <a:rPr lang="en-US" sz="1200" dirty="0" err="1"/>
              <a:t>Protvino</a:t>
            </a:r>
            <a:endParaRPr lang="en-US" sz="1200" dirty="0"/>
          </a:p>
          <a:p>
            <a:r>
              <a:rPr lang="en-US" sz="1200" dirty="0"/>
              <a:t>Institute of Modern Physics, Lanzhou</a:t>
            </a:r>
          </a:p>
          <a:p>
            <a:r>
              <a:rPr lang="en-US" sz="1200" dirty="0"/>
              <a:t>Institute of Nuclear Physics PAS</a:t>
            </a:r>
          </a:p>
          <a:p>
            <a:r>
              <a:rPr lang="en-US" sz="1200" dirty="0"/>
              <a:t>Institute of Physics. Bhubaneswar</a:t>
            </a:r>
          </a:p>
          <a:p>
            <a:r>
              <a:rPr lang="en-US" sz="1200" dirty="0" err="1"/>
              <a:t>Instituto</a:t>
            </a:r>
            <a:r>
              <a:rPr lang="en-US" sz="1200" dirty="0"/>
              <a:t> de </a:t>
            </a:r>
            <a:r>
              <a:rPr lang="en-US" sz="1200" dirty="0" err="1"/>
              <a:t>Fisica</a:t>
            </a:r>
            <a:r>
              <a:rPr lang="en-US" sz="1200" dirty="0"/>
              <a:t> da </a:t>
            </a:r>
            <a:r>
              <a:rPr lang="en-US" sz="1200" dirty="0" err="1"/>
              <a:t>Universidade</a:t>
            </a:r>
            <a:r>
              <a:rPr lang="en-US" sz="1200" dirty="0"/>
              <a:t> de Sao Paulo</a:t>
            </a:r>
          </a:p>
          <a:p>
            <a:r>
              <a:rPr lang="en-US" sz="1200" dirty="0"/>
              <a:t>Joint Institute for Nuclear Research</a:t>
            </a:r>
          </a:p>
          <a:p>
            <a:r>
              <a:rPr lang="en-US" sz="1200" dirty="0"/>
              <a:t>Kent State University</a:t>
            </a:r>
          </a:p>
          <a:p>
            <a:r>
              <a:rPr lang="en-US" sz="1200" dirty="0"/>
              <a:t>Korea Institute of Science and Technology Information</a:t>
            </a:r>
          </a:p>
          <a:p>
            <a:r>
              <a:rPr lang="en-US" sz="1200" dirty="0"/>
              <a:t>Lawrence Berkeley National Laboratory</a:t>
            </a:r>
          </a:p>
          <a:p>
            <a:r>
              <a:rPr lang="en-US" sz="1200" dirty="0"/>
              <a:t>Massachusetts Institute of Technology</a:t>
            </a:r>
          </a:p>
          <a:p>
            <a:r>
              <a:rPr lang="en-US" sz="1200" dirty="0"/>
              <a:t>Max-Planck-</a:t>
            </a:r>
            <a:r>
              <a:rPr lang="en-US" sz="1200" dirty="0" err="1"/>
              <a:t>Institut</a:t>
            </a:r>
            <a:r>
              <a:rPr lang="en-US" sz="1200" dirty="0"/>
              <a:t> </a:t>
            </a:r>
            <a:r>
              <a:rPr lang="en-US" sz="1200" dirty="0" err="1"/>
              <a:t>fuer</a:t>
            </a:r>
            <a:r>
              <a:rPr lang="en-US" sz="1200" dirty="0"/>
              <a:t> Physics</a:t>
            </a:r>
          </a:p>
          <a:p>
            <a:r>
              <a:rPr lang="en-US" sz="1200" dirty="0"/>
              <a:t>Michigan State University</a:t>
            </a:r>
          </a:p>
          <a:p>
            <a:r>
              <a:rPr lang="en-US" sz="1200" dirty="0"/>
              <a:t>Moscow Engineering Physics Institute</a:t>
            </a:r>
          </a:p>
          <a:p>
            <a:r>
              <a:rPr lang="en-US" sz="1200" dirty="0"/>
              <a:t>National Institute of Science Education and Research</a:t>
            </a:r>
          </a:p>
          <a:p>
            <a:r>
              <a:rPr lang="en-US" sz="1200" dirty="0"/>
              <a:t>Nuclear Physics Inst., Academy of </a:t>
            </a:r>
            <a:r>
              <a:rPr lang="en-US" sz="1200" dirty="0" smtClean="0"/>
              <a:t>Sciences - Prague</a:t>
            </a:r>
            <a:endParaRPr lang="en-US" sz="1200" dirty="0" smtClean="0"/>
          </a:p>
          <a:p>
            <a:r>
              <a:rPr lang="en-US" sz="1200" dirty="0" smtClean="0"/>
              <a:t>Ohio State University</a:t>
            </a:r>
          </a:p>
          <a:p>
            <a:r>
              <a:rPr lang="en-US" sz="1200" dirty="0" err="1" smtClean="0"/>
              <a:t>Panjab</a:t>
            </a:r>
            <a:r>
              <a:rPr lang="en-US" sz="1200" dirty="0" smtClean="0"/>
              <a:t> University</a:t>
            </a:r>
          </a:p>
        </p:txBody>
      </p:sp>
      <p:sp>
        <p:nvSpPr>
          <p:cNvPr id="9" name="Cím 1"/>
          <p:cNvSpPr txBox="1">
            <a:spLocks/>
          </p:cNvSpPr>
          <p:nvPr/>
        </p:nvSpPr>
        <p:spPr bwMode="auto">
          <a:xfrm>
            <a:off x="3162300" y="6353175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>
              <a:defRPr/>
            </a:pPr>
            <a:r>
              <a:rPr lang="en-US" sz="2400" b="1" kern="0" dirty="0" smtClean="0">
                <a:solidFill>
                  <a:schemeClr val="tx1"/>
                </a:solidFill>
              </a:rPr>
              <a:t>STAR Collaboration</a:t>
            </a:r>
            <a:endParaRPr lang="en-US" sz="2400" b="1" kern="0" dirty="0">
              <a:solidFill>
                <a:schemeClr val="tx1"/>
              </a:solidFill>
            </a:endParaRPr>
          </a:p>
        </p:txBody>
      </p:sp>
      <p:sp>
        <p:nvSpPr>
          <p:cNvPr id="10" name="Rectangle 56"/>
          <p:cNvSpPr>
            <a:spLocks noChangeArrowheads="1"/>
          </p:cNvSpPr>
          <p:nvPr/>
        </p:nvSpPr>
        <p:spPr bwMode="auto">
          <a:xfrm>
            <a:off x="4495800" y="990600"/>
            <a:ext cx="4648200" cy="544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 smtClean="0"/>
              <a:t>Pennsylvania State University</a:t>
            </a:r>
          </a:p>
          <a:p>
            <a:r>
              <a:rPr lang="en-US" sz="1200" dirty="0" smtClean="0"/>
              <a:t>Purdue University</a:t>
            </a:r>
          </a:p>
          <a:p>
            <a:r>
              <a:rPr lang="en-US" sz="1200" dirty="0" smtClean="0"/>
              <a:t>Pusan National University</a:t>
            </a:r>
          </a:p>
          <a:p>
            <a:r>
              <a:rPr lang="en-US" sz="1200" dirty="0" smtClean="0"/>
              <a:t>Rice University</a:t>
            </a:r>
          </a:p>
          <a:p>
            <a:r>
              <a:rPr lang="en-US" sz="1200" dirty="0" smtClean="0"/>
              <a:t>Shandong University</a:t>
            </a:r>
          </a:p>
          <a:p>
            <a:r>
              <a:rPr lang="en-US" sz="1200" dirty="0" smtClean="0"/>
              <a:t>Shanghai </a:t>
            </a:r>
            <a:r>
              <a:rPr lang="en-US" sz="1200" dirty="0" err="1" smtClean="0"/>
              <a:t>Institue</a:t>
            </a:r>
            <a:r>
              <a:rPr lang="en-US" sz="1200" dirty="0" smtClean="0"/>
              <a:t> of Applied Physics</a:t>
            </a:r>
          </a:p>
          <a:p>
            <a:r>
              <a:rPr lang="en-US" sz="1200" dirty="0" smtClean="0"/>
              <a:t>Temple University</a:t>
            </a:r>
          </a:p>
          <a:p>
            <a:r>
              <a:rPr lang="en-US" sz="1200" dirty="0" smtClean="0"/>
              <a:t>Texas A&amp;M University</a:t>
            </a:r>
          </a:p>
          <a:p>
            <a:r>
              <a:rPr lang="en-US" sz="1200" dirty="0" smtClean="0"/>
              <a:t>Tsinghua University</a:t>
            </a:r>
          </a:p>
          <a:p>
            <a:r>
              <a:rPr lang="en-US" sz="1200" dirty="0" smtClean="0"/>
              <a:t>United States Naval Academy</a:t>
            </a:r>
          </a:p>
          <a:p>
            <a:r>
              <a:rPr lang="en-US" sz="1200" dirty="0" err="1" smtClean="0"/>
              <a:t>Universidade</a:t>
            </a:r>
            <a:r>
              <a:rPr lang="en-US" sz="1200" dirty="0" smtClean="0"/>
              <a:t> </a:t>
            </a:r>
            <a:r>
              <a:rPr lang="en-US" sz="1200" dirty="0" err="1" smtClean="0"/>
              <a:t>Estadual</a:t>
            </a:r>
            <a:r>
              <a:rPr lang="en-US" sz="1200" dirty="0" smtClean="0"/>
              <a:t> de Campinas</a:t>
            </a:r>
          </a:p>
          <a:p>
            <a:r>
              <a:rPr lang="en-US" sz="1200" dirty="0" smtClean="0"/>
              <a:t>University of California - Davis</a:t>
            </a:r>
          </a:p>
          <a:p>
            <a:r>
              <a:rPr lang="en-US" sz="1200" dirty="0" smtClean="0"/>
              <a:t>University of California - Los Angeles</a:t>
            </a:r>
          </a:p>
          <a:p>
            <a:r>
              <a:rPr lang="en-US" sz="1200" dirty="0" smtClean="0"/>
              <a:t>University of California, Berkeley</a:t>
            </a:r>
          </a:p>
          <a:p>
            <a:r>
              <a:rPr lang="en-US" sz="1200" dirty="0" smtClean="0"/>
              <a:t>University of Houston</a:t>
            </a:r>
          </a:p>
          <a:p>
            <a:r>
              <a:rPr lang="en-US" sz="1200" dirty="0" smtClean="0"/>
              <a:t>University of Illinois at Chicago</a:t>
            </a:r>
          </a:p>
          <a:p>
            <a:r>
              <a:rPr lang="en-US" sz="1200" dirty="0" smtClean="0"/>
              <a:t>University of Jammu</a:t>
            </a:r>
          </a:p>
          <a:p>
            <a:r>
              <a:rPr lang="en-US" sz="1200" dirty="0" smtClean="0"/>
              <a:t>University of Kentucky</a:t>
            </a:r>
          </a:p>
          <a:p>
            <a:r>
              <a:rPr lang="en-US" sz="1200" dirty="0" smtClean="0"/>
              <a:t>University of Rajasthan</a:t>
            </a:r>
          </a:p>
          <a:p>
            <a:r>
              <a:rPr lang="en-US" sz="1200" dirty="0" smtClean="0"/>
              <a:t>University of Science and Technology of China (USTC)</a:t>
            </a:r>
          </a:p>
          <a:p>
            <a:r>
              <a:rPr lang="en-US" sz="1200" dirty="0" smtClean="0"/>
              <a:t>University of Texas - Austin</a:t>
            </a:r>
          </a:p>
          <a:p>
            <a:r>
              <a:rPr lang="en-US" sz="1200" dirty="0" smtClean="0"/>
              <a:t>University of Washington</a:t>
            </a:r>
          </a:p>
          <a:p>
            <a:r>
              <a:rPr lang="en-US" sz="1200" dirty="0" smtClean="0"/>
              <a:t>University of Zagreb</a:t>
            </a:r>
          </a:p>
          <a:p>
            <a:r>
              <a:rPr lang="en-US" sz="1200" dirty="0" smtClean="0"/>
              <a:t>Valparaiso University</a:t>
            </a:r>
          </a:p>
          <a:p>
            <a:r>
              <a:rPr lang="en-US" sz="1200" dirty="0" smtClean="0"/>
              <a:t>Variable Energy Cyclotron Centre. Kolkata</a:t>
            </a:r>
          </a:p>
          <a:p>
            <a:r>
              <a:rPr lang="en-US" sz="1200" dirty="0" smtClean="0"/>
              <a:t>Warsaw University of Technology</a:t>
            </a:r>
          </a:p>
          <a:p>
            <a:r>
              <a:rPr lang="en-US" sz="1200" dirty="0" smtClean="0"/>
              <a:t>Wayne State University</a:t>
            </a:r>
          </a:p>
          <a:p>
            <a:r>
              <a:rPr lang="en-US" sz="1200" dirty="0" smtClean="0"/>
              <a:t>World Laboratory for Cosmology and Particle Physics (WLCAPP)</a:t>
            </a:r>
          </a:p>
          <a:p>
            <a:r>
              <a:rPr lang="en-US" sz="1200" dirty="0" smtClean="0"/>
              <a:t>Yale University</a:t>
            </a:r>
            <a:endParaRPr lang="en-US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</a:t>
            </a:r>
            <a:r>
              <a:rPr lang="en-US" dirty="0" err="1" smtClean="0"/>
              <a:t>pT</a:t>
            </a:r>
            <a:r>
              <a:rPr lang="en-US" dirty="0" smtClean="0"/>
              <a:t> J/</a:t>
            </a:r>
            <a:r>
              <a:rPr lang="el-GR" dirty="0"/>
              <a:t>ψ</a:t>
            </a:r>
            <a:r>
              <a:rPr lang="en-US" dirty="0" smtClean="0"/>
              <a:t> – motivation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4267200" cy="33189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5029200"/>
            <a:ext cx="4281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</a:t>
            </a:r>
            <a:r>
              <a:rPr lang="en-US" baseline="-25000" dirty="0" err="1" smtClean="0"/>
              <a:t>dAu</a:t>
            </a:r>
            <a:r>
              <a:rPr lang="en-US" dirty="0" smtClean="0"/>
              <a:t> ~ 1 at high P</a:t>
            </a:r>
            <a:r>
              <a:rPr lang="en-US" baseline="-25000" dirty="0" smtClean="0"/>
              <a:t>T</a:t>
            </a:r>
          </a:p>
          <a:p>
            <a:r>
              <a:rPr lang="en-US" dirty="0" smtClean="0">
                <a:sym typeface="Wingdings"/>
              </a:rPr>
              <a:t> CNM effects do not play a strong role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62600" y="5181600"/>
            <a:ext cx="3099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Less regeneration at high P</a:t>
            </a:r>
            <a:r>
              <a:rPr lang="en-US" baseline="-25000" dirty="0" smtClean="0"/>
              <a:t>T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791200"/>
            <a:ext cx="4876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aseline="30000" dirty="0">
                <a:solidFill>
                  <a:srgbClr val="008080"/>
                </a:solidFill>
              </a:rPr>
              <a:t>PHENIX data: Phys. Rev. C 87, 034904 (2013)</a:t>
            </a:r>
          </a:p>
          <a:p>
            <a:r>
              <a:rPr lang="nl-NL" baseline="30000" dirty="0">
                <a:solidFill>
                  <a:srgbClr val="008080"/>
                </a:solidFill>
              </a:rPr>
              <a:t>Model: </a:t>
            </a:r>
            <a:r>
              <a:rPr lang="nl-NL" baseline="30000" dirty="0" smtClean="0">
                <a:solidFill>
                  <a:srgbClr val="008080"/>
                </a:solidFill>
              </a:rPr>
              <a:t>Eskola</a:t>
            </a:r>
            <a:r>
              <a:rPr lang="nl-NL" baseline="30000" dirty="0">
                <a:solidFill>
                  <a:srgbClr val="008080"/>
                </a:solidFill>
              </a:rPr>
              <a:t>, </a:t>
            </a:r>
            <a:r>
              <a:rPr lang="nl-NL" baseline="30000" dirty="0" smtClean="0">
                <a:solidFill>
                  <a:srgbClr val="008080"/>
                </a:solidFill>
              </a:rPr>
              <a:t>Paukkuenna,</a:t>
            </a:r>
            <a:r>
              <a:rPr lang="nl-NL" dirty="0" smtClean="0">
                <a:solidFill>
                  <a:srgbClr val="008080"/>
                </a:solidFill>
              </a:rPr>
              <a:t> </a:t>
            </a:r>
            <a:r>
              <a:rPr lang="nl-NL" baseline="30000" dirty="0" smtClean="0">
                <a:solidFill>
                  <a:srgbClr val="008080"/>
                </a:solidFill>
              </a:rPr>
              <a:t>Salgado</a:t>
            </a:r>
            <a:r>
              <a:rPr lang="nl-NL" baseline="30000" dirty="0">
                <a:solidFill>
                  <a:srgbClr val="008080"/>
                </a:solidFill>
              </a:rPr>
              <a:t>, </a:t>
            </a:r>
            <a:r>
              <a:rPr lang="nl-NL" baseline="30000" dirty="0" smtClean="0">
                <a:solidFill>
                  <a:srgbClr val="008080"/>
                </a:solidFill>
              </a:rPr>
              <a:t>Nucl.Phys.A830</a:t>
            </a:r>
            <a:r>
              <a:rPr lang="nl-NL" baseline="30000" dirty="0">
                <a:solidFill>
                  <a:srgbClr val="008080"/>
                </a:solidFill>
              </a:rPr>
              <a:t>, 599 (2009)</a:t>
            </a:r>
            <a:endParaRPr lang="en-US" dirty="0">
              <a:solidFill>
                <a:srgbClr val="00808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52599"/>
            <a:ext cx="4086869" cy="307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3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b="0" dirty="0" err="1" smtClean="0"/>
              <a:t>Quarkonia</a:t>
            </a:r>
            <a:r>
              <a:rPr lang="en-US" dirty="0"/>
              <a:t> </a:t>
            </a:r>
            <a:r>
              <a:rPr lang="en-US" dirty="0" smtClean="0"/>
              <a:t>in the </a:t>
            </a:r>
            <a:r>
              <a:rPr lang="en-US" b="0" dirty="0" err="1" smtClean="0"/>
              <a:t>sQGP</a:t>
            </a:r>
            <a:endParaRPr lang="en-US" b="0" dirty="0"/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143000"/>
            <a:ext cx="87630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 smtClean="0"/>
              <a:t>Debye screening of heavy quark potential</a:t>
            </a:r>
            <a:br>
              <a:rPr lang="en-US" sz="2800" dirty="0" smtClean="0"/>
            </a:br>
            <a:r>
              <a:rPr lang="en-US" sz="2800" dirty="0" smtClean="0">
                <a:sym typeface="Wingdings"/>
              </a:rPr>
              <a:t> </a:t>
            </a:r>
            <a:r>
              <a:rPr lang="en-US" sz="2800" dirty="0" err="1" smtClean="0"/>
              <a:t>Quarkonium</a:t>
            </a:r>
            <a:r>
              <a:rPr lang="en-US" sz="2800" dirty="0" smtClean="0"/>
              <a:t> states are expected to dissociate</a:t>
            </a: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rPr>
              <a:t>		</a:t>
            </a:r>
            <a:r>
              <a:rPr lang="en-US" sz="16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T</a:t>
            </a:r>
            <a:r>
              <a:rPr lang="en-US" sz="16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Matsui, H. </a:t>
            </a:r>
            <a:r>
              <a:rPr lang="en-US" sz="16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Satz</a:t>
            </a:r>
            <a:r>
              <a:rPr lang="en-US" sz="16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, </a:t>
            </a:r>
            <a:r>
              <a:rPr lang="en-US" sz="1600" b="1" dirty="0" err="1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Phys.Lett</a:t>
            </a:r>
            <a:r>
              <a:rPr lang="en-US" sz="1600" b="1" dirty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. B178, 416 (1986</a:t>
            </a:r>
            <a:r>
              <a:rPr lang="en-US" sz="1600" b="1" dirty="0" smtClean="0">
                <a:solidFill>
                  <a:srgbClr val="008080"/>
                </a:solidFill>
                <a:latin typeface="Arial" charset="0"/>
                <a:ea typeface="ＭＳ Ｐゴシック" charset="0"/>
                <a:cs typeface="Droid Sans Fallback" charset="0"/>
              </a:rPr>
              <a:t>)</a:t>
            </a:r>
          </a:p>
          <a:p>
            <a:pPr marL="0" lvl="0" indent="0" defTabSz="434947" eaLnBrk="1" hangingPunct="1">
              <a:spcBef>
                <a:spcPct val="0"/>
              </a:spcBef>
              <a:buClr>
                <a:srgbClr val="000000"/>
              </a:buClr>
              <a:buSzPct val="100000"/>
              <a:buNone/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8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800" dirty="0" smtClean="0"/>
              <a:t>Sequential melting: Different states are </a:t>
            </a:r>
            <a:br>
              <a:rPr lang="en-US" sz="2800" dirty="0" smtClean="0"/>
            </a:br>
            <a:r>
              <a:rPr lang="en-US" sz="2800" dirty="0" smtClean="0"/>
              <a:t>expected to melt at different temperatures</a:t>
            </a:r>
            <a:endParaRPr lang="en-US" sz="1800" dirty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1800" dirty="0" smtClean="0">
                <a:solidFill>
                  <a:srgbClr val="008080"/>
                </a:solidFill>
              </a:rPr>
              <a:t>	</a:t>
            </a:r>
            <a:r>
              <a:rPr lang="en-US" sz="1600" b="1" dirty="0" err="1" smtClean="0">
                <a:solidFill>
                  <a:srgbClr val="008080"/>
                </a:solidFill>
              </a:rPr>
              <a:t>Á</a:t>
            </a:r>
            <a:r>
              <a:rPr lang="en-US" sz="1600" b="1" dirty="0">
                <a:solidFill>
                  <a:srgbClr val="008080"/>
                </a:solidFill>
              </a:rPr>
              <a:t>. </a:t>
            </a:r>
            <a:r>
              <a:rPr lang="en-US" sz="1600" b="1" dirty="0" err="1">
                <a:solidFill>
                  <a:srgbClr val="008080"/>
                </a:solidFill>
              </a:rPr>
              <a:t>Mócsy</a:t>
            </a:r>
            <a:r>
              <a:rPr lang="en-US" sz="1600" b="1" dirty="0">
                <a:solidFill>
                  <a:srgbClr val="008080"/>
                </a:solidFill>
              </a:rPr>
              <a:t>, P. </a:t>
            </a:r>
            <a:r>
              <a:rPr lang="en-US" sz="1600" b="1" dirty="0" err="1">
                <a:solidFill>
                  <a:srgbClr val="008080"/>
                </a:solidFill>
              </a:rPr>
              <a:t>Petreczky</a:t>
            </a:r>
            <a:r>
              <a:rPr lang="en-US" sz="1600" b="1" dirty="0">
                <a:solidFill>
                  <a:srgbClr val="008080"/>
                </a:solidFill>
              </a:rPr>
              <a:t>, Phys. Rev. D77, 014501 (2008</a:t>
            </a:r>
            <a:r>
              <a:rPr lang="en-US" sz="1600" b="1" dirty="0" smtClean="0">
                <a:solidFill>
                  <a:srgbClr val="008080"/>
                </a:solidFill>
              </a:rPr>
              <a:t>)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767" y="3064315"/>
            <a:ext cx="1871233" cy="287928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419600"/>
            <a:ext cx="5943600" cy="110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1143000" y="6096000"/>
            <a:ext cx="69342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err="1" smtClean="0"/>
              <a:t>Quarkonia</a:t>
            </a:r>
            <a:r>
              <a:rPr lang="en-US" sz="2400" dirty="0" smtClean="0"/>
              <a:t> may serve as </a:t>
            </a:r>
            <a:r>
              <a:rPr lang="en-US" sz="2400" dirty="0" err="1" smtClean="0"/>
              <a:t>sQGP</a:t>
            </a:r>
            <a:r>
              <a:rPr lang="en-US" sz="2400" dirty="0" smtClean="0"/>
              <a:t> thermometer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990600" y="25146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tabLst>
                <a:tab pos="914400" algn="l"/>
              </a:tabLst>
            </a:pP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Charmonia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: J/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Ψ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, 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Ψ</a:t>
            </a:r>
            <a:r>
              <a:rPr lang="ja-JP" altLang="en-US" b="1" kern="0" dirty="0">
                <a:solidFill>
                  <a:srgbClr val="000000"/>
                </a:solidFill>
                <a:latin typeface="Optima"/>
                <a:cs typeface="Optima"/>
              </a:rPr>
              <a:t>’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, 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χ</a:t>
            </a:r>
            <a:r>
              <a:rPr lang="en-US" b="1" kern="0" baseline="-25000" dirty="0" err="1">
                <a:solidFill>
                  <a:srgbClr val="000000"/>
                </a:solidFill>
                <a:latin typeface="Optima"/>
                <a:cs typeface="Optima"/>
              </a:rPr>
              <a:t>c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 	     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Bottomonia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</a:rPr>
              <a:t>: 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  <a:sym typeface="Symbol" charset="0"/>
              </a:rPr>
              <a:t>(1S), (2S), (3S),</a:t>
            </a:r>
            <a:r>
              <a:rPr lang="en-US" b="1" kern="0" dirty="0" err="1">
                <a:solidFill>
                  <a:srgbClr val="000000"/>
                </a:solidFill>
                <a:latin typeface="Optima"/>
                <a:cs typeface="Optima"/>
              </a:rPr>
              <a:t>χ</a:t>
            </a:r>
            <a:r>
              <a:rPr lang="en-US" b="1" kern="0" baseline="-25000" dirty="0" err="1">
                <a:solidFill>
                  <a:srgbClr val="000000"/>
                </a:solidFill>
                <a:latin typeface="Optima"/>
                <a:cs typeface="Optima"/>
              </a:rPr>
              <a:t>B</a:t>
            </a:r>
            <a:r>
              <a:rPr lang="en-US" b="1" kern="0" dirty="0">
                <a:solidFill>
                  <a:srgbClr val="000000"/>
                </a:solidFill>
                <a:latin typeface="Optima"/>
                <a:cs typeface="Optima"/>
                <a:sym typeface="Symbo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531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3962400"/>
            <a:ext cx="3696476" cy="28884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1" y="1183990"/>
            <a:ext cx="2590800" cy="185131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Heavy Flavor Tracker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638800" y="1066800"/>
            <a:ext cx="3505200" cy="5486400"/>
          </a:xfrm>
        </p:spPr>
        <p:txBody>
          <a:bodyPr/>
          <a:lstStyle/>
          <a:p>
            <a:r>
              <a:rPr lang="en-US" sz="2000" dirty="0" smtClean="0"/>
              <a:t>Innermost, silicon detectors (3 subsystems)</a:t>
            </a:r>
          </a:p>
          <a:p>
            <a:r>
              <a:rPr lang="en-US" sz="2000" dirty="0" smtClean="0"/>
              <a:t>Resolves secondary vertex</a:t>
            </a:r>
          </a:p>
          <a:p>
            <a:r>
              <a:rPr lang="en-US" sz="2000" dirty="0" smtClean="0"/>
              <a:t>Physics goal: </a:t>
            </a:r>
            <a:r>
              <a:rPr lang="en-US" sz="2000" b="1" dirty="0" smtClean="0"/>
              <a:t>Precision measurement of heavy quark production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057400" y="3505200"/>
            <a:ext cx="5257800" cy="4572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Complete and </a:t>
            </a:r>
            <a:r>
              <a:rPr lang="en-US" sz="2400" dirty="0"/>
              <a:t>t</a:t>
            </a:r>
            <a:r>
              <a:rPr lang="en-US" sz="2400" dirty="0" smtClean="0"/>
              <a:t>aking data in Run14</a:t>
            </a:r>
          </a:p>
        </p:txBody>
      </p:sp>
      <p:pic>
        <p:nvPicPr>
          <p:cNvPr id="9" name="Picture 8" descr="HFT pictur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43000"/>
            <a:ext cx="314960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9400" y="5867400"/>
            <a:ext cx="189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</a:t>
            </a:r>
            <a:r>
              <a:rPr lang="en-US" b="1" baseline="30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 v</a:t>
            </a:r>
            <a:r>
              <a:rPr lang="en-US" b="1" baseline="-25000" dirty="0" smtClean="0">
                <a:solidFill>
                  <a:srgbClr val="FF0000"/>
                </a:solidFill>
              </a:rPr>
              <a:t>2</a:t>
            </a:r>
            <a:r>
              <a:rPr lang="en-US" b="1" dirty="0" smtClean="0">
                <a:solidFill>
                  <a:srgbClr val="FF0000"/>
                </a:solidFill>
              </a:rPr>
              <a:t> projection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1600" y="4038600"/>
            <a:ext cx="4851400" cy="2776954"/>
            <a:chOff x="0" y="4081046"/>
            <a:chExt cx="4851400" cy="27769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4089400"/>
              <a:ext cx="4851400" cy="27686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28600" y="4081046"/>
              <a:ext cx="153450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IST at 14 cm</a:t>
              </a:r>
              <a:endParaRPr lang="en-US" sz="16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5054024"/>
              <a:ext cx="1534509" cy="584776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PXL at 2.9 and 8.2 cm</a:t>
              </a:r>
              <a:endParaRPr lang="en-US" sz="16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0" y="6519446"/>
              <a:ext cx="1534509" cy="3385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SSD at 22 cm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8647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Rapp WBS &amp; SBS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200"/>
            <a:ext cx="9144000" cy="390627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53734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b="1" dirty="0" err="1">
                <a:solidFill>
                  <a:srgbClr val="008080"/>
                </a:solidFill>
              </a:rPr>
              <a:t>Emerick</a:t>
            </a:r>
            <a:r>
              <a:rPr lang="en-US" b="1" dirty="0">
                <a:solidFill>
                  <a:srgbClr val="008080"/>
                </a:solidFill>
              </a:rPr>
              <a:t>, Zhao, Rapp, Eur. Phys. J A48, 72 (2012)</a:t>
            </a:r>
          </a:p>
        </p:txBody>
      </p:sp>
    </p:spTree>
    <p:extLst>
      <p:ext uri="{BB962C8B-B14F-4D97-AF65-F5344CB8AC3E}">
        <p14:creationId xmlns:p14="http://schemas.microsoft.com/office/powerpoint/2010/main" val="426015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CMS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90600"/>
            <a:ext cx="2362200" cy="2289319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52400" y="3352800"/>
            <a:ext cx="8839200" cy="304800"/>
          </a:xfrm>
        </p:spPr>
        <p:txBody>
          <a:bodyPr/>
          <a:lstStyle/>
          <a:p>
            <a:r>
              <a:rPr lang="en-US" dirty="0" smtClean="0"/>
              <a:t>CMS</a:t>
            </a:r>
          </a:p>
          <a:p>
            <a:pPr marL="0" indent="0">
              <a:buNone/>
            </a:pPr>
            <a:r>
              <a:rPr lang="en-US" dirty="0" smtClean="0"/>
              <a:t>2.76 </a:t>
            </a:r>
            <a:r>
              <a:rPr lang="en-US" dirty="0" err="1" smtClean="0"/>
              <a:t>TeV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Pb+Pb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548" y="3363620"/>
            <a:ext cx="3645452" cy="34943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637" y="3276600"/>
            <a:ext cx="3564363" cy="3517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976923"/>
            <a:ext cx="2438400" cy="237587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81600" y="1295400"/>
            <a:ext cx="388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8080"/>
                </a:solidFill>
              </a:rPr>
              <a:t>CMS Collaboration, </a:t>
            </a:r>
            <a:r>
              <a:rPr lang="hu-HU" b="1" dirty="0">
                <a:solidFill>
                  <a:srgbClr val="008080"/>
                </a:solidFill>
              </a:rPr>
              <a:t>PRL 109 (2012) 222301 </a:t>
            </a:r>
          </a:p>
        </p:txBody>
      </p:sp>
    </p:spTree>
    <p:extLst>
      <p:ext uri="{BB962C8B-B14F-4D97-AF65-F5344CB8AC3E}">
        <p14:creationId xmlns:p14="http://schemas.microsoft.com/office/powerpoint/2010/main" val="726573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Peak extraction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0600"/>
            <a:ext cx="4338911" cy="2057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11" y="4773773"/>
            <a:ext cx="4395488" cy="20842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883675"/>
            <a:ext cx="4364061" cy="20693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017" y="2888453"/>
            <a:ext cx="4353983" cy="2064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90600"/>
            <a:ext cx="4338912" cy="205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00600" y="988471"/>
            <a:ext cx="4343399" cy="20595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4221" y="1524000"/>
            <a:ext cx="1050175" cy="42934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 smtClean="0">
                <a:sym typeface="Wingdings"/>
              </a:rPr>
              <a:t></a:t>
            </a:r>
            <a:r>
              <a:rPr lang="en-US" sz="1050" dirty="0" smtClean="0"/>
              <a:t> 0-10%</a:t>
            </a:r>
          </a:p>
          <a:p>
            <a:pPr algn="ctr"/>
            <a:r>
              <a:rPr lang="en-US" sz="1050" dirty="0" err="1" smtClean="0"/>
              <a:t>pT</a:t>
            </a:r>
            <a:r>
              <a:rPr lang="en-US" sz="1050" dirty="0" smtClean="0"/>
              <a:t>&lt;2GeV </a:t>
            </a:r>
            <a:r>
              <a:rPr lang="en-US" sz="1050" dirty="0" smtClean="0">
                <a:sym typeface="Wingdings"/>
              </a:rPr>
              <a:t></a:t>
            </a: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 smtClean="0"/>
          </a:p>
          <a:p>
            <a:pPr algn="ctr"/>
            <a:r>
              <a:rPr lang="en-US" sz="1050" dirty="0" smtClean="0">
                <a:sym typeface="Wingdings"/>
              </a:rPr>
              <a:t>10-30%</a:t>
            </a:r>
          </a:p>
          <a:p>
            <a:pPr algn="ctr"/>
            <a:r>
              <a:rPr lang="en-US" sz="1050" dirty="0" smtClean="0">
                <a:sym typeface="Wingdings"/>
              </a:rPr>
              <a:t>2&lt;</a:t>
            </a:r>
            <a:r>
              <a:rPr lang="en-US" sz="1050" dirty="0" err="1" smtClean="0">
                <a:sym typeface="Wingdings"/>
              </a:rPr>
              <a:t>pT</a:t>
            </a:r>
            <a:r>
              <a:rPr lang="en-US" sz="1050" dirty="0" smtClean="0">
                <a:sym typeface="Wingdings"/>
              </a:rPr>
              <a:t>&lt;4GeV</a:t>
            </a: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>
              <a:sym typeface="Wingdings"/>
            </a:endParaRPr>
          </a:p>
          <a:p>
            <a:pPr algn="ctr"/>
            <a:endParaRPr lang="en-US" sz="1050" dirty="0" smtClean="0">
              <a:sym typeface="Wingdings"/>
            </a:endParaRPr>
          </a:p>
          <a:p>
            <a:pPr algn="ctr"/>
            <a:endParaRPr lang="en-US" sz="1050" dirty="0"/>
          </a:p>
          <a:p>
            <a:pPr algn="ctr"/>
            <a:r>
              <a:rPr lang="en-US" sz="1050" dirty="0" smtClean="0">
                <a:sym typeface="Wingdings"/>
              </a:rPr>
              <a:t> 30-60%</a:t>
            </a:r>
          </a:p>
          <a:p>
            <a:pPr algn="ctr"/>
            <a:r>
              <a:rPr lang="en-US" sz="1050" dirty="0" err="1" smtClean="0">
                <a:sym typeface="Wingdings"/>
              </a:rPr>
              <a:t>pT</a:t>
            </a:r>
            <a:r>
              <a:rPr lang="en-US" sz="1050" dirty="0" smtClean="0">
                <a:sym typeface="Wingdings"/>
              </a:rPr>
              <a:t>&gt;4GeV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9311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U+U acceptance and efficiency</a:t>
            </a:r>
            <a:endParaRPr lang="en-US" dirty="0"/>
          </a:p>
        </p:txBody>
      </p:sp>
      <p:sp>
        <p:nvSpPr>
          <p:cNvPr id="5" name="Content Placeholder 10"/>
          <p:cNvSpPr txBox="1">
            <a:spLocks/>
          </p:cNvSpPr>
          <p:nvPr/>
        </p:nvSpPr>
        <p:spPr>
          <a:xfrm>
            <a:off x="0" y="1219200"/>
            <a:ext cx="9067800" cy="5562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15M high-tower-triggered U+U 193 </a:t>
            </a:r>
            <a:r>
              <a:rPr lang="en-US" dirty="0" err="1"/>
              <a:t>GeV</a:t>
            </a:r>
            <a:r>
              <a:rPr lang="en-US" dirty="0"/>
              <a:t> events (263 μb</a:t>
            </a:r>
            <a:r>
              <a:rPr lang="en-US" baseline="30000" dirty="0"/>
              <a:t>-1</a:t>
            </a:r>
            <a:r>
              <a:rPr lang="en-US" dirty="0" smtClean="0"/>
              <a:t>)</a:t>
            </a:r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Divided into 3</a:t>
            </a:r>
            <a:br>
              <a:rPr lang="en-US" dirty="0" smtClean="0"/>
            </a:br>
            <a:r>
              <a:rPr lang="en-US" dirty="0" smtClean="0"/>
              <a:t>centrality bins:</a:t>
            </a:r>
            <a:endParaRPr lang="en-US" dirty="0"/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0 – 10 %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10 – 30 %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30 – 60 %</a:t>
            </a:r>
          </a:p>
          <a:p>
            <a:pPr marL="857250" lvl="3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b="1" i="1" dirty="0" smtClean="0"/>
              <a:t>	</a:t>
            </a:r>
            <a:endParaRPr lang="en-US" b="1" i="1" dirty="0" smtClean="0">
              <a:solidFill>
                <a:srgbClr val="000066"/>
              </a:solidFill>
            </a:endParaRPr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o</a:t>
            </a:r>
            <a:r>
              <a:rPr lang="en-US" dirty="0" smtClean="0"/>
              <a:t>r… 3 bins </a:t>
            </a:r>
            <a:r>
              <a:rPr lang="en-US" dirty="0"/>
              <a:t>in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baseline="30000" dirty="0" smtClean="0">
                <a:sym typeface="Symbol" charset="0"/>
              </a:rPr>
              <a:t></a:t>
            </a:r>
            <a:r>
              <a:rPr lang="en-US" dirty="0" smtClean="0"/>
              <a:t>: </a:t>
            </a:r>
            <a:endParaRPr lang="en-US" dirty="0"/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0 – 2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2 – 4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pPr marL="1200150" lvl="3" indent="-342900" defTabSz="457200">
              <a:lnSpc>
                <a:spcPct val="90000"/>
              </a:lnSpc>
              <a:buFont typeface="Arial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4&lt;	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  <a:endParaRPr lang="en-US" sz="1400" dirty="0" smtClean="0"/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  <a:p>
            <a:pPr marL="742950" lvl="2" indent="-342900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 smtClean="0"/>
              <a:t>Total </a:t>
            </a:r>
            <a:r>
              <a:rPr lang="en-US" dirty="0"/>
              <a:t>acceptance &amp; efficiency for </a:t>
            </a:r>
            <a:r>
              <a:rPr lang="en-US" dirty="0" smtClean="0">
                <a:sym typeface="Symbol" charset="0"/>
              </a:rPr>
              <a:t></a:t>
            </a:r>
            <a:r>
              <a:rPr lang="en-US" dirty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dirty="0" err="1">
                <a:latin typeface="Times New Roman"/>
                <a:cs typeface="Times New Roman"/>
                <a:sym typeface="Wingdings"/>
              </a:rPr>
              <a:t>e</a:t>
            </a:r>
            <a:r>
              <a:rPr lang="en-US" baseline="30000" dirty="0" err="1">
                <a:latin typeface="Times New Roman"/>
                <a:cs typeface="Times New Roman"/>
                <a:sym typeface="Wingdings"/>
              </a:rPr>
              <a:t>+</a:t>
            </a:r>
            <a:r>
              <a:rPr lang="en-US" dirty="0" err="1">
                <a:latin typeface="Times New Roman"/>
                <a:cs typeface="Times New Roman"/>
                <a:sym typeface="Wingdings"/>
              </a:rPr>
              <a:t>e</a:t>
            </a:r>
            <a:r>
              <a:rPr lang="en-US" baseline="30000" dirty="0">
                <a:latin typeface="Times New Roman"/>
                <a:cs typeface="Times New Roman"/>
                <a:sym typeface="Wingdings"/>
              </a:rPr>
              <a:t>–</a:t>
            </a:r>
            <a:r>
              <a:rPr lang="en-US" dirty="0" smtClean="0"/>
              <a:t> </a:t>
            </a:r>
            <a:r>
              <a:rPr lang="en-US" dirty="0"/>
              <a:t>reconstruction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~ </a:t>
            </a:r>
            <a:r>
              <a:rPr lang="en-US" dirty="0"/>
              <a:t>2-3</a:t>
            </a:r>
            <a:r>
              <a:rPr lang="en-US" dirty="0" smtClean="0"/>
              <a:t>%</a:t>
            </a:r>
            <a:endParaRPr lang="en-US" dirty="0"/>
          </a:p>
          <a:p>
            <a:pPr marL="400050" lvl="2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3200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 smtClean="0"/>
          </a:p>
          <a:p>
            <a:pPr lvl="1"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dirty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/>
              <a:t>	</a:t>
            </a:r>
            <a:endParaRPr lang="en-US" sz="24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3276600" y="1888359"/>
            <a:ext cx="5867400" cy="3979041"/>
            <a:chOff x="3276600" y="1888359"/>
            <a:chExt cx="5867400" cy="397904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6600" y="1888359"/>
              <a:ext cx="5867400" cy="397904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629400" y="2438400"/>
              <a:ext cx="19030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STAR preliminary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54261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p+p</a:t>
            </a:r>
            <a:r>
              <a:rPr lang="en-US" dirty="0" smtClean="0"/>
              <a:t> : </a:t>
            </a:r>
            <a:r>
              <a:rPr lang="en-US" dirty="0" err="1" smtClean="0"/>
              <a:t>pQCD</a:t>
            </a:r>
            <a:r>
              <a:rPr lang="en-US" dirty="0" smtClean="0"/>
              <a:t> baseline</a:t>
            </a:r>
          </a:p>
          <a:p>
            <a:r>
              <a:rPr lang="en-US" dirty="0" smtClean="0"/>
              <a:t>Nuclear </a:t>
            </a:r>
            <a:r>
              <a:rPr lang="en-US" dirty="0"/>
              <a:t>modification factor (</a:t>
            </a:r>
            <a:r>
              <a:rPr lang="en-US" dirty="0" err="1"/>
              <a:t>R</a:t>
            </a:r>
            <a:r>
              <a:rPr lang="en-US" baseline="-25000" dirty="0" err="1"/>
              <a:t>dA,AA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err="1" smtClean="0"/>
              <a:t>d</a:t>
            </a:r>
            <a:r>
              <a:rPr lang="en-US" dirty="0" err="1"/>
              <a:t>+Au</a:t>
            </a:r>
            <a:r>
              <a:rPr lang="en-US" dirty="0"/>
              <a:t>: generally considered as proxy for CNM</a:t>
            </a:r>
          </a:p>
          <a:p>
            <a:r>
              <a:rPr lang="en-US" dirty="0"/>
              <a:t>A+A: hot nuclear matter effects – </a:t>
            </a:r>
            <a:r>
              <a:rPr lang="en-US" dirty="0" err="1"/>
              <a:t>sQGP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modification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010137"/>
              </p:ext>
            </p:extLst>
          </p:nvPr>
        </p:nvGraphicFramePr>
        <p:xfrm>
          <a:off x="1562100" y="2568575"/>
          <a:ext cx="5813425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0" name="Equation" r:id="rId3" imgW="1651000" imgH="469900" progId="Equation.3">
                  <p:embed/>
                </p:oleObj>
              </mc:Choice>
              <mc:Fallback>
                <p:oleObj name="Equation" r:id="rId3" imgW="16510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62100" y="2568575"/>
                        <a:ext cx="5813425" cy="165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le 8"/>
          <p:cNvSpPr/>
          <p:nvPr/>
        </p:nvSpPr>
        <p:spPr bwMode="auto">
          <a:xfrm>
            <a:off x="838200" y="5943600"/>
            <a:ext cx="74676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R</a:t>
            </a:r>
            <a:r>
              <a:rPr lang="en-US" sz="2400" baseline="-25000" dirty="0" smtClean="0"/>
              <a:t>AA</a:t>
            </a:r>
            <a:r>
              <a:rPr lang="en-US" sz="2400" dirty="0" smtClean="0"/>
              <a:t>=1 if no modification by the medium</a:t>
            </a:r>
          </a:p>
        </p:txBody>
      </p:sp>
    </p:spTree>
    <p:extLst>
      <p:ext uri="{BB962C8B-B14F-4D97-AF65-F5344CB8AC3E}">
        <p14:creationId xmlns:p14="http://schemas.microsoft.com/office/powerpoint/2010/main" val="250578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53" y="1722991"/>
            <a:ext cx="4886164" cy="2696609"/>
          </a:xfrm>
          <a:prstGeom prst="rect">
            <a:avLst/>
          </a:prstGeom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 measurements at RHIC</a:t>
            </a:r>
            <a:endParaRPr lang="en-US" b="0" dirty="0"/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066800"/>
            <a:ext cx="90678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>
                <a:latin typeface="Times New Roman"/>
                <a:cs typeface="Times New Roman"/>
              </a:rPr>
              <a:t>J/</a:t>
            </a:r>
            <a:r>
              <a:rPr lang="en-US" sz="2400" dirty="0" err="1">
                <a:latin typeface="Times New Roman"/>
                <a:cs typeface="Times New Roman"/>
              </a:rPr>
              <a:t>ψ</a:t>
            </a:r>
            <a:r>
              <a:rPr lang="en-US" sz="2400" dirty="0"/>
              <a:t> yield is strongly affected by recombination,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smtClean="0"/>
              <a:t>feed</a:t>
            </a:r>
            <a:r>
              <a:rPr lang="en-US" sz="2400" dirty="0"/>
              <a:t>-down, co-mover </a:t>
            </a:r>
            <a:r>
              <a:rPr lang="en-US" sz="2400" dirty="0" smtClean="0"/>
              <a:t>absorption</a:t>
            </a:r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00200" y="3191470"/>
            <a:ext cx="2190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Model:</a:t>
            </a:r>
            <a:br>
              <a:rPr lang="en-US" sz="900" b="1" dirty="0" smtClean="0"/>
            </a:br>
            <a:r>
              <a:rPr lang="en-US" sz="900" b="1" dirty="0" smtClean="0">
                <a:solidFill>
                  <a:srgbClr val="008080"/>
                </a:solidFill>
              </a:rPr>
              <a:t>R. </a:t>
            </a:r>
            <a:r>
              <a:rPr lang="en-US" sz="900" b="1" dirty="0">
                <a:solidFill>
                  <a:srgbClr val="008080"/>
                </a:solidFill>
              </a:rPr>
              <a:t>Rapp et al., </a:t>
            </a:r>
            <a:r>
              <a:rPr lang="en-US" sz="900" b="1" dirty="0" err="1">
                <a:solidFill>
                  <a:srgbClr val="008080"/>
                </a:solidFill>
              </a:rPr>
              <a:t>Prog.Part.Nucl.Phys</a:t>
            </a:r>
            <a:r>
              <a:rPr lang="en-US" sz="900" b="1" dirty="0">
                <a:solidFill>
                  <a:srgbClr val="008080"/>
                </a:solidFill>
              </a:rPr>
              <a:t>. </a:t>
            </a:r>
            <a:r>
              <a:rPr lang="en-US" sz="900" b="1" dirty="0" smtClean="0">
                <a:solidFill>
                  <a:srgbClr val="008080"/>
                </a:solidFill>
              </a:rPr>
              <a:t/>
            </a:r>
            <a:br>
              <a:rPr lang="en-US" sz="900" b="1" dirty="0" smtClean="0">
                <a:solidFill>
                  <a:srgbClr val="008080"/>
                </a:solidFill>
              </a:rPr>
            </a:br>
            <a:r>
              <a:rPr lang="en-US" sz="900" b="1" dirty="0" smtClean="0">
                <a:solidFill>
                  <a:srgbClr val="008080"/>
                </a:solidFill>
              </a:rPr>
              <a:t>65 </a:t>
            </a:r>
            <a:r>
              <a:rPr lang="en-US" sz="900" b="1" dirty="0">
                <a:solidFill>
                  <a:srgbClr val="008080"/>
                </a:solidFill>
              </a:rPr>
              <a:t>(2010) </a:t>
            </a:r>
            <a:r>
              <a:rPr lang="en-US" sz="900" b="1" dirty="0" smtClean="0">
                <a:solidFill>
                  <a:srgbClr val="008080"/>
                </a:solidFill>
              </a:rPr>
              <a:t>209</a:t>
            </a:r>
          </a:p>
          <a:p>
            <a:endParaRPr lang="en-US" sz="900" b="1" dirty="0" smtClean="0">
              <a:solidFill>
                <a:srgbClr val="000000"/>
              </a:solidFill>
            </a:endParaRPr>
          </a:p>
          <a:p>
            <a:r>
              <a:rPr lang="en-US" sz="900" b="1" dirty="0" smtClean="0">
                <a:solidFill>
                  <a:srgbClr val="000000"/>
                </a:solidFill>
              </a:rPr>
              <a:t>Data:</a:t>
            </a:r>
            <a:br>
              <a:rPr lang="en-US" sz="900" b="1" dirty="0" smtClean="0">
                <a:solidFill>
                  <a:srgbClr val="000000"/>
                </a:solidFill>
              </a:rPr>
            </a:br>
            <a:r>
              <a:rPr lang="en-US" sz="900" b="1" dirty="0" smtClean="0">
                <a:solidFill>
                  <a:srgbClr val="008080"/>
                </a:solidFill>
              </a:rPr>
              <a:t>PHENIX, </a:t>
            </a:r>
            <a:r>
              <a:rPr lang="en-US" sz="900" b="1" dirty="0" err="1" smtClean="0">
                <a:solidFill>
                  <a:srgbClr val="008080"/>
                </a:solidFill>
              </a:rPr>
              <a:t>Nucl.Phys</a:t>
            </a:r>
            <a:r>
              <a:rPr lang="en-US" sz="900" b="1" dirty="0" smtClean="0">
                <a:solidFill>
                  <a:srgbClr val="008080"/>
                </a:solidFill>
              </a:rPr>
              <a:t>. A 774 (2006) 747</a:t>
            </a:r>
            <a:endParaRPr lang="en-US" sz="900" b="1" dirty="0">
              <a:solidFill>
                <a:srgbClr val="00808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890" y="2297668"/>
            <a:ext cx="2416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P. </a:t>
            </a:r>
            <a:r>
              <a:rPr lang="en-US" dirty="0" err="1" smtClean="0"/>
              <a:t>Chaloupka’s</a:t>
            </a:r>
            <a:r>
              <a:rPr lang="en-US" dirty="0" smtClean="0"/>
              <a:t> talk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05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053" y="1722991"/>
            <a:ext cx="4886164" cy="2696609"/>
          </a:xfrm>
          <a:prstGeom prst="rect">
            <a:avLst/>
          </a:prstGeom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86800" cy="1143000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 measurements at RHIC</a:t>
            </a:r>
            <a:endParaRPr lang="en-US" b="0" dirty="0"/>
          </a:p>
        </p:txBody>
      </p:sp>
      <p:sp>
        <p:nvSpPr>
          <p:cNvPr id="18" name="Content Placeholder 10"/>
          <p:cNvSpPr txBox="1">
            <a:spLocks/>
          </p:cNvSpPr>
          <p:nvPr/>
        </p:nvSpPr>
        <p:spPr>
          <a:xfrm>
            <a:off x="76200" y="1066800"/>
            <a:ext cx="9067800" cy="563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latin typeface="Times New Roman"/>
                <a:cs typeface="Times New Roman"/>
              </a:rPr>
              <a:t>J</a:t>
            </a:r>
            <a:r>
              <a:rPr lang="en-US" sz="2400" dirty="0">
                <a:latin typeface="Times New Roman"/>
                <a:cs typeface="Times New Roman"/>
              </a:rPr>
              <a:t>/</a:t>
            </a:r>
            <a:r>
              <a:rPr lang="en-US" sz="2400" dirty="0" err="1">
                <a:latin typeface="Times New Roman"/>
                <a:cs typeface="Times New Roman"/>
              </a:rPr>
              <a:t>ψ</a:t>
            </a:r>
            <a:r>
              <a:rPr lang="en-US" sz="2400" dirty="0"/>
              <a:t> </a:t>
            </a:r>
            <a:r>
              <a:rPr lang="en-US" sz="2400" dirty="0" smtClean="0"/>
              <a:t>yield is strongly affected by recombination,</a:t>
            </a:r>
            <a:br>
              <a:rPr lang="en-US" sz="2400" dirty="0" smtClean="0"/>
            </a:br>
            <a:r>
              <a:rPr lang="en-US" sz="2400" dirty="0" smtClean="0"/>
              <a:t> feed</a:t>
            </a:r>
            <a:r>
              <a:rPr lang="en-US" sz="2400" dirty="0"/>
              <a:t>-down, co-mover </a:t>
            </a:r>
            <a:r>
              <a:rPr lang="en-US" sz="2400" dirty="0" smtClean="0"/>
              <a:t>absorption</a:t>
            </a:r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marL="0" indent="0" defTabSz="457200">
              <a:lnSpc>
                <a:spcPct val="90000"/>
              </a:lnSpc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800" dirty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 recombination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co-mover absorption are negligible at RHIC </a:t>
            </a:r>
            <a:r>
              <a:rPr lang="en-US" sz="2400" dirty="0" smtClean="0"/>
              <a:t>energies</a:t>
            </a:r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8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4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2000" dirty="0" smtClean="0"/>
          </a:p>
          <a:p>
            <a:pPr defTabSz="457200">
              <a:lnSpc>
                <a:spcPct val="90000"/>
              </a:lnSpc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However: Low </a:t>
            </a:r>
            <a:r>
              <a:rPr lang="en-US" sz="2400" dirty="0"/>
              <a:t>production rate </a:t>
            </a:r>
            <a:r>
              <a:rPr lang="en-US" sz="2400" dirty="0" smtClean="0"/>
              <a:t>makes </a:t>
            </a:r>
            <a:r>
              <a:rPr lang="en-US" sz="2400" dirty="0"/>
              <a:t>it a difficult </a:t>
            </a:r>
            <a:r>
              <a:rPr lang="en-US" sz="2400" dirty="0" smtClean="0"/>
              <a:t>measurement</a:t>
            </a:r>
            <a:br>
              <a:rPr lang="en-US" sz="2400" dirty="0" smtClean="0"/>
            </a:br>
            <a:r>
              <a:rPr lang="en-US" sz="2400" dirty="0"/>
              <a:t>	</a:t>
            </a:r>
            <a:r>
              <a:rPr lang="en-US" sz="2400" dirty="0" smtClean="0"/>
              <a:t>Requires good acceptance and specific triggering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143000" y="5257800"/>
            <a:ext cx="6570136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2400" dirty="0" smtClean="0"/>
              <a:t> states provide a cleaner probe at RHIC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890" y="2297668"/>
            <a:ext cx="2416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P. </a:t>
            </a:r>
            <a:r>
              <a:rPr lang="en-US" dirty="0" err="1" smtClean="0"/>
              <a:t>Chaloupka’s</a:t>
            </a:r>
            <a:r>
              <a:rPr lang="en-US" dirty="0" smtClean="0"/>
              <a:t> talk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00200" y="3191470"/>
            <a:ext cx="21904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 smtClean="0"/>
              <a:t>Model:</a:t>
            </a:r>
            <a:br>
              <a:rPr lang="en-US" sz="900" b="1" dirty="0" smtClean="0"/>
            </a:br>
            <a:r>
              <a:rPr lang="en-US" sz="900" b="1" dirty="0" smtClean="0">
                <a:solidFill>
                  <a:srgbClr val="008080"/>
                </a:solidFill>
              </a:rPr>
              <a:t>R. </a:t>
            </a:r>
            <a:r>
              <a:rPr lang="en-US" sz="900" b="1" dirty="0">
                <a:solidFill>
                  <a:srgbClr val="008080"/>
                </a:solidFill>
              </a:rPr>
              <a:t>Rapp et al., </a:t>
            </a:r>
            <a:r>
              <a:rPr lang="en-US" sz="900" b="1" dirty="0" err="1">
                <a:solidFill>
                  <a:srgbClr val="008080"/>
                </a:solidFill>
              </a:rPr>
              <a:t>Prog.Part.Nucl.Phys</a:t>
            </a:r>
            <a:r>
              <a:rPr lang="en-US" sz="900" b="1" dirty="0">
                <a:solidFill>
                  <a:srgbClr val="008080"/>
                </a:solidFill>
              </a:rPr>
              <a:t>. </a:t>
            </a:r>
            <a:r>
              <a:rPr lang="en-US" sz="900" b="1" dirty="0" smtClean="0">
                <a:solidFill>
                  <a:srgbClr val="008080"/>
                </a:solidFill>
              </a:rPr>
              <a:t/>
            </a:r>
            <a:br>
              <a:rPr lang="en-US" sz="900" b="1" dirty="0" smtClean="0">
                <a:solidFill>
                  <a:srgbClr val="008080"/>
                </a:solidFill>
              </a:rPr>
            </a:br>
            <a:r>
              <a:rPr lang="en-US" sz="900" b="1" dirty="0" smtClean="0">
                <a:solidFill>
                  <a:srgbClr val="008080"/>
                </a:solidFill>
              </a:rPr>
              <a:t>65 </a:t>
            </a:r>
            <a:r>
              <a:rPr lang="en-US" sz="900" b="1" dirty="0">
                <a:solidFill>
                  <a:srgbClr val="008080"/>
                </a:solidFill>
              </a:rPr>
              <a:t>(2010) </a:t>
            </a:r>
            <a:r>
              <a:rPr lang="en-US" sz="900" b="1" dirty="0" smtClean="0">
                <a:solidFill>
                  <a:srgbClr val="008080"/>
                </a:solidFill>
              </a:rPr>
              <a:t>209</a:t>
            </a:r>
          </a:p>
          <a:p>
            <a:endParaRPr lang="en-US" sz="900" b="1" dirty="0" smtClean="0">
              <a:solidFill>
                <a:srgbClr val="000000"/>
              </a:solidFill>
            </a:endParaRPr>
          </a:p>
          <a:p>
            <a:r>
              <a:rPr lang="en-US" sz="900" b="1" dirty="0" smtClean="0">
                <a:solidFill>
                  <a:srgbClr val="000000"/>
                </a:solidFill>
              </a:rPr>
              <a:t>Data:</a:t>
            </a:r>
            <a:br>
              <a:rPr lang="en-US" sz="900" b="1" dirty="0" smtClean="0">
                <a:solidFill>
                  <a:srgbClr val="000000"/>
                </a:solidFill>
              </a:rPr>
            </a:br>
            <a:r>
              <a:rPr lang="en-US" sz="900" b="1" dirty="0" smtClean="0">
                <a:solidFill>
                  <a:srgbClr val="008080"/>
                </a:solidFill>
              </a:rPr>
              <a:t>PHENIX, </a:t>
            </a:r>
            <a:r>
              <a:rPr lang="en-US" sz="900" b="1" dirty="0" err="1" smtClean="0">
                <a:solidFill>
                  <a:srgbClr val="008080"/>
                </a:solidFill>
              </a:rPr>
              <a:t>Nucl.Phys</a:t>
            </a:r>
            <a:r>
              <a:rPr lang="en-US" sz="900" b="1" dirty="0" smtClean="0">
                <a:solidFill>
                  <a:srgbClr val="008080"/>
                </a:solidFill>
              </a:rPr>
              <a:t>. A 774 (2006) 747</a:t>
            </a:r>
            <a:endParaRPr lang="en-US" sz="900" b="1" dirty="0">
              <a:solidFill>
                <a:srgbClr val="00808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5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3856"/>
    </mc:Choice>
    <mc:Fallback xmlns="">
      <p:transition advTm="538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U+U: Higher energy densities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990600"/>
            <a:ext cx="3886200" cy="27785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100" y="990600"/>
            <a:ext cx="20831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13749" y="1066800"/>
            <a:ext cx="1677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STAR preliminary</a:t>
            </a:r>
            <a:endParaRPr lang="en-US" sz="1400" b="1" dirty="0"/>
          </a:p>
        </p:txBody>
      </p:sp>
      <p:sp>
        <p:nvSpPr>
          <p:cNvPr id="8" name="Content Placeholder 14"/>
          <p:cNvSpPr txBox="1">
            <a:spLocks/>
          </p:cNvSpPr>
          <p:nvPr/>
        </p:nvSpPr>
        <p:spPr bwMode="auto">
          <a:xfrm>
            <a:off x="228600" y="4343400"/>
            <a:ext cx="4953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3200">
                <a:solidFill>
                  <a:srgbClr val="0000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rgbClr val="0000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200" dirty="0" smtClean="0"/>
              <a:t>RHIC √</a:t>
            </a:r>
            <a:r>
              <a:rPr lang="en-US" sz="2200" dirty="0" err="1" smtClean="0"/>
              <a:t>s</a:t>
            </a:r>
            <a:r>
              <a:rPr lang="en-US" sz="2200" baseline="-25000" dirty="0" err="1" smtClean="0"/>
              <a:t>NN</a:t>
            </a:r>
            <a:r>
              <a:rPr lang="en-US" sz="2200" dirty="0" smtClean="0"/>
              <a:t>=193 </a:t>
            </a:r>
            <a:r>
              <a:rPr lang="en-US" sz="2200" dirty="0" err="1" smtClean="0"/>
              <a:t>GeV</a:t>
            </a:r>
            <a:r>
              <a:rPr lang="en-US" sz="2200" dirty="0" smtClean="0"/>
              <a:t> U+U data (2012)</a:t>
            </a: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Reach higher </a:t>
            </a:r>
            <a:r>
              <a:rPr lang="en-US" sz="2000" dirty="0" err="1" smtClean="0">
                <a:solidFill>
                  <a:schemeClr val="tx1"/>
                </a:solidFill>
              </a:rPr>
              <a:t>N</a:t>
            </a:r>
            <a:r>
              <a:rPr lang="en-US" sz="2000" baseline="-25000" dirty="0" err="1" smtClean="0">
                <a:solidFill>
                  <a:schemeClr val="tx1"/>
                </a:solidFill>
              </a:rPr>
              <a:t>part</a:t>
            </a:r>
            <a:r>
              <a:rPr lang="en-US" sz="2000" dirty="0" smtClean="0">
                <a:solidFill>
                  <a:schemeClr val="tx1"/>
                </a:solidFill>
              </a:rPr>
              <a:t> than in </a:t>
            </a:r>
            <a:r>
              <a:rPr lang="en-US" sz="2000" dirty="0" err="1" smtClean="0">
                <a:solidFill>
                  <a:schemeClr val="tx1"/>
                </a:solidFill>
              </a:rPr>
              <a:t>Au+Au</a:t>
            </a:r>
            <a:endParaRPr lang="en-US" sz="10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070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U+U: Higher energy densities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990600"/>
            <a:ext cx="3886200" cy="27785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37" y="3733800"/>
            <a:ext cx="3922163" cy="2664596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4343400"/>
            <a:ext cx="4953000" cy="1524000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RHIC </a:t>
            </a:r>
            <a:r>
              <a:rPr lang="en-US" sz="2200" dirty="0"/>
              <a:t>√</a:t>
            </a:r>
            <a:r>
              <a:rPr lang="en-US" sz="2200" dirty="0" err="1"/>
              <a:t>s</a:t>
            </a:r>
            <a:r>
              <a:rPr lang="en-US" sz="2200" baseline="-25000" dirty="0" err="1"/>
              <a:t>NN</a:t>
            </a:r>
            <a:r>
              <a:rPr lang="en-US" sz="2200" dirty="0"/>
              <a:t>=193 </a:t>
            </a:r>
            <a:r>
              <a:rPr lang="en-US" sz="2200" dirty="0" err="1" smtClean="0"/>
              <a:t>GeV</a:t>
            </a:r>
            <a:r>
              <a:rPr lang="en-US" sz="2200" dirty="0" smtClean="0"/>
              <a:t> U+U data (2012)</a:t>
            </a:r>
          </a:p>
          <a:p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Reach </a:t>
            </a:r>
            <a:r>
              <a:rPr lang="en-US" sz="2000" dirty="0">
                <a:solidFill>
                  <a:schemeClr val="tx1"/>
                </a:solidFill>
              </a:rPr>
              <a:t>higher </a:t>
            </a:r>
            <a:r>
              <a:rPr lang="en-US" sz="2000" dirty="0" err="1">
                <a:solidFill>
                  <a:schemeClr val="tx1"/>
                </a:solidFill>
              </a:rPr>
              <a:t>N</a:t>
            </a:r>
            <a:r>
              <a:rPr lang="en-US" sz="2000" baseline="-25000" dirty="0" err="1">
                <a:solidFill>
                  <a:schemeClr val="tx1"/>
                </a:solidFill>
              </a:rPr>
              <a:t>part</a:t>
            </a:r>
            <a:r>
              <a:rPr lang="en-US" sz="2000" dirty="0">
                <a:solidFill>
                  <a:schemeClr val="tx1"/>
                </a:solidFill>
              </a:rPr>
              <a:t> than in </a:t>
            </a:r>
            <a:r>
              <a:rPr lang="en-US" sz="2000" dirty="0" err="1">
                <a:solidFill>
                  <a:schemeClr val="tx1"/>
                </a:solidFill>
              </a:rPr>
              <a:t>Au+</a:t>
            </a:r>
            <a:r>
              <a:rPr lang="en-US" sz="2000" dirty="0" err="1" smtClean="0">
                <a:solidFill>
                  <a:schemeClr val="tx1"/>
                </a:solidFill>
              </a:rPr>
              <a:t>Au</a:t>
            </a:r>
            <a:r>
              <a:rPr lang="en-US" sz="1000" dirty="0" smtClean="0">
                <a:solidFill>
                  <a:schemeClr val="tx1"/>
                </a:solidFill>
              </a:rPr>
              <a:t/>
            </a:r>
            <a:br>
              <a:rPr lang="en-US" sz="1000" dirty="0" smtClean="0">
                <a:solidFill>
                  <a:schemeClr val="tx1"/>
                </a:solidFill>
              </a:rPr>
            </a:br>
            <a:endParaRPr lang="en-US" sz="1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Provide </a:t>
            </a:r>
            <a:r>
              <a:rPr lang="en-US" sz="2000" dirty="0">
                <a:solidFill>
                  <a:schemeClr val="tx1"/>
                </a:solidFill>
              </a:rPr>
              <a:t>higher energy </a:t>
            </a:r>
            <a:r>
              <a:rPr lang="en-US" sz="2000" dirty="0" smtClean="0">
                <a:solidFill>
                  <a:schemeClr val="tx1"/>
                </a:solidFill>
              </a:rPr>
              <a:t>density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100" y="990600"/>
            <a:ext cx="2083100" cy="32004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 bwMode="auto">
          <a:xfrm>
            <a:off x="1219200" y="6172200"/>
            <a:ext cx="6629400" cy="533400"/>
          </a:xfrm>
          <a:prstGeom prst="roundRect">
            <a:avLst>
              <a:gd name="adj" fmla="val 8786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accent2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/>
              <a:t>Way to test the sequential melting hypothesis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3749" y="1066800"/>
            <a:ext cx="1677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STAR preliminary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71811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ym typeface="Symbol" charset="0"/>
              </a:rPr>
              <a:t></a:t>
            </a:r>
            <a:r>
              <a:rPr lang="en-US" dirty="0" smtClean="0"/>
              <a:t> </a:t>
            </a:r>
            <a:r>
              <a:rPr lang="en-US" dirty="0"/>
              <a:t>measurements in RHIC/STAR</a:t>
            </a:r>
          </a:p>
        </p:txBody>
      </p:sp>
      <p:pic>
        <p:nvPicPr>
          <p:cNvPr id="4" name="Picture 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021433"/>
            <a:ext cx="3160809" cy="4160167"/>
          </a:xfrm>
          <a:prstGeom prst="rect">
            <a:avLst/>
          </a:prstGeom>
          <a:noFill/>
          <a:ln w="38100" cmpd="dbl">
            <a:noFill/>
          </a:ln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76200" y="5181600"/>
            <a:ext cx="8839200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ym typeface="Symbol" charset="0"/>
              </a:rPr>
              <a:t></a:t>
            </a:r>
            <a:r>
              <a:rPr lang="en-US" sz="2400" dirty="0" smtClean="0"/>
              <a:t> </a:t>
            </a:r>
            <a:r>
              <a:rPr lang="en-US" sz="2400" dirty="0" smtClean="0">
                <a:latin typeface="Times New Roman"/>
                <a:cs typeface="Times New Roman"/>
                <a:sym typeface="Wingdings"/>
              </a:rPr>
              <a:t> </a:t>
            </a:r>
            <a:r>
              <a:rPr lang="en-US" sz="2400" dirty="0" err="1" smtClean="0">
                <a:latin typeface="Times New Roman"/>
                <a:cs typeface="Times New Roman"/>
                <a:sym typeface="Wingdings"/>
              </a:rPr>
              <a:t>e</a:t>
            </a:r>
            <a:r>
              <a:rPr lang="en-US" sz="2400" baseline="30000" dirty="0" err="1" smtClean="0">
                <a:latin typeface="Times New Roman"/>
                <a:cs typeface="Times New Roman"/>
                <a:sym typeface="Wingdings"/>
              </a:rPr>
              <a:t>+</a:t>
            </a:r>
            <a:r>
              <a:rPr lang="en-US" sz="2400" dirty="0" err="1" smtClean="0">
                <a:latin typeface="Times New Roman"/>
                <a:cs typeface="Times New Roman"/>
                <a:sym typeface="Wingdings"/>
              </a:rPr>
              <a:t>e</a:t>
            </a:r>
            <a:r>
              <a:rPr lang="en-US" sz="2400" baseline="30000" dirty="0" smtClean="0">
                <a:latin typeface="Times New Roman"/>
                <a:cs typeface="Times New Roman"/>
                <a:sym typeface="Wingdings"/>
              </a:rPr>
              <a:t>–</a:t>
            </a:r>
            <a:r>
              <a:rPr lang="en-US" sz="2400" dirty="0" smtClean="0">
                <a:sym typeface="Wingdings"/>
              </a:rPr>
              <a:t>  (BR ~ 2%)</a:t>
            </a:r>
          </a:p>
          <a:p>
            <a:pPr lvl="1"/>
            <a:r>
              <a:rPr lang="en-US" sz="2000" dirty="0" smtClean="0"/>
              <a:t>Large invariant mass (m</a:t>
            </a:r>
            <a:r>
              <a:rPr lang="en-US" sz="2000" baseline="-25000" dirty="0" smtClean="0"/>
              <a:t>ee</a:t>
            </a:r>
            <a:r>
              <a:rPr lang="en-US" sz="2000" dirty="0" smtClean="0"/>
              <a:t>~10 </a:t>
            </a:r>
            <a:r>
              <a:rPr lang="en-US" sz="2000" dirty="0" err="1"/>
              <a:t>GeV</a:t>
            </a:r>
            <a:r>
              <a:rPr lang="en-US" sz="2000" dirty="0"/>
              <a:t>/c</a:t>
            </a:r>
            <a:r>
              <a:rPr lang="en-US" sz="2000" baseline="30000" dirty="0"/>
              <a:t>2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 smtClean="0"/>
              <a:t>Back-to-back electron-positron pair</a:t>
            </a:r>
          </a:p>
          <a:p>
            <a:pPr lvl="1"/>
            <a:r>
              <a:rPr lang="en-US" sz="2000" dirty="0" smtClean="0"/>
              <a:t>Rather energetic electrons (typically &gt;3 </a:t>
            </a:r>
            <a:r>
              <a:rPr lang="en-US" sz="2000" dirty="0" err="1" smtClean="0"/>
              <a:t>GeV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671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3|4.4"/>
</p:tagLst>
</file>

<file path=ppt/theme/theme1.xml><?xml version="1.0" encoding="utf-8"?>
<a:theme xmlns:a="http://schemas.openxmlformats.org/drawingml/2006/main" name="1_Alapértelmezett terv">
  <a:themeElements>
    <a:clrScheme name="1_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Alapértelmezett terv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43146</TotalTime>
  <Words>2135</Words>
  <Application>Microsoft Macintosh PowerPoint</Application>
  <PresentationFormat>On-screen Show (4:3)</PresentationFormat>
  <Paragraphs>473</Paragraphs>
  <Slides>45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7" baseType="lpstr">
      <vt:lpstr>1_Alapértelmezett terv</vt:lpstr>
      <vt:lpstr>Equation</vt:lpstr>
      <vt:lpstr>PowerPoint Presentation</vt:lpstr>
      <vt:lpstr>Outline</vt:lpstr>
      <vt:lpstr>Quarkonia in the sQGP</vt:lpstr>
      <vt:lpstr>Quarkonia in the sQGP</vt:lpstr>
      <vt:lpstr> measurements at RHIC</vt:lpstr>
      <vt:lpstr> measurements at RHIC</vt:lpstr>
      <vt:lpstr>U+U: Higher energy densities</vt:lpstr>
      <vt:lpstr>U+U: Higher energy densities</vt:lpstr>
      <vt:lpstr> measurements in RHIC/STAR</vt:lpstr>
      <vt:lpstr> measurements in RHIC/STAR</vt:lpstr>
      <vt:lpstr>1. Triggering on  events</vt:lpstr>
      <vt:lpstr>2. Finding electron tracks</vt:lpstr>
      <vt:lpstr>3. Matching</vt:lpstr>
      <vt:lpstr>4. ID in the calorimeter</vt:lpstr>
      <vt:lpstr>Peak extraction (U+U example)</vt:lpstr>
      <vt:lpstr>Peak extraction (U+U example)</vt:lpstr>
      <vt:lpstr> x-section and pT-spectrum in U+U</vt:lpstr>
      <vt:lpstr> in p+p and d+Au</vt:lpstr>
      <vt:lpstr> in Au+Au</vt:lpstr>
      <vt:lpstr> in p+p – QCD baseline</vt:lpstr>
      <vt:lpstr> in p+p – QCD baseline</vt:lpstr>
      <vt:lpstr> RdAu – CNM effects</vt:lpstr>
      <vt:lpstr> RdAu – CNM effects</vt:lpstr>
      <vt:lpstr> RAA</vt:lpstr>
      <vt:lpstr> RAA</vt:lpstr>
      <vt:lpstr> RAA – data vs. models</vt:lpstr>
      <vt:lpstr> RAA  – RHIC comparison</vt:lpstr>
      <vt:lpstr> RAA  – RHIC &amp; LHC comparison</vt:lpstr>
      <vt:lpstr>(1S) RAA in Au+Au</vt:lpstr>
      <vt:lpstr>Excited  states in Au+Au</vt:lpstr>
      <vt:lpstr>Excited  states in Au+Au</vt:lpstr>
      <vt:lpstr>Excited  states – LHC comparison</vt:lpstr>
      <vt:lpstr>Outlook: analyses underway</vt:lpstr>
      <vt:lpstr>Outlook: Muon Telescope Detector</vt:lpstr>
      <vt:lpstr>Outlook: Muon Telescope Detector</vt:lpstr>
      <vt:lpstr>Summary</vt:lpstr>
      <vt:lpstr>Summary</vt:lpstr>
      <vt:lpstr>Thank You!</vt:lpstr>
      <vt:lpstr>High-pT J/ψ – motivation</vt:lpstr>
      <vt:lpstr>Outlook: Heavy Flavor Tracker</vt:lpstr>
      <vt:lpstr>Rapp WBS &amp; SBS</vt:lpstr>
      <vt:lpstr>CMS</vt:lpstr>
      <vt:lpstr>Peak extraction</vt:lpstr>
      <vt:lpstr>U+U acceptance and efficiency</vt:lpstr>
      <vt:lpstr>Nuclear modification</vt:lpstr>
    </vt:vector>
  </TitlesOfParts>
  <Manager/>
  <Company>Debreceni Egyetem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Heavy Flavor measurements at STAR</dc:title>
  <dc:subject/>
  <dc:creator>Vértesi Róbert</dc:creator>
  <cp:keywords/>
  <dc:description/>
  <cp:lastModifiedBy>Robert Vertesi</cp:lastModifiedBy>
  <cp:revision>1360</cp:revision>
  <dcterms:created xsi:type="dcterms:W3CDTF">2009-04-02T10:25:24Z</dcterms:created>
  <dcterms:modified xsi:type="dcterms:W3CDTF">2014-08-24T15:20:35Z</dcterms:modified>
  <cp:category/>
</cp:coreProperties>
</file>