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4"/>
  </p:notesMasterIdLst>
  <p:sldIdLst>
    <p:sldId id="512" r:id="rId2"/>
    <p:sldId id="554" r:id="rId3"/>
    <p:sldId id="556" r:id="rId4"/>
    <p:sldId id="640" r:id="rId5"/>
    <p:sldId id="641" r:id="rId6"/>
    <p:sldId id="642" r:id="rId7"/>
    <p:sldId id="647" r:id="rId8"/>
    <p:sldId id="613" r:id="rId9"/>
    <p:sldId id="617" r:id="rId10"/>
    <p:sldId id="552" r:id="rId11"/>
    <p:sldId id="555" r:id="rId12"/>
    <p:sldId id="619" r:id="rId13"/>
    <p:sldId id="620" r:id="rId14"/>
    <p:sldId id="621" r:id="rId15"/>
    <p:sldId id="622" r:id="rId16"/>
    <p:sldId id="632" r:id="rId17"/>
    <p:sldId id="643" r:id="rId18"/>
    <p:sldId id="644" r:id="rId19"/>
    <p:sldId id="645" r:id="rId20"/>
    <p:sldId id="585" r:id="rId21"/>
    <p:sldId id="586" r:id="rId22"/>
    <p:sldId id="562" r:id="rId23"/>
    <p:sldId id="563" r:id="rId24"/>
    <p:sldId id="633" r:id="rId25"/>
    <p:sldId id="565" r:id="rId26"/>
    <p:sldId id="596" r:id="rId27"/>
    <p:sldId id="603" r:id="rId28"/>
    <p:sldId id="597" r:id="rId29"/>
    <p:sldId id="568" r:id="rId30"/>
    <p:sldId id="614" r:id="rId31"/>
    <p:sldId id="615" r:id="rId32"/>
    <p:sldId id="572" r:id="rId33"/>
    <p:sldId id="612" r:id="rId34"/>
    <p:sldId id="605" r:id="rId35"/>
    <p:sldId id="610" r:id="rId36"/>
    <p:sldId id="606" r:id="rId37"/>
    <p:sldId id="607" r:id="rId38"/>
    <p:sldId id="593" r:id="rId39"/>
    <p:sldId id="636" r:id="rId40"/>
    <p:sldId id="634" r:id="rId41"/>
    <p:sldId id="637" r:id="rId42"/>
    <p:sldId id="646" r:id="rId4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0000"/>
    <a:srgbClr val="D166D0"/>
    <a:srgbClr val="000066"/>
    <a:srgbClr val="008080"/>
    <a:srgbClr val="336699"/>
    <a:srgbClr val="FF0000"/>
    <a:srgbClr val="6699FF"/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39" autoAdjust="0"/>
    <p:restoredTop sz="99855" autoAdjust="0"/>
  </p:normalViewPr>
  <p:slideViewPr>
    <p:cSldViewPr>
      <p:cViewPr>
        <p:scale>
          <a:sx n="108" d="100"/>
          <a:sy n="108" d="100"/>
        </p:scale>
        <p:origin x="-1240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62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Mintaszöveg szerkesztése</a:t>
            </a:r>
          </a:p>
          <a:p>
            <a:pPr lvl="1"/>
            <a:r>
              <a:rPr lang="en-US" noProof="0" smtClean="0"/>
              <a:t>Második szint</a:t>
            </a:r>
          </a:p>
          <a:p>
            <a:pPr lvl="2"/>
            <a:r>
              <a:rPr lang="en-US" noProof="0" smtClean="0"/>
              <a:t>Harmadik szint</a:t>
            </a:r>
          </a:p>
          <a:p>
            <a:pPr lvl="3"/>
            <a:r>
              <a:rPr lang="en-US" noProof="0" smtClean="0"/>
              <a:t>Negyedik szint</a:t>
            </a:r>
          </a:p>
          <a:p>
            <a:pPr lvl="4"/>
            <a:r>
              <a:rPr lang="en-US" noProof="0" smtClean="0"/>
              <a:t>Ötödik szint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06D6489-5F5E-480D-8643-9C97F43739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7372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/>
            <a:fld id="{12DBBE36-4B83-4E1B-B0C2-0B5A22A66DBB}" type="slidenum">
              <a:rPr lang="en-US" sz="1300"/>
              <a:pPr algn="r" defTabSz="966788"/>
              <a:t>11</a:t>
            </a:fld>
            <a:endParaRPr lang="en-US" sz="13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920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267200"/>
            <a:ext cx="6400800" cy="1752600"/>
          </a:xfrm>
        </p:spPr>
        <p:txBody>
          <a:bodyPr/>
          <a:lstStyle>
            <a:lvl1pPr marL="0" indent="0" algn="ctr">
              <a:buNone/>
              <a:defRPr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05568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209800" cy="6400800"/>
          </a:xfrm>
          <a:prstGeom prst="rect">
            <a:avLst/>
          </a:prstGeom>
        </p:spPr>
        <p:txBody>
          <a:bodyPr vert="eaVert"/>
          <a:lstStyle>
            <a:lvl1pPr algn="l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81000"/>
            <a:ext cx="6477000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143000"/>
            <a:ext cx="43434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562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104900"/>
            <a:ext cx="4343400" cy="5600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104900"/>
            <a:ext cx="43434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810000"/>
            <a:ext cx="4343400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923225"/>
          </a:xfrm>
        </p:spPr>
        <p:txBody>
          <a:bodyPr/>
          <a:lstStyle>
            <a:extLst/>
          </a:lstStyle>
          <a:p>
            <a:r>
              <a:rPr kumimoji="0" lang="cs-CZ" dirty="0" smtClean="0"/>
              <a:t>Klepnutím lze upravit styl předlohy nadpisů.</a:t>
            </a:r>
            <a:endParaRPr kumimoji="0"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lIns="82945" tIns="41473" rIns="82945" bIns="41473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lIns="82945" tIns="41473" rIns="82945" bIns="41473"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11607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486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 userDrawn="1"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Click to edit Master title style</a:t>
            </a:r>
            <a:endParaRPr lang="en-US" kern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pic>
        <p:nvPicPr>
          <p:cNvPr id="8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pic>
        <p:nvPicPr>
          <p:cNvPr id="8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1487"/>
            <a:ext cx="3008313" cy="125643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71487"/>
            <a:ext cx="5111750" cy="6234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33537"/>
            <a:ext cx="3008313" cy="5072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088" y="4800599"/>
            <a:ext cx="5827712" cy="83501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6088" y="612775"/>
            <a:ext cx="5827712" cy="60626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6088" y="5367338"/>
            <a:ext cx="5827712" cy="1185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3007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95400"/>
            <a:ext cx="8839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Mintaszöveg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Mintacím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22" name="Élőláb helye 4"/>
          <p:cNvSpPr txBox="1">
            <a:spLocks/>
          </p:cNvSpPr>
          <p:nvPr/>
        </p:nvSpPr>
        <p:spPr>
          <a:xfrm>
            <a:off x="0" y="0"/>
            <a:ext cx="25908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baseline="0" dirty="0" smtClean="0"/>
              <a:t>Hard Probes ‘15</a:t>
            </a:r>
            <a:endParaRPr lang="en-US" dirty="0"/>
          </a:p>
        </p:txBody>
      </p:sp>
      <p:sp>
        <p:nvSpPr>
          <p:cNvPr id="23" name="Élőláb helye 4"/>
          <p:cNvSpPr txBox="1">
            <a:spLocks/>
          </p:cNvSpPr>
          <p:nvPr/>
        </p:nvSpPr>
        <p:spPr>
          <a:xfrm>
            <a:off x="3276600" y="0"/>
            <a:ext cx="3048000" cy="3286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baseline="0" dirty="0" smtClean="0"/>
              <a:t>STAR </a:t>
            </a:r>
            <a:r>
              <a:rPr lang="en-US" baseline="0" dirty="0" err="1" smtClean="0"/>
              <a:t>Bottomonia</a:t>
            </a:r>
            <a:r>
              <a:rPr lang="en-US" baseline="0" dirty="0" smtClean="0"/>
              <a:t> – R. </a:t>
            </a:r>
            <a:r>
              <a:rPr lang="en-US" baseline="0" dirty="0" err="1" smtClean="0"/>
              <a:t>Vértesi</a:t>
            </a:r>
            <a:endParaRPr lang="en-US" dirty="0"/>
          </a:p>
        </p:txBody>
      </p:sp>
      <p:sp>
        <p:nvSpPr>
          <p:cNvPr id="9" name="Dia számának helye 11"/>
          <p:cNvSpPr txBox="1">
            <a:spLocks noGrp="1"/>
          </p:cNvSpPr>
          <p:nvPr userDrawn="1"/>
        </p:nvSpPr>
        <p:spPr>
          <a:xfrm>
            <a:off x="8609463" y="0"/>
            <a:ext cx="533400" cy="328612"/>
          </a:xfrm>
          <a:prstGeom prst="rect">
            <a:avLst/>
          </a:prstGeom>
          <a:noFill/>
        </p:spPr>
        <p:txBody>
          <a:bodyPr/>
          <a:lstStyle/>
          <a:p>
            <a:pPr lvl="0" algn="r"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fld id="{788329EA-BB85-4C66-9255-AFC63C0073A4}" type="slidenum">
              <a:rPr lang="en-US" sz="1600" b="0" smtClean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pPr lvl="0" algn="r">
                <a:spcBef>
                  <a:spcPts val="700"/>
                </a:spcBef>
                <a:buClr>
                  <a:srgbClr val="0066CC"/>
                </a:buClr>
                <a:buFont typeface="Wingdings" pitchFamily="2" charset="2"/>
                <a:buNone/>
                <a:defRPr/>
              </a:pPr>
              <a:t>‹#›</a:t>
            </a:fld>
            <a:endParaRPr lang="en-US" sz="2400" b="0" dirty="0">
              <a:solidFill>
                <a:schemeClr val="tx1"/>
              </a:solidFill>
              <a:effectLst/>
              <a:latin typeface="+mn-lt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  <p:sldLayoutId id="2147483663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0">
          <a:solidFill>
            <a:schemeClr val="tx2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hyperlink" Target="mailto:robert.vertesi@ujf.cas.cz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Relationship Id="rId3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microsoft.com/office/2007/relationships/hdphoto" Target="../media/hdphoto1.wdp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microsoft.com/office/2007/relationships/hdphoto" Target="../media/hdphoto1.wdp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28.emf"/><Relationship Id="rId6" Type="http://schemas.openxmlformats.org/officeDocument/2006/relationships/image" Target="../media/image2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9144000" cy="20574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 bwMode="auto">
          <a:xfrm>
            <a:off x="685800" y="1447800"/>
            <a:ext cx="7696200" cy="16764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400" dirty="0" err="1"/>
              <a:t>Bottomonium</a:t>
            </a:r>
            <a:r>
              <a:rPr lang="en-US" sz="4400" dirty="0"/>
              <a:t> production in heavy ion collisions at STAR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715000"/>
            <a:ext cx="2438400" cy="914400"/>
          </a:xfrm>
        </p:spPr>
        <p:txBody>
          <a:bodyPr/>
          <a:lstStyle/>
          <a:p>
            <a:r>
              <a:rPr lang="en-US" sz="1600" dirty="0" smtClean="0">
                <a:solidFill>
                  <a:schemeClr val="accent2"/>
                </a:solidFill>
              </a:rPr>
              <a:t>Nuclear Physics Institute Academy of Sciences</a:t>
            </a:r>
            <a:br>
              <a:rPr lang="en-US" sz="1600" dirty="0" smtClean="0">
                <a:solidFill>
                  <a:schemeClr val="accent2"/>
                </a:solidFill>
              </a:rPr>
            </a:br>
            <a:r>
              <a:rPr lang="en-US" sz="1600" dirty="0" smtClean="0">
                <a:solidFill>
                  <a:schemeClr val="accent2"/>
                </a:solidFill>
              </a:rPr>
              <a:t>of the Czech Republic</a:t>
            </a:r>
            <a:endParaRPr lang="hu-HU" sz="1600" dirty="0" smtClean="0">
              <a:solidFill>
                <a:schemeClr val="accent2"/>
              </a:solidFill>
            </a:endParaRPr>
          </a:p>
        </p:txBody>
      </p:sp>
      <p:pic>
        <p:nvPicPr>
          <p:cNvPr id="6" name="Picture 5" descr="esf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6074852"/>
            <a:ext cx="3200400" cy="78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Logo_ujf.pdf"/>
          <p:cNvPicPr>
            <a:picLocks noChangeAspect="1"/>
          </p:cNvPicPr>
          <p:nvPr/>
        </p:nvPicPr>
        <p:blipFill>
          <a:blip r:embed="rId5" cstate="print"/>
          <a:srcRect l="21439" t="15150" r="22630" b="15150"/>
          <a:stretch>
            <a:fillRect/>
          </a:stretch>
        </p:blipFill>
        <p:spPr bwMode="auto">
          <a:xfrm>
            <a:off x="0" y="5562600"/>
            <a:ext cx="73147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802" y="4267200"/>
            <a:ext cx="2111798" cy="169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00785" y="34290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3200" dirty="0">
                <a:solidFill>
                  <a:schemeClr val="accent2"/>
                </a:solidFill>
              </a:rPr>
              <a:t>Róbert Vértesi</a:t>
            </a:r>
            <a:endParaRPr lang="en-US" sz="900" dirty="0"/>
          </a:p>
          <a:p>
            <a:pPr algn="ctr"/>
            <a:r>
              <a:rPr lang="en-US" sz="1600" dirty="0">
                <a:solidFill>
                  <a:schemeClr val="accent2"/>
                </a:solidFill>
                <a:hlinkClick r:id="rId7"/>
              </a:rPr>
              <a:t>robert.vertesi@ujf.cas.cz</a:t>
            </a:r>
            <a:r>
              <a:rPr lang="en-US" sz="700" dirty="0">
                <a:solidFill>
                  <a:schemeClr val="accent2"/>
                </a:solidFill>
              </a:rPr>
              <a:t>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6600" y="43434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for the</a:t>
            </a:r>
          </a:p>
          <a:p>
            <a:endParaRPr lang="en-US" sz="1600" dirty="0" smtClean="0">
              <a:solidFill>
                <a:schemeClr val="accent2"/>
              </a:solidFill>
            </a:endParaRPr>
          </a:p>
          <a:p>
            <a:endParaRPr lang="en-US" sz="1600" dirty="0" smtClean="0">
              <a:solidFill>
                <a:schemeClr val="accent2"/>
              </a:solidFill>
            </a:endParaRPr>
          </a:p>
          <a:p>
            <a:endParaRPr lang="en-US" sz="1600" dirty="0">
              <a:solidFill>
                <a:schemeClr val="accent2"/>
              </a:solidFill>
            </a:endParaRPr>
          </a:p>
          <a:p>
            <a:pPr algn="r"/>
            <a:r>
              <a:rPr lang="en-US" sz="1600" b="1" dirty="0" smtClean="0">
                <a:solidFill>
                  <a:schemeClr val="accent2"/>
                </a:solidFill>
              </a:rPr>
              <a:t>collaboration</a:t>
            </a:r>
            <a:endParaRPr lang="en-US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U+U: Higher energy densities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66800"/>
            <a:ext cx="3886200" cy="27785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647" y="990600"/>
            <a:ext cx="4374353" cy="2971800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981200" y="4114800"/>
            <a:ext cx="4953000" cy="1524000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>RHIC </a:t>
            </a:r>
            <a:r>
              <a:rPr lang="en-US" sz="2200" dirty="0"/>
              <a:t>√</a:t>
            </a:r>
            <a:r>
              <a:rPr lang="en-US" sz="2200" dirty="0" err="1"/>
              <a:t>s</a:t>
            </a:r>
            <a:r>
              <a:rPr lang="en-US" sz="2200" baseline="-25000" dirty="0" err="1"/>
              <a:t>NN</a:t>
            </a:r>
            <a:r>
              <a:rPr lang="en-US" sz="2200" dirty="0"/>
              <a:t>=193 </a:t>
            </a:r>
            <a:r>
              <a:rPr lang="en-US" sz="2200" dirty="0" err="1" smtClean="0"/>
              <a:t>GeV</a:t>
            </a:r>
            <a:r>
              <a:rPr lang="en-US" sz="2200" dirty="0" smtClean="0"/>
              <a:t> U+U data (2012)</a:t>
            </a: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Reach </a:t>
            </a:r>
            <a:r>
              <a:rPr lang="en-US" sz="2000" dirty="0">
                <a:solidFill>
                  <a:schemeClr val="tx1"/>
                </a:solidFill>
              </a:rPr>
              <a:t>higher </a:t>
            </a:r>
            <a:r>
              <a:rPr lang="en-US" sz="2000" dirty="0" err="1">
                <a:solidFill>
                  <a:schemeClr val="tx1"/>
                </a:solidFill>
              </a:rPr>
              <a:t>N</a:t>
            </a:r>
            <a:r>
              <a:rPr lang="en-US" sz="2000" baseline="-25000" dirty="0" err="1">
                <a:solidFill>
                  <a:schemeClr val="tx1"/>
                </a:solidFill>
              </a:rPr>
              <a:t>part</a:t>
            </a:r>
            <a:r>
              <a:rPr lang="en-US" sz="2000" dirty="0">
                <a:solidFill>
                  <a:schemeClr val="tx1"/>
                </a:solidFill>
              </a:rPr>
              <a:t> than in </a:t>
            </a:r>
            <a:r>
              <a:rPr lang="en-US" sz="2000" dirty="0" err="1">
                <a:solidFill>
                  <a:schemeClr val="tx1"/>
                </a:solidFill>
              </a:rPr>
              <a:t>Au+</a:t>
            </a:r>
            <a:r>
              <a:rPr lang="en-US" sz="2000" dirty="0" err="1" smtClean="0">
                <a:solidFill>
                  <a:schemeClr val="tx1"/>
                </a:solidFill>
              </a:rPr>
              <a:t>Au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endParaRPr lang="en-US" sz="1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Provide </a:t>
            </a:r>
            <a:r>
              <a:rPr lang="en-US" sz="2000" dirty="0">
                <a:solidFill>
                  <a:schemeClr val="tx1"/>
                </a:solidFill>
              </a:rPr>
              <a:t>higher energy </a:t>
            </a:r>
            <a:r>
              <a:rPr lang="en-US" sz="2000" dirty="0" smtClean="0">
                <a:solidFill>
                  <a:schemeClr val="tx1"/>
                </a:solidFill>
              </a:rPr>
              <a:t>density: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~</a:t>
            </a:r>
            <a:r>
              <a:rPr lang="en-US" sz="2000" dirty="0" smtClean="0">
                <a:solidFill>
                  <a:schemeClr val="tx1"/>
                </a:solidFill>
              </a:rPr>
              <a:t>20</a:t>
            </a:r>
            <a:r>
              <a:rPr lang="en-US" sz="2000" dirty="0">
                <a:solidFill>
                  <a:schemeClr val="tx1"/>
                </a:solidFill>
              </a:rPr>
              <a:t>% more in central collisions!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066800" y="6172200"/>
            <a:ext cx="6858000" cy="5334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Further test of dissociation-coalescence interplay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1295400"/>
            <a:ext cx="1677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STAR preliminary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82207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990600"/>
            <a:ext cx="5943600" cy="4452523"/>
          </a:xfrm>
          <a:prstGeom prst="rect">
            <a:avLst/>
          </a:prstGeom>
        </p:spPr>
      </p:pic>
      <p:sp>
        <p:nvSpPr>
          <p:cNvPr id="163842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RHIC/</a:t>
            </a:r>
            <a:r>
              <a:rPr lang="en-US" b="0" dirty="0" smtClean="0"/>
              <a:t>STAR</a:t>
            </a:r>
          </a:p>
        </p:txBody>
      </p:sp>
      <p:sp>
        <p:nvSpPr>
          <p:cNvPr id="20482" name="AutoShape 2" descr="https://www.phenix.bnl.gov/WWW/run/drawing/Phenix_2008.BeamVie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20483" name="AutoShape 4" descr="https://www.phenix.bnl.gov/WWW/run/drawing/Phenix_2008.BeamVie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</a:pPr>
            <a:endParaRPr lang="en-US">
              <a:solidFill>
                <a:srgbClr val="0000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576" y="5029201"/>
            <a:ext cx="2128775" cy="18287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05800" y="5562600"/>
            <a:ext cx="59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A90000"/>
                </a:solidFill>
                <a:latin typeface="Times New Roman"/>
                <a:cs typeface="Times New Roman"/>
              </a:rPr>
              <a:t>E</a:t>
            </a:r>
            <a:r>
              <a:rPr lang="en-US" b="1" i="1" dirty="0" smtClean="0">
                <a:solidFill>
                  <a:srgbClr val="A90000"/>
                </a:solidFill>
                <a:latin typeface="Times New Roman"/>
                <a:cs typeface="Times New Roman"/>
              </a:rPr>
              <a:t>/p</a:t>
            </a:r>
            <a:endParaRPr lang="en-US" b="1" i="1" dirty="0">
              <a:solidFill>
                <a:srgbClr val="A9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92436" y="5883146"/>
            <a:ext cx="95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BEMC</a:t>
            </a:r>
            <a:endParaRPr lang="en-US" dirty="0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0" y="990600"/>
            <a:ext cx="3200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kern="0" dirty="0" smtClean="0"/>
              <a:t>Reconstruction:</a:t>
            </a:r>
          </a:p>
          <a:p>
            <a:pPr marL="457200" lvl="1" indent="0" eaLnBrk="1" hangingPunct="1">
              <a:buNone/>
            </a:pPr>
            <a:r>
              <a:rPr lang="en-US" sz="1600" kern="0" dirty="0" smtClean="0"/>
              <a:t>J</a:t>
            </a:r>
            <a:r>
              <a:rPr lang="en-US" sz="1600" kern="0" dirty="0"/>
              <a:t>/</a:t>
            </a:r>
            <a:r>
              <a:rPr lang="el-GR" sz="1600" dirty="0"/>
              <a:t>ψ</a:t>
            </a:r>
            <a:r>
              <a:rPr lang="en-US" sz="1600" dirty="0"/>
              <a:t> </a:t>
            </a:r>
            <a:r>
              <a:rPr lang="el-GR" sz="1600" dirty="0">
                <a:sym typeface="Wingdings"/>
              </a:rPr>
              <a:t></a:t>
            </a:r>
            <a:r>
              <a:rPr lang="en-US" sz="1600" dirty="0">
                <a:sym typeface="Wingdings"/>
              </a:rPr>
              <a:t> </a:t>
            </a:r>
            <a:r>
              <a:rPr lang="en-US" sz="1600" dirty="0" err="1">
                <a:sym typeface="Wingdings"/>
              </a:rPr>
              <a:t>e</a:t>
            </a:r>
            <a:r>
              <a:rPr lang="en-US" sz="1600" baseline="30000" dirty="0" err="1">
                <a:sym typeface="Wingdings"/>
              </a:rPr>
              <a:t>+</a:t>
            </a:r>
            <a:r>
              <a:rPr lang="en-US" sz="1600" dirty="0" err="1">
                <a:sym typeface="Wingdings"/>
              </a:rPr>
              <a:t>e</a:t>
            </a:r>
            <a:r>
              <a:rPr lang="en-US" sz="1600" baseline="30000" dirty="0">
                <a:sym typeface="Wingdings"/>
              </a:rPr>
              <a:t>–</a:t>
            </a:r>
            <a:r>
              <a:rPr lang="en-US" sz="1600" dirty="0">
                <a:sym typeface="Wingdings"/>
              </a:rPr>
              <a:t> (B</a:t>
            </a:r>
            <a:r>
              <a:rPr lang="en-US" sz="1600" baseline="-25000" dirty="0">
                <a:sym typeface="Wingdings"/>
              </a:rPr>
              <a:t>ee</a:t>
            </a:r>
            <a:r>
              <a:rPr lang="en-US" sz="1600" dirty="0">
                <a:sym typeface="Wingdings"/>
              </a:rPr>
              <a:t> ~ 6%</a:t>
            </a:r>
            <a:r>
              <a:rPr lang="en-US" sz="1600" dirty="0" smtClean="0">
                <a:sym typeface="Wingdings"/>
              </a:rPr>
              <a:t>)</a:t>
            </a:r>
          </a:p>
          <a:p>
            <a:pPr marL="457200" lvl="1" indent="0" eaLnBrk="1" hangingPunct="1">
              <a:buNone/>
            </a:pPr>
            <a:r>
              <a:rPr lang="en-US" sz="1600" dirty="0" err="1" smtClean="0"/>
              <a:t>ϒ</a:t>
            </a:r>
            <a:r>
              <a:rPr lang="en-US" sz="1600" dirty="0" smtClean="0"/>
              <a:t>   </a:t>
            </a:r>
            <a:r>
              <a:rPr lang="en-US" sz="1600" dirty="0">
                <a:sym typeface="Wingdings"/>
              </a:rPr>
              <a:t> </a:t>
            </a:r>
            <a:r>
              <a:rPr lang="en-US" sz="1600" dirty="0" err="1">
                <a:sym typeface="Wingdings"/>
              </a:rPr>
              <a:t>e</a:t>
            </a:r>
            <a:r>
              <a:rPr lang="en-US" sz="1600" baseline="30000" dirty="0" err="1">
                <a:sym typeface="Wingdings"/>
              </a:rPr>
              <a:t>+</a:t>
            </a:r>
            <a:r>
              <a:rPr lang="en-US" sz="1600" dirty="0" err="1">
                <a:sym typeface="Wingdings"/>
              </a:rPr>
              <a:t>e</a:t>
            </a:r>
            <a:r>
              <a:rPr lang="en-US" sz="1600" baseline="30000" dirty="0">
                <a:sym typeface="Wingdings"/>
              </a:rPr>
              <a:t>–</a:t>
            </a:r>
            <a:r>
              <a:rPr lang="en-US" sz="1600" dirty="0">
                <a:sym typeface="Wingdings"/>
              </a:rPr>
              <a:t> 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(B</a:t>
            </a:r>
            <a:r>
              <a:rPr lang="en-US" sz="1600" baseline="-25000" dirty="0">
                <a:solidFill>
                  <a:srgbClr val="000000"/>
                </a:solidFill>
                <a:sym typeface="Wingdings"/>
              </a:rPr>
              <a:t>ee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>
                <a:solidFill>
                  <a:srgbClr val="000000"/>
                </a:solidFill>
                <a:sym typeface="Wingdings"/>
              </a:rPr>
              <a:t>~ </a:t>
            </a:r>
            <a:r>
              <a:rPr lang="en-US" sz="1600" smtClean="0">
                <a:solidFill>
                  <a:srgbClr val="000000"/>
                </a:solidFill>
                <a:sym typeface="Wingdings"/>
              </a:rPr>
              <a:t>2.4%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)</a:t>
            </a:r>
          </a:p>
          <a:p>
            <a:pPr eaLnBrk="1" hangingPunct="1"/>
            <a:endParaRPr lang="en-US" sz="2000" kern="0" dirty="0" smtClean="0"/>
          </a:p>
          <a:p>
            <a:pPr eaLnBrk="1" hangingPunct="1"/>
            <a:r>
              <a:rPr lang="en-US" sz="2000" kern="0" dirty="0" smtClean="0"/>
              <a:t>TPC</a:t>
            </a:r>
          </a:p>
          <a:p>
            <a:pPr lvl="1" eaLnBrk="1" hangingPunct="1"/>
            <a:r>
              <a:rPr lang="en-US" sz="1800" kern="0" dirty="0" err="1" smtClean="0"/>
              <a:t>dE</a:t>
            </a:r>
            <a:r>
              <a:rPr lang="en-US" sz="1800" kern="0" dirty="0" smtClean="0"/>
              <a:t>/dx </a:t>
            </a:r>
            <a:r>
              <a:rPr lang="en-US" sz="1800" kern="0" dirty="0"/>
              <a:t>P</a:t>
            </a:r>
            <a:r>
              <a:rPr lang="en-US" sz="1800" kern="0" dirty="0" smtClean="0"/>
              <a:t>ID </a:t>
            </a:r>
          </a:p>
          <a:p>
            <a:pPr lvl="1" eaLnBrk="1" hangingPunct="1"/>
            <a:r>
              <a:rPr lang="en-US" sz="1800" kern="0" dirty="0" smtClean="0"/>
              <a:t>Large acceptance,</a:t>
            </a:r>
            <a:br>
              <a:rPr lang="en-US" sz="1800" kern="0" dirty="0" smtClean="0"/>
            </a:br>
            <a:r>
              <a:rPr lang="en-US" sz="1800" kern="0" dirty="0" smtClean="0"/>
              <a:t>uniform in a wide</a:t>
            </a:r>
            <a:br>
              <a:rPr lang="en-US" sz="1800" kern="0" dirty="0" smtClean="0"/>
            </a:br>
            <a:r>
              <a:rPr lang="en-US" sz="1800" kern="0" dirty="0" smtClean="0"/>
              <a:t>energy range</a:t>
            </a:r>
            <a:endParaRPr lang="en-US" sz="800" kern="0" dirty="0" smtClean="0"/>
          </a:p>
          <a:p>
            <a:pPr eaLnBrk="1" hangingPunct="1"/>
            <a:r>
              <a:rPr lang="en-US" sz="2000" kern="0" dirty="0" smtClean="0"/>
              <a:t>TOF</a:t>
            </a:r>
          </a:p>
          <a:p>
            <a:pPr lvl="1" eaLnBrk="1" hangingPunct="1"/>
            <a:r>
              <a:rPr lang="en-US" sz="1800" dirty="0" smtClean="0"/>
              <a:t>PID using flight time</a:t>
            </a:r>
            <a:endParaRPr lang="en-US" sz="1200" kern="0" dirty="0"/>
          </a:p>
          <a:p>
            <a:pPr eaLnBrk="1" hangingPunct="1"/>
            <a:r>
              <a:rPr lang="en-US" sz="2000" kern="0" dirty="0" smtClean="0"/>
              <a:t>BEMC</a:t>
            </a:r>
          </a:p>
          <a:p>
            <a:pPr lvl="1" eaLnBrk="1" hangingPunct="1"/>
            <a:r>
              <a:rPr lang="en-US" sz="1800" kern="0" dirty="0" smtClean="0"/>
              <a:t>High-</a:t>
            </a:r>
            <a:r>
              <a:rPr lang="en-US" sz="1800" kern="0" dirty="0" err="1" smtClean="0"/>
              <a:t>p</a:t>
            </a:r>
            <a:r>
              <a:rPr lang="en-US" sz="1800" kern="0" baseline="-25000" dirty="0" err="1" smtClean="0"/>
              <a:t>T</a:t>
            </a:r>
            <a:r>
              <a:rPr lang="en-US" sz="1800" kern="0" dirty="0" smtClean="0"/>
              <a:t> trigger</a:t>
            </a:r>
          </a:p>
          <a:p>
            <a:pPr lvl="1" eaLnBrk="1" hangingPunct="1"/>
            <a:r>
              <a:rPr lang="en-US" sz="1800" kern="0" dirty="0" smtClean="0"/>
              <a:t>PID using E/p </a:t>
            </a:r>
            <a:br>
              <a:rPr lang="en-US" sz="1800" kern="0" dirty="0" smtClean="0"/>
            </a:br>
            <a:r>
              <a:rPr lang="en-US" sz="1800" kern="0" dirty="0" smtClean="0"/>
              <a:t>and shower shape</a:t>
            </a:r>
            <a:endParaRPr lang="en-US" sz="1000" kern="0" dirty="0"/>
          </a:p>
          <a:p>
            <a:pPr eaLnBrk="1" hangingPunct="1"/>
            <a:r>
              <a:rPr lang="en-US" sz="2000" kern="0" dirty="0" smtClean="0"/>
              <a:t>VPD</a:t>
            </a:r>
          </a:p>
          <a:p>
            <a:pPr lvl="1" eaLnBrk="1" hangingPunct="1"/>
            <a:r>
              <a:rPr lang="en-US" sz="1800" kern="0" dirty="0" smtClean="0"/>
              <a:t>Minimum</a:t>
            </a:r>
            <a:br>
              <a:rPr lang="en-US" sz="1800" kern="0" dirty="0" smtClean="0"/>
            </a:br>
            <a:r>
              <a:rPr lang="en-US" sz="1800" kern="0" dirty="0" smtClean="0"/>
              <a:t>bias events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5029200"/>
            <a:ext cx="2209800" cy="1787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80781" y="559001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TPC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5029200"/>
            <a:ext cx="2133600" cy="17962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07340" y="5742414"/>
            <a:ext cx="83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Triggering on </a:t>
            </a:r>
            <a:r>
              <a:rPr lang="en-US" dirty="0">
                <a:sym typeface="Symbol" charset="0"/>
              </a:rPr>
              <a:t></a:t>
            </a:r>
            <a:r>
              <a:rPr lang="en-US" dirty="0" smtClean="0"/>
              <a:t> events</a:t>
            </a:r>
            <a:endParaRPr lang="en-US" dirty="0"/>
          </a:p>
        </p:txBody>
      </p:sp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21433"/>
            <a:ext cx="3160809" cy="4160167"/>
          </a:xfrm>
          <a:prstGeom prst="rect">
            <a:avLst/>
          </a:prstGeom>
          <a:noFill/>
          <a:ln w="38100" cmpd="dbl">
            <a:noFill/>
          </a:ln>
        </p:spPr>
      </p:pic>
      <p:sp>
        <p:nvSpPr>
          <p:cNvPr id="6" name="Oval 35"/>
          <p:cNvSpPr>
            <a:spLocks noChangeArrowheads="1"/>
          </p:cNvSpPr>
          <p:nvPr/>
        </p:nvSpPr>
        <p:spPr bwMode="auto">
          <a:xfrm>
            <a:off x="1219200" y="1066800"/>
            <a:ext cx="990600" cy="99282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Oval 35"/>
          <p:cNvSpPr>
            <a:spLocks noChangeArrowheads="1"/>
          </p:cNvSpPr>
          <p:nvPr/>
        </p:nvSpPr>
        <p:spPr bwMode="auto">
          <a:xfrm>
            <a:off x="1371600" y="44196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228600" y="5410200"/>
            <a:ext cx="8839200" cy="1371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1" dirty="0" smtClean="0">
                <a:solidFill>
                  <a:schemeClr val="tx1"/>
                </a:solidFill>
              </a:rPr>
              <a:t>L0</a:t>
            </a:r>
            <a:r>
              <a:rPr lang="en-US" sz="2000" dirty="0" smtClean="0">
                <a:solidFill>
                  <a:schemeClr val="tx1"/>
                </a:solidFill>
              </a:rPr>
              <a:t>: ‘High tower trigger’ saves events with a high energy hit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in a </a:t>
            </a:r>
            <a:r>
              <a:rPr lang="en-US" sz="2000" dirty="0" smtClean="0">
                <a:solidFill>
                  <a:srgbClr val="000000"/>
                </a:solidFill>
              </a:rPr>
              <a:t>Barrel </a:t>
            </a:r>
            <a:r>
              <a:rPr lang="en-US" sz="2000" dirty="0">
                <a:solidFill>
                  <a:srgbClr val="000000"/>
                </a:solidFill>
              </a:rPr>
              <a:t>Electromagnetic Calorimeter </a:t>
            </a:r>
            <a:r>
              <a:rPr lang="en-US" sz="2000" b="1" dirty="0" smtClean="0">
                <a:solidFill>
                  <a:srgbClr val="000000"/>
                </a:solidFill>
              </a:rPr>
              <a:t>(</a:t>
            </a:r>
            <a:r>
              <a:rPr lang="en-US" sz="2000" dirty="0" smtClean="0">
                <a:solidFill>
                  <a:schemeClr val="tx1"/>
                </a:solidFill>
              </a:rPr>
              <a:t>BEMC) tower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L2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i="1" dirty="0" smtClean="0">
                <a:solidFill>
                  <a:schemeClr val="tx1"/>
                </a:solidFill>
              </a:rPr>
              <a:t>in </a:t>
            </a:r>
            <a:r>
              <a:rPr lang="en-US" sz="2000" i="1" dirty="0" err="1" smtClean="0">
                <a:solidFill>
                  <a:schemeClr val="tx1"/>
                </a:solidFill>
              </a:rPr>
              <a:t>p+p</a:t>
            </a:r>
            <a:r>
              <a:rPr lang="en-US" sz="2000" i="1" dirty="0" smtClean="0">
                <a:solidFill>
                  <a:schemeClr val="tx1"/>
                </a:solidFill>
              </a:rPr>
              <a:t> and </a:t>
            </a:r>
            <a:r>
              <a:rPr lang="en-US" sz="2000" i="1" dirty="0" err="1" smtClean="0">
                <a:solidFill>
                  <a:schemeClr val="tx1"/>
                </a:solidFill>
              </a:rPr>
              <a:t>d+Au</a:t>
            </a:r>
            <a:r>
              <a:rPr lang="en-US" sz="2000" i="1" dirty="0" smtClean="0">
                <a:solidFill>
                  <a:schemeClr val="tx1"/>
                </a:solidFill>
              </a:rPr>
              <a:t> only</a:t>
            </a:r>
            <a:r>
              <a:rPr lang="en-US" sz="2000" dirty="0" smtClean="0">
                <a:solidFill>
                  <a:schemeClr val="tx1"/>
                </a:solidFill>
              </a:rPr>
              <a:t> – software trigger: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coarse reconstruction of cluster energy, opening angle, invariant mass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689" y="1295400"/>
            <a:ext cx="76231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L0,L2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0178" y="4812268"/>
            <a:ext cx="44142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L2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22174" y="916974"/>
            <a:ext cx="4292602" cy="45414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67400" y="2036207"/>
            <a:ext cx="3200400" cy="783193"/>
          </a:xfrm>
          <a:prstGeom prst="wedgeRoundRectCallout">
            <a:avLst>
              <a:gd name="adj1" fmla="val -34837"/>
              <a:gd name="adj2" fmla="val -74021"/>
              <a:gd name="adj3" fmla="val 16667"/>
            </a:avLst>
          </a:prstGeom>
          <a:solidFill>
            <a:srgbClr val="D2D2F4">
              <a:alpha val="71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1. Trigger on energetic hits in the BEMC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65553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Finding electron tracks</a:t>
            </a:r>
            <a:endParaRPr lang="en-US" dirty="0"/>
          </a:p>
        </p:txBody>
      </p:sp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21433"/>
            <a:ext cx="3160809" cy="4160167"/>
          </a:xfrm>
          <a:prstGeom prst="rect">
            <a:avLst/>
          </a:prstGeom>
          <a:noFill/>
          <a:ln w="38100" cmpd="dbl">
            <a:noFill/>
          </a:ln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228600" y="5486400"/>
            <a:ext cx="8839200" cy="114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152400" y="5410200"/>
            <a:ext cx="8839200" cy="114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Find tracks in the Time Projection Chamber (TPC)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based on specific energy loss </a:t>
            </a:r>
            <a:r>
              <a:rPr lang="en-US" sz="2000" dirty="0" err="1" smtClean="0">
                <a:solidFill>
                  <a:schemeClr val="tx1"/>
                </a:solidFill>
              </a:rPr>
              <a:t>d</a:t>
            </a:r>
            <a:r>
              <a:rPr lang="en-US" sz="2000" i="1" dirty="0" err="1" smtClean="0">
                <a:solidFill>
                  <a:schemeClr val="tx1"/>
                </a:solidFill>
              </a:rPr>
              <a:t>E</a:t>
            </a:r>
            <a:r>
              <a:rPr lang="en-US" sz="2000" dirty="0" smtClean="0">
                <a:solidFill>
                  <a:schemeClr val="tx1"/>
                </a:solidFill>
              </a:rPr>
              <a:t>/d</a:t>
            </a:r>
            <a:r>
              <a:rPr lang="en-US" sz="2000" i="1" dirty="0" smtClean="0">
                <a:solidFill>
                  <a:schemeClr val="tx1"/>
                </a:solidFill>
              </a:rPr>
              <a:t>x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	</a:t>
            </a:r>
            <a:r>
              <a:rPr lang="el-GR" sz="2000" dirty="0" smtClean="0">
                <a:solidFill>
                  <a:schemeClr val="tx1"/>
                </a:solidFill>
              </a:rPr>
              <a:t>-</a:t>
            </a:r>
            <a:r>
              <a:rPr lang="el-GR" sz="2000" dirty="0">
                <a:solidFill>
                  <a:schemeClr val="tx1"/>
                </a:solidFill>
              </a:rPr>
              <a:t>1.2&lt;nσ</a:t>
            </a:r>
            <a:r>
              <a:rPr lang="el-GR" sz="2000" baseline="-25000" dirty="0">
                <a:solidFill>
                  <a:schemeClr val="tx1"/>
                </a:solidFill>
              </a:rPr>
              <a:t>e</a:t>
            </a:r>
            <a:r>
              <a:rPr lang="el-GR" sz="2000" dirty="0">
                <a:solidFill>
                  <a:schemeClr val="tx1"/>
                </a:solidFill>
              </a:rPr>
              <a:t>&lt;</a:t>
            </a:r>
            <a:r>
              <a:rPr lang="el-GR" sz="2000" dirty="0" smtClean="0">
                <a:solidFill>
                  <a:schemeClr val="tx1"/>
                </a:solidFill>
              </a:rPr>
              <a:t>3</a:t>
            </a:r>
            <a:r>
              <a:rPr lang="en-US" sz="2000" dirty="0" smtClean="0">
                <a:solidFill>
                  <a:schemeClr val="tx1"/>
                </a:solidFill>
              </a:rPr>
              <a:t>	</a:t>
            </a:r>
            <a:r>
              <a:rPr lang="en-US" sz="2000" i="1" dirty="0" smtClean="0">
                <a:solidFill>
                  <a:schemeClr val="tx1"/>
                </a:solidFill>
              </a:rPr>
              <a:t> (A+A analyses)</a:t>
            </a:r>
          </a:p>
        </p:txBody>
      </p:sp>
      <p:sp>
        <p:nvSpPr>
          <p:cNvPr id="13" name="Oval 35"/>
          <p:cNvSpPr>
            <a:spLocks noChangeArrowheads="1"/>
          </p:cNvSpPr>
          <p:nvPr/>
        </p:nvSpPr>
        <p:spPr bwMode="auto">
          <a:xfrm>
            <a:off x="1524000" y="2207577"/>
            <a:ext cx="609600" cy="76422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Oval 35"/>
          <p:cNvSpPr>
            <a:spLocks noChangeArrowheads="1"/>
          </p:cNvSpPr>
          <p:nvPr/>
        </p:nvSpPr>
        <p:spPr bwMode="auto">
          <a:xfrm>
            <a:off x="1676400" y="3657601"/>
            <a:ext cx="6096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22174" y="916974"/>
            <a:ext cx="4292602" cy="45414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67400" y="2036207"/>
            <a:ext cx="3200400" cy="783193"/>
          </a:xfrm>
          <a:prstGeom prst="wedgeRoundRectCallout">
            <a:avLst>
              <a:gd name="adj1" fmla="val -34837"/>
              <a:gd name="adj2" fmla="val -74021"/>
              <a:gd name="adj3" fmla="val 16667"/>
            </a:avLst>
          </a:prstGeom>
          <a:solidFill>
            <a:srgbClr val="D2D2F4">
              <a:alpha val="71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1. Trigger on energetic hits in the BEMC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352800" y="2722007"/>
            <a:ext cx="2362200" cy="783193"/>
          </a:xfrm>
          <a:prstGeom prst="wedgeRoundRectCallout">
            <a:avLst>
              <a:gd name="adj1" fmla="val 75244"/>
              <a:gd name="adj2" fmla="val -13692"/>
              <a:gd name="adj3" fmla="val 16667"/>
            </a:avLst>
          </a:prstGeom>
          <a:solidFill>
            <a:srgbClr val="D2D2F4">
              <a:alpha val="71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2. Find electron tracks in the TPC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03863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Matching tracks</a:t>
            </a:r>
            <a:endParaRPr lang="en-US" dirty="0"/>
          </a:p>
        </p:txBody>
      </p:sp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21433"/>
            <a:ext cx="3160809" cy="4160167"/>
          </a:xfrm>
          <a:prstGeom prst="rect">
            <a:avLst/>
          </a:prstGeom>
          <a:noFill/>
          <a:ln w="38100" cmpd="dbl">
            <a:noFill/>
          </a:ln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228600" y="5486400"/>
            <a:ext cx="8839200" cy="114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152400" y="5410200"/>
            <a:ext cx="8839200" cy="1371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err="1" smtClean="0">
                <a:solidFill>
                  <a:schemeClr val="tx1"/>
                </a:solidFill>
              </a:rPr>
              <a:t>Clusterize</a:t>
            </a:r>
            <a:r>
              <a:rPr lang="en-US" sz="2000" dirty="0" smtClean="0">
                <a:solidFill>
                  <a:schemeClr val="tx1"/>
                </a:solidFill>
              </a:rPr>
              <a:t> energy deposit in the BEMC</a:t>
            </a:r>
          </a:p>
          <a:p>
            <a:pPr marL="0" indent="0">
              <a:buNone/>
            </a:pPr>
            <a:r>
              <a:rPr lang="en-US" sz="2000" i="1" dirty="0">
                <a:solidFill>
                  <a:schemeClr val="tx1"/>
                </a:solidFill>
              </a:rPr>
              <a:t>	</a:t>
            </a:r>
            <a:r>
              <a:rPr lang="en-US" sz="2000" i="1" dirty="0" smtClean="0">
                <a:solidFill>
                  <a:schemeClr val="tx1"/>
                </a:solidFill>
              </a:rPr>
              <a:t>Cluster</a:t>
            </a:r>
            <a:r>
              <a:rPr lang="en-US" sz="2000" i="1" dirty="0">
                <a:solidFill>
                  <a:schemeClr val="tx1"/>
                </a:solidFill>
              </a:rPr>
              <a:t>: 3 adjacent towers with most of the </a:t>
            </a:r>
            <a:r>
              <a:rPr lang="en-US" sz="2000" i="1" dirty="0" smtClean="0">
                <a:solidFill>
                  <a:schemeClr val="tx1"/>
                </a:solidFill>
              </a:rPr>
              <a:t>energy deposit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Project TPC tracks onto clusters to match them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	</a:t>
            </a:r>
            <a:r>
              <a:rPr lang="en-US" sz="2000" dirty="0" err="1" smtClean="0">
                <a:solidFill>
                  <a:schemeClr val="tx1"/>
                </a:solidFill>
              </a:rPr>
              <a:t>ΔR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match</a:t>
            </a:r>
            <a:r>
              <a:rPr lang="en-US" sz="2000" dirty="0" smtClean="0">
                <a:solidFill>
                  <a:schemeClr val="tx1"/>
                </a:solidFill>
              </a:rPr>
              <a:t> = √(Δη</a:t>
            </a:r>
            <a:r>
              <a:rPr lang="en-US" sz="2000" baseline="30000" dirty="0" smtClean="0">
                <a:solidFill>
                  <a:schemeClr val="tx1"/>
                </a:solidFill>
              </a:rPr>
              <a:t>2</a:t>
            </a:r>
            <a:r>
              <a:rPr lang="en-US" sz="2000" dirty="0" smtClean="0">
                <a:solidFill>
                  <a:schemeClr val="tx1"/>
                </a:solidFill>
              </a:rPr>
              <a:t>+Δφ</a:t>
            </a:r>
            <a:r>
              <a:rPr lang="en-US" sz="2000" baseline="30000" dirty="0" smtClean="0">
                <a:solidFill>
                  <a:schemeClr val="tx1"/>
                </a:solidFill>
              </a:rPr>
              <a:t>2</a:t>
            </a:r>
            <a:r>
              <a:rPr lang="en-US" sz="2000" dirty="0" smtClean="0">
                <a:solidFill>
                  <a:schemeClr val="tx1"/>
                </a:solidFill>
              </a:rPr>
              <a:t>) &lt; 0.04</a:t>
            </a:r>
          </a:p>
        </p:txBody>
      </p:sp>
      <p:sp>
        <p:nvSpPr>
          <p:cNvPr id="13" name="Oval 35"/>
          <p:cNvSpPr>
            <a:spLocks noChangeArrowheads="1"/>
          </p:cNvSpPr>
          <p:nvPr/>
        </p:nvSpPr>
        <p:spPr bwMode="auto">
          <a:xfrm>
            <a:off x="1447800" y="1676400"/>
            <a:ext cx="457200" cy="45942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Oval 35"/>
          <p:cNvSpPr>
            <a:spLocks noChangeArrowheads="1"/>
          </p:cNvSpPr>
          <p:nvPr/>
        </p:nvSpPr>
        <p:spPr bwMode="auto">
          <a:xfrm>
            <a:off x="1600200" y="4493577"/>
            <a:ext cx="457200" cy="45942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22174" y="916974"/>
            <a:ext cx="4292602" cy="45414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67400" y="2036207"/>
            <a:ext cx="3200400" cy="783193"/>
          </a:xfrm>
          <a:prstGeom prst="wedgeRoundRectCallout">
            <a:avLst>
              <a:gd name="adj1" fmla="val -34837"/>
              <a:gd name="adj2" fmla="val -74021"/>
              <a:gd name="adj3" fmla="val 16667"/>
            </a:avLst>
          </a:prstGeom>
          <a:solidFill>
            <a:srgbClr val="D2D2F4">
              <a:alpha val="71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1. Trigger on energetic hits in the BEMC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352800" y="2722007"/>
            <a:ext cx="2362200" cy="783193"/>
          </a:xfrm>
          <a:prstGeom prst="wedgeRoundRectCallout">
            <a:avLst>
              <a:gd name="adj1" fmla="val 75244"/>
              <a:gd name="adj2" fmla="val -13692"/>
              <a:gd name="adj3" fmla="val 16667"/>
            </a:avLst>
          </a:prstGeom>
          <a:solidFill>
            <a:srgbClr val="D2D2F4">
              <a:alpha val="71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2. Find electron tracks in the TPC</a:t>
            </a:r>
            <a:endParaRPr lang="en-US" sz="28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5867400" y="3505200"/>
            <a:ext cx="3200400" cy="783193"/>
          </a:xfrm>
          <a:prstGeom prst="wedgeRoundRectCallout">
            <a:avLst>
              <a:gd name="adj1" fmla="val -23108"/>
              <a:gd name="adj2" fmla="val 113586"/>
              <a:gd name="adj3" fmla="val 16667"/>
            </a:avLst>
          </a:prstGeom>
          <a:solidFill>
            <a:schemeClr val="accent6">
              <a:lumMod val="20000"/>
              <a:lumOff val="80000"/>
              <a:alpha val="71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3. Match BEMC clusters</a:t>
            </a:r>
          </a:p>
          <a:p>
            <a:pPr algn="ctr"/>
            <a:r>
              <a:rPr lang="en-US" sz="2000" b="1" dirty="0" smtClean="0"/>
              <a:t>and TPC tracks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04612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22174" y="916974"/>
            <a:ext cx="4292602" cy="45414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ID in the calorimeter</a:t>
            </a:r>
            <a:endParaRPr lang="en-US" dirty="0"/>
          </a:p>
        </p:txBody>
      </p:sp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021433"/>
            <a:ext cx="3160809" cy="4160167"/>
          </a:xfrm>
          <a:prstGeom prst="rect">
            <a:avLst/>
          </a:prstGeom>
          <a:noFill/>
          <a:ln w="38100" cmpd="dbl">
            <a:noFill/>
          </a:ln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228600" y="5486400"/>
            <a:ext cx="8839200" cy="114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Oval 35"/>
          <p:cNvSpPr>
            <a:spLocks noChangeArrowheads="1"/>
          </p:cNvSpPr>
          <p:nvPr/>
        </p:nvSpPr>
        <p:spPr bwMode="auto">
          <a:xfrm>
            <a:off x="1219200" y="1066800"/>
            <a:ext cx="914400" cy="91662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8" name="Oval 35"/>
          <p:cNvSpPr>
            <a:spLocks noChangeArrowheads="1"/>
          </p:cNvSpPr>
          <p:nvPr/>
        </p:nvSpPr>
        <p:spPr bwMode="auto">
          <a:xfrm>
            <a:off x="1371600" y="4493577"/>
            <a:ext cx="838200" cy="84042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152400" y="5410200"/>
            <a:ext cx="8991600" cy="1371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Cluster energy matches track momentum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	0.75 &lt; </a:t>
            </a:r>
            <a:r>
              <a:rPr lang="en-US" sz="2000" i="1" dirty="0" smtClean="0">
                <a:solidFill>
                  <a:schemeClr val="tx1"/>
                </a:solidFill>
              </a:rPr>
              <a:t>E/(pc) </a:t>
            </a:r>
            <a:r>
              <a:rPr lang="en-US" sz="2000" dirty="0" smtClean="0">
                <a:solidFill>
                  <a:schemeClr val="tx1"/>
                </a:solidFill>
              </a:rPr>
              <a:t>&lt; 1.4  </a:t>
            </a:r>
            <a:r>
              <a:rPr lang="en-US" sz="2000" i="1" dirty="0" smtClean="0">
                <a:solidFill>
                  <a:schemeClr val="tx1"/>
                </a:solidFill>
              </a:rPr>
              <a:t>(U+U analysis)</a:t>
            </a:r>
            <a:endParaRPr lang="en-US" sz="2000" i="1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Energy </a:t>
            </a:r>
            <a:r>
              <a:rPr lang="en-US" sz="2000" dirty="0">
                <a:solidFill>
                  <a:schemeClr val="tx1"/>
                </a:solidFill>
              </a:rPr>
              <a:t>deposit is compact, mostly in a single </a:t>
            </a:r>
            <a:r>
              <a:rPr lang="en-US" sz="2000" dirty="0" smtClean="0">
                <a:solidFill>
                  <a:schemeClr val="tx1"/>
                </a:solidFill>
              </a:rPr>
              <a:t>tower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	triggered 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e</a:t>
            </a:r>
            <a:r>
              <a:rPr lang="en-US" sz="2000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±</a:t>
            </a:r>
            <a:r>
              <a:rPr lang="en-US" sz="2000" dirty="0" smtClean="0">
                <a:solidFill>
                  <a:schemeClr val="tx1"/>
                </a:solidFill>
              </a:rPr>
              <a:t>:</a:t>
            </a:r>
            <a:r>
              <a:rPr lang="en-US" sz="2000" baseline="30000" dirty="0" smtClean="0">
                <a:solidFill>
                  <a:schemeClr val="tx1"/>
                </a:solidFill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</a:rPr>
              <a:t>E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tower</a:t>
            </a:r>
            <a:r>
              <a:rPr lang="en-US" sz="2000" dirty="0">
                <a:solidFill>
                  <a:schemeClr val="tx1"/>
                </a:solidFill>
              </a:rPr>
              <a:t>/</a:t>
            </a:r>
            <a:r>
              <a:rPr lang="en-US" sz="2000" i="1" dirty="0">
                <a:solidFill>
                  <a:schemeClr val="tx1"/>
                </a:solidFill>
              </a:rPr>
              <a:t>E</a:t>
            </a:r>
            <a:r>
              <a:rPr lang="en-US" sz="2000" dirty="0">
                <a:solidFill>
                  <a:schemeClr val="tx1"/>
                </a:solidFill>
              </a:rPr>
              <a:t>&gt;</a:t>
            </a:r>
            <a:r>
              <a:rPr lang="en-US" sz="2000" dirty="0" smtClean="0">
                <a:solidFill>
                  <a:schemeClr val="tx1"/>
                </a:solidFill>
              </a:rPr>
              <a:t>0.7</a:t>
            </a:r>
            <a:r>
              <a:rPr lang="en-US" sz="2000" dirty="0">
                <a:solidFill>
                  <a:schemeClr val="tx1"/>
                </a:solidFill>
              </a:rPr>
              <a:t>, associated 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e</a:t>
            </a:r>
            <a:r>
              <a:rPr lang="en-US" sz="2000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±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en-US" sz="2000" i="1" dirty="0" err="1" smtClean="0">
                <a:solidFill>
                  <a:schemeClr val="tx1"/>
                </a:solidFill>
              </a:rPr>
              <a:t>E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tower</a:t>
            </a:r>
            <a:r>
              <a:rPr lang="en-US" sz="2000" dirty="0">
                <a:solidFill>
                  <a:schemeClr val="tx1"/>
                </a:solidFill>
              </a:rPr>
              <a:t>/</a:t>
            </a:r>
            <a:r>
              <a:rPr lang="en-US" sz="2000" i="1" dirty="0">
                <a:solidFill>
                  <a:schemeClr val="tx1"/>
                </a:solidFill>
              </a:rPr>
              <a:t>E</a:t>
            </a:r>
            <a:r>
              <a:rPr lang="en-US" sz="2000" dirty="0">
                <a:solidFill>
                  <a:schemeClr val="tx1"/>
                </a:solidFill>
              </a:rPr>
              <a:t>&gt;</a:t>
            </a:r>
            <a:r>
              <a:rPr lang="en-US" sz="2000" dirty="0" smtClean="0">
                <a:solidFill>
                  <a:schemeClr val="tx1"/>
                </a:solidFill>
              </a:rPr>
              <a:t>0.5   </a:t>
            </a:r>
            <a:r>
              <a:rPr lang="en-US" sz="2000" i="1" dirty="0" smtClean="0">
                <a:solidFill>
                  <a:schemeClr val="tx1"/>
                </a:solidFill>
              </a:rPr>
              <a:t>(</a:t>
            </a:r>
            <a:r>
              <a:rPr lang="en-US" sz="2000" i="1" dirty="0">
                <a:solidFill>
                  <a:schemeClr val="tx1"/>
                </a:solidFill>
              </a:rPr>
              <a:t>U+</a:t>
            </a:r>
            <a:r>
              <a:rPr lang="en-US" sz="2000" i="1" dirty="0" smtClean="0">
                <a:solidFill>
                  <a:schemeClr val="tx1"/>
                </a:solidFill>
              </a:rPr>
              <a:t>U analysis)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7400" y="2036207"/>
            <a:ext cx="3200400" cy="783193"/>
          </a:xfrm>
          <a:prstGeom prst="wedgeRoundRectCallout">
            <a:avLst>
              <a:gd name="adj1" fmla="val -34837"/>
              <a:gd name="adj2" fmla="val -74021"/>
              <a:gd name="adj3" fmla="val 16667"/>
            </a:avLst>
          </a:prstGeom>
          <a:solidFill>
            <a:srgbClr val="D2D2F4">
              <a:alpha val="71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1. Trigger on energetic hits in the BEMC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352800" y="2722007"/>
            <a:ext cx="2362200" cy="783193"/>
          </a:xfrm>
          <a:prstGeom prst="wedgeRoundRectCallout">
            <a:avLst>
              <a:gd name="adj1" fmla="val 75244"/>
              <a:gd name="adj2" fmla="val -13692"/>
              <a:gd name="adj3" fmla="val 16667"/>
            </a:avLst>
          </a:prstGeom>
          <a:solidFill>
            <a:srgbClr val="D2D2F4">
              <a:alpha val="71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2. Find electron tracks in the TPC</a:t>
            </a:r>
            <a:endParaRPr lang="en-US" sz="28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5867400" y="3505200"/>
            <a:ext cx="3200400" cy="783193"/>
          </a:xfrm>
          <a:prstGeom prst="wedgeRoundRectCallout">
            <a:avLst>
              <a:gd name="adj1" fmla="val -23108"/>
              <a:gd name="adj2" fmla="val 113586"/>
              <a:gd name="adj3" fmla="val 16667"/>
            </a:avLst>
          </a:prstGeom>
          <a:solidFill>
            <a:schemeClr val="accent6">
              <a:lumMod val="20000"/>
              <a:lumOff val="80000"/>
              <a:alpha val="71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3. Match BEMC clusters</a:t>
            </a:r>
          </a:p>
          <a:p>
            <a:pPr algn="ctr"/>
            <a:r>
              <a:rPr lang="en-US" sz="2000" b="1" dirty="0" smtClean="0"/>
              <a:t>and TPC tracks</a:t>
            </a:r>
            <a:endParaRPr lang="en-US" sz="20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3352800" y="4322207"/>
            <a:ext cx="2286000" cy="783193"/>
          </a:xfrm>
          <a:prstGeom prst="wedgeRoundRectCallout">
            <a:avLst>
              <a:gd name="adj1" fmla="val 102453"/>
              <a:gd name="adj2" fmla="val 53839"/>
              <a:gd name="adj3" fmla="val 16667"/>
            </a:avLst>
          </a:prstGeom>
          <a:solidFill>
            <a:schemeClr val="accent6">
              <a:lumMod val="20000"/>
              <a:lumOff val="80000"/>
              <a:alpha val="71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4. ID cuts in the BEMC</a:t>
            </a:r>
          </a:p>
        </p:txBody>
      </p:sp>
    </p:spTree>
    <p:extLst>
      <p:ext uri="{BB962C8B-B14F-4D97-AF65-F5344CB8AC3E}">
        <p14:creationId xmlns:p14="http://schemas.microsoft.com/office/powerpoint/2010/main" val="1894619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2074" y="933421"/>
            <a:ext cx="2851251" cy="297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 measurements – summary</a:t>
            </a:r>
            <a:endParaRPr lang="en-US" dirty="0"/>
          </a:p>
        </p:txBody>
      </p:sp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52399" y="838202"/>
            <a:ext cx="2819402" cy="3124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0"/>
          <p:cNvSpPr txBox="1">
            <a:spLocks/>
          </p:cNvSpPr>
          <p:nvPr/>
        </p:nvSpPr>
        <p:spPr>
          <a:xfrm>
            <a:off x="5334000" y="1371600"/>
            <a:ext cx="3657600" cy="2514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b="1" dirty="0" err="1">
                <a:solidFill>
                  <a:srgbClr val="000066"/>
                </a:solidFill>
              </a:rPr>
              <a:t>p</a:t>
            </a:r>
            <a:r>
              <a:rPr lang="en-US" sz="2000" b="1" dirty="0" err="1" smtClean="0">
                <a:solidFill>
                  <a:srgbClr val="000066"/>
                </a:solidFill>
              </a:rPr>
              <a:t>+p</a:t>
            </a:r>
            <a:r>
              <a:rPr lang="en-US" sz="2000" b="1" dirty="0" smtClean="0">
                <a:solidFill>
                  <a:srgbClr val="000066"/>
                </a:solidFill>
              </a:rPr>
              <a:t> @ 200 </a:t>
            </a:r>
            <a:r>
              <a:rPr lang="en-US" sz="2000" b="1" dirty="0" err="1" smtClean="0">
                <a:solidFill>
                  <a:srgbClr val="000066"/>
                </a:solidFill>
              </a:rPr>
              <a:t>GeV</a:t>
            </a:r>
            <a:endParaRPr lang="en-US" sz="2000" b="1" dirty="0" smtClean="0">
              <a:solidFill>
                <a:srgbClr val="000066"/>
              </a:solidFill>
            </a:endParaRP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err="1">
                <a:solidFill>
                  <a:srgbClr val="000066"/>
                </a:solidFill>
              </a:rPr>
              <a:t>p+p</a:t>
            </a:r>
            <a:r>
              <a:rPr lang="en-US" sz="2000" dirty="0">
                <a:solidFill>
                  <a:srgbClr val="000066"/>
                </a:solidFill>
              </a:rPr>
              <a:t> @ 500 </a:t>
            </a:r>
            <a:r>
              <a:rPr lang="en-US" sz="2000" dirty="0" err="1">
                <a:solidFill>
                  <a:srgbClr val="000066"/>
                </a:solidFill>
              </a:rPr>
              <a:t>GeV</a:t>
            </a:r>
            <a:endParaRPr lang="en-US" sz="2000" dirty="0">
              <a:solidFill>
                <a:srgbClr val="000066"/>
              </a:solidFill>
            </a:endParaRPr>
          </a:p>
          <a:p>
            <a:pPr lvl="2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err="1" smtClean="0">
                <a:solidFill>
                  <a:schemeClr val="tx1"/>
                </a:solidFill>
              </a:rPr>
              <a:t>pQCD</a:t>
            </a:r>
            <a:r>
              <a:rPr lang="en-US" sz="1600" dirty="0" smtClean="0">
                <a:solidFill>
                  <a:schemeClr val="tx1"/>
                </a:solidFill>
              </a:rPr>
              <a:t> benchmark</a:t>
            </a:r>
          </a:p>
          <a:p>
            <a:pPr lvl="2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Reference for A+A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0" y="990600"/>
            <a:ext cx="163452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900" b="1" dirty="0">
                <a:solidFill>
                  <a:srgbClr val="008080"/>
                </a:solidFill>
              </a:rPr>
              <a:t>Phys.Lett. B735 (2014) 127</a:t>
            </a:r>
            <a:endParaRPr lang="en-US" sz="9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1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 measurements – summary</a:t>
            </a:r>
            <a:endParaRPr lang="en-US" dirty="0"/>
          </a:p>
        </p:txBody>
      </p:sp>
      <p:sp>
        <p:nvSpPr>
          <p:cNvPr id="7" name="Content Placeholder 10"/>
          <p:cNvSpPr txBox="1">
            <a:spLocks/>
          </p:cNvSpPr>
          <p:nvPr/>
        </p:nvSpPr>
        <p:spPr>
          <a:xfrm>
            <a:off x="5334000" y="1371600"/>
            <a:ext cx="3657600" cy="3124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b="1" dirty="0" err="1">
                <a:solidFill>
                  <a:srgbClr val="000066"/>
                </a:solidFill>
              </a:rPr>
              <a:t>p</a:t>
            </a:r>
            <a:r>
              <a:rPr lang="en-US" sz="2000" b="1" dirty="0" err="1" smtClean="0">
                <a:solidFill>
                  <a:srgbClr val="000066"/>
                </a:solidFill>
              </a:rPr>
              <a:t>+p</a:t>
            </a:r>
            <a:r>
              <a:rPr lang="en-US" sz="2000" b="1" dirty="0" smtClean="0">
                <a:solidFill>
                  <a:srgbClr val="000066"/>
                </a:solidFill>
              </a:rPr>
              <a:t> @ 200 </a:t>
            </a:r>
            <a:r>
              <a:rPr lang="en-US" sz="2000" b="1" dirty="0" err="1" smtClean="0">
                <a:solidFill>
                  <a:srgbClr val="000066"/>
                </a:solidFill>
              </a:rPr>
              <a:t>GeV</a:t>
            </a:r>
            <a:endParaRPr lang="en-US" sz="2000" b="1" dirty="0" smtClean="0">
              <a:solidFill>
                <a:srgbClr val="000066"/>
              </a:solidFill>
            </a:endParaRP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err="1">
                <a:solidFill>
                  <a:srgbClr val="000066"/>
                </a:solidFill>
              </a:rPr>
              <a:t>p+p</a:t>
            </a:r>
            <a:r>
              <a:rPr lang="en-US" sz="2000" dirty="0">
                <a:solidFill>
                  <a:srgbClr val="000066"/>
                </a:solidFill>
              </a:rPr>
              <a:t> @ 500 </a:t>
            </a:r>
            <a:r>
              <a:rPr lang="en-US" sz="2000" dirty="0" err="1">
                <a:solidFill>
                  <a:srgbClr val="000066"/>
                </a:solidFill>
              </a:rPr>
              <a:t>GeV</a:t>
            </a:r>
            <a:endParaRPr lang="en-US" sz="2000" dirty="0">
              <a:solidFill>
                <a:srgbClr val="000066"/>
              </a:solidFill>
            </a:endParaRPr>
          </a:p>
          <a:p>
            <a:pPr lvl="2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err="1" smtClean="0">
                <a:solidFill>
                  <a:schemeClr val="tx1"/>
                </a:solidFill>
              </a:rPr>
              <a:t>pQCD</a:t>
            </a:r>
            <a:r>
              <a:rPr lang="en-US" sz="1600" dirty="0" smtClean="0">
                <a:solidFill>
                  <a:schemeClr val="tx1"/>
                </a:solidFill>
              </a:rPr>
              <a:t> benchmark</a:t>
            </a:r>
          </a:p>
          <a:p>
            <a:pPr lvl="2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Reference for A+A</a:t>
            </a:r>
          </a:p>
          <a:p>
            <a:pPr marL="914400" lvl="2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600" dirty="0" smtClean="0">
              <a:solidFill>
                <a:srgbClr val="000066"/>
              </a:solidFill>
            </a:endParaRP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b="1" dirty="0" err="1" smtClean="0">
                <a:solidFill>
                  <a:srgbClr val="000066"/>
                </a:solidFill>
              </a:rPr>
              <a:t>d+Au</a:t>
            </a:r>
            <a:r>
              <a:rPr lang="en-US" sz="2000" b="1" dirty="0" smtClean="0">
                <a:solidFill>
                  <a:srgbClr val="000066"/>
                </a:solidFill>
              </a:rPr>
              <a:t> @ 200 </a:t>
            </a:r>
            <a:r>
              <a:rPr lang="en-US" sz="2000" b="1" dirty="0" err="1" smtClean="0">
                <a:solidFill>
                  <a:srgbClr val="000066"/>
                </a:solidFill>
              </a:rPr>
              <a:t>GeV</a:t>
            </a:r>
            <a:endParaRPr lang="en-US" sz="2000" b="1" dirty="0" smtClean="0">
              <a:solidFill>
                <a:srgbClr val="000066"/>
              </a:solidFill>
            </a:endParaRPr>
          </a:p>
          <a:p>
            <a:pPr lvl="2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CNM effects</a:t>
            </a:r>
          </a:p>
        </p:txBody>
      </p:sp>
      <p:pic>
        <p:nvPicPr>
          <p:cNvPr id="8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241423" y="2263777"/>
            <a:ext cx="3200399" cy="3549646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2340" y="963155"/>
            <a:ext cx="1444707" cy="15057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067820" y="913380"/>
            <a:ext cx="1428568" cy="15830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46874" y="2512368"/>
            <a:ext cx="163452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900" b="1" dirty="0">
                <a:solidFill>
                  <a:srgbClr val="008080"/>
                </a:solidFill>
              </a:rPr>
              <a:t>Phys.Lett. B735 (2014) 127</a:t>
            </a:r>
            <a:endParaRPr lang="en-US" sz="900" b="1" dirty="0">
              <a:solidFill>
                <a:srgbClr val="00808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0961" y="958334"/>
            <a:ext cx="115123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600" b="1" dirty="0">
                <a:solidFill>
                  <a:srgbClr val="008080"/>
                </a:solidFill>
              </a:rPr>
              <a:t>Phys.Lett. B735 (2014) 127</a:t>
            </a:r>
            <a:endParaRPr lang="en-US" sz="6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2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 measurements – summary</a:t>
            </a:r>
            <a:endParaRPr lang="en-US" dirty="0"/>
          </a:p>
        </p:txBody>
      </p:sp>
      <p:sp>
        <p:nvSpPr>
          <p:cNvPr id="7" name="Content Placeholder 10"/>
          <p:cNvSpPr txBox="1">
            <a:spLocks/>
          </p:cNvSpPr>
          <p:nvPr/>
        </p:nvSpPr>
        <p:spPr>
          <a:xfrm>
            <a:off x="5334000" y="1371600"/>
            <a:ext cx="3657600" cy="4191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b="1" dirty="0" err="1">
                <a:solidFill>
                  <a:srgbClr val="000066"/>
                </a:solidFill>
              </a:rPr>
              <a:t>p</a:t>
            </a:r>
            <a:r>
              <a:rPr lang="en-US" sz="2000" b="1" dirty="0" err="1" smtClean="0">
                <a:solidFill>
                  <a:srgbClr val="000066"/>
                </a:solidFill>
              </a:rPr>
              <a:t>+p</a:t>
            </a:r>
            <a:r>
              <a:rPr lang="en-US" sz="2000" b="1" dirty="0" smtClean="0">
                <a:solidFill>
                  <a:srgbClr val="000066"/>
                </a:solidFill>
              </a:rPr>
              <a:t> @ 200 </a:t>
            </a:r>
            <a:r>
              <a:rPr lang="en-US" sz="2000" b="1" dirty="0" err="1" smtClean="0">
                <a:solidFill>
                  <a:srgbClr val="000066"/>
                </a:solidFill>
              </a:rPr>
              <a:t>GeV</a:t>
            </a:r>
            <a:endParaRPr lang="en-US" sz="2000" b="1" dirty="0" smtClean="0">
              <a:solidFill>
                <a:srgbClr val="000066"/>
              </a:solidFill>
            </a:endParaRP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err="1">
                <a:solidFill>
                  <a:srgbClr val="000066"/>
                </a:solidFill>
              </a:rPr>
              <a:t>p+p</a:t>
            </a:r>
            <a:r>
              <a:rPr lang="en-US" sz="2000" dirty="0">
                <a:solidFill>
                  <a:srgbClr val="000066"/>
                </a:solidFill>
              </a:rPr>
              <a:t> @ 500 </a:t>
            </a:r>
            <a:r>
              <a:rPr lang="en-US" sz="2000" dirty="0" err="1">
                <a:solidFill>
                  <a:srgbClr val="000066"/>
                </a:solidFill>
              </a:rPr>
              <a:t>GeV</a:t>
            </a:r>
            <a:endParaRPr lang="en-US" sz="2000" dirty="0">
              <a:solidFill>
                <a:srgbClr val="000066"/>
              </a:solidFill>
            </a:endParaRPr>
          </a:p>
          <a:p>
            <a:pPr lvl="2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err="1" smtClean="0">
                <a:solidFill>
                  <a:schemeClr val="tx1"/>
                </a:solidFill>
              </a:rPr>
              <a:t>pQCD</a:t>
            </a:r>
            <a:r>
              <a:rPr lang="en-US" sz="1600" dirty="0" smtClean="0">
                <a:solidFill>
                  <a:schemeClr val="tx1"/>
                </a:solidFill>
              </a:rPr>
              <a:t> benchmark</a:t>
            </a:r>
          </a:p>
          <a:p>
            <a:pPr lvl="2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Reference for A+A</a:t>
            </a:r>
          </a:p>
          <a:p>
            <a:pPr marL="914400" lvl="2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600" dirty="0" smtClean="0">
              <a:solidFill>
                <a:srgbClr val="000066"/>
              </a:solidFill>
            </a:endParaRP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b="1" dirty="0" err="1" smtClean="0">
                <a:solidFill>
                  <a:srgbClr val="000066"/>
                </a:solidFill>
              </a:rPr>
              <a:t>d+Au</a:t>
            </a:r>
            <a:r>
              <a:rPr lang="en-US" sz="2000" b="1" dirty="0" smtClean="0">
                <a:solidFill>
                  <a:srgbClr val="000066"/>
                </a:solidFill>
              </a:rPr>
              <a:t> @ 200 </a:t>
            </a:r>
            <a:r>
              <a:rPr lang="en-US" sz="2000" b="1" dirty="0" err="1" smtClean="0">
                <a:solidFill>
                  <a:srgbClr val="000066"/>
                </a:solidFill>
              </a:rPr>
              <a:t>GeV</a:t>
            </a:r>
            <a:endParaRPr lang="en-US" sz="2000" b="1" dirty="0" smtClean="0">
              <a:solidFill>
                <a:srgbClr val="000066"/>
              </a:solidFill>
            </a:endParaRPr>
          </a:p>
          <a:p>
            <a:pPr lvl="2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CNM effects</a:t>
            </a:r>
          </a:p>
          <a:p>
            <a:pPr lvl="2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600" dirty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b="1" dirty="0" err="1" smtClean="0">
                <a:solidFill>
                  <a:srgbClr val="FF0000"/>
                </a:solidFill>
              </a:rPr>
              <a:t>Au+Au</a:t>
            </a:r>
            <a:endParaRPr lang="en-US" sz="2000" b="1" dirty="0">
              <a:solidFill>
                <a:srgbClr val="FF0000"/>
              </a:solidFill>
            </a:endParaRPr>
          </a:p>
          <a:p>
            <a:pPr lvl="2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Hot nuclear matter effects</a:t>
            </a:r>
          </a:p>
          <a:p>
            <a:pPr lvl="2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Sequential suppression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 dirty="0" smtClean="0">
              <a:solidFill>
                <a:srgbClr val="000066"/>
              </a:solidFill>
            </a:endParaRPr>
          </a:p>
        </p:txBody>
      </p:sp>
      <p:pic>
        <p:nvPicPr>
          <p:cNvPr id="9" name="Picture 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31658" y="3906941"/>
            <a:ext cx="2590800" cy="285411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2340" y="963155"/>
            <a:ext cx="1444707" cy="15057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067820" y="913380"/>
            <a:ext cx="1428568" cy="15830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961773" y="2342773"/>
            <a:ext cx="1752600" cy="194385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51474" y="4089485"/>
            <a:ext cx="1634526" cy="253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900" b="1" dirty="0">
                <a:solidFill>
                  <a:srgbClr val="008080"/>
                </a:solidFill>
              </a:rPr>
              <a:t>Phys.Lett. B735 (2014) 127</a:t>
            </a:r>
            <a:endParaRPr lang="en-US" sz="900" b="1" dirty="0">
              <a:solidFill>
                <a:srgbClr val="00808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0961" y="971706"/>
            <a:ext cx="1151239" cy="2457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600" b="1" dirty="0">
                <a:solidFill>
                  <a:srgbClr val="008080"/>
                </a:solidFill>
              </a:rPr>
              <a:t>Phys.Lett. B735 (2014) 127</a:t>
            </a:r>
            <a:endParaRPr lang="en-US" sz="600" b="1" dirty="0">
              <a:solidFill>
                <a:srgbClr val="00808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77761" y="2451772"/>
            <a:ext cx="1151239" cy="2457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600" b="1" dirty="0">
                <a:solidFill>
                  <a:srgbClr val="008080"/>
                </a:solidFill>
              </a:rPr>
              <a:t>Phys.Lett. B735 (2014) 127</a:t>
            </a:r>
            <a:endParaRPr lang="en-US" sz="6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2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 measurements – summary</a:t>
            </a:r>
            <a:endParaRPr lang="en-US" dirty="0"/>
          </a:p>
        </p:txBody>
      </p:sp>
      <p:sp>
        <p:nvSpPr>
          <p:cNvPr id="7" name="Content Placeholder 10"/>
          <p:cNvSpPr txBox="1">
            <a:spLocks/>
          </p:cNvSpPr>
          <p:nvPr/>
        </p:nvSpPr>
        <p:spPr>
          <a:xfrm>
            <a:off x="5334000" y="1371600"/>
            <a:ext cx="3657600" cy="5029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b="1" dirty="0" err="1">
                <a:solidFill>
                  <a:srgbClr val="000066"/>
                </a:solidFill>
              </a:rPr>
              <a:t>p</a:t>
            </a:r>
            <a:r>
              <a:rPr lang="en-US" sz="2000" b="1" dirty="0" err="1" smtClean="0">
                <a:solidFill>
                  <a:srgbClr val="000066"/>
                </a:solidFill>
              </a:rPr>
              <a:t>+p</a:t>
            </a:r>
            <a:r>
              <a:rPr lang="en-US" sz="2000" b="1" dirty="0" smtClean="0">
                <a:solidFill>
                  <a:srgbClr val="000066"/>
                </a:solidFill>
              </a:rPr>
              <a:t> @ 200 </a:t>
            </a:r>
            <a:r>
              <a:rPr lang="en-US" sz="2000" b="1" dirty="0" err="1" smtClean="0">
                <a:solidFill>
                  <a:srgbClr val="000066"/>
                </a:solidFill>
              </a:rPr>
              <a:t>GeV</a:t>
            </a:r>
            <a:endParaRPr lang="en-US" sz="2000" b="1" dirty="0" smtClean="0">
              <a:solidFill>
                <a:srgbClr val="000066"/>
              </a:solidFill>
            </a:endParaRP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err="1">
                <a:solidFill>
                  <a:srgbClr val="000066"/>
                </a:solidFill>
              </a:rPr>
              <a:t>p+p</a:t>
            </a:r>
            <a:r>
              <a:rPr lang="en-US" sz="2000" dirty="0">
                <a:solidFill>
                  <a:srgbClr val="000066"/>
                </a:solidFill>
              </a:rPr>
              <a:t> @ 500 </a:t>
            </a:r>
            <a:r>
              <a:rPr lang="en-US" sz="2000" dirty="0" err="1">
                <a:solidFill>
                  <a:srgbClr val="000066"/>
                </a:solidFill>
              </a:rPr>
              <a:t>GeV</a:t>
            </a:r>
            <a:endParaRPr lang="en-US" sz="2000" dirty="0">
              <a:solidFill>
                <a:srgbClr val="000066"/>
              </a:solidFill>
            </a:endParaRPr>
          </a:p>
          <a:p>
            <a:pPr lvl="2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err="1" smtClean="0">
                <a:solidFill>
                  <a:schemeClr val="tx1"/>
                </a:solidFill>
              </a:rPr>
              <a:t>pQCD</a:t>
            </a:r>
            <a:r>
              <a:rPr lang="en-US" sz="1600" dirty="0" smtClean="0">
                <a:solidFill>
                  <a:schemeClr val="tx1"/>
                </a:solidFill>
              </a:rPr>
              <a:t> benchmark</a:t>
            </a:r>
          </a:p>
          <a:p>
            <a:pPr lvl="2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Reference for A+A</a:t>
            </a:r>
          </a:p>
          <a:p>
            <a:pPr marL="914400" lvl="2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600" dirty="0" smtClean="0">
              <a:solidFill>
                <a:srgbClr val="000066"/>
              </a:solidFill>
            </a:endParaRP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b="1" dirty="0" err="1" smtClean="0">
                <a:solidFill>
                  <a:srgbClr val="000066"/>
                </a:solidFill>
              </a:rPr>
              <a:t>d+Au</a:t>
            </a:r>
            <a:r>
              <a:rPr lang="en-US" sz="2000" b="1" dirty="0" smtClean="0">
                <a:solidFill>
                  <a:srgbClr val="000066"/>
                </a:solidFill>
              </a:rPr>
              <a:t> @ 200 </a:t>
            </a:r>
            <a:r>
              <a:rPr lang="en-US" sz="2000" b="1" dirty="0" err="1" smtClean="0">
                <a:solidFill>
                  <a:srgbClr val="000066"/>
                </a:solidFill>
              </a:rPr>
              <a:t>GeV</a:t>
            </a:r>
            <a:endParaRPr lang="en-US" sz="2000" b="1" dirty="0" smtClean="0">
              <a:solidFill>
                <a:srgbClr val="000066"/>
              </a:solidFill>
            </a:endParaRPr>
          </a:p>
          <a:p>
            <a:pPr lvl="2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CNM effects</a:t>
            </a:r>
          </a:p>
          <a:p>
            <a:pPr lvl="2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600" dirty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b="1" dirty="0" err="1" smtClean="0">
                <a:solidFill>
                  <a:srgbClr val="FF0000"/>
                </a:solidFill>
              </a:rPr>
              <a:t>Au+Au</a:t>
            </a:r>
            <a:endParaRPr lang="en-US" sz="2000" b="1" dirty="0">
              <a:solidFill>
                <a:srgbClr val="FF0000"/>
              </a:solidFill>
            </a:endParaRPr>
          </a:p>
          <a:p>
            <a:pPr lvl="2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Hot nuclear matter effects</a:t>
            </a:r>
          </a:p>
          <a:p>
            <a:pPr lvl="2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Sequential suppression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 dirty="0" smtClean="0">
              <a:solidFill>
                <a:srgbClr val="000066"/>
              </a:solidFill>
            </a:endParaRP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b="1" dirty="0" smtClean="0">
                <a:solidFill>
                  <a:srgbClr val="FF0000"/>
                </a:solidFill>
              </a:rPr>
              <a:t>U+U</a:t>
            </a:r>
          </a:p>
          <a:p>
            <a:pPr lvl="2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Further tests of sequential melting</a:t>
            </a:r>
          </a:p>
          <a:p>
            <a:pPr lvl="2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err="1" smtClean="0">
                <a:solidFill>
                  <a:srgbClr val="000000"/>
                </a:solidFill>
              </a:rPr>
              <a:t>N</a:t>
            </a:r>
            <a:r>
              <a:rPr lang="en-US" sz="1600" baseline="-25000" dirty="0" err="1" smtClean="0">
                <a:solidFill>
                  <a:srgbClr val="000000"/>
                </a:solidFill>
              </a:rPr>
              <a:t>part</a:t>
            </a:r>
            <a:r>
              <a:rPr lang="en-US" sz="1600" dirty="0" smtClean="0">
                <a:solidFill>
                  <a:srgbClr val="000000"/>
                </a:solidFill>
              </a:rPr>
              <a:t> dependence</a:t>
            </a:r>
          </a:p>
          <a:p>
            <a:pPr marL="457200" lvl="1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 dirty="0">
              <a:solidFill>
                <a:srgbClr val="000066"/>
              </a:solidFill>
            </a:endParaRPr>
          </a:p>
        </p:txBody>
      </p:sp>
      <p:pic>
        <p:nvPicPr>
          <p:cNvPr id="9" name="Picture 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31658" y="3906941"/>
            <a:ext cx="2590800" cy="285411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267200" y="5239822"/>
            <a:ext cx="118437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STAR preliminary</a:t>
            </a:r>
            <a:endParaRPr lang="en-US" sz="9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2340" y="963155"/>
            <a:ext cx="1444707" cy="15057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067820" y="913380"/>
            <a:ext cx="1428568" cy="15830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961773" y="2342773"/>
            <a:ext cx="1752600" cy="1943854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8728" b="-1276"/>
          <a:stretch/>
        </p:blipFill>
        <p:spPr>
          <a:xfrm>
            <a:off x="2702795" y="4230600"/>
            <a:ext cx="2859805" cy="2398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0400" y="4267200"/>
            <a:ext cx="203403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U+U √</a:t>
            </a:r>
            <a:r>
              <a:rPr lang="en-US" sz="1200" dirty="0" err="1" smtClean="0"/>
              <a:t>s</a:t>
            </a:r>
            <a:r>
              <a:rPr lang="en-US" sz="1200" baseline="-25000" dirty="0" err="1" smtClean="0"/>
              <a:t>NN</a:t>
            </a:r>
            <a:r>
              <a:rPr lang="en-US" sz="1200" dirty="0" smtClean="0"/>
              <a:t>=193 </a:t>
            </a:r>
            <a:r>
              <a:rPr lang="en-US" sz="1200" dirty="0" err="1" smtClean="0"/>
              <a:t>GeV</a:t>
            </a:r>
            <a:r>
              <a:rPr lang="en-US" sz="1200" dirty="0" smtClean="0"/>
              <a:t> 0-60%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886200" y="5181600"/>
            <a:ext cx="13578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STAR preliminary</a:t>
            </a:r>
            <a:endParaRPr lang="en-US" sz="1100" b="1" dirty="0"/>
          </a:p>
        </p:txBody>
      </p:sp>
      <p:sp>
        <p:nvSpPr>
          <p:cNvPr id="13" name="Rectangle 12"/>
          <p:cNvSpPr/>
          <p:nvPr/>
        </p:nvSpPr>
        <p:spPr>
          <a:xfrm>
            <a:off x="651474" y="4101027"/>
            <a:ext cx="1634526" cy="253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900" b="1" dirty="0">
                <a:solidFill>
                  <a:srgbClr val="008080"/>
                </a:solidFill>
              </a:rPr>
              <a:t>Phys.Lett. B735 (2014) 127</a:t>
            </a:r>
            <a:endParaRPr lang="en-US" sz="900" b="1" dirty="0">
              <a:solidFill>
                <a:srgbClr val="00808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10961" y="958334"/>
            <a:ext cx="115123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600" b="1" dirty="0">
                <a:solidFill>
                  <a:srgbClr val="008080"/>
                </a:solidFill>
              </a:rPr>
              <a:t>Phys.Lett. B735 (2014) 127</a:t>
            </a:r>
            <a:endParaRPr lang="en-US" sz="600" b="1" dirty="0">
              <a:solidFill>
                <a:srgbClr val="00808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77761" y="2438400"/>
            <a:ext cx="115123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600" b="1" dirty="0">
                <a:solidFill>
                  <a:srgbClr val="008080"/>
                </a:solidFill>
              </a:rPr>
              <a:t>Phys.Lett. B735 (2014) 127</a:t>
            </a:r>
            <a:endParaRPr lang="en-US" sz="6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4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0" y="1981200"/>
            <a:ext cx="5521510" cy="2221997"/>
          </a:xfrm>
          <a:prstGeom prst="rect">
            <a:avLst/>
          </a:prstGeom>
        </p:spPr>
      </p:pic>
      <p:sp>
        <p:nvSpPr>
          <p:cNvPr id="18" name="Content Placeholder 10"/>
          <p:cNvSpPr txBox="1">
            <a:spLocks/>
          </p:cNvSpPr>
          <p:nvPr/>
        </p:nvSpPr>
        <p:spPr>
          <a:xfrm>
            <a:off x="76200" y="1066800"/>
            <a:ext cx="7086600" cy="4648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Debye screening of heavy quark potential</a:t>
            </a:r>
            <a:br>
              <a:rPr lang="en-US" sz="2400" dirty="0" smtClean="0"/>
            </a:br>
            <a:r>
              <a:rPr lang="en-US" sz="2400" dirty="0" smtClean="0">
                <a:sym typeface="Wingdings"/>
              </a:rPr>
              <a:t> </a:t>
            </a:r>
            <a:r>
              <a:rPr lang="en-US" sz="2400" dirty="0" err="1" smtClean="0"/>
              <a:t>Quarkonia</a:t>
            </a:r>
            <a:r>
              <a:rPr lang="en-US" sz="2400" dirty="0" smtClean="0"/>
              <a:t> are expected to dissociate</a:t>
            </a:r>
          </a:p>
          <a:p>
            <a:pPr marL="0" lvl="0" indent="0" defTabSz="434947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rPr>
              <a:t>		</a:t>
            </a:r>
            <a:r>
              <a:rPr lang="en-US" sz="1400" b="1" dirty="0" smtClean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T</a:t>
            </a:r>
            <a:r>
              <a:rPr lang="en-US" sz="1400" b="1" dirty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. Matsui, H. </a:t>
            </a:r>
            <a:r>
              <a:rPr lang="en-US" sz="1400" b="1" dirty="0" err="1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Satz</a:t>
            </a:r>
            <a:r>
              <a:rPr lang="en-US" sz="1400" b="1" dirty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, </a:t>
            </a:r>
            <a:r>
              <a:rPr lang="en-US" sz="1400" b="1" dirty="0" err="1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Phys.Lett</a:t>
            </a:r>
            <a:r>
              <a:rPr lang="en-US" sz="1400" b="1" dirty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. B178, 416 (1986</a:t>
            </a:r>
            <a:r>
              <a:rPr lang="en-US" sz="1400" b="1" dirty="0" smtClean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)</a:t>
            </a:r>
          </a:p>
          <a:p>
            <a:pPr marL="0" lvl="0" indent="0" defTabSz="434947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endParaRPr lang="en-US" sz="20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 smtClean="0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b="0" dirty="0" err="1" smtClean="0"/>
              <a:t>Quarkonia</a:t>
            </a:r>
            <a:r>
              <a:rPr lang="en-US" b="0" dirty="0" smtClean="0"/>
              <a:t> in the </a:t>
            </a:r>
            <a:r>
              <a:rPr lang="en-US" b="0" dirty="0" err="1" smtClean="0"/>
              <a:t>sQGP</a:t>
            </a:r>
            <a:endParaRPr lang="en-US" b="0" dirty="0"/>
          </a:p>
        </p:txBody>
      </p:sp>
      <p:grpSp>
        <p:nvGrpSpPr>
          <p:cNvPr id="6" name="Group 5"/>
          <p:cNvGrpSpPr/>
          <p:nvPr/>
        </p:nvGrpSpPr>
        <p:grpSpPr>
          <a:xfrm>
            <a:off x="6400800" y="1778516"/>
            <a:ext cx="2590800" cy="1650484"/>
            <a:chOff x="6400800" y="1778516"/>
            <a:chExt cx="2590800" cy="1650484"/>
          </a:xfrm>
        </p:grpSpPr>
        <p:sp>
          <p:nvSpPr>
            <p:cNvPr id="7" name="Rectangle 6"/>
            <p:cNvSpPr/>
            <p:nvPr/>
          </p:nvSpPr>
          <p:spPr>
            <a:xfrm>
              <a:off x="6400800" y="1988606"/>
              <a:ext cx="2590800" cy="1440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tabLst>
                  <a:tab pos="914400" algn="l"/>
                </a:tabLst>
              </a:pPr>
              <a:r>
                <a:rPr lang="en-US" b="1" kern="0" dirty="0" err="1" smtClean="0">
                  <a:solidFill>
                    <a:srgbClr val="000000"/>
                  </a:solidFill>
                  <a:latin typeface="Optima"/>
                  <a:cs typeface="Optima"/>
                </a:rPr>
                <a:t>Charmonia</a:t>
              </a:r>
              <a:r>
                <a:rPr lang="en-US" b="1" kern="0" dirty="0">
                  <a:solidFill>
                    <a:srgbClr val="000000"/>
                  </a:solidFill>
                  <a:latin typeface="Optima"/>
                  <a:cs typeface="Optima"/>
                </a:rPr>
                <a:t> </a:t>
              </a:r>
              <a:r>
                <a:rPr lang="en-US" b="1" kern="0" dirty="0" smtClean="0">
                  <a:solidFill>
                    <a:srgbClr val="000000"/>
                  </a:solidFill>
                  <a:latin typeface="Optima"/>
                  <a:cs typeface="Optima"/>
                </a:rPr>
                <a:t> (cc): </a:t>
              </a:r>
              <a:br>
                <a:rPr lang="en-US" b="1" kern="0" dirty="0" smtClean="0">
                  <a:solidFill>
                    <a:srgbClr val="000000"/>
                  </a:solidFill>
                  <a:latin typeface="Optima"/>
                  <a:cs typeface="Optima"/>
                </a:rPr>
              </a:br>
              <a:r>
                <a:rPr lang="en-US" b="1" kern="0" dirty="0" smtClean="0">
                  <a:solidFill>
                    <a:srgbClr val="000000"/>
                  </a:solidFill>
                  <a:latin typeface="Optima"/>
                  <a:cs typeface="Optima"/>
                </a:rPr>
                <a:t>J</a:t>
              </a:r>
              <a:r>
                <a:rPr lang="en-US" b="1" kern="0" dirty="0">
                  <a:solidFill>
                    <a:srgbClr val="000000"/>
                  </a:solidFill>
                  <a:latin typeface="Optima"/>
                  <a:cs typeface="Optima"/>
                </a:rPr>
                <a:t>/</a:t>
              </a:r>
              <a:r>
                <a:rPr lang="en-US" b="1" kern="0" dirty="0" err="1">
                  <a:solidFill>
                    <a:srgbClr val="000000"/>
                  </a:solidFill>
                  <a:latin typeface="Optima"/>
                  <a:cs typeface="Optima"/>
                </a:rPr>
                <a:t>Ψ</a:t>
              </a:r>
              <a:r>
                <a:rPr lang="en-US" b="1" kern="0" dirty="0">
                  <a:solidFill>
                    <a:srgbClr val="000000"/>
                  </a:solidFill>
                  <a:latin typeface="Optima"/>
                  <a:cs typeface="Optima"/>
                </a:rPr>
                <a:t>, </a:t>
              </a:r>
              <a:r>
                <a:rPr lang="en-US" b="1" kern="0" dirty="0" err="1">
                  <a:solidFill>
                    <a:srgbClr val="000000"/>
                  </a:solidFill>
                  <a:latin typeface="Optima"/>
                  <a:cs typeface="Optima"/>
                </a:rPr>
                <a:t>Ψ</a:t>
              </a:r>
              <a:r>
                <a:rPr lang="ja-JP" altLang="en-US" b="1" kern="0" dirty="0">
                  <a:solidFill>
                    <a:srgbClr val="000000"/>
                  </a:solidFill>
                  <a:latin typeface="Optima"/>
                  <a:cs typeface="Optima"/>
                </a:rPr>
                <a:t>’</a:t>
              </a:r>
              <a:r>
                <a:rPr lang="en-US" b="1" kern="0" dirty="0">
                  <a:solidFill>
                    <a:srgbClr val="000000"/>
                  </a:solidFill>
                  <a:latin typeface="Optima"/>
                  <a:cs typeface="Optima"/>
                </a:rPr>
                <a:t>, </a:t>
              </a:r>
              <a:r>
                <a:rPr lang="en-US" b="1" kern="0" dirty="0" err="1">
                  <a:solidFill>
                    <a:srgbClr val="000000"/>
                  </a:solidFill>
                  <a:latin typeface="Optima"/>
                  <a:cs typeface="Optima"/>
                </a:rPr>
                <a:t>χ</a:t>
              </a:r>
              <a:r>
                <a:rPr lang="en-US" b="1" kern="0" baseline="-25000" dirty="0" err="1">
                  <a:solidFill>
                    <a:srgbClr val="000000"/>
                  </a:solidFill>
                  <a:latin typeface="Optima"/>
                  <a:cs typeface="Optima"/>
                </a:rPr>
                <a:t>c</a:t>
              </a:r>
              <a:r>
                <a:rPr lang="en-US" b="1" kern="0" dirty="0">
                  <a:solidFill>
                    <a:srgbClr val="000000"/>
                  </a:solidFill>
                  <a:latin typeface="Optima"/>
                  <a:cs typeface="Optima"/>
                </a:rPr>
                <a:t> </a:t>
              </a:r>
              <a:r>
                <a:rPr lang="en-US" b="1" kern="0" dirty="0" smtClean="0">
                  <a:solidFill>
                    <a:srgbClr val="000000"/>
                  </a:solidFill>
                  <a:latin typeface="Optima"/>
                  <a:cs typeface="Optima"/>
                </a:rPr>
                <a:t> </a:t>
              </a:r>
            </a:p>
            <a:p>
              <a:pPr>
                <a:spcBef>
                  <a:spcPct val="20000"/>
                </a:spcBef>
                <a:tabLst>
                  <a:tab pos="914400" algn="l"/>
                </a:tabLst>
              </a:pPr>
              <a:endParaRPr lang="en-US" sz="1000" b="1" kern="0" dirty="0" smtClean="0">
                <a:solidFill>
                  <a:srgbClr val="000000"/>
                </a:solidFill>
                <a:latin typeface="Optima"/>
                <a:cs typeface="Optima"/>
              </a:endParaRPr>
            </a:p>
            <a:p>
              <a:pPr>
                <a:spcBef>
                  <a:spcPct val="20000"/>
                </a:spcBef>
                <a:tabLst>
                  <a:tab pos="914400" algn="l"/>
                </a:tabLst>
              </a:pPr>
              <a:r>
                <a:rPr lang="en-US" b="1" kern="0" dirty="0" err="1" smtClean="0">
                  <a:solidFill>
                    <a:srgbClr val="000000"/>
                  </a:solidFill>
                  <a:latin typeface="Optima"/>
                  <a:cs typeface="Optima"/>
                </a:rPr>
                <a:t>Bottomonia</a:t>
              </a:r>
              <a:r>
                <a:rPr lang="en-US" b="1" kern="0" dirty="0" smtClean="0">
                  <a:solidFill>
                    <a:srgbClr val="000000"/>
                  </a:solidFill>
                  <a:latin typeface="Optima"/>
                  <a:cs typeface="Optima"/>
                </a:rPr>
                <a:t> (bb): </a:t>
              </a:r>
              <a:br>
                <a:rPr lang="en-US" b="1" kern="0" dirty="0" smtClean="0">
                  <a:solidFill>
                    <a:srgbClr val="000000"/>
                  </a:solidFill>
                  <a:latin typeface="Optima"/>
                  <a:cs typeface="Optima"/>
                </a:rPr>
              </a:br>
              <a:r>
                <a:rPr lang="en-US" b="1" kern="0" dirty="0" smtClean="0">
                  <a:solidFill>
                    <a:srgbClr val="000000"/>
                  </a:solidFill>
                  <a:latin typeface="Optima"/>
                  <a:cs typeface="Optima"/>
                  <a:sym typeface="Symbol" charset="0"/>
                </a:rPr>
                <a:t></a:t>
              </a:r>
              <a:r>
                <a:rPr lang="en-US" b="1" kern="0" dirty="0">
                  <a:solidFill>
                    <a:srgbClr val="000000"/>
                  </a:solidFill>
                  <a:latin typeface="Optima"/>
                  <a:cs typeface="Optima"/>
                  <a:sym typeface="Symbol" charset="0"/>
                </a:rPr>
                <a:t>(1S), (2S), (3S),</a:t>
              </a:r>
              <a:r>
                <a:rPr lang="en-US" b="1" kern="0" dirty="0" err="1">
                  <a:solidFill>
                    <a:srgbClr val="000000"/>
                  </a:solidFill>
                  <a:latin typeface="Optima"/>
                  <a:cs typeface="Optima"/>
                </a:rPr>
                <a:t>χ</a:t>
              </a:r>
              <a:r>
                <a:rPr lang="en-US" b="1" kern="0" baseline="-25000" dirty="0" err="1">
                  <a:solidFill>
                    <a:srgbClr val="000000"/>
                  </a:solidFill>
                  <a:latin typeface="Optima"/>
                  <a:cs typeface="Optima"/>
                </a:rPr>
                <a:t>B</a:t>
              </a:r>
              <a:r>
                <a:rPr lang="en-US" b="1" kern="0" dirty="0">
                  <a:solidFill>
                    <a:srgbClr val="000000"/>
                  </a:solidFill>
                  <a:latin typeface="Optima"/>
                  <a:cs typeface="Optima"/>
                  <a:sym typeface="Symbol" charset="0"/>
                </a:rPr>
                <a:t> 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811277" y="1778516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kern="0" dirty="0">
                  <a:solidFill>
                    <a:srgbClr val="000000"/>
                  </a:solidFill>
                  <a:latin typeface="Optima"/>
                  <a:cs typeface="Optima"/>
                </a:rPr>
                <a:t>_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837195" y="2527558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kern="0" dirty="0">
                  <a:solidFill>
                    <a:srgbClr val="000000"/>
                  </a:solidFill>
                  <a:latin typeface="Optima"/>
                  <a:cs typeface="Optima"/>
                </a:rPr>
                <a:t>_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3091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856"/>
    </mc:Choice>
    <mc:Fallback xmlns="">
      <p:transition advTm="5385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Symbol" charset="0"/>
              </a:rPr>
              <a:t> in </a:t>
            </a:r>
            <a:r>
              <a:rPr lang="en-US" dirty="0" err="1" smtClean="0"/>
              <a:t>p+p</a:t>
            </a:r>
            <a:r>
              <a:rPr lang="en-US" dirty="0" smtClean="0"/>
              <a:t> – baseline</a:t>
            </a:r>
            <a:endParaRPr lang="en-US" dirty="0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62529" y="972129"/>
            <a:ext cx="3742166" cy="391477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2590800"/>
            <a:ext cx="2117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Phys.Lett.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4191000" y="1219200"/>
            <a:ext cx="449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err="1" smtClean="0"/>
              <a:t>p+p</a:t>
            </a:r>
            <a:r>
              <a:rPr lang="en-US" sz="2400" dirty="0" smtClean="0"/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ϒ</a:t>
            </a:r>
            <a:r>
              <a:rPr lang="en-US" sz="2400" dirty="0" smtClean="0"/>
              <a:t> cross section vs. y, compared to </a:t>
            </a:r>
            <a:r>
              <a:rPr lang="en-US" sz="2400" dirty="0" err="1" smtClean="0"/>
              <a:t>pQCD</a:t>
            </a:r>
            <a:r>
              <a:rPr lang="en-US" sz="2400" dirty="0" smtClean="0"/>
              <a:t> predictions</a:t>
            </a:r>
            <a:endParaRPr lang="en-US" sz="1200" b="1" dirty="0" smtClean="0">
              <a:solidFill>
                <a:srgbClr val="008080"/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100" b="1" dirty="0" smtClean="0">
                <a:solidFill>
                  <a:srgbClr val="008080"/>
                </a:solidFill>
              </a:rPr>
              <a:t>R</a:t>
            </a:r>
            <a:r>
              <a:rPr lang="en-US" sz="1100" b="1" dirty="0">
                <a:solidFill>
                  <a:srgbClr val="008080"/>
                </a:solidFill>
              </a:rPr>
              <a:t>. Vogt, Phys. Rep. 462125, 2008</a:t>
            </a:r>
            <a:endParaRPr lang="en-US" sz="1100" b="1" dirty="0" smtClean="0">
              <a:solidFill>
                <a:srgbClr val="00808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815035"/>
              </p:ext>
            </p:extLst>
          </p:nvPr>
        </p:nvGraphicFramePr>
        <p:xfrm>
          <a:off x="4724400" y="4267201"/>
          <a:ext cx="4191000" cy="198119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191000"/>
              </a:tblGrid>
              <a:tr h="41393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/>
                          <a:cs typeface="Times New Roman"/>
                        </a:rPr>
                        <a:t>ϒ</a:t>
                      </a:r>
                      <a:r>
                        <a:rPr lang="en-US" dirty="0" smtClean="0"/>
                        <a:t> in </a:t>
                      </a:r>
                      <a:r>
                        <a:rPr lang="en-US" dirty="0" err="1" smtClean="0"/>
                        <a:t>p+p</a:t>
                      </a:r>
                      <a:r>
                        <a:rPr lang="en-US" dirty="0" smtClean="0"/>
                        <a:t> 200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sz="1800" dirty="0" smtClean="0"/>
                        <a:t>|y|&lt;0.5, L0 &amp; L2</a:t>
                      </a:r>
                      <a:endParaRPr lang="en-US" b="0" dirty="0"/>
                    </a:p>
                  </a:txBody>
                  <a:tcPr/>
                </a:tc>
              </a:tr>
              <a:tr h="15672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∫L </a:t>
                      </a:r>
                      <a:r>
                        <a:rPr lang="en-US" sz="1800" dirty="0" err="1" smtClean="0"/>
                        <a:t>dt</a:t>
                      </a:r>
                      <a:r>
                        <a:rPr lang="en-US" sz="1800" dirty="0" smtClean="0"/>
                        <a:t> = 20.0 pb</a:t>
                      </a:r>
                      <a:r>
                        <a:rPr lang="en-US" sz="1800" baseline="30000" dirty="0" smtClean="0"/>
                        <a:t>-1</a:t>
                      </a:r>
                      <a:br>
                        <a:rPr lang="en-US" sz="1800" baseline="30000" dirty="0" smtClean="0"/>
                      </a:br>
                      <a:r>
                        <a:rPr lang="en-US" sz="1800" dirty="0" smtClean="0"/>
                        <a:t>N</a:t>
                      </a:r>
                      <a:r>
                        <a:rPr lang="en-US" sz="1800" baseline="-25000" dirty="0" smtClean="0">
                          <a:sym typeface="Symbol" charset="0"/>
                        </a:rPr>
                        <a:t></a:t>
                      </a:r>
                      <a:r>
                        <a:rPr lang="en-US" sz="1800" dirty="0" smtClean="0">
                          <a:sym typeface="Symbol" charset="0"/>
                        </a:rPr>
                        <a:t>(total)= 152 ± 23 (stat. + fit)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334000"/>
            <a:ext cx="384443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0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Symbol" charset="0"/>
              </a:rPr>
              <a:t> in </a:t>
            </a:r>
            <a:r>
              <a:rPr lang="en-US" dirty="0" err="1" smtClean="0"/>
              <a:t>p+p</a:t>
            </a:r>
            <a:r>
              <a:rPr lang="en-US" dirty="0" smtClean="0"/>
              <a:t> – baseline and </a:t>
            </a:r>
            <a:r>
              <a:rPr lang="en-US" dirty="0" err="1" smtClean="0"/>
              <a:t>pQCD</a:t>
            </a:r>
            <a:r>
              <a:rPr lang="en-US" dirty="0" smtClean="0"/>
              <a:t> test</a:t>
            </a:r>
            <a:endParaRPr lang="en-US" dirty="0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62529" y="972129"/>
            <a:ext cx="3742166" cy="391477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953000" y="3124200"/>
            <a:ext cx="3886200" cy="3511273"/>
            <a:chOff x="714222" y="1413153"/>
            <a:chExt cx="3457575" cy="3317320"/>
          </a:xfrm>
        </p:grpSpPr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784350" y="1343025"/>
              <a:ext cx="3317320" cy="34575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547986" y="3002691"/>
              <a:ext cx="1143000" cy="290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latin typeface="Abadi MT Condensed Light"/>
                  <a:cs typeface="Abadi MT Condensed Light"/>
                </a:rPr>
                <a:t>STAR Preliminary</a:t>
              </a:r>
              <a:endParaRPr lang="en-US" sz="1400" b="1" i="1" dirty="0">
                <a:latin typeface="Abadi MT Condensed Light"/>
                <a:cs typeface="Abadi MT Condensed Light"/>
              </a:endParaRPr>
            </a:p>
          </p:txBody>
        </p:sp>
      </p:grp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228600" y="4953000"/>
            <a:ext cx="449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err="1"/>
              <a:t>p</a:t>
            </a:r>
            <a:r>
              <a:rPr lang="en-US" sz="2400" dirty="0" err="1" smtClean="0"/>
              <a:t>+p</a:t>
            </a:r>
            <a:r>
              <a:rPr lang="en-US" sz="2400" dirty="0" smtClean="0"/>
              <a:t> </a:t>
            </a:r>
            <a:r>
              <a:rPr lang="en-US" sz="2400" dirty="0" err="1" smtClean="0"/>
              <a:t>ϒ</a:t>
            </a:r>
            <a:r>
              <a:rPr lang="en-US" sz="2400" dirty="0" smtClean="0"/>
              <a:t> cross section, compared to world data trend</a:t>
            </a:r>
            <a:endParaRPr lang="en-US" sz="2400" baseline="300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914400" y="2590800"/>
            <a:ext cx="2117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Phys.Lett.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 bwMode="auto">
          <a:xfrm>
            <a:off x="4191000" y="1219200"/>
            <a:ext cx="449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err="1" smtClean="0"/>
              <a:t>p+p</a:t>
            </a:r>
            <a:r>
              <a:rPr lang="en-US" sz="2400" dirty="0" smtClean="0"/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ϒ</a:t>
            </a:r>
            <a:r>
              <a:rPr lang="en-US" sz="2400" dirty="0" smtClean="0"/>
              <a:t> cross section vs. y, compared to </a:t>
            </a:r>
            <a:r>
              <a:rPr lang="en-US" sz="2400" dirty="0" err="1" smtClean="0"/>
              <a:t>pQCD</a:t>
            </a:r>
            <a:r>
              <a:rPr lang="en-US" sz="2400" dirty="0" smtClean="0"/>
              <a:t> predictions</a:t>
            </a:r>
            <a:endParaRPr lang="en-US" sz="1200" b="1" dirty="0" smtClean="0">
              <a:solidFill>
                <a:srgbClr val="008080"/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100" b="1" dirty="0" smtClean="0">
                <a:solidFill>
                  <a:srgbClr val="008080"/>
                </a:solidFill>
              </a:rPr>
              <a:t>R</a:t>
            </a:r>
            <a:r>
              <a:rPr lang="en-US" sz="1100" b="1" dirty="0">
                <a:solidFill>
                  <a:srgbClr val="008080"/>
                </a:solidFill>
              </a:rPr>
              <a:t>. Vogt, Phys. Rep. 462125, 2008</a:t>
            </a:r>
            <a:endParaRPr lang="en-US" sz="1100" b="1" dirty="0" smtClean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Symbol" charset="0"/>
              </a:rPr>
              <a:t>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dAu</a:t>
            </a:r>
            <a:r>
              <a:rPr lang="en-US" dirty="0" smtClean="0"/>
              <a:t> – CNM effects</a:t>
            </a:r>
            <a:endParaRPr lang="en-US" dirty="0"/>
          </a:p>
        </p:txBody>
      </p:sp>
      <p:pic>
        <p:nvPicPr>
          <p:cNvPr id="10" name="Picture 9" descr="RdAuVsR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256" y="929745"/>
            <a:ext cx="3937713" cy="4059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0200" y="4800600"/>
            <a:ext cx="2117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Phys.Lett.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250700"/>
              </p:ext>
            </p:extLst>
          </p:nvPr>
        </p:nvGraphicFramePr>
        <p:xfrm>
          <a:off x="685800" y="5194533"/>
          <a:ext cx="7772400" cy="151106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7772400"/>
              </a:tblGrid>
              <a:tr h="30249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ϒ</a:t>
                      </a:r>
                      <a:r>
                        <a:rPr lang="en-US" dirty="0" smtClean="0"/>
                        <a:t> in </a:t>
                      </a:r>
                      <a:r>
                        <a:rPr lang="en-US" dirty="0" err="1" smtClean="0"/>
                        <a:t>d+Au</a:t>
                      </a:r>
                      <a:r>
                        <a:rPr lang="en-US" dirty="0" smtClean="0"/>
                        <a:t> 200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sz="1800" dirty="0" smtClean="0"/>
                        <a:t>|y|&lt;0.5, L0 &amp; L2</a:t>
                      </a:r>
                      <a:endParaRPr lang="en-US" b="0" dirty="0"/>
                    </a:p>
                  </a:txBody>
                  <a:tcPr/>
                </a:tc>
              </a:tr>
              <a:tr h="11453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∫L </a:t>
                      </a:r>
                      <a:r>
                        <a:rPr lang="en-US" sz="1800" dirty="0" err="1" smtClean="0"/>
                        <a:t>dt</a:t>
                      </a:r>
                      <a:r>
                        <a:rPr lang="en-US" sz="1800" dirty="0" smtClean="0"/>
                        <a:t> = 28.1 nb</a:t>
                      </a:r>
                      <a:r>
                        <a:rPr lang="en-US" sz="1800" baseline="30000" dirty="0" smtClean="0"/>
                        <a:t>-1</a:t>
                      </a:r>
                      <a:br>
                        <a:rPr lang="en-US" sz="1800" baseline="30000" dirty="0" smtClean="0"/>
                      </a:br>
                      <a:r>
                        <a:rPr lang="en-US" sz="1800" dirty="0" smtClean="0"/>
                        <a:t>N</a:t>
                      </a:r>
                      <a:r>
                        <a:rPr lang="en-US" sz="1800" baseline="-25000" dirty="0" smtClean="0">
                          <a:sym typeface="Symbol" charset="0"/>
                        </a:rPr>
                        <a:t></a:t>
                      </a:r>
                      <a:r>
                        <a:rPr lang="en-US" sz="1800" dirty="0" smtClean="0">
                          <a:sym typeface="Symbol" charset="0"/>
                        </a:rPr>
                        <a:t>(total)= 46 ± 13 (stat. + fit)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R</a:t>
                      </a:r>
                      <a:r>
                        <a:rPr lang="en-US" sz="2000" baseline="-25000" dirty="0" err="1" smtClean="0"/>
                        <a:t>dAu</a:t>
                      </a:r>
                      <a:r>
                        <a:rPr lang="en-US" sz="2000" baseline="-25000" dirty="0" smtClean="0"/>
                        <a:t> </a:t>
                      </a:r>
                      <a:r>
                        <a:rPr lang="en-US" sz="2000" dirty="0" smtClean="0"/>
                        <a:t>= 0.48 ± 0.14(stat) ± 0.07(</a:t>
                      </a:r>
                      <a:r>
                        <a:rPr lang="en-US" sz="2000" dirty="0" err="1" smtClean="0"/>
                        <a:t>syst</a:t>
                      </a:r>
                      <a:r>
                        <a:rPr lang="en-US" sz="2000" dirty="0" smtClean="0"/>
                        <a:t>) ± 0.02(</a:t>
                      </a:r>
                      <a:r>
                        <a:rPr lang="en-US" sz="2000" dirty="0" err="1" smtClean="0"/>
                        <a:t>pp</a:t>
                      </a:r>
                      <a:r>
                        <a:rPr lang="en-US" sz="2000" dirty="0" smtClean="0"/>
                        <a:t> stat) ± 0.06(</a:t>
                      </a:r>
                      <a:r>
                        <a:rPr lang="en-US" sz="2000" dirty="0" err="1" smtClean="0"/>
                        <a:t>pp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syst</a:t>
                      </a:r>
                      <a:r>
                        <a:rPr lang="en-US" sz="2000" dirty="0" smtClean="0"/>
                        <a:t>)</a:t>
                      </a:r>
                      <a:endParaRPr lang="en-US" sz="2000" i="1" dirty="0" smtClean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4495800" y="160020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Indication of suppression at mid-rapidity beyond models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67793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Symbol" charset="0"/>
              </a:rPr>
              <a:t>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dAu</a:t>
            </a:r>
            <a:r>
              <a:rPr lang="en-US" dirty="0" smtClean="0"/>
              <a:t> – CNM effects</a:t>
            </a:r>
            <a:endParaRPr lang="en-US" dirty="0"/>
          </a:p>
        </p:txBody>
      </p:sp>
      <p:pic>
        <p:nvPicPr>
          <p:cNvPr id="10" name="Picture 9" descr="RdAuVsR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256" y="929745"/>
            <a:ext cx="3937713" cy="4059424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495800" y="1600200"/>
            <a:ext cx="4572000" cy="1143000"/>
          </a:xfrm>
        </p:spPr>
        <p:txBody>
          <a:bodyPr/>
          <a:lstStyle/>
          <a:p>
            <a:r>
              <a:rPr lang="en-US" sz="2400" dirty="0" smtClean="0"/>
              <a:t>Indication </a:t>
            </a:r>
            <a:r>
              <a:rPr lang="en-US" sz="2400" dirty="0"/>
              <a:t>of suppression at </a:t>
            </a:r>
            <a:r>
              <a:rPr lang="en-US" sz="2400" dirty="0" smtClean="0"/>
              <a:t>mid-rapidity beyond models</a:t>
            </a:r>
          </a:p>
        </p:txBody>
      </p:sp>
      <p:pic>
        <p:nvPicPr>
          <p:cNvPr id="8" name="Picture 7" descr="E772_comparison_allRa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6689" y="3250712"/>
            <a:ext cx="3474022" cy="3581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0200" y="4800600"/>
            <a:ext cx="2117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Phys.Lett.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7000" y="3200400"/>
            <a:ext cx="2117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Phys.Lett.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76200" y="5562600"/>
            <a:ext cx="518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STAR data consistent with E772 despite difference in energy</a:t>
            </a:r>
          </a:p>
        </p:txBody>
      </p:sp>
    </p:spTree>
    <p:extLst>
      <p:ext uri="{BB962C8B-B14F-4D97-AF65-F5344CB8AC3E}">
        <p14:creationId xmlns:p14="http://schemas.microsoft.com/office/powerpoint/2010/main" val="352106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90600"/>
            <a:ext cx="4445000" cy="4225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1143000"/>
          </a:xfrm>
        </p:spPr>
        <p:txBody>
          <a:bodyPr/>
          <a:lstStyle/>
          <a:p>
            <a:r>
              <a:rPr lang="en-US" dirty="0" smtClean="0">
                <a:sym typeface="Symbol" charset="0"/>
              </a:rPr>
              <a:t></a:t>
            </a:r>
            <a:r>
              <a:rPr lang="en-US" dirty="0" smtClean="0"/>
              <a:t> x-section and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-spectrum in U+U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4724400"/>
            <a:ext cx="2362200" cy="7203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24200" y="56388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PLB91, 481 (1980).</a:t>
            </a:r>
          </a:p>
          <a:p>
            <a:r>
              <a:rPr lang="hu-HU" sz="1200" b="1" dirty="0" smtClean="0">
                <a:solidFill>
                  <a:srgbClr val="008080"/>
                </a:solidFill>
              </a:rPr>
              <a:t>PRL88</a:t>
            </a:r>
            <a:r>
              <a:rPr lang="hu-HU" sz="1200" b="1" dirty="0">
                <a:solidFill>
                  <a:srgbClr val="008080"/>
                </a:solidFill>
              </a:rPr>
              <a:t>, 161802 (2002).</a:t>
            </a:r>
          </a:p>
          <a:p>
            <a:r>
              <a:rPr lang="hu-HU" sz="1200" b="1" dirty="0" smtClean="0">
                <a:solidFill>
                  <a:srgbClr val="008080"/>
                </a:solidFill>
              </a:rPr>
              <a:t>PRD83</a:t>
            </a:r>
            <a:r>
              <a:rPr lang="hu-HU" sz="1200" b="1" dirty="0">
                <a:solidFill>
                  <a:srgbClr val="008080"/>
                </a:solidFill>
              </a:rPr>
              <a:t>, 112004 (2011)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160738"/>
              </p:ext>
            </p:extLst>
          </p:nvPr>
        </p:nvGraphicFramePr>
        <p:xfrm>
          <a:off x="5105400" y="2099088"/>
          <a:ext cx="3881536" cy="151982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881536"/>
              </a:tblGrid>
              <a:tr h="346347">
                <a:tc>
                  <a:txBody>
                    <a:bodyPr/>
                    <a:lstStyle/>
                    <a:p>
                      <a:pPr marL="0" marR="0" indent="0" algn="ctr" defTabSz="434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latin typeface="Times New Roman"/>
                          <a:cs typeface="Times New Roman"/>
                        </a:rPr>
                        <a:t>ϒ</a:t>
                      </a:r>
                      <a:r>
                        <a:rPr lang="en-US" sz="1600" dirty="0" smtClean="0"/>
                        <a:t> cross section</a:t>
                      </a:r>
                      <a:r>
                        <a:rPr lang="en-US" sz="1600" dirty="0" smtClean="0">
                          <a:solidFill>
                            <a:srgbClr val="6699FF"/>
                          </a:solidFill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(STAR preliminary)</a:t>
                      </a:r>
                    </a:p>
                  </a:txBody>
                  <a:tcPr/>
                </a:tc>
              </a:tr>
              <a:tr h="979679">
                <a:tc>
                  <a:txBody>
                    <a:bodyPr/>
                    <a:lstStyle/>
                    <a:p>
                      <a:pPr marL="0" marR="0" indent="0" algn="l" defTabSz="434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U+U 193 </a:t>
                      </a:r>
                      <a:r>
                        <a:rPr lang="en-US" sz="1600" b="1" dirty="0" err="1" smtClean="0"/>
                        <a:t>GeV</a:t>
                      </a:r>
                      <a:r>
                        <a:rPr lang="en-US" sz="1600" b="1" dirty="0" smtClean="0"/>
                        <a:t>, 0-60% centrality</a:t>
                      </a:r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r>
                        <a:rPr lang="en-US" sz="1100" dirty="0" smtClean="0"/>
                        <a:t>                                                      stat.         </a:t>
                      </a:r>
                      <a:r>
                        <a:rPr lang="en-US" sz="1100" dirty="0" err="1" smtClean="0"/>
                        <a:t>syst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023527"/>
              </p:ext>
            </p:extLst>
          </p:nvPr>
        </p:nvGraphicFramePr>
        <p:xfrm>
          <a:off x="5410200" y="2784387"/>
          <a:ext cx="3226866" cy="686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Equation" r:id="rId5" imgW="2324100" imgH="495300" progId="Equation.3">
                  <p:embed/>
                </p:oleObj>
              </mc:Choice>
              <mc:Fallback>
                <p:oleObj name="Equation" r:id="rId5" imgW="23241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10200" y="2784387"/>
                        <a:ext cx="3226866" cy="6863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953000" y="4445675"/>
            <a:ext cx="3482143" cy="2031325"/>
            <a:chOff x="-1518641" y="6104930"/>
            <a:chExt cx="3482143" cy="2031325"/>
          </a:xfrm>
        </p:grpSpPr>
        <p:sp>
          <p:nvSpPr>
            <p:cNvPr id="15" name="TextBox 14"/>
            <p:cNvSpPr txBox="1"/>
            <p:nvPr/>
          </p:nvSpPr>
          <p:spPr>
            <a:xfrm>
              <a:off x="-1518641" y="6104930"/>
              <a:ext cx="3482143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“expected” line: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T: interpolation of </a:t>
              </a:r>
              <a:r>
                <a:rPr lang="en-US" dirty="0" err="1" smtClean="0"/>
                <a:t>pp</a:t>
              </a:r>
              <a:r>
                <a:rPr lang="en-US" dirty="0" smtClean="0"/>
                <a:t> </a:t>
              </a:r>
              <a:r>
                <a:rPr lang="en-US" dirty="0"/>
                <a:t>(</a:t>
              </a:r>
              <a:r>
                <a:rPr lang="en-US" dirty="0" err="1"/>
                <a:t>pp</a:t>
              </a:r>
              <a:r>
                <a:rPr lang="en-US" dirty="0"/>
                <a:t>) </a:t>
              </a:r>
              <a:r>
                <a:rPr lang="en-US" dirty="0" smtClean="0"/>
                <a:t>results</a:t>
              </a:r>
            </a:p>
            <a:p>
              <a:r>
                <a:rPr lang="en-US" dirty="0" smtClean="0"/>
                <a:t>from ISR, CDF and CMS</a:t>
              </a:r>
              <a:br>
                <a:rPr lang="en-US" dirty="0" smtClean="0"/>
              </a:br>
              <a:endParaRPr lang="en-US" dirty="0" smtClean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8247" y="7004923"/>
              <a:ext cx="1977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_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24895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>
                <a:sym typeface="Symbol" charset="0"/>
              </a:rPr>
              <a:t> : </a:t>
            </a:r>
            <a:r>
              <a:rPr lang="en-US" dirty="0" smtClean="0">
                <a:sym typeface="Symbol" charset="0"/>
              </a:rPr>
              <a:t>(1S+2S+3S) and (1S)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56626" y="4191000"/>
            <a:ext cx="27247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 smtClean="0">
                <a:solidFill>
                  <a:srgbClr val="0000FF"/>
                </a:solidFill>
              </a:rPr>
              <a:t>Au+Au</a:t>
            </a:r>
            <a:r>
              <a:rPr lang="hu-HU" sz="1200" b="1" dirty="0" smtClean="0">
                <a:solidFill>
                  <a:srgbClr val="008080"/>
                </a:solidFill>
              </a:rPr>
              <a:t>: Phys.Lett</a:t>
            </a:r>
            <a:r>
              <a:rPr lang="hu-HU" sz="1200" b="1" dirty="0">
                <a:solidFill>
                  <a:srgbClr val="008080"/>
                </a:solidFill>
              </a:rPr>
              <a:t>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-32" t="7813" r="31" b="-7813"/>
          <a:stretch/>
        </p:blipFill>
        <p:spPr>
          <a:xfrm>
            <a:off x="277356" y="990600"/>
            <a:ext cx="4523244" cy="4343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63156" y="4218801"/>
            <a:ext cx="2117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 smtClean="0">
                <a:solidFill>
                  <a:srgbClr val="008080"/>
                </a:solidFill>
              </a:rPr>
              <a:t>Phys.Lett</a:t>
            </a:r>
            <a:r>
              <a:rPr lang="hu-HU" sz="1200" b="1" dirty="0">
                <a:solidFill>
                  <a:srgbClr val="008080"/>
                </a:solidFill>
              </a:rPr>
              <a:t>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 bwMode="auto">
          <a:xfrm>
            <a:off x="381000" y="4800600"/>
            <a:ext cx="4648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/>
              <a:t>Peripheral </a:t>
            </a:r>
            <a:r>
              <a:rPr lang="en-US" sz="2000" dirty="0"/>
              <a:t></a:t>
            </a:r>
            <a:r>
              <a:rPr lang="en-US" sz="2000" dirty="0" smtClean="0"/>
              <a:t>: </a:t>
            </a:r>
            <a:br>
              <a:rPr lang="en-US" sz="2000" dirty="0" smtClean="0"/>
            </a:br>
            <a:r>
              <a:rPr lang="en-US" sz="2000" dirty="0" smtClean="0"/>
              <a:t>consistent </a:t>
            </a:r>
            <a:r>
              <a:rPr lang="en-US" sz="2000" dirty="0"/>
              <a:t>with no </a:t>
            </a:r>
            <a:r>
              <a:rPr lang="en-US" sz="2000" dirty="0" smtClean="0"/>
              <a:t>suppression</a:t>
            </a:r>
          </a:p>
          <a:p>
            <a:r>
              <a:rPr lang="en-US" sz="2000" dirty="0" smtClean="0"/>
              <a:t>Central </a:t>
            </a:r>
            <a:r>
              <a:rPr lang="en-US" sz="2000" dirty="0"/>
              <a:t></a:t>
            </a:r>
            <a:r>
              <a:rPr lang="en-US" sz="2000" dirty="0" smtClean="0"/>
              <a:t>: </a:t>
            </a:r>
            <a:br>
              <a:rPr lang="en-US" sz="2000" dirty="0" smtClean="0"/>
            </a:br>
            <a:r>
              <a:rPr lang="en-US" sz="2000" dirty="0" smtClean="0"/>
              <a:t>significant suppression</a:t>
            </a:r>
          </a:p>
        </p:txBody>
      </p:sp>
      <p:sp>
        <p:nvSpPr>
          <p:cNvPr id="20" name="Content Placeholder 1"/>
          <p:cNvSpPr txBox="1">
            <a:spLocks/>
          </p:cNvSpPr>
          <p:nvPr/>
        </p:nvSpPr>
        <p:spPr bwMode="auto">
          <a:xfrm>
            <a:off x="5029200" y="5105400"/>
            <a:ext cx="396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/>
              <a:t>Central </a:t>
            </a:r>
            <a:r>
              <a:rPr lang="en-US" sz="2000" dirty="0" smtClean="0">
                <a:latin typeface="Arial"/>
                <a:cs typeface="Arial"/>
              </a:rPr>
              <a:t>(1S)</a:t>
            </a:r>
            <a:r>
              <a:rPr lang="en-US" sz="2000" dirty="0" smtClean="0"/>
              <a:t>:</a:t>
            </a:r>
            <a:br>
              <a:rPr lang="en-US" sz="2000" dirty="0" smtClean="0"/>
            </a:br>
            <a:r>
              <a:rPr lang="en-US" sz="2000" dirty="0" smtClean="0"/>
              <a:t> indication of a suppression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794" b="-7794"/>
          <a:stretch/>
        </p:blipFill>
        <p:spPr>
          <a:xfrm>
            <a:off x="4419600" y="990601"/>
            <a:ext cx="4525640" cy="43434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105400" y="4191000"/>
            <a:ext cx="2117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 smtClean="0">
                <a:solidFill>
                  <a:srgbClr val="008080"/>
                </a:solidFill>
              </a:rPr>
              <a:t>Phys.Lett</a:t>
            </a:r>
            <a:r>
              <a:rPr lang="hu-HU" sz="1200" b="1" dirty="0">
                <a:solidFill>
                  <a:srgbClr val="008080"/>
                </a:solidFill>
              </a:rPr>
              <a:t>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4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" t="7891" r="32" b="-7919"/>
          <a:stretch/>
        </p:blipFill>
        <p:spPr>
          <a:xfrm>
            <a:off x="277356" y="990600"/>
            <a:ext cx="4523244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ym typeface="Symbol" charset="0"/>
              </a:rPr>
              <a:t> </a:t>
            </a:r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>
                <a:sym typeface="Symbol" charset="0"/>
              </a:rPr>
              <a:t> : </a:t>
            </a:r>
            <a:r>
              <a:rPr lang="en-US" dirty="0" err="1" smtClean="0">
                <a:sym typeface="Symbol" charset="0"/>
              </a:rPr>
              <a:t>Au+Au</a:t>
            </a:r>
            <a:r>
              <a:rPr lang="en-US" dirty="0" smtClean="0">
                <a:sym typeface="Symbol" charset="0"/>
              </a:rPr>
              <a:t> vs. U+U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 bwMode="auto">
          <a:xfrm>
            <a:off x="990600" y="6172200"/>
            <a:ext cx="7086600" cy="5334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 smtClean="0"/>
              <a:t>New U+U data confirms and extends </a:t>
            </a:r>
            <a:r>
              <a:rPr lang="en-US" sz="2400" dirty="0" err="1" smtClean="0"/>
              <a:t>Au+Au</a:t>
            </a:r>
            <a:r>
              <a:rPr lang="en-US" sz="2400" dirty="0" smtClean="0"/>
              <a:t> trend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 bwMode="auto">
          <a:xfrm>
            <a:off x="381000" y="4800600"/>
            <a:ext cx="4648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/>
              <a:t>Peripheral </a:t>
            </a:r>
            <a:r>
              <a:rPr lang="en-US" sz="2000" dirty="0"/>
              <a:t></a:t>
            </a:r>
            <a:r>
              <a:rPr lang="en-US" sz="2000" dirty="0" smtClean="0"/>
              <a:t>: </a:t>
            </a:r>
            <a:br>
              <a:rPr lang="en-US" sz="2000" dirty="0" smtClean="0"/>
            </a:br>
            <a:r>
              <a:rPr lang="en-US" sz="2000" dirty="0" smtClean="0"/>
              <a:t>consistent </a:t>
            </a:r>
            <a:r>
              <a:rPr lang="en-US" sz="2000" dirty="0"/>
              <a:t>with no </a:t>
            </a:r>
            <a:r>
              <a:rPr lang="en-US" sz="2000" dirty="0" smtClean="0"/>
              <a:t>suppression</a:t>
            </a:r>
          </a:p>
          <a:p>
            <a:r>
              <a:rPr lang="en-US" sz="2000" dirty="0" smtClean="0"/>
              <a:t>Central </a:t>
            </a:r>
            <a:r>
              <a:rPr lang="en-US" sz="2000" dirty="0"/>
              <a:t></a:t>
            </a:r>
            <a:r>
              <a:rPr lang="en-US" sz="2000" dirty="0" smtClean="0"/>
              <a:t>: </a:t>
            </a:r>
            <a:br>
              <a:rPr lang="en-US" sz="2000" dirty="0" smtClean="0"/>
            </a:br>
            <a:r>
              <a:rPr lang="en-US" sz="2000" dirty="0" smtClean="0"/>
              <a:t>significant suppression</a:t>
            </a:r>
          </a:p>
        </p:txBody>
      </p:sp>
      <p:sp>
        <p:nvSpPr>
          <p:cNvPr id="19" name="Content Placeholder 1"/>
          <p:cNvSpPr txBox="1">
            <a:spLocks/>
          </p:cNvSpPr>
          <p:nvPr/>
        </p:nvSpPr>
        <p:spPr bwMode="auto">
          <a:xfrm>
            <a:off x="5029200" y="5105400"/>
            <a:ext cx="3581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/>
              <a:t>Central (1S):</a:t>
            </a:r>
            <a:br>
              <a:rPr lang="en-US" sz="2000" dirty="0" smtClean="0"/>
            </a:br>
            <a:r>
              <a:rPr lang="en-US" sz="2000" i="1" dirty="0" smtClean="0"/>
              <a:t>significant suppression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695" b="-7695"/>
          <a:stretch/>
        </p:blipFill>
        <p:spPr>
          <a:xfrm>
            <a:off x="4419600" y="990601"/>
            <a:ext cx="452564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76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874" b="-7874"/>
          <a:stretch/>
        </p:blipFill>
        <p:spPr>
          <a:xfrm>
            <a:off x="274958" y="990600"/>
            <a:ext cx="4525642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Symbol" charset="0"/>
              </a:rPr>
              <a:t></a:t>
            </a:r>
            <a:r>
              <a:rPr lang="en-US" dirty="0" smtClean="0"/>
              <a:t> R</a:t>
            </a:r>
            <a:r>
              <a:rPr lang="en-US" baseline="-25000" dirty="0" smtClean="0"/>
              <a:t>AA</a:t>
            </a:r>
            <a:r>
              <a:rPr lang="en-US" dirty="0" smtClean="0"/>
              <a:t> : data vs. models</a:t>
            </a:r>
            <a:endParaRPr lang="en-US" dirty="0"/>
          </a:p>
        </p:txBody>
      </p:sp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152400" y="4891335"/>
            <a:ext cx="4267200" cy="196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latin typeface="Arial" charset="0"/>
              </a:rPr>
              <a:t>Strickland</a:t>
            </a:r>
            <a:r>
              <a:rPr lang="en-US" sz="1800" b="1" dirty="0">
                <a:latin typeface="Arial" charset="0"/>
              </a:rPr>
              <a:t>, </a:t>
            </a:r>
            <a:r>
              <a:rPr lang="en-US" sz="1800" b="1" dirty="0" err="1">
                <a:latin typeface="Arial" charset="0"/>
              </a:rPr>
              <a:t>Bazov</a:t>
            </a:r>
            <a:r>
              <a:rPr lang="en-US" sz="1800" b="1" dirty="0">
                <a:latin typeface="Arial" charset="0"/>
              </a:rPr>
              <a:t>,</a:t>
            </a:r>
            <a:r>
              <a:rPr lang="en-US" sz="1600" b="1" dirty="0"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008080"/>
                </a:solidFill>
                <a:latin typeface="Arial" charset="0"/>
              </a:rPr>
              <a:t>Nucl.Phys.A</a:t>
            </a:r>
            <a:r>
              <a:rPr lang="en-US" sz="1200" b="1" dirty="0" smtClean="0">
                <a:solidFill>
                  <a:srgbClr val="008080"/>
                </a:solidFill>
                <a:latin typeface="Arial" charset="0"/>
              </a:rPr>
              <a:t> 879</a:t>
            </a:r>
            <a:r>
              <a:rPr lang="en-US" sz="1200" b="1" dirty="0">
                <a:solidFill>
                  <a:srgbClr val="008080"/>
                </a:solidFill>
                <a:latin typeface="Arial" charset="0"/>
              </a:rPr>
              <a:t>, 25 (</a:t>
            </a:r>
            <a:r>
              <a:rPr lang="en-US" sz="1200" b="1" dirty="0" smtClean="0">
                <a:solidFill>
                  <a:srgbClr val="008080"/>
                </a:solidFill>
                <a:latin typeface="Arial" charset="0"/>
              </a:rPr>
              <a:t>2012)</a:t>
            </a:r>
            <a:endParaRPr lang="en-US" sz="1100" b="1" dirty="0">
              <a:solidFill>
                <a:srgbClr val="008080"/>
              </a:solidFill>
              <a:latin typeface="Arial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No CNM effects,   428&lt;T&lt;443 MeV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Potential model ‘B’ based on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heavy quark internal energy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Potential model ‘A’ based on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heavy quark free energy (disfavored)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874" b="-7874"/>
          <a:stretch/>
        </p:blipFill>
        <p:spPr>
          <a:xfrm>
            <a:off x="4419600" y="990601"/>
            <a:ext cx="4525640" cy="4343400"/>
          </a:xfrm>
          <a:prstGeom prst="rect">
            <a:avLst/>
          </a:prstGeom>
        </p:spPr>
      </p:pic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4343400" y="4867819"/>
            <a:ext cx="4800600" cy="181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hu-HU" sz="1800" b="1" dirty="0" smtClean="0">
                <a:latin typeface="NimbusRomNo9L"/>
              </a:rPr>
              <a:t>Liu, Chen, Xu, Zhuang</a:t>
            </a:r>
            <a:r>
              <a:rPr lang="hu-HU" sz="1600" b="1" dirty="0">
                <a:latin typeface="NimbusRomNo9L"/>
              </a:rPr>
              <a:t>, </a:t>
            </a:r>
            <a:r>
              <a:rPr lang="hu-HU" sz="1200" b="1" dirty="0" smtClean="0">
                <a:solidFill>
                  <a:srgbClr val="008080"/>
                </a:solidFill>
                <a:latin typeface="NimbusRomNo9L"/>
              </a:rPr>
              <a:t>Phys.Lett.B 697</a:t>
            </a:r>
            <a:r>
              <a:rPr lang="hu-HU" sz="1200" b="1" dirty="0">
                <a:solidFill>
                  <a:srgbClr val="008080"/>
                </a:solidFill>
                <a:latin typeface="NimbusRomNo9L"/>
              </a:rPr>
              <a:t>, 32 (</a:t>
            </a:r>
            <a:r>
              <a:rPr lang="hu-HU" sz="1200" b="1" dirty="0" smtClean="0">
                <a:solidFill>
                  <a:srgbClr val="008080"/>
                </a:solidFill>
                <a:latin typeface="NimbusRomNo9L"/>
              </a:rPr>
              <a:t>2011)</a:t>
            </a:r>
            <a:endParaRPr lang="hu-HU" sz="1200" b="1" dirty="0">
              <a:solidFill>
                <a:srgbClr val="00808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Potential model, no CNM effects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T=340 MeV, only excited states dissociate</a:t>
            </a:r>
          </a:p>
          <a:p>
            <a:pPr marL="0" indent="0">
              <a:buNone/>
            </a:pPr>
            <a:endParaRPr lang="en-US" sz="600" b="1" dirty="0" smtClean="0">
              <a:solidFill>
                <a:srgbClr val="008080"/>
              </a:solidFill>
            </a:endParaRPr>
          </a:p>
          <a:p>
            <a:pPr marL="0" indent="0">
              <a:buNone/>
            </a:pPr>
            <a:r>
              <a:rPr lang="en-US" sz="1800" b="1" dirty="0" err="1" smtClean="0"/>
              <a:t>Emerick</a:t>
            </a:r>
            <a:r>
              <a:rPr lang="en-US" sz="1800" b="1" dirty="0"/>
              <a:t>, Zhao, Rapp, </a:t>
            </a:r>
            <a:r>
              <a:rPr lang="en-US" sz="1200" b="1" dirty="0" err="1" smtClean="0">
                <a:solidFill>
                  <a:srgbClr val="008080"/>
                </a:solidFill>
              </a:rPr>
              <a:t>Eur.Phys.J</a:t>
            </a:r>
            <a:r>
              <a:rPr lang="en-US" sz="1200" b="1" dirty="0" smtClean="0">
                <a:solidFill>
                  <a:srgbClr val="008080"/>
                </a:solidFill>
              </a:rPr>
              <a:t> </a:t>
            </a:r>
            <a:r>
              <a:rPr lang="en-US" sz="1200" b="1" dirty="0">
                <a:solidFill>
                  <a:srgbClr val="008080"/>
                </a:solidFill>
              </a:rPr>
              <a:t>A48, 72 (</a:t>
            </a:r>
            <a:r>
              <a:rPr lang="en-US" sz="1200" b="1" dirty="0" smtClean="0">
                <a:solidFill>
                  <a:srgbClr val="008080"/>
                </a:solidFill>
              </a:rPr>
              <a:t>2012)</a:t>
            </a:r>
            <a:endParaRPr lang="en-US" sz="1600" b="1" dirty="0" smtClean="0">
              <a:solidFill>
                <a:srgbClr val="008080"/>
              </a:solidFill>
            </a:endParaRPr>
          </a:p>
          <a:p>
            <a:r>
              <a:rPr lang="en-US" sz="1600" b="1" dirty="0" smtClean="0">
                <a:solidFill>
                  <a:schemeClr val="tx1"/>
                </a:solidFill>
              </a:rPr>
              <a:t>CNM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effects</a:t>
            </a:r>
            <a:r>
              <a:rPr lang="en-US" sz="1600" dirty="0" smtClean="0">
                <a:solidFill>
                  <a:schemeClr val="tx1"/>
                </a:solidFill>
              </a:rPr>
              <a:t> included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Strong binding scenario</a:t>
            </a:r>
          </a:p>
        </p:txBody>
      </p:sp>
    </p:spTree>
    <p:extLst>
      <p:ext uri="{BB962C8B-B14F-4D97-AF65-F5344CB8AC3E}">
        <p14:creationId xmlns:p14="http://schemas.microsoft.com/office/powerpoint/2010/main" val="319349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874" b="-7874"/>
          <a:stretch/>
        </p:blipFill>
        <p:spPr>
          <a:xfrm>
            <a:off x="274958" y="990600"/>
            <a:ext cx="4525642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Symbol" charset="0"/>
              </a:rPr>
              <a:t></a:t>
            </a:r>
            <a:r>
              <a:rPr lang="en-US" dirty="0" smtClean="0"/>
              <a:t> R</a:t>
            </a:r>
            <a:r>
              <a:rPr lang="en-US" baseline="-25000" dirty="0" smtClean="0"/>
              <a:t>AA</a:t>
            </a:r>
            <a:r>
              <a:rPr lang="en-US" dirty="0" smtClean="0"/>
              <a:t> : data vs. models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609600" y="5029200"/>
            <a:ext cx="8001000" cy="5334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 smtClean="0"/>
              <a:t>Suppression indicates </a:t>
            </a:r>
            <a:r>
              <a:rPr lang="en-US" sz="2400" dirty="0" smtClean="0">
                <a:sym typeface="Symbol" charset="0"/>
              </a:rPr>
              <a:t> </a:t>
            </a:r>
            <a:r>
              <a:rPr lang="en-US" sz="2400" dirty="0" smtClean="0"/>
              <a:t>melting in </a:t>
            </a:r>
            <a:r>
              <a:rPr lang="en-US" sz="2400" dirty="0"/>
              <a:t>a</a:t>
            </a:r>
            <a:r>
              <a:rPr lang="en-US" sz="2400" dirty="0" smtClean="0"/>
              <a:t> </a:t>
            </a:r>
            <a:r>
              <a:rPr lang="en-US" sz="2400" dirty="0" err="1" smtClean="0"/>
              <a:t>deconfined</a:t>
            </a:r>
            <a:r>
              <a:rPr lang="en-US" sz="2400" dirty="0" smtClean="0"/>
              <a:t> medium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914400" y="5715000"/>
            <a:ext cx="7239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However</a:t>
            </a:r>
            <a:r>
              <a:rPr lang="en-US" sz="2400" dirty="0" smtClean="0">
                <a:solidFill>
                  <a:srgbClr val="000000"/>
                </a:solidFill>
              </a:rPr>
              <a:t>: CNM effects have to be understood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sym typeface="Wingdings"/>
              </a:rPr>
              <a:t>	</a:t>
            </a:r>
            <a:r>
              <a:rPr lang="en-US" sz="2400" b="1" dirty="0" smtClean="0">
                <a:solidFill>
                  <a:srgbClr val="000000"/>
                </a:solidFill>
                <a:sym typeface="Wingdings"/>
              </a:rPr>
              <a:t> RHIC </a:t>
            </a:r>
            <a:r>
              <a:rPr lang="en-US" sz="2400" b="1" dirty="0" smtClean="0">
                <a:solidFill>
                  <a:srgbClr val="000000"/>
                </a:solidFill>
              </a:rPr>
              <a:t>2015 </a:t>
            </a:r>
            <a:r>
              <a:rPr lang="en-US" sz="2400" b="1" dirty="0" err="1" smtClean="0">
                <a:solidFill>
                  <a:srgbClr val="000000"/>
                </a:solidFill>
              </a:rPr>
              <a:t>p+Au</a:t>
            </a:r>
            <a:r>
              <a:rPr lang="en-US" sz="2400" b="1" dirty="0" smtClean="0">
                <a:solidFill>
                  <a:srgbClr val="000000"/>
                </a:solidFill>
              </a:rPr>
              <a:t> run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874" b="-7874"/>
          <a:stretch/>
        </p:blipFill>
        <p:spPr>
          <a:xfrm>
            <a:off x="4419600" y="990601"/>
            <a:ext cx="452564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46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96" t="8991" r="1096" b="-6750"/>
          <a:stretch/>
        </p:blipFill>
        <p:spPr>
          <a:xfrm>
            <a:off x="328318" y="1033550"/>
            <a:ext cx="4425994" cy="4247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Symbol" charset="0"/>
              </a:rPr>
              <a:t></a:t>
            </a:r>
            <a:r>
              <a:rPr lang="en-US" dirty="0" smtClean="0"/>
              <a:t> R</a:t>
            </a:r>
            <a:r>
              <a:rPr lang="en-US" baseline="-25000" dirty="0" smtClean="0"/>
              <a:t>AA </a:t>
            </a:r>
            <a:r>
              <a:rPr lang="en-US" dirty="0" smtClean="0"/>
              <a:t> : RHIC &amp; LHC comparison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0249" y="54864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1143000" y="5105400"/>
            <a:ext cx="7391400" cy="1676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tabLst>
                <a:tab pos="2778125" algn="l"/>
              </a:tabLst>
            </a:pPr>
            <a:r>
              <a:rPr lang="en-US" sz="1800" dirty="0" smtClean="0"/>
              <a:t>LHC and RHIC suppressions are comparable at high 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part</a:t>
            </a:r>
            <a:endParaRPr lang="en-US" sz="1800" baseline="-25000" dirty="0" smtClean="0"/>
          </a:p>
          <a:p>
            <a:pPr>
              <a:tabLst>
                <a:tab pos="2778125" algn="l"/>
              </a:tabLst>
            </a:pPr>
            <a:r>
              <a:rPr lang="en-US" sz="1800" dirty="0" err="1"/>
              <a:t>N</a:t>
            </a:r>
            <a:r>
              <a:rPr lang="en-US" sz="1800" baseline="-25000" dirty="0" err="1"/>
              <a:t>part</a:t>
            </a:r>
            <a:r>
              <a:rPr lang="en-US" sz="1800" dirty="0"/>
              <a:t> dependence of </a:t>
            </a:r>
            <a:r>
              <a:rPr lang="en-US" sz="1800" dirty="0">
                <a:sym typeface="Symbol" charset="0"/>
              </a:rPr>
              <a:t> suppression </a:t>
            </a:r>
            <a:r>
              <a:rPr lang="en-US" sz="1800" dirty="0" smtClean="0">
                <a:sym typeface="Symbol" charset="0"/>
              </a:rPr>
              <a:t>appears</a:t>
            </a:r>
            <a:r>
              <a:rPr lang="en-US" sz="1800" dirty="0" smtClean="0"/>
              <a:t> </a:t>
            </a:r>
            <a:r>
              <a:rPr lang="en-US" sz="1800" dirty="0"/>
              <a:t>weaker at </a:t>
            </a:r>
            <a:r>
              <a:rPr lang="en-US" sz="1800" dirty="0" smtClean="0"/>
              <a:t>the LHC</a:t>
            </a:r>
          </a:p>
          <a:p>
            <a:pPr lvl="1">
              <a:tabLst>
                <a:tab pos="2778125" algn="l"/>
              </a:tabLst>
            </a:pPr>
            <a:endParaRPr lang="en-US" sz="1400" baseline="-25000" dirty="0"/>
          </a:p>
          <a:p>
            <a:pPr>
              <a:tabLst>
                <a:tab pos="2778125" algn="l"/>
              </a:tabLst>
            </a:pPr>
            <a:endParaRPr lang="en-US" sz="1800" baseline="-25000" dirty="0" smtClean="0"/>
          </a:p>
          <a:p>
            <a:pPr lvl="2">
              <a:buFont typeface="Wingdings" charset="0"/>
              <a:buChar char="à"/>
              <a:tabLst>
                <a:tab pos="2778125" algn="l"/>
              </a:tabLst>
            </a:pPr>
            <a:endParaRPr lang="en-US" sz="1400" i="1" dirty="0" smtClean="0">
              <a:solidFill>
                <a:srgbClr val="000000"/>
              </a:solidFill>
            </a:endParaRPr>
          </a:p>
          <a:p>
            <a:pPr lvl="2">
              <a:buFont typeface="Wingdings" charset="0"/>
              <a:buChar char="à"/>
              <a:tabLst>
                <a:tab pos="2778125" algn="l"/>
              </a:tabLst>
            </a:pPr>
            <a:r>
              <a:rPr lang="en-US" sz="2000" i="1" dirty="0" smtClean="0">
                <a:solidFill>
                  <a:srgbClr val="000000"/>
                </a:solidFill>
              </a:rPr>
              <a:t>Note the uncertainties, however</a:t>
            </a:r>
            <a:endParaRPr lang="en-US" sz="3600" i="1" dirty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828800" y="5867400"/>
            <a:ext cx="5486400" cy="5334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2778125" algn="l"/>
              </a:tabLst>
            </a:pPr>
            <a:r>
              <a:rPr lang="en-US" sz="2000" dirty="0"/>
              <a:t>Is suppression </a:t>
            </a:r>
            <a:r>
              <a:rPr lang="en-US" sz="2000" dirty="0" smtClean="0"/>
              <a:t>driven by energy density?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874" b="-7874"/>
          <a:stretch/>
        </p:blipFill>
        <p:spPr>
          <a:xfrm>
            <a:off x="4419600" y="990600"/>
            <a:ext cx="4525641" cy="4343400"/>
          </a:xfrm>
          <a:prstGeom prst="rect">
            <a:avLst/>
          </a:prstGeom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3200400" y="4648200"/>
            <a:ext cx="3124200" cy="457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tabLst>
                <a:tab pos="2778125" algn="l"/>
              </a:tabLst>
            </a:pPr>
            <a:r>
              <a:rPr lang="en-US" sz="1050" b="1" dirty="0" smtClean="0">
                <a:solidFill>
                  <a:srgbClr val="008080"/>
                </a:solidFill>
              </a:rPr>
              <a:t>PHENIX, </a:t>
            </a:r>
            <a:r>
              <a:rPr lang="en-US" sz="1050" b="1" dirty="0" err="1">
                <a:solidFill>
                  <a:srgbClr val="008080"/>
                </a:solidFill>
              </a:rPr>
              <a:t>P</a:t>
            </a:r>
            <a:r>
              <a:rPr lang="en-US" sz="1050" b="1" dirty="0" err="1" smtClean="0">
                <a:solidFill>
                  <a:srgbClr val="008080"/>
                </a:solidFill>
              </a:rPr>
              <a:t>hys.Rev</a:t>
            </a:r>
            <a:r>
              <a:rPr lang="en-US" sz="1050" b="1" dirty="0">
                <a:solidFill>
                  <a:srgbClr val="008080"/>
                </a:solidFill>
              </a:rPr>
              <a:t>. C87 (2013</a:t>
            </a:r>
            <a:r>
              <a:rPr lang="en-US" sz="1050" b="1" dirty="0" smtClean="0">
                <a:solidFill>
                  <a:srgbClr val="008080"/>
                </a:solidFill>
              </a:rPr>
              <a:t>)</a:t>
            </a:r>
          </a:p>
          <a:p>
            <a:pPr marL="0" indent="0">
              <a:buNone/>
              <a:tabLst>
                <a:tab pos="2778125" algn="l"/>
              </a:tabLst>
            </a:pPr>
            <a:r>
              <a:rPr lang="en-US" sz="1050" b="1" dirty="0" smtClean="0">
                <a:solidFill>
                  <a:srgbClr val="008080"/>
                </a:solidFill>
              </a:rPr>
              <a:t>CMS, </a:t>
            </a:r>
            <a:r>
              <a:rPr lang="hu-HU" sz="1050" b="1" dirty="0">
                <a:solidFill>
                  <a:srgbClr val="008080"/>
                </a:solidFill>
              </a:rPr>
              <a:t>Phys. Rev. Lett 109 (2012) 222301 </a:t>
            </a:r>
          </a:p>
        </p:txBody>
      </p:sp>
    </p:spTree>
    <p:extLst>
      <p:ext uri="{BB962C8B-B14F-4D97-AF65-F5344CB8AC3E}">
        <p14:creationId xmlns:p14="http://schemas.microsoft.com/office/powerpoint/2010/main" val="66231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0" y="1981200"/>
            <a:ext cx="5521510" cy="2221997"/>
          </a:xfrm>
          <a:prstGeom prst="rect">
            <a:avLst/>
          </a:prstGeom>
        </p:spPr>
      </p:pic>
      <p:sp>
        <p:nvSpPr>
          <p:cNvPr id="18" name="Content Placeholder 10"/>
          <p:cNvSpPr txBox="1">
            <a:spLocks/>
          </p:cNvSpPr>
          <p:nvPr/>
        </p:nvSpPr>
        <p:spPr>
          <a:xfrm>
            <a:off x="76200" y="1066800"/>
            <a:ext cx="7086600" cy="4648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Debye screening of heavy quark potential</a:t>
            </a:r>
            <a:br>
              <a:rPr lang="en-US" sz="2400" dirty="0" smtClean="0"/>
            </a:br>
            <a:r>
              <a:rPr lang="en-US" sz="2400" dirty="0" smtClean="0">
                <a:sym typeface="Wingdings"/>
              </a:rPr>
              <a:t> </a:t>
            </a:r>
            <a:r>
              <a:rPr lang="en-US" sz="2400" dirty="0" err="1" smtClean="0"/>
              <a:t>Quarkonia</a:t>
            </a:r>
            <a:r>
              <a:rPr lang="en-US" sz="2400" dirty="0" smtClean="0"/>
              <a:t> are expected to dissociate</a:t>
            </a:r>
          </a:p>
          <a:p>
            <a:pPr marL="0" lvl="0" indent="0" defTabSz="434947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rPr>
              <a:t>		</a:t>
            </a:r>
            <a:r>
              <a:rPr lang="en-US" sz="1400" b="1" dirty="0" smtClean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T</a:t>
            </a:r>
            <a:r>
              <a:rPr lang="en-US" sz="1400" b="1" dirty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. Matsui, H. </a:t>
            </a:r>
            <a:r>
              <a:rPr lang="en-US" sz="1400" b="1" dirty="0" err="1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Satz</a:t>
            </a:r>
            <a:r>
              <a:rPr lang="en-US" sz="1400" b="1" dirty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, </a:t>
            </a:r>
            <a:r>
              <a:rPr lang="en-US" sz="1400" b="1" dirty="0" err="1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Phys.Lett</a:t>
            </a:r>
            <a:r>
              <a:rPr lang="en-US" sz="1400" b="1" dirty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. B178, 416 (1986</a:t>
            </a:r>
            <a:r>
              <a:rPr lang="en-US" sz="1400" b="1" dirty="0" smtClean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)</a:t>
            </a:r>
          </a:p>
          <a:p>
            <a:pPr marL="0" lvl="0" indent="0" defTabSz="434947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endParaRPr lang="en-US" sz="20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Sequential melting: Different states </a:t>
            </a:r>
            <a:br>
              <a:rPr lang="en-US" sz="2400" dirty="0" smtClean="0"/>
            </a:br>
            <a:r>
              <a:rPr lang="en-US" sz="2400" dirty="0" smtClean="0"/>
              <a:t>dissociate at different temperatures</a:t>
            </a:r>
            <a:endParaRPr lang="en-US" sz="1600" dirty="0"/>
          </a:p>
          <a:p>
            <a:pPr marL="0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600" dirty="0" smtClean="0">
                <a:solidFill>
                  <a:srgbClr val="008080"/>
                </a:solidFill>
              </a:rPr>
              <a:t>	</a:t>
            </a:r>
            <a:r>
              <a:rPr lang="en-US" sz="1400" b="1" dirty="0" err="1" smtClean="0">
                <a:solidFill>
                  <a:srgbClr val="008080"/>
                </a:solidFill>
              </a:rPr>
              <a:t>Á</a:t>
            </a:r>
            <a:r>
              <a:rPr lang="en-US" sz="1400" b="1" dirty="0">
                <a:solidFill>
                  <a:srgbClr val="008080"/>
                </a:solidFill>
              </a:rPr>
              <a:t>. </a:t>
            </a:r>
            <a:r>
              <a:rPr lang="en-US" sz="1400" b="1" dirty="0" err="1">
                <a:solidFill>
                  <a:srgbClr val="008080"/>
                </a:solidFill>
              </a:rPr>
              <a:t>Mócsy</a:t>
            </a:r>
            <a:r>
              <a:rPr lang="en-US" sz="1400" b="1" dirty="0">
                <a:solidFill>
                  <a:srgbClr val="008080"/>
                </a:solidFill>
              </a:rPr>
              <a:t>, P. </a:t>
            </a:r>
            <a:r>
              <a:rPr lang="en-US" sz="1400" b="1" dirty="0" err="1">
                <a:solidFill>
                  <a:srgbClr val="008080"/>
                </a:solidFill>
              </a:rPr>
              <a:t>Petreczky</a:t>
            </a:r>
            <a:r>
              <a:rPr lang="en-US" sz="1400" b="1" dirty="0">
                <a:solidFill>
                  <a:srgbClr val="008080"/>
                </a:solidFill>
              </a:rPr>
              <a:t>, Phys. Rev. D77, 014501 (2008</a:t>
            </a:r>
            <a:r>
              <a:rPr lang="en-US" sz="1400" b="1" dirty="0" smtClean="0">
                <a:solidFill>
                  <a:srgbClr val="008080"/>
                </a:solidFill>
              </a:rPr>
              <a:t>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3673915"/>
            <a:ext cx="1524579" cy="23458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1066800" y="6096000"/>
            <a:ext cx="6934200" cy="5334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err="1" smtClean="0"/>
              <a:t>Quarkonia</a:t>
            </a:r>
            <a:r>
              <a:rPr lang="en-US" sz="2400" dirty="0" smtClean="0"/>
              <a:t> may serve as </a:t>
            </a:r>
            <a:r>
              <a:rPr lang="en-US" sz="2400" dirty="0" err="1" smtClean="0"/>
              <a:t>sQGP</a:t>
            </a:r>
            <a:r>
              <a:rPr lang="en-US" sz="2400" dirty="0" smtClean="0"/>
              <a:t> thermometer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b="0" dirty="0" err="1" smtClean="0"/>
              <a:t>Quarkonia</a:t>
            </a:r>
            <a:r>
              <a:rPr lang="en-US" b="0" dirty="0" smtClean="0"/>
              <a:t> in the </a:t>
            </a:r>
            <a:r>
              <a:rPr lang="en-US" b="0" dirty="0" err="1" smtClean="0"/>
              <a:t>sQGP</a:t>
            </a:r>
            <a:endParaRPr lang="en-US" b="0" dirty="0"/>
          </a:p>
        </p:txBody>
      </p:sp>
      <p:grpSp>
        <p:nvGrpSpPr>
          <p:cNvPr id="3" name="Group 2"/>
          <p:cNvGrpSpPr/>
          <p:nvPr/>
        </p:nvGrpSpPr>
        <p:grpSpPr>
          <a:xfrm>
            <a:off x="6400800" y="1778516"/>
            <a:ext cx="2590800" cy="1650484"/>
            <a:chOff x="6400800" y="1778516"/>
            <a:chExt cx="2590800" cy="1650484"/>
          </a:xfrm>
        </p:grpSpPr>
        <p:sp>
          <p:nvSpPr>
            <p:cNvPr id="11" name="Rectangle 10"/>
            <p:cNvSpPr/>
            <p:nvPr/>
          </p:nvSpPr>
          <p:spPr>
            <a:xfrm>
              <a:off x="6400800" y="1988606"/>
              <a:ext cx="2590800" cy="1440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tabLst>
                  <a:tab pos="914400" algn="l"/>
                </a:tabLst>
              </a:pPr>
              <a:r>
                <a:rPr lang="en-US" b="1" kern="0" dirty="0" err="1" smtClean="0">
                  <a:solidFill>
                    <a:srgbClr val="000000"/>
                  </a:solidFill>
                  <a:latin typeface="Optima"/>
                  <a:cs typeface="Optima"/>
                </a:rPr>
                <a:t>Charmonia</a:t>
              </a:r>
              <a:r>
                <a:rPr lang="en-US" b="1" kern="0" dirty="0">
                  <a:solidFill>
                    <a:srgbClr val="000000"/>
                  </a:solidFill>
                  <a:latin typeface="Optima"/>
                  <a:cs typeface="Optima"/>
                </a:rPr>
                <a:t> </a:t>
              </a:r>
              <a:r>
                <a:rPr lang="en-US" b="1" kern="0" dirty="0" smtClean="0">
                  <a:solidFill>
                    <a:srgbClr val="000000"/>
                  </a:solidFill>
                  <a:latin typeface="Optima"/>
                  <a:cs typeface="Optima"/>
                </a:rPr>
                <a:t> (cc): </a:t>
              </a:r>
              <a:br>
                <a:rPr lang="en-US" b="1" kern="0" dirty="0" smtClean="0">
                  <a:solidFill>
                    <a:srgbClr val="000000"/>
                  </a:solidFill>
                  <a:latin typeface="Optima"/>
                  <a:cs typeface="Optima"/>
                </a:rPr>
              </a:br>
              <a:r>
                <a:rPr lang="en-US" b="1" kern="0" dirty="0" smtClean="0">
                  <a:solidFill>
                    <a:srgbClr val="000000"/>
                  </a:solidFill>
                  <a:latin typeface="Optima"/>
                  <a:cs typeface="Optima"/>
                </a:rPr>
                <a:t>J</a:t>
              </a:r>
              <a:r>
                <a:rPr lang="en-US" b="1" kern="0" dirty="0">
                  <a:solidFill>
                    <a:srgbClr val="000000"/>
                  </a:solidFill>
                  <a:latin typeface="Optima"/>
                  <a:cs typeface="Optima"/>
                </a:rPr>
                <a:t>/</a:t>
              </a:r>
              <a:r>
                <a:rPr lang="en-US" b="1" kern="0" dirty="0" err="1">
                  <a:solidFill>
                    <a:srgbClr val="000000"/>
                  </a:solidFill>
                  <a:latin typeface="Optima"/>
                  <a:cs typeface="Optima"/>
                </a:rPr>
                <a:t>Ψ</a:t>
              </a:r>
              <a:r>
                <a:rPr lang="en-US" b="1" kern="0" dirty="0">
                  <a:solidFill>
                    <a:srgbClr val="000000"/>
                  </a:solidFill>
                  <a:latin typeface="Optima"/>
                  <a:cs typeface="Optima"/>
                </a:rPr>
                <a:t>, </a:t>
              </a:r>
              <a:r>
                <a:rPr lang="en-US" b="1" kern="0" dirty="0" err="1">
                  <a:solidFill>
                    <a:srgbClr val="000000"/>
                  </a:solidFill>
                  <a:latin typeface="Optima"/>
                  <a:cs typeface="Optima"/>
                </a:rPr>
                <a:t>Ψ</a:t>
              </a:r>
              <a:r>
                <a:rPr lang="ja-JP" altLang="en-US" b="1" kern="0" dirty="0">
                  <a:solidFill>
                    <a:srgbClr val="000000"/>
                  </a:solidFill>
                  <a:latin typeface="Optima"/>
                  <a:cs typeface="Optima"/>
                </a:rPr>
                <a:t>’</a:t>
              </a:r>
              <a:r>
                <a:rPr lang="en-US" b="1" kern="0" dirty="0">
                  <a:solidFill>
                    <a:srgbClr val="000000"/>
                  </a:solidFill>
                  <a:latin typeface="Optima"/>
                  <a:cs typeface="Optima"/>
                </a:rPr>
                <a:t>, </a:t>
              </a:r>
              <a:r>
                <a:rPr lang="en-US" b="1" kern="0" dirty="0" err="1">
                  <a:solidFill>
                    <a:srgbClr val="000000"/>
                  </a:solidFill>
                  <a:latin typeface="Optima"/>
                  <a:cs typeface="Optima"/>
                </a:rPr>
                <a:t>χ</a:t>
              </a:r>
              <a:r>
                <a:rPr lang="en-US" b="1" kern="0" baseline="-25000" dirty="0" err="1">
                  <a:solidFill>
                    <a:srgbClr val="000000"/>
                  </a:solidFill>
                  <a:latin typeface="Optima"/>
                  <a:cs typeface="Optima"/>
                </a:rPr>
                <a:t>c</a:t>
              </a:r>
              <a:r>
                <a:rPr lang="en-US" b="1" kern="0" dirty="0">
                  <a:solidFill>
                    <a:srgbClr val="000000"/>
                  </a:solidFill>
                  <a:latin typeface="Optima"/>
                  <a:cs typeface="Optima"/>
                </a:rPr>
                <a:t> </a:t>
              </a:r>
              <a:r>
                <a:rPr lang="en-US" b="1" kern="0" dirty="0" smtClean="0">
                  <a:solidFill>
                    <a:srgbClr val="000000"/>
                  </a:solidFill>
                  <a:latin typeface="Optima"/>
                  <a:cs typeface="Optima"/>
                </a:rPr>
                <a:t> </a:t>
              </a:r>
            </a:p>
            <a:p>
              <a:pPr>
                <a:spcBef>
                  <a:spcPct val="20000"/>
                </a:spcBef>
                <a:tabLst>
                  <a:tab pos="914400" algn="l"/>
                </a:tabLst>
              </a:pPr>
              <a:endParaRPr lang="en-US" sz="1000" b="1" kern="0" dirty="0" smtClean="0">
                <a:solidFill>
                  <a:srgbClr val="000000"/>
                </a:solidFill>
                <a:latin typeface="Optima"/>
                <a:cs typeface="Optima"/>
              </a:endParaRPr>
            </a:p>
            <a:p>
              <a:pPr>
                <a:spcBef>
                  <a:spcPct val="20000"/>
                </a:spcBef>
                <a:tabLst>
                  <a:tab pos="914400" algn="l"/>
                </a:tabLst>
              </a:pPr>
              <a:r>
                <a:rPr lang="en-US" b="1" kern="0" dirty="0" err="1" smtClean="0">
                  <a:solidFill>
                    <a:srgbClr val="000000"/>
                  </a:solidFill>
                  <a:latin typeface="Optima"/>
                  <a:cs typeface="Optima"/>
                </a:rPr>
                <a:t>Bottomonia</a:t>
              </a:r>
              <a:r>
                <a:rPr lang="en-US" b="1" kern="0" dirty="0" smtClean="0">
                  <a:solidFill>
                    <a:srgbClr val="000000"/>
                  </a:solidFill>
                  <a:latin typeface="Optima"/>
                  <a:cs typeface="Optima"/>
                </a:rPr>
                <a:t> (bb): </a:t>
              </a:r>
              <a:br>
                <a:rPr lang="en-US" b="1" kern="0" dirty="0" smtClean="0">
                  <a:solidFill>
                    <a:srgbClr val="000000"/>
                  </a:solidFill>
                  <a:latin typeface="Optima"/>
                  <a:cs typeface="Optima"/>
                </a:rPr>
              </a:br>
              <a:r>
                <a:rPr lang="en-US" b="1" kern="0" dirty="0" smtClean="0">
                  <a:solidFill>
                    <a:srgbClr val="000000"/>
                  </a:solidFill>
                  <a:latin typeface="Optima"/>
                  <a:cs typeface="Optima"/>
                  <a:sym typeface="Symbol" charset="0"/>
                </a:rPr>
                <a:t></a:t>
              </a:r>
              <a:r>
                <a:rPr lang="en-US" b="1" kern="0" dirty="0">
                  <a:solidFill>
                    <a:srgbClr val="000000"/>
                  </a:solidFill>
                  <a:latin typeface="Optima"/>
                  <a:cs typeface="Optima"/>
                  <a:sym typeface="Symbol" charset="0"/>
                </a:rPr>
                <a:t>(1S), (2S), (3S)</a:t>
              </a:r>
              <a:r>
                <a:rPr lang="en-US" b="1" kern="0" dirty="0" smtClean="0">
                  <a:solidFill>
                    <a:srgbClr val="000000"/>
                  </a:solidFill>
                  <a:latin typeface="Optima"/>
                  <a:cs typeface="Optima"/>
                  <a:sym typeface="Symbol" charset="0"/>
                </a:rPr>
                <a:t>,</a:t>
              </a:r>
              <a:r>
                <a:rPr lang="en-US" b="1" kern="0" dirty="0" err="1" smtClean="0">
                  <a:solidFill>
                    <a:srgbClr val="000000"/>
                  </a:solidFill>
                  <a:latin typeface="Optima"/>
                  <a:cs typeface="Optima"/>
                </a:rPr>
                <a:t>χ</a:t>
              </a:r>
              <a:r>
                <a:rPr lang="en-US" b="1" kern="0" baseline="-25000" dirty="0" err="1" smtClean="0">
                  <a:solidFill>
                    <a:srgbClr val="000000"/>
                  </a:solidFill>
                  <a:latin typeface="Optima"/>
                  <a:cs typeface="Optima"/>
                </a:rPr>
                <a:t>B</a:t>
              </a:r>
              <a:r>
                <a:rPr lang="en-US" b="1" kern="0" dirty="0" smtClean="0">
                  <a:solidFill>
                    <a:srgbClr val="000000"/>
                  </a:solidFill>
                  <a:latin typeface="Optima"/>
                  <a:cs typeface="Optima"/>
                  <a:sym typeface="Symbol" charset="0"/>
                </a:rPr>
                <a:t> </a:t>
              </a:r>
              <a:endParaRPr lang="en-US" b="1" kern="0" dirty="0">
                <a:solidFill>
                  <a:srgbClr val="000000"/>
                </a:solidFill>
                <a:latin typeface="Optima"/>
                <a:cs typeface="Optima"/>
                <a:sym typeface="Symbol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7811277" y="1778516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kern="0" dirty="0">
                  <a:solidFill>
                    <a:srgbClr val="000000"/>
                  </a:solidFill>
                  <a:latin typeface="Optima"/>
                  <a:cs typeface="Optima"/>
                </a:rPr>
                <a:t>_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837195" y="2527558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kern="0" dirty="0">
                  <a:solidFill>
                    <a:srgbClr val="000000"/>
                  </a:solidFill>
                  <a:latin typeface="Optima"/>
                  <a:cs typeface="Optima"/>
                </a:rPr>
                <a:t>_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5954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856"/>
    </mc:Choice>
    <mc:Fallback xmlns="">
      <p:transition advTm="5385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81600" y="1295400"/>
            <a:ext cx="3810000" cy="3200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Central </a:t>
            </a:r>
            <a:r>
              <a:rPr lang="en-US" sz="2800" dirty="0" err="1"/>
              <a:t>Au+Au</a:t>
            </a:r>
            <a:r>
              <a:rPr lang="en-US" sz="2800" dirty="0"/>
              <a:t>:</a:t>
            </a:r>
            <a:endParaRPr lang="en-US" sz="2800" dirty="0" smtClean="0"/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sz="2400" dirty="0" smtClean="0">
                <a:solidFill>
                  <a:srgbClr val="000000"/>
                </a:solidFill>
              </a:rPr>
              <a:t>Excited states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ϒ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2S)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and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ϒ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(3S)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consistent with complete melting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ϒ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(1S)</a:t>
            </a:r>
            <a:r>
              <a:rPr lang="en-US" sz="2400" dirty="0">
                <a:solidFill>
                  <a:srgbClr val="000000"/>
                </a:solidFill>
              </a:rPr>
              <a:t> suppression is similar to high-</a:t>
            </a:r>
            <a:r>
              <a:rPr lang="en-US" sz="2400" dirty="0" err="1">
                <a:solidFill>
                  <a:srgbClr val="000000"/>
                </a:solidFill>
              </a:rPr>
              <a:t>p</a:t>
            </a:r>
            <a:r>
              <a:rPr lang="en-US" sz="2400" baseline="-25000" dirty="0" err="1">
                <a:solidFill>
                  <a:srgbClr val="000000"/>
                </a:solidFill>
              </a:rPr>
              <a:t>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J/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ψ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4787189" cy="3352800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Excited </a:t>
            </a:r>
            <a:r>
              <a:rPr lang="en-US" dirty="0">
                <a:sym typeface="Symbol" charset="0"/>
              </a:rPr>
              <a:t></a:t>
            </a:r>
            <a:r>
              <a:rPr lang="en-US" dirty="0" smtClean="0"/>
              <a:t> states in </a:t>
            </a:r>
            <a:r>
              <a:rPr lang="en-US" dirty="0" err="1" smtClean="0"/>
              <a:t>Au+Au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0989" y="2133600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Au+Au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10589" y="1066800"/>
            <a:ext cx="2117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Phys.Lett.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04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4787189" cy="33528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762000" y="5410200"/>
            <a:ext cx="7620000" cy="6096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 err="1" smtClean="0"/>
              <a:t>ϒ</a:t>
            </a:r>
            <a:r>
              <a:rPr lang="en-US" sz="2400" dirty="0" smtClean="0"/>
              <a:t> suppression pattern supports sequential melting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Excited </a:t>
            </a:r>
            <a:r>
              <a:rPr lang="en-US" dirty="0">
                <a:sym typeface="Symbol" charset="0"/>
              </a:rPr>
              <a:t></a:t>
            </a:r>
            <a:r>
              <a:rPr lang="en-US" dirty="0" smtClean="0"/>
              <a:t> states in </a:t>
            </a:r>
            <a:r>
              <a:rPr lang="en-US" dirty="0" err="1" smtClean="0"/>
              <a:t>Au+Au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0989" y="2133600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Au+Au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10589" y="1066800"/>
            <a:ext cx="2117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Phys.Lett.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5181600" y="1295400"/>
            <a:ext cx="3810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/>
              <a:t>Central </a:t>
            </a:r>
            <a:r>
              <a:rPr lang="en-US" sz="2800" dirty="0" err="1"/>
              <a:t>Au+Au</a:t>
            </a:r>
            <a:r>
              <a:rPr lang="en-US" sz="2800" dirty="0"/>
              <a:t>:</a:t>
            </a:r>
            <a:endParaRPr lang="en-US" sz="2800" dirty="0" smtClean="0"/>
          </a:p>
          <a:p>
            <a:pPr marL="0" indent="0">
              <a:buFont typeface="Wingdings" pitchFamily="2" charset="2"/>
              <a:buNone/>
            </a:pPr>
            <a:endParaRPr lang="en-US" sz="1400" dirty="0" smtClean="0"/>
          </a:p>
          <a:p>
            <a:r>
              <a:rPr lang="en-US" sz="2400" dirty="0" smtClean="0">
                <a:solidFill>
                  <a:srgbClr val="000000"/>
                </a:solidFill>
              </a:rPr>
              <a:t>Excited states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ϒ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(2S)</a:t>
            </a:r>
            <a:r>
              <a:rPr lang="en-US" sz="2400" dirty="0" smtClean="0">
                <a:solidFill>
                  <a:srgbClr val="000000"/>
                </a:solidFill>
              </a:rPr>
              <a:t> and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ϒ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(3S)</a:t>
            </a:r>
            <a:r>
              <a:rPr lang="en-US" sz="2400" dirty="0" smtClean="0">
                <a:solidFill>
                  <a:srgbClr val="000000"/>
                </a:solidFill>
              </a:rPr>
              <a:t> consistent with complete melting</a:t>
            </a: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ϒ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(1S)</a:t>
            </a:r>
            <a:r>
              <a:rPr lang="en-US" sz="2400" dirty="0" smtClean="0">
                <a:solidFill>
                  <a:srgbClr val="000000"/>
                </a:solidFill>
              </a:rPr>
              <a:t> suppression is similar to high-</a:t>
            </a:r>
            <a:r>
              <a:rPr lang="en-US" sz="2400" dirty="0" err="1" smtClean="0">
                <a:solidFill>
                  <a:srgbClr val="000000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J/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ψ</a:t>
            </a:r>
            <a:endParaRPr lang="en-US" sz="24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01253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Excited </a:t>
            </a:r>
            <a:r>
              <a:rPr lang="en-US" dirty="0">
                <a:sym typeface="Symbol" charset="0"/>
              </a:rPr>
              <a:t></a:t>
            </a:r>
            <a:r>
              <a:rPr lang="en-US" dirty="0" smtClean="0"/>
              <a:t> states – LHC comparison</a:t>
            </a:r>
            <a:endParaRPr lang="en-US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1066800" y="5257800"/>
            <a:ext cx="7010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RHIC √</a:t>
            </a:r>
            <a:r>
              <a:rPr lang="en-US" sz="2400" dirty="0" err="1"/>
              <a:t>s</a:t>
            </a:r>
            <a:r>
              <a:rPr lang="en-US" sz="2400" baseline="-25000" dirty="0" err="1"/>
              <a:t>NN</a:t>
            </a:r>
            <a:r>
              <a:rPr lang="en-US" sz="2400" dirty="0"/>
              <a:t>=</a:t>
            </a:r>
            <a:r>
              <a:rPr lang="en-US" sz="2400" dirty="0" smtClean="0"/>
              <a:t>200 </a:t>
            </a:r>
            <a:r>
              <a:rPr lang="en-US" sz="2400" dirty="0" err="1"/>
              <a:t>GeV</a:t>
            </a:r>
            <a:r>
              <a:rPr lang="en-US" sz="2400" dirty="0"/>
              <a:t> </a:t>
            </a:r>
            <a:r>
              <a:rPr lang="en-US" sz="2400" dirty="0" err="1" smtClean="0"/>
              <a:t>Au+Au</a:t>
            </a:r>
            <a:r>
              <a:rPr lang="en-US" sz="2400" dirty="0" smtClean="0"/>
              <a:t> and </a:t>
            </a:r>
            <a:br>
              <a:rPr lang="en-US" sz="2400" dirty="0" smtClean="0"/>
            </a:br>
            <a:r>
              <a:rPr lang="en-US" sz="2400" dirty="0" smtClean="0"/>
              <a:t>LHC </a:t>
            </a:r>
            <a:r>
              <a:rPr lang="en-US" sz="2400" dirty="0"/>
              <a:t>√</a:t>
            </a:r>
            <a:r>
              <a:rPr lang="en-US" sz="2400" dirty="0" err="1"/>
              <a:t>s</a:t>
            </a:r>
            <a:r>
              <a:rPr lang="en-US" sz="2400" baseline="-25000" dirty="0" err="1"/>
              <a:t>NN</a:t>
            </a:r>
            <a:r>
              <a:rPr lang="en-US" sz="2400" dirty="0"/>
              <a:t>=</a:t>
            </a:r>
            <a:r>
              <a:rPr lang="en-US" sz="2400" dirty="0" smtClean="0"/>
              <a:t>2.76 </a:t>
            </a:r>
            <a:r>
              <a:rPr lang="en-US" sz="2400" dirty="0" err="1" smtClean="0"/>
              <a:t>TeV</a:t>
            </a:r>
            <a:r>
              <a:rPr lang="en-US" sz="2400" dirty="0" smtClean="0"/>
              <a:t> </a:t>
            </a:r>
            <a:r>
              <a:rPr lang="en-US" sz="2400" dirty="0" err="1" smtClean="0"/>
              <a:t>Pb+Pb</a:t>
            </a:r>
            <a:r>
              <a:rPr lang="en-US" sz="2400" dirty="0" smtClean="0"/>
              <a:t> collisions:</a:t>
            </a:r>
            <a:br>
              <a:rPr lang="en-US" sz="2400" dirty="0" smtClean="0"/>
            </a:br>
            <a:r>
              <a:rPr lang="en-US" sz="2400" dirty="0" smtClean="0"/>
              <a:t>Similar suppression of central </a:t>
            </a:r>
            <a:r>
              <a:rPr lang="en-US" sz="2400" dirty="0" err="1">
                <a:latin typeface="Times New Roman"/>
                <a:cs typeface="Times New Roman"/>
              </a:rPr>
              <a:t>ϒ</a:t>
            </a:r>
            <a:r>
              <a:rPr lang="en-US" sz="2400" dirty="0">
                <a:latin typeface="Times New Roman"/>
                <a:cs typeface="Times New Roman"/>
              </a:rPr>
              <a:t>(1S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4787189" cy="335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0989" y="2133600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Au+Au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10589" y="1066800"/>
            <a:ext cx="2117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Phys.Lett.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pic>
        <p:nvPicPr>
          <p:cNvPr id="16" name="Picture 15" descr="CMS Quarkonia RAA vs Binding Energ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80504"/>
            <a:ext cx="3886200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67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Excited </a:t>
            </a:r>
            <a:r>
              <a:rPr lang="en-US" dirty="0">
                <a:sym typeface="Symbol" charset="0"/>
              </a:rPr>
              <a:t></a:t>
            </a:r>
            <a:r>
              <a:rPr lang="en-US" dirty="0" smtClean="0"/>
              <a:t> states, U+U</a:t>
            </a:r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152400" y="4876800"/>
            <a:ext cx="8382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U+U consistent with </a:t>
            </a:r>
            <a:r>
              <a:rPr lang="en-US" sz="2400" dirty="0" err="1" smtClean="0"/>
              <a:t>Au+Au</a:t>
            </a:r>
            <a:r>
              <a:rPr lang="en-US" sz="2400" dirty="0" smtClean="0"/>
              <a:t> limit, but…</a:t>
            </a:r>
          </a:p>
          <a:p>
            <a:r>
              <a:rPr lang="en-US" sz="2400" dirty="0" smtClean="0"/>
              <a:t>0-60% centrality: R</a:t>
            </a:r>
            <a:r>
              <a:rPr lang="en-US" sz="2400" baseline="-25000" dirty="0" smtClean="0"/>
              <a:t>AA</a:t>
            </a:r>
            <a:r>
              <a:rPr lang="en-US" sz="2400" dirty="0" smtClean="0"/>
              <a:t>(2S+3S)&gt;0 at the 1.8σ level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346" b="-8348"/>
          <a:stretch/>
        </p:blipFill>
        <p:spPr>
          <a:xfrm>
            <a:off x="228600" y="990600"/>
            <a:ext cx="4495142" cy="43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1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Excited </a:t>
            </a:r>
            <a:r>
              <a:rPr lang="en-US" dirty="0" smtClean="0">
                <a:sym typeface="Symbol" charset="0"/>
              </a:rPr>
              <a:t> </a:t>
            </a:r>
            <a:r>
              <a:rPr lang="en-US" dirty="0" smtClean="0"/>
              <a:t>states, comparison</a:t>
            </a:r>
            <a:endParaRPr lang="en-US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152400" y="4876800"/>
            <a:ext cx="8382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U+U consistent with </a:t>
            </a:r>
            <a:r>
              <a:rPr lang="en-US" sz="2400" dirty="0" err="1" smtClean="0"/>
              <a:t>Au+Au</a:t>
            </a:r>
            <a:r>
              <a:rPr lang="en-US" sz="2400" dirty="0" smtClean="0"/>
              <a:t> limit, but…</a:t>
            </a:r>
          </a:p>
          <a:p>
            <a:r>
              <a:rPr lang="en-US" sz="2400" dirty="0" smtClean="0"/>
              <a:t>0-60% centrality: </a:t>
            </a:r>
            <a:r>
              <a:rPr lang="en-US" sz="2400" dirty="0"/>
              <a:t>R</a:t>
            </a:r>
            <a:r>
              <a:rPr lang="en-US" sz="2400" baseline="-25000" dirty="0"/>
              <a:t>AA</a:t>
            </a:r>
            <a:r>
              <a:rPr lang="en-US" sz="2400" dirty="0"/>
              <a:t>(2S+3S)&gt;0 at the </a:t>
            </a:r>
            <a:r>
              <a:rPr lang="en-US" sz="2400" dirty="0" smtClean="0"/>
              <a:t>1.8σ level</a:t>
            </a:r>
            <a:endParaRPr lang="en-US" sz="2400" b="1" dirty="0" smtClean="0"/>
          </a:p>
          <a:p>
            <a:r>
              <a:rPr lang="en-US" sz="2400" dirty="0" smtClean="0"/>
              <a:t>Consistent with </a:t>
            </a:r>
            <a:r>
              <a:rPr lang="en-US" sz="2400" dirty="0"/>
              <a:t>2S model </a:t>
            </a:r>
            <a:r>
              <a:rPr lang="en-US" sz="2400" dirty="0" smtClean="0"/>
              <a:t>trend and LHC measurement</a:t>
            </a:r>
            <a:endParaRPr lang="en-US" sz="2400" dirty="0"/>
          </a:p>
        </p:txBody>
      </p:sp>
      <p:sp>
        <p:nvSpPr>
          <p:cNvPr id="13" name="Rounded Rectangle 12"/>
          <p:cNvSpPr/>
          <p:nvPr/>
        </p:nvSpPr>
        <p:spPr bwMode="auto">
          <a:xfrm>
            <a:off x="1905000" y="6248400"/>
            <a:ext cx="5334000" cy="4572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 smtClean="0"/>
              <a:t>Is U+U different?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058073"/>
            <a:ext cx="3869163" cy="3818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8346" b="-8346"/>
          <a:stretch/>
        </p:blipFill>
        <p:spPr>
          <a:xfrm>
            <a:off x="228600" y="990600"/>
            <a:ext cx="4495800" cy="431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45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105400"/>
          </a:xfrm>
        </p:spPr>
        <p:txBody>
          <a:bodyPr/>
          <a:lstStyle/>
          <a:p>
            <a:pPr marL="363538" lvl="1" indent="0"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CNM </a:t>
            </a:r>
            <a:r>
              <a:rPr lang="en-US" sz="2200" b="1" dirty="0">
                <a:solidFill>
                  <a:srgbClr val="FF0000"/>
                </a:solidFill>
              </a:rPr>
              <a:t>effects:</a:t>
            </a:r>
            <a:r>
              <a:rPr lang="en-US" sz="2200" b="1" dirty="0">
                <a:solidFill>
                  <a:srgbClr val="000066"/>
                </a:solidFill>
              </a:rPr>
              <a:t> </a:t>
            </a:r>
            <a:r>
              <a:rPr lang="en-US" sz="2400" dirty="0" smtClean="0">
                <a:solidFill>
                  <a:srgbClr val="000066"/>
                </a:solidFill>
              </a:rPr>
              <a:t></a:t>
            </a:r>
            <a:r>
              <a:rPr lang="en-US" sz="2200" b="1" dirty="0" smtClean="0">
                <a:solidFill>
                  <a:srgbClr val="000066"/>
                </a:solidFill>
              </a:rPr>
              <a:t> </a:t>
            </a:r>
            <a:r>
              <a:rPr lang="en-US" sz="2200" dirty="0">
                <a:solidFill>
                  <a:srgbClr val="000066"/>
                </a:solidFill>
              </a:rPr>
              <a:t>suppression in </a:t>
            </a:r>
            <a:r>
              <a:rPr lang="en-US" sz="2200" dirty="0" err="1">
                <a:solidFill>
                  <a:srgbClr val="000066"/>
                </a:solidFill>
              </a:rPr>
              <a:t>d+Au</a:t>
            </a:r>
            <a:r>
              <a:rPr lang="en-US" sz="2200" dirty="0">
                <a:solidFill>
                  <a:srgbClr val="000066"/>
                </a:solidFill>
              </a:rPr>
              <a:t> has to be </a:t>
            </a:r>
            <a:r>
              <a:rPr lang="en-US" sz="2200" dirty="0" smtClean="0">
                <a:solidFill>
                  <a:srgbClr val="000066"/>
                </a:solidFill>
              </a:rPr>
              <a:t>understood</a:t>
            </a:r>
          </a:p>
          <a:p>
            <a:pPr marL="457200" lvl="1" indent="0">
              <a:buNone/>
            </a:pPr>
            <a:endParaRPr lang="en-US" sz="1400" b="1" dirty="0" smtClean="0">
              <a:solidFill>
                <a:srgbClr val="000066"/>
              </a:solidFill>
            </a:endParaRPr>
          </a:p>
          <a:p>
            <a:pPr marL="363538" lvl="1" indent="0"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Hot medium effects</a:t>
            </a:r>
            <a:r>
              <a:rPr lang="en-US" sz="2200" dirty="0" smtClean="0">
                <a:solidFill>
                  <a:srgbClr val="000066"/>
                </a:solidFill>
              </a:rPr>
              <a:t>: Significant </a:t>
            </a:r>
            <a:r>
              <a:rPr lang="en-US" sz="2200" dirty="0">
                <a:solidFill>
                  <a:srgbClr val="000066"/>
                </a:solidFill>
              </a:rPr>
              <a:t>suppression of  </a:t>
            </a:r>
            <a:r>
              <a:rPr lang="en-US" sz="2200" dirty="0" smtClean="0">
                <a:solidFill>
                  <a:srgbClr val="000066"/>
                </a:solidFill>
              </a:rPr>
              <a:t>states</a:t>
            </a:r>
            <a:br>
              <a:rPr lang="en-US" sz="2200" dirty="0" smtClean="0">
                <a:solidFill>
                  <a:srgbClr val="000066"/>
                </a:solidFill>
              </a:rPr>
            </a:br>
            <a:r>
              <a:rPr lang="en-US" sz="2200" dirty="0" smtClean="0">
                <a:solidFill>
                  <a:srgbClr val="000066"/>
                </a:solidFill>
              </a:rPr>
              <a:t>				in </a:t>
            </a:r>
            <a:r>
              <a:rPr lang="en-US" sz="2200" dirty="0">
                <a:solidFill>
                  <a:srgbClr val="000066"/>
                </a:solidFill>
              </a:rPr>
              <a:t>central A+A </a:t>
            </a:r>
            <a:r>
              <a:rPr lang="en-US" sz="2200" dirty="0" smtClean="0">
                <a:solidFill>
                  <a:srgbClr val="000066"/>
                </a:solidFill>
              </a:rPr>
              <a:t>collisions</a:t>
            </a:r>
          </a:p>
          <a:p>
            <a:pPr marL="989013" lvl="2"/>
            <a:r>
              <a:rPr lang="en-US" sz="2200" dirty="0" smtClean="0">
                <a:solidFill>
                  <a:srgbClr val="000000"/>
                </a:solidFill>
              </a:rPr>
              <a:t>(</a:t>
            </a:r>
            <a:r>
              <a:rPr lang="en-US" sz="2200" dirty="0">
                <a:solidFill>
                  <a:srgbClr val="000000"/>
                </a:solidFill>
              </a:rPr>
              <a:t>1</a:t>
            </a:r>
            <a:r>
              <a:rPr lang="en-US" sz="2200" dirty="0" smtClean="0">
                <a:solidFill>
                  <a:srgbClr val="000000"/>
                </a:solidFill>
              </a:rPr>
              <a:t>S</a:t>
            </a:r>
            <a:r>
              <a:rPr lang="en-US" sz="2200" dirty="0">
                <a:solidFill>
                  <a:srgbClr val="000000"/>
                </a:solidFill>
              </a:rPr>
              <a:t>) </a:t>
            </a:r>
            <a:r>
              <a:rPr lang="en-US" sz="2200" dirty="0" smtClean="0">
                <a:solidFill>
                  <a:srgbClr val="000000"/>
                </a:solidFill>
              </a:rPr>
              <a:t>is similarly suppressed as high</a:t>
            </a:r>
            <a:r>
              <a:rPr lang="en-US" sz="2200" dirty="0">
                <a:solidFill>
                  <a:srgbClr val="000000"/>
                </a:solidFill>
              </a:rPr>
              <a:t>-</a:t>
            </a:r>
            <a:r>
              <a:rPr lang="en-US" sz="2200" dirty="0" err="1">
                <a:solidFill>
                  <a:srgbClr val="000000"/>
                </a:solidFill>
              </a:rPr>
              <a:t>p</a:t>
            </a:r>
            <a:r>
              <a:rPr lang="en-US" sz="2200" baseline="-25000" dirty="0" err="1">
                <a:solidFill>
                  <a:srgbClr val="000000"/>
                </a:solidFill>
              </a:rPr>
              <a:t>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J/</a:t>
            </a:r>
            <a:r>
              <a:rPr lang="en-US" sz="22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ψ</a:t>
            </a:r>
            <a:endParaRPr lang="en-US" sz="22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989013" lvl="2"/>
            <a:r>
              <a:rPr lang="en-US" sz="2200" dirty="0" smtClean="0">
                <a:solidFill>
                  <a:srgbClr val="000000"/>
                </a:solidFill>
              </a:rPr>
              <a:t>(</a:t>
            </a:r>
            <a:r>
              <a:rPr lang="en-US" sz="2200" dirty="0">
                <a:solidFill>
                  <a:srgbClr val="000000"/>
                </a:solidFill>
              </a:rPr>
              <a:t>2S) and </a:t>
            </a:r>
            <a:r>
              <a:rPr lang="en-US" sz="2200" dirty="0" smtClean="0">
                <a:solidFill>
                  <a:srgbClr val="000000"/>
                </a:solidFill>
              </a:rPr>
              <a:t>(</a:t>
            </a:r>
            <a:r>
              <a:rPr lang="en-US" sz="2200" dirty="0">
                <a:solidFill>
                  <a:srgbClr val="000000"/>
                </a:solidFill>
              </a:rPr>
              <a:t>3S) suppression is stronger than </a:t>
            </a:r>
            <a:r>
              <a:rPr lang="en-US" sz="2200" dirty="0" smtClean="0">
                <a:solidFill>
                  <a:srgbClr val="000000"/>
                </a:solidFill>
              </a:rPr>
              <a:t>(</a:t>
            </a:r>
            <a:r>
              <a:rPr lang="en-US" sz="2200" dirty="0">
                <a:solidFill>
                  <a:srgbClr val="000000"/>
                </a:solidFill>
              </a:rPr>
              <a:t>1S</a:t>
            </a:r>
            <a:r>
              <a:rPr lang="en-US" sz="2200" dirty="0" smtClean="0">
                <a:solidFill>
                  <a:srgbClr val="000000"/>
                </a:solidFill>
              </a:rPr>
              <a:t>)</a:t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sz="2200" i="1" dirty="0">
                <a:solidFill>
                  <a:srgbClr val="000000"/>
                </a:solidFill>
                <a:sym typeface="Wingdings"/>
              </a:rPr>
              <a:t>clear signal of </a:t>
            </a:r>
            <a:r>
              <a:rPr lang="en-US" sz="2200" i="1" dirty="0" smtClean="0">
                <a:solidFill>
                  <a:srgbClr val="000000"/>
                </a:solidFill>
                <a:sym typeface="Wingdings"/>
              </a:rPr>
              <a:t>melting in a </a:t>
            </a:r>
            <a:r>
              <a:rPr lang="en-US" sz="2200" i="1" dirty="0" err="1">
                <a:solidFill>
                  <a:srgbClr val="000000"/>
                </a:solidFill>
                <a:sym typeface="Wingdings"/>
              </a:rPr>
              <a:t>deconfined</a:t>
            </a:r>
            <a:r>
              <a:rPr lang="en-US" sz="2200" i="1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2200" i="1" dirty="0" smtClean="0">
                <a:solidFill>
                  <a:srgbClr val="000000"/>
                </a:solidFill>
                <a:sym typeface="Wingdings"/>
              </a:rPr>
              <a:t>medium</a:t>
            </a:r>
            <a:endParaRPr lang="en-US" sz="2200" dirty="0" smtClean="0">
              <a:sym typeface="Wingdings"/>
            </a:endParaRPr>
          </a:p>
          <a:p>
            <a:pPr marL="989013" lvl="2"/>
            <a:r>
              <a:rPr lang="en-US" sz="2200" dirty="0" smtClean="0">
                <a:solidFill>
                  <a:srgbClr val="000000"/>
                </a:solidFill>
              </a:rPr>
              <a:t> suppression in most central collisions similar to LHC</a:t>
            </a:r>
            <a:endParaRPr lang="en-US" sz="800" dirty="0"/>
          </a:p>
          <a:p>
            <a:pPr marL="457200" lvl="1" indent="0">
              <a:buNone/>
            </a:pPr>
            <a:endParaRPr lang="en-US" sz="1400" i="1" dirty="0" smtClean="0">
              <a:solidFill>
                <a:srgbClr val="000066"/>
              </a:solidFill>
            </a:endParaRPr>
          </a:p>
          <a:p>
            <a:pPr marL="363538" lvl="1" indent="0"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U+U measurements:</a:t>
            </a:r>
            <a:r>
              <a:rPr lang="en-US" sz="2200" dirty="0" smtClean="0">
                <a:solidFill>
                  <a:srgbClr val="000066"/>
                </a:solidFill>
              </a:rPr>
              <a:t> extends the </a:t>
            </a:r>
            <a:r>
              <a:rPr lang="en-US" sz="2200" dirty="0" err="1" smtClean="0">
                <a:solidFill>
                  <a:srgbClr val="000066"/>
                </a:solidFill>
              </a:rPr>
              <a:t>Au+Au</a:t>
            </a:r>
            <a:r>
              <a:rPr lang="en-US" sz="2200" dirty="0" smtClean="0">
                <a:solidFill>
                  <a:srgbClr val="000066"/>
                </a:solidFill>
              </a:rPr>
              <a:t> observations</a:t>
            </a:r>
            <a:endParaRPr lang="en-US" sz="2200" dirty="0">
              <a:solidFill>
                <a:srgbClr val="000066"/>
              </a:solidFill>
            </a:endParaRPr>
          </a:p>
          <a:p>
            <a:pPr marL="989013" lvl="2">
              <a:tabLst>
                <a:tab pos="987425" algn="l"/>
              </a:tabLst>
            </a:pPr>
            <a:r>
              <a:rPr lang="en-US" sz="2200" dirty="0" smtClean="0">
                <a:solidFill>
                  <a:srgbClr val="000000"/>
                </a:solidFill>
              </a:rPr>
              <a:t>Similar patterns </a:t>
            </a:r>
            <a:r>
              <a:rPr lang="en-US" sz="2200" dirty="0">
                <a:solidFill>
                  <a:srgbClr val="000000"/>
                </a:solidFill>
              </a:rPr>
              <a:t>in </a:t>
            </a:r>
            <a:r>
              <a:rPr lang="en-US" sz="2200" dirty="0" smtClean="0">
                <a:solidFill>
                  <a:srgbClr val="000000"/>
                </a:solidFill>
              </a:rPr>
              <a:t>(</a:t>
            </a:r>
            <a:r>
              <a:rPr lang="en-US" sz="2200" dirty="0">
                <a:solidFill>
                  <a:srgbClr val="000000"/>
                </a:solidFill>
              </a:rPr>
              <a:t>1S) </a:t>
            </a:r>
            <a:r>
              <a:rPr lang="en-US" sz="2200" dirty="0" smtClean="0">
                <a:solidFill>
                  <a:srgbClr val="000000"/>
                </a:solidFill>
              </a:rPr>
              <a:t> and (1S+2S+3S) </a:t>
            </a:r>
          </a:p>
          <a:p>
            <a:pPr marL="989013" lvl="2">
              <a:tabLst>
                <a:tab pos="987425" algn="l"/>
              </a:tabLst>
            </a:pPr>
            <a:r>
              <a:rPr lang="en-US" sz="2200" dirty="0" smtClean="0">
                <a:solidFill>
                  <a:srgbClr val="000000"/>
                </a:solidFill>
              </a:rPr>
              <a:t>Suppression of central (1S) confirmed</a:t>
            </a:r>
          </a:p>
          <a:p>
            <a:pPr marL="989013" lvl="2">
              <a:tabLst>
                <a:tab pos="987425" algn="l"/>
              </a:tabLst>
            </a:pPr>
            <a:r>
              <a:rPr lang="en-US" sz="2200" dirty="0" smtClean="0">
                <a:solidFill>
                  <a:srgbClr val="000000"/>
                </a:solidFill>
              </a:rPr>
              <a:t>Indication of </a:t>
            </a:r>
            <a:r>
              <a:rPr lang="en-US" sz="2200" dirty="0">
                <a:solidFill>
                  <a:srgbClr val="000000"/>
                </a:solidFill>
              </a:rPr>
              <a:t>(2S+3S</a:t>
            </a:r>
            <a:r>
              <a:rPr lang="en-US" sz="2200" dirty="0" smtClean="0">
                <a:solidFill>
                  <a:srgbClr val="000000"/>
                </a:solidFill>
              </a:rPr>
              <a:t>) presence in 0</a:t>
            </a:r>
            <a:r>
              <a:rPr lang="en-US" sz="2200" dirty="0">
                <a:solidFill>
                  <a:srgbClr val="000000"/>
                </a:solidFill>
              </a:rPr>
              <a:t>-60% </a:t>
            </a:r>
            <a:r>
              <a:rPr lang="en-US" sz="2200" dirty="0" smtClean="0">
                <a:solidFill>
                  <a:srgbClr val="000000"/>
                </a:solidFill>
              </a:rPr>
              <a:t>data (1.8σ effect)</a:t>
            </a:r>
          </a:p>
        </p:txBody>
      </p:sp>
    </p:spTree>
    <p:extLst>
      <p:ext uri="{BB962C8B-B14F-4D97-AF65-F5344CB8AC3E}">
        <p14:creationId xmlns:p14="http://schemas.microsoft.com/office/powerpoint/2010/main" val="102601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MTD mod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86200"/>
            <a:ext cx="3943126" cy="2971799"/>
          </a:xfrm>
          <a:prstGeom prst="rect">
            <a:avLst/>
          </a:prstGeom>
        </p:spPr>
      </p:pic>
      <p:pic>
        <p:nvPicPr>
          <p:cNvPr id="16" name="Picture 4" descr="http://drupal.star.bnl.gov/STAR/files/userfiles/247/platform_oct23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18919"/>
            <a:ext cx="3657600" cy="243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Outlook: </a:t>
            </a:r>
            <a:r>
              <a:rPr lang="en-US" dirty="0" err="1" smtClean="0"/>
              <a:t>Muon</a:t>
            </a:r>
            <a:r>
              <a:rPr lang="en-US" dirty="0" smtClean="0"/>
              <a:t> Telescope Detector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800600" y="1066800"/>
            <a:ext cx="3581400" cy="2286000"/>
          </a:xfrm>
        </p:spPr>
        <p:txBody>
          <a:bodyPr/>
          <a:lstStyle/>
          <a:p>
            <a:r>
              <a:rPr lang="en-US" sz="2000" dirty="0" smtClean="0"/>
              <a:t>Outermost, gas detector</a:t>
            </a:r>
          </a:p>
          <a:p>
            <a:r>
              <a:rPr lang="en-US" sz="2000" dirty="0" smtClean="0"/>
              <a:t>Physics goal: </a:t>
            </a:r>
            <a:r>
              <a:rPr lang="en-US" sz="2000" b="1" dirty="0" smtClean="0"/>
              <a:t>Precision measurement of heavy </a:t>
            </a:r>
            <a:r>
              <a:rPr lang="en-US" sz="2000" b="1" dirty="0" err="1" smtClean="0"/>
              <a:t>quarkonia</a:t>
            </a:r>
            <a:r>
              <a:rPr lang="en-US" sz="2000" b="1" dirty="0" smtClean="0"/>
              <a:t> through the </a:t>
            </a:r>
            <a:r>
              <a:rPr lang="en-US" sz="2000" b="1" dirty="0" err="1" smtClean="0"/>
              <a:t>muon</a:t>
            </a:r>
            <a:r>
              <a:rPr lang="en-US" sz="2000" b="1" dirty="0" smtClean="0"/>
              <a:t> channel</a:t>
            </a:r>
          </a:p>
          <a:p>
            <a:r>
              <a:rPr lang="en-US" sz="2000" dirty="0" smtClean="0"/>
              <a:t>Acceptance: </a:t>
            </a:r>
            <a:br>
              <a:rPr lang="en-US" sz="2000" dirty="0" smtClean="0"/>
            </a:br>
            <a:r>
              <a:rPr lang="en-US" sz="2000" dirty="0" smtClean="0"/>
              <a:t>45% in azimuth, |y|&lt;0.5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966991" y="4038600"/>
            <a:ext cx="3872209" cy="2769411"/>
            <a:chOff x="4662191" y="4038600"/>
            <a:chExt cx="3872209" cy="27694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251996" y="3499396"/>
              <a:ext cx="2743200" cy="382160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251942" y="4114800"/>
              <a:ext cx="1542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ϒ</a:t>
              </a:r>
              <a:r>
                <a:rPr lang="en-US" b="1" dirty="0" smtClean="0">
                  <a:solidFill>
                    <a:srgbClr val="FF0000"/>
                  </a:solidFill>
                </a:rPr>
                <a:t> projection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696200" y="6576773"/>
              <a:ext cx="730259" cy="23123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spAutoFit/>
            </a:bodyPr>
            <a:lstStyle/>
            <a:p>
              <a:r>
                <a:rPr lang="en-US" sz="1400" dirty="0" smtClean="0"/>
                <a:t>&lt;</a:t>
              </a:r>
              <a:r>
                <a:rPr lang="en-US" sz="1400" dirty="0" err="1" smtClean="0"/>
                <a:t>N</a:t>
              </a:r>
              <a:r>
                <a:rPr lang="en-US" sz="1400" baseline="-25000" dirty="0" err="1" smtClean="0"/>
                <a:t>part</a:t>
              </a:r>
              <a:r>
                <a:rPr lang="en-US" sz="1400" dirty="0"/>
                <a:t>&gt;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4562280" y="4246264"/>
              <a:ext cx="479619" cy="2797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 anchorCtr="0">
              <a:spAutoFit/>
            </a:bodyPr>
            <a:lstStyle/>
            <a:p>
              <a:r>
                <a:rPr lang="en-US" sz="1400" dirty="0" smtClean="0"/>
                <a:t>R</a:t>
              </a:r>
              <a:r>
                <a:rPr lang="en-US" sz="1400" baseline="-25000" dirty="0" smtClean="0"/>
                <a:t>AA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409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MTD mod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86200"/>
            <a:ext cx="3943126" cy="2971799"/>
          </a:xfrm>
          <a:prstGeom prst="rect">
            <a:avLst/>
          </a:prstGeom>
        </p:spPr>
      </p:pic>
      <p:pic>
        <p:nvPicPr>
          <p:cNvPr id="16" name="Picture 4" descr="http://drupal.star.bnl.gov/STAR/files/userfiles/247/platform_oct23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18919"/>
            <a:ext cx="3657600" cy="243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Outlook: </a:t>
            </a:r>
            <a:r>
              <a:rPr lang="en-US" dirty="0" err="1" smtClean="0"/>
              <a:t>Muon</a:t>
            </a:r>
            <a:r>
              <a:rPr lang="en-US" dirty="0" smtClean="0"/>
              <a:t> Telescope Detector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800600" y="1066800"/>
            <a:ext cx="3581400" cy="2286000"/>
          </a:xfrm>
        </p:spPr>
        <p:txBody>
          <a:bodyPr/>
          <a:lstStyle/>
          <a:p>
            <a:r>
              <a:rPr lang="en-US" sz="2000" dirty="0" smtClean="0"/>
              <a:t>Outermost, gas detector</a:t>
            </a:r>
          </a:p>
          <a:p>
            <a:r>
              <a:rPr lang="en-US" sz="2000" dirty="0" smtClean="0"/>
              <a:t>Physics goal: </a:t>
            </a:r>
            <a:r>
              <a:rPr lang="en-US" sz="2000" b="1" dirty="0" smtClean="0"/>
              <a:t>Precision measurement of heavy </a:t>
            </a:r>
            <a:r>
              <a:rPr lang="en-US" sz="2000" b="1" dirty="0" err="1" smtClean="0"/>
              <a:t>quarkonia</a:t>
            </a:r>
            <a:r>
              <a:rPr lang="en-US" sz="2000" b="1" dirty="0" smtClean="0"/>
              <a:t> through the </a:t>
            </a:r>
            <a:r>
              <a:rPr lang="en-US" sz="2000" b="1" dirty="0" err="1" smtClean="0"/>
              <a:t>muon</a:t>
            </a:r>
            <a:r>
              <a:rPr lang="en-US" sz="2000" b="1" dirty="0" smtClean="0"/>
              <a:t> channel</a:t>
            </a:r>
          </a:p>
          <a:p>
            <a:r>
              <a:rPr lang="en-US" sz="2000" dirty="0" smtClean="0"/>
              <a:t>Acceptance: </a:t>
            </a:r>
            <a:br>
              <a:rPr lang="en-US" sz="2000" dirty="0" smtClean="0"/>
            </a:br>
            <a:r>
              <a:rPr lang="en-US" sz="2000" dirty="0" smtClean="0"/>
              <a:t>45% in azimuth, |y|&lt;0.5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966991" y="4038600"/>
            <a:ext cx="3872209" cy="2769411"/>
            <a:chOff x="4662191" y="4038600"/>
            <a:chExt cx="3872209" cy="27694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251996" y="3499396"/>
              <a:ext cx="2743200" cy="382160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251942" y="4114800"/>
              <a:ext cx="1542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ϒ</a:t>
              </a:r>
              <a:r>
                <a:rPr lang="en-US" b="1" dirty="0" smtClean="0">
                  <a:solidFill>
                    <a:srgbClr val="FF0000"/>
                  </a:solidFill>
                </a:rPr>
                <a:t> projection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696200" y="6576773"/>
              <a:ext cx="730259" cy="23123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spAutoFit/>
            </a:bodyPr>
            <a:lstStyle/>
            <a:p>
              <a:r>
                <a:rPr lang="en-US" sz="1400" dirty="0" smtClean="0"/>
                <a:t>&lt;</a:t>
              </a:r>
              <a:r>
                <a:rPr lang="en-US" sz="1400" dirty="0" err="1" smtClean="0"/>
                <a:t>N</a:t>
              </a:r>
              <a:r>
                <a:rPr lang="en-US" sz="1400" baseline="-25000" dirty="0" err="1" smtClean="0"/>
                <a:t>part</a:t>
              </a:r>
              <a:r>
                <a:rPr lang="en-US" sz="1400" dirty="0"/>
                <a:t>&gt;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4562280" y="4246264"/>
              <a:ext cx="479619" cy="2797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 anchorCtr="0">
              <a:spAutoFit/>
            </a:bodyPr>
            <a:lstStyle/>
            <a:p>
              <a:r>
                <a:rPr lang="en-US" sz="1400" dirty="0" smtClean="0"/>
                <a:t>R</a:t>
              </a:r>
              <a:r>
                <a:rPr lang="en-US" sz="1400" baseline="-25000" dirty="0" smtClean="0"/>
                <a:t>AA</a:t>
              </a:r>
              <a:endParaRPr lang="en-US" sz="1400" dirty="0"/>
            </a:p>
          </p:txBody>
        </p:sp>
      </p:grpSp>
      <p:sp>
        <p:nvSpPr>
          <p:cNvPr id="15" name="Rounded Rectangle 14"/>
          <p:cNvSpPr/>
          <p:nvPr/>
        </p:nvSpPr>
        <p:spPr bwMode="auto">
          <a:xfrm>
            <a:off x="990600" y="3429000"/>
            <a:ext cx="7467600" cy="6096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~</a:t>
            </a:r>
            <a:r>
              <a:rPr lang="en-US" sz="2400" dirty="0">
                <a:solidFill>
                  <a:srgbClr val="000000"/>
                </a:solidFill>
              </a:rPr>
              <a:t>13.8 nb</a:t>
            </a:r>
            <a:r>
              <a:rPr lang="en-US" sz="2400" baseline="30000" dirty="0">
                <a:solidFill>
                  <a:srgbClr val="000000"/>
                </a:solidFill>
              </a:rPr>
              <a:t>-1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Au+Au</a:t>
            </a:r>
            <a:r>
              <a:rPr lang="en-US" sz="2400" dirty="0" smtClean="0">
                <a:solidFill>
                  <a:srgbClr val="000000"/>
                </a:solidFill>
              </a:rPr>
              <a:t> data from 2014 – being analyzed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4420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CC0000"/>
                </a:solidFill>
              </a:rPr>
              <a:t>Thank You!</a:t>
            </a:r>
            <a:endParaRPr lang="en-US" b="0" dirty="0"/>
          </a:p>
        </p:txBody>
      </p:sp>
      <p:pic>
        <p:nvPicPr>
          <p:cNvPr id="238594" name="Picture 15" descr="Home">
            <a:hlinkClick r:id="rId2" tooltip="Hom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508125"/>
            <a:ext cx="4876800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ím 1"/>
          <p:cNvSpPr txBox="1">
            <a:spLocks/>
          </p:cNvSpPr>
          <p:nvPr/>
        </p:nvSpPr>
        <p:spPr bwMode="auto">
          <a:xfrm>
            <a:off x="3162300" y="6353175"/>
            <a:ext cx="3124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US" sz="2400" b="1" kern="0" dirty="0" smtClean="0">
                <a:solidFill>
                  <a:srgbClr val="333399"/>
                </a:solidFill>
              </a:rPr>
              <a:t>STAR Collaboration</a:t>
            </a:r>
            <a:endParaRPr lang="en-US" sz="2400" b="1" kern="0" dirty="0">
              <a:solidFill>
                <a:srgbClr val="33339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43998"/>
            <a:ext cx="4648200" cy="5509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AGH University of Science and </a:t>
            </a:r>
            <a:r>
              <a:rPr lang="en-US" sz="1100" dirty="0" smtClean="0"/>
              <a:t>Technology</a:t>
            </a:r>
          </a:p>
          <a:p>
            <a:r>
              <a:rPr lang="en-US" sz="1100" dirty="0" smtClean="0"/>
              <a:t>Argonne </a:t>
            </a:r>
            <a:r>
              <a:rPr lang="en-US" sz="1100" dirty="0"/>
              <a:t>National Laboratory, Argonne, Illinois 60439</a:t>
            </a:r>
          </a:p>
          <a:p>
            <a:r>
              <a:rPr lang="en-US" sz="1100" dirty="0" smtClean="0"/>
              <a:t>Brookhaven </a:t>
            </a:r>
            <a:r>
              <a:rPr lang="en-US" sz="1100" dirty="0"/>
              <a:t>National Laboratory, Upton, New York 11973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California, Berkeley, California 94720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California, Davis, California 95616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California, Los Angeles, California 90095</a:t>
            </a:r>
          </a:p>
          <a:p>
            <a:r>
              <a:rPr lang="en-US" sz="1100" dirty="0" err="1" smtClean="0"/>
              <a:t>Universidade</a:t>
            </a:r>
            <a:r>
              <a:rPr lang="en-US" sz="1100" dirty="0" smtClean="0"/>
              <a:t> </a:t>
            </a:r>
            <a:r>
              <a:rPr lang="en-US" sz="1100" dirty="0" err="1"/>
              <a:t>Estadual</a:t>
            </a:r>
            <a:r>
              <a:rPr lang="en-US" sz="1100" dirty="0"/>
              <a:t> de Campinas, Sao Paulo 13131, Brazil</a:t>
            </a:r>
          </a:p>
          <a:p>
            <a:r>
              <a:rPr lang="en-US" sz="1100" dirty="0" smtClean="0"/>
              <a:t>Central </a:t>
            </a:r>
            <a:r>
              <a:rPr lang="en-US" sz="1100" dirty="0"/>
              <a:t>China Normal University (HZNU), Wuhan 430079, China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Illinois at Chicago, Chicago, Illinois 60607</a:t>
            </a:r>
          </a:p>
          <a:p>
            <a:r>
              <a:rPr lang="en-US" sz="1100" dirty="0" smtClean="0"/>
              <a:t>Creighton </a:t>
            </a:r>
            <a:r>
              <a:rPr lang="en-US" sz="1100" dirty="0"/>
              <a:t>University, Omaha, Nebraska 68178</a:t>
            </a:r>
          </a:p>
          <a:p>
            <a:r>
              <a:rPr lang="en-US" sz="1100" dirty="0" smtClean="0"/>
              <a:t>Czech </a:t>
            </a:r>
            <a:r>
              <a:rPr lang="en-US" sz="1100" dirty="0"/>
              <a:t>Technical University in Prague, FNSPE, Prague, 115 19, Czech Republic</a:t>
            </a:r>
          </a:p>
          <a:p>
            <a:r>
              <a:rPr lang="en-US" sz="1100" dirty="0" smtClean="0"/>
              <a:t>Nuclear </a:t>
            </a:r>
            <a:r>
              <a:rPr lang="en-US" sz="1100" dirty="0"/>
              <a:t>Physics Institute AS CR, 250 68 </a:t>
            </a:r>
            <a:r>
              <a:rPr lang="en-US" sz="1100" dirty="0" err="1" smtClean="0"/>
              <a:t>Rez</a:t>
            </a:r>
            <a:r>
              <a:rPr lang="en-US" sz="1100" dirty="0" smtClean="0"/>
              <a:t>/</a:t>
            </a:r>
            <a:r>
              <a:rPr lang="en-US" sz="1100" dirty="0"/>
              <a:t>Prague, Czech Republic</a:t>
            </a:r>
          </a:p>
          <a:p>
            <a:r>
              <a:rPr lang="en-US" sz="1100" dirty="0" smtClean="0"/>
              <a:t>Frankfurt </a:t>
            </a:r>
            <a:r>
              <a:rPr lang="en-US" sz="1100" dirty="0"/>
              <a:t>Institute for Advanced Studies FIAS, Frankfurt 60438, Germany</a:t>
            </a:r>
          </a:p>
          <a:p>
            <a:r>
              <a:rPr lang="en-US" sz="1100" dirty="0" smtClean="0"/>
              <a:t>Institute </a:t>
            </a:r>
            <a:r>
              <a:rPr lang="en-US" sz="1100" dirty="0"/>
              <a:t>of Physics, Bhubaneswar 751005, India</a:t>
            </a:r>
          </a:p>
          <a:p>
            <a:r>
              <a:rPr lang="en-US" sz="1100" dirty="0" smtClean="0"/>
              <a:t>Indian </a:t>
            </a:r>
            <a:r>
              <a:rPr lang="en-US" sz="1100" dirty="0"/>
              <a:t>Institute of Technology, Mumbai 400076, India</a:t>
            </a:r>
          </a:p>
          <a:p>
            <a:r>
              <a:rPr lang="en-US" sz="1100" dirty="0" smtClean="0"/>
              <a:t>Indiana </a:t>
            </a:r>
            <a:r>
              <a:rPr lang="en-US" sz="1100" dirty="0"/>
              <a:t>University, Bloomington, Indiana 47408</a:t>
            </a:r>
          </a:p>
          <a:p>
            <a:r>
              <a:rPr lang="en-US" sz="1100" dirty="0" err="1" smtClean="0"/>
              <a:t>Alikhanov</a:t>
            </a:r>
            <a:r>
              <a:rPr lang="en-US" sz="1100" dirty="0" smtClean="0"/>
              <a:t> </a:t>
            </a:r>
            <a:r>
              <a:rPr lang="en-US" sz="1100" dirty="0"/>
              <a:t>Institute for Theoretical and Experimental Physics, Moscow 117218, Russia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Jammu, Jammu 180001, India</a:t>
            </a:r>
          </a:p>
          <a:p>
            <a:r>
              <a:rPr lang="en-US" sz="1100" dirty="0" smtClean="0"/>
              <a:t>Joint </a:t>
            </a:r>
            <a:r>
              <a:rPr lang="en-US" sz="1100" dirty="0"/>
              <a:t>Institute for Nuclear Research, </a:t>
            </a:r>
            <a:r>
              <a:rPr lang="en-US" sz="1100" dirty="0" err="1"/>
              <a:t>Dubna</a:t>
            </a:r>
            <a:r>
              <a:rPr lang="en-US" sz="1100" dirty="0"/>
              <a:t>, 141 980, Russia</a:t>
            </a:r>
          </a:p>
          <a:p>
            <a:r>
              <a:rPr lang="en-US" sz="1100" dirty="0" smtClean="0"/>
              <a:t>Kent </a:t>
            </a:r>
            <a:r>
              <a:rPr lang="en-US" sz="1100" dirty="0"/>
              <a:t>State University, Kent, Ohio 44242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Kentucky, Lexington, Kentucky, 40506-0055</a:t>
            </a:r>
          </a:p>
          <a:p>
            <a:r>
              <a:rPr lang="en-US" sz="1100" dirty="0" smtClean="0"/>
              <a:t>Korea </a:t>
            </a:r>
            <a:r>
              <a:rPr lang="en-US" sz="1100" dirty="0"/>
              <a:t>Institute of Science and Technology Information, </a:t>
            </a:r>
            <a:r>
              <a:rPr lang="en-US" sz="1100" dirty="0" err="1"/>
              <a:t>Daejeon</a:t>
            </a:r>
            <a:r>
              <a:rPr lang="en-US" sz="1100" dirty="0"/>
              <a:t> 305-701, Korea</a:t>
            </a:r>
          </a:p>
          <a:p>
            <a:r>
              <a:rPr lang="en-US" sz="1100" dirty="0" smtClean="0"/>
              <a:t>Institute </a:t>
            </a:r>
            <a:r>
              <a:rPr lang="en-US" sz="1100" dirty="0"/>
              <a:t>of Modern Physics, Lanzhou 730000, China</a:t>
            </a:r>
          </a:p>
          <a:p>
            <a:r>
              <a:rPr lang="en-US" sz="1100" dirty="0" smtClean="0"/>
              <a:t>Lawrence </a:t>
            </a:r>
            <a:r>
              <a:rPr lang="en-US" sz="1100" dirty="0"/>
              <a:t>Berkeley National Laboratory, Berkeley, California 94720</a:t>
            </a:r>
          </a:p>
          <a:p>
            <a:r>
              <a:rPr lang="en-US" sz="1100" dirty="0" smtClean="0"/>
              <a:t>Massachusetts </a:t>
            </a:r>
            <a:r>
              <a:rPr lang="en-US" sz="1100" dirty="0"/>
              <a:t>Institute of Technology, Cambridge, Massachusetts 02139-</a:t>
            </a:r>
            <a:r>
              <a:rPr lang="en-US" sz="1100" dirty="0" smtClean="0"/>
              <a:t>4307</a:t>
            </a:r>
          </a:p>
          <a:p>
            <a:r>
              <a:rPr lang="en-US" sz="1100" dirty="0" smtClean="0"/>
              <a:t>Max-Planck-</a:t>
            </a:r>
            <a:r>
              <a:rPr lang="en-US" sz="1100" dirty="0" err="1" smtClean="0"/>
              <a:t>Institut</a:t>
            </a:r>
            <a:r>
              <a:rPr lang="en-US" sz="1100" dirty="0" smtClean="0"/>
              <a:t> fur </a:t>
            </a:r>
            <a:r>
              <a:rPr lang="en-US" sz="1100" dirty="0" err="1" smtClean="0"/>
              <a:t>Physik</a:t>
            </a:r>
            <a:r>
              <a:rPr lang="en-US" sz="1100" dirty="0" smtClean="0"/>
              <a:t>, Munich 80805, Germany</a:t>
            </a:r>
            <a:endParaRPr lang="en-US" sz="1100" dirty="0"/>
          </a:p>
        </p:txBody>
      </p:sp>
      <p:sp>
        <p:nvSpPr>
          <p:cNvPr id="10" name="Rectangle 9"/>
          <p:cNvSpPr/>
          <p:nvPr/>
        </p:nvSpPr>
        <p:spPr>
          <a:xfrm>
            <a:off x="4572000" y="1060875"/>
            <a:ext cx="4572000" cy="53399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/>
              <a:t>Michigan State University, East Lansing, Michigan 48824</a:t>
            </a:r>
          </a:p>
          <a:p>
            <a:r>
              <a:rPr lang="en-US" sz="1100" dirty="0" smtClean="0"/>
              <a:t>Moscow </a:t>
            </a:r>
            <a:r>
              <a:rPr lang="en-US" sz="1100" dirty="0"/>
              <a:t>Engineering Physics Institute, Moscow 115409, Russia</a:t>
            </a:r>
          </a:p>
          <a:p>
            <a:r>
              <a:rPr lang="en-US" sz="1100" dirty="0" smtClean="0"/>
              <a:t>National </a:t>
            </a:r>
            <a:r>
              <a:rPr lang="en-US" sz="1100" dirty="0"/>
              <a:t>Institute of Science Education and Research, Bhubaneswar 751005, India</a:t>
            </a:r>
          </a:p>
          <a:p>
            <a:r>
              <a:rPr lang="en-US" sz="1100" dirty="0" smtClean="0"/>
              <a:t>Ohio </a:t>
            </a:r>
            <a:r>
              <a:rPr lang="en-US" sz="1100" dirty="0"/>
              <a:t>State University, Columbus, Ohio 43210</a:t>
            </a:r>
          </a:p>
          <a:p>
            <a:r>
              <a:rPr lang="en-US" sz="1100" dirty="0" smtClean="0"/>
              <a:t>Institute </a:t>
            </a:r>
            <a:r>
              <a:rPr lang="en-US" sz="1100" dirty="0"/>
              <a:t>of Nuclear Physics PAN, Cracow 31-342, Poland</a:t>
            </a:r>
          </a:p>
          <a:p>
            <a:r>
              <a:rPr lang="en-US" sz="1100" dirty="0" err="1" smtClean="0"/>
              <a:t>Panjab</a:t>
            </a:r>
            <a:r>
              <a:rPr lang="en-US" sz="1100" dirty="0" smtClean="0"/>
              <a:t> </a:t>
            </a:r>
            <a:r>
              <a:rPr lang="en-US" sz="1100" dirty="0"/>
              <a:t>University, Chandigarh 160014, India</a:t>
            </a:r>
          </a:p>
          <a:p>
            <a:r>
              <a:rPr lang="en-US" sz="1100" dirty="0" smtClean="0"/>
              <a:t>Pennsylvania </a:t>
            </a:r>
            <a:r>
              <a:rPr lang="en-US" sz="1100" dirty="0"/>
              <a:t>State University, University Park, Pennsylvania 16802</a:t>
            </a:r>
          </a:p>
          <a:p>
            <a:r>
              <a:rPr lang="en-US" sz="1100" dirty="0" smtClean="0"/>
              <a:t>Institute </a:t>
            </a:r>
            <a:r>
              <a:rPr lang="en-US" sz="1100" dirty="0"/>
              <a:t>of High Energy Physics, </a:t>
            </a:r>
            <a:r>
              <a:rPr lang="en-US" sz="1100" dirty="0" err="1"/>
              <a:t>Protvino</a:t>
            </a:r>
            <a:r>
              <a:rPr lang="en-US" sz="1100" dirty="0"/>
              <a:t> 142281, Russia</a:t>
            </a:r>
          </a:p>
          <a:p>
            <a:r>
              <a:rPr lang="en-US" sz="1100" dirty="0" smtClean="0"/>
              <a:t>Purdue </a:t>
            </a:r>
            <a:r>
              <a:rPr lang="en-US" sz="1100" dirty="0"/>
              <a:t>University, West Lafayette, Indiana 47907</a:t>
            </a:r>
          </a:p>
          <a:p>
            <a:r>
              <a:rPr lang="en-US" sz="1100" dirty="0" smtClean="0"/>
              <a:t>Pusan </a:t>
            </a:r>
            <a:r>
              <a:rPr lang="en-US" sz="1100" dirty="0"/>
              <a:t>National University, Pusan 609735, Republic of Korea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Rajasthan, Jaipur 302004, India</a:t>
            </a:r>
          </a:p>
          <a:p>
            <a:r>
              <a:rPr lang="en-US" sz="1100" dirty="0" smtClean="0"/>
              <a:t>Rice </a:t>
            </a:r>
            <a:r>
              <a:rPr lang="en-US" sz="1100" dirty="0"/>
              <a:t>University, Houston, Texas 77251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Science and Technology of China, Hefei 230026, China</a:t>
            </a:r>
          </a:p>
          <a:p>
            <a:r>
              <a:rPr lang="en-US" sz="1100" dirty="0" smtClean="0"/>
              <a:t>Shandong </a:t>
            </a:r>
            <a:r>
              <a:rPr lang="en-US" sz="1100" dirty="0"/>
              <a:t>University, Jinan, Shandong 250100, China</a:t>
            </a:r>
          </a:p>
          <a:p>
            <a:r>
              <a:rPr lang="en-US" sz="1100" dirty="0" smtClean="0"/>
              <a:t>Shanghai </a:t>
            </a:r>
            <a:r>
              <a:rPr lang="en-US" sz="1100" dirty="0"/>
              <a:t>Institute of Applied Physics, Shanghai 201800, China</a:t>
            </a:r>
          </a:p>
          <a:p>
            <a:r>
              <a:rPr lang="en-US" sz="1100" dirty="0" smtClean="0"/>
              <a:t>Temple </a:t>
            </a:r>
            <a:r>
              <a:rPr lang="en-US" sz="1100" dirty="0"/>
              <a:t>University, Philadelphia, Pennsylvania 19122</a:t>
            </a:r>
          </a:p>
          <a:p>
            <a:r>
              <a:rPr lang="en-US" sz="1100" dirty="0" smtClean="0"/>
              <a:t>Texas </a:t>
            </a:r>
            <a:r>
              <a:rPr lang="en-US" sz="1100" dirty="0"/>
              <a:t>A&amp;M University, College Station, Texas 77843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Texas, Austin, Texas 78712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Houston, Houston, Texas 77204</a:t>
            </a:r>
          </a:p>
          <a:p>
            <a:r>
              <a:rPr lang="en-US" sz="1100" dirty="0" smtClean="0"/>
              <a:t>Tsinghua </a:t>
            </a:r>
            <a:r>
              <a:rPr lang="en-US" sz="1100" dirty="0"/>
              <a:t>University, Beijing 100084, China</a:t>
            </a:r>
          </a:p>
          <a:p>
            <a:r>
              <a:rPr lang="en-US" sz="1100" dirty="0" smtClean="0"/>
              <a:t>United </a:t>
            </a:r>
            <a:r>
              <a:rPr lang="en-US" sz="1100" dirty="0"/>
              <a:t>States Naval Academy, Annapolis, Maryland, 21402</a:t>
            </a:r>
          </a:p>
          <a:p>
            <a:r>
              <a:rPr lang="en-US" sz="1100" dirty="0" smtClean="0"/>
              <a:t>Valparaiso </a:t>
            </a:r>
            <a:r>
              <a:rPr lang="en-US" sz="1100" dirty="0"/>
              <a:t>University, Valparaiso, Indiana 46383</a:t>
            </a:r>
          </a:p>
          <a:p>
            <a:r>
              <a:rPr lang="en-US" sz="1100" dirty="0" smtClean="0"/>
              <a:t>Variable </a:t>
            </a:r>
            <a:r>
              <a:rPr lang="en-US" sz="1100" dirty="0"/>
              <a:t>Energy Cyclotron Centre, Kolkata 700064, India</a:t>
            </a:r>
          </a:p>
          <a:p>
            <a:r>
              <a:rPr lang="en-US" sz="1100" dirty="0" smtClean="0"/>
              <a:t>Warsaw </a:t>
            </a:r>
            <a:r>
              <a:rPr lang="en-US" sz="1100" dirty="0"/>
              <a:t>University of Technology, Warsaw 00-661, Poland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Washington, Seattle, Washington 98195</a:t>
            </a:r>
          </a:p>
          <a:p>
            <a:r>
              <a:rPr lang="en-US" sz="1100" dirty="0" smtClean="0"/>
              <a:t>Wayne </a:t>
            </a:r>
            <a:r>
              <a:rPr lang="en-US" sz="1100" dirty="0"/>
              <a:t>State University, Detroit, Michigan 48201</a:t>
            </a:r>
          </a:p>
          <a:p>
            <a:r>
              <a:rPr lang="en-US" sz="1100" dirty="0" smtClean="0"/>
              <a:t>World </a:t>
            </a:r>
            <a:r>
              <a:rPr lang="en-US" sz="1100" dirty="0"/>
              <a:t>Laboratory for Cosmology and Particle Physics (WLCAPP), Cairo 11571, Egypt</a:t>
            </a:r>
          </a:p>
          <a:p>
            <a:r>
              <a:rPr lang="en-US" sz="1100" dirty="0" smtClean="0"/>
              <a:t>Yale </a:t>
            </a:r>
            <a:r>
              <a:rPr lang="en-US" sz="1100" dirty="0"/>
              <a:t>University, New Haven, Connecticut 06520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Zagreb, Zagreb, HR-10002, Croatia</a:t>
            </a:r>
          </a:p>
        </p:txBody>
      </p:sp>
    </p:spTree>
    <p:extLst>
      <p:ext uri="{BB962C8B-B14F-4D97-AF65-F5344CB8AC3E}">
        <p14:creationId xmlns:p14="http://schemas.microsoft.com/office/powerpoint/2010/main" val="23109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962400"/>
            <a:ext cx="3696476" cy="28884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1" y="1183990"/>
            <a:ext cx="2590800" cy="185131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Outlook: Heavy Flavor Tracker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638800" y="1066800"/>
            <a:ext cx="3505200" cy="5486400"/>
          </a:xfrm>
        </p:spPr>
        <p:txBody>
          <a:bodyPr/>
          <a:lstStyle/>
          <a:p>
            <a:r>
              <a:rPr lang="en-US" sz="2000" dirty="0" smtClean="0"/>
              <a:t>Innermost, silicon detectors (3 subsystems)</a:t>
            </a:r>
          </a:p>
          <a:p>
            <a:r>
              <a:rPr lang="en-US" sz="2000" dirty="0" smtClean="0"/>
              <a:t>Resolves secondary vertex</a:t>
            </a:r>
          </a:p>
          <a:p>
            <a:r>
              <a:rPr lang="en-US" sz="2000" dirty="0" smtClean="0"/>
              <a:t>Physics goal: </a:t>
            </a:r>
            <a:r>
              <a:rPr lang="en-US" sz="2000" b="1" dirty="0" smtClean="0"/>
              <a:t>Precision measurement of heavy quark production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057400" y="3505200"/>
            <a:ext cx="5257800" cy="4572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Complete and </a:t>
            </a:r>
            <a:r>
              <a:rPr lang="en-US" sz="2400" dirty="0"/>
              <a:t>t</a:t>
            </a:r>
            <a:r>
              <a:rPr lang="en-US" sz="2400" dirty="0" smtClean="0"/>
              <a:t>aking data in Run14</a:t>
            </a:r>
          </a:p>
        </p:txBody>
      </p:sp>
      <p:pic>
        <p:nvPicPr>
          <p:cNvPr id="9" name="Picture 8" descr="HFT pictur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3149600" cy="198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9400" y="5867400"/>
            <a:ext cx="189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</a:t>
            </a:r>
            <a:r>
              <a:rPr lang="en-US" b="1" baseline="30000" dirty="0" smtClean="0">
                <a:solidFill>
                  <a:srgbClr val="FF0000"/>
                </a:solidFill>
              </a:rPr>
              <a:t>0</a:t>
            </a:r>
            <a:r>
              <a:rPr lang="en-US" b="1" dirty="0" smtClean="0">
                <a:solidFill>
                  <a:srgbClr val="FF0000"/>
                </a:solidFill>
              </a:rPr>
              <a:t> v</a:t>
            </a:r>
            <a:r>
              <a:rPr lang="en-US" b="1" baseline="-25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 projection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1600" y="4038600"/>
            <a:ext cx="4851400" cy="2776954"/>
            <a:chOff x="0" y="4081046"/>
            <a:chExt cx="4851400" cy="27769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089400"/>
              <a:ext cx="4851400" cy="27686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4081046"/>
              <a:ext cx="1534509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IST at 14 cm</a:t>
              </a:r>
              <a:endParaRPr lang="en-US" sz="16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5054024"/>
              <a:ext cx="1534509" cy="58477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PXL at 2.9 and 8.2 cm</a:t>
              </a:r>
              <a:endParaRPr lang="en-US" sz="16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0" y="6519446"/>
              <a:ext cx="1534509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SSD at 22 cm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6714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ja-JP" dirty="0" smtClean="0">
                <a:ea typeface="MS PGothic" pitchFamily="34" charset="-128"/>
              </a:rPr>
              <a:t>Lessons from </a:t>
            </a:r>
            <a:r>
              <a:rPr lang="en-US" altLang="ja-JP" dirty="0" smtClean="0">
                <a:latin typeface="Times New Roman"/>
                <a:ea typeface="MS PGothic" pitchFamily="34" charset="-128"/>
                <a:cs typeface="Times New Roman"/>
              </a:rPr>
              <a:t>J</a:t>
            </a:r>
            <a:r>
              <a:rPr lang="en-US" altLang="ja-JP" dirty="0">
                <a:latin typeface="Times New Roman"/>
                <a:ea typeface="MS PGothic" pitchFamily="34" charset="-128"/>
                <a:cs typeface="Times New Roman"/>
              </a:rPr>
              <a:t>/</a:t>
            </a:r>
            <a:r>
              <a:rPr lang="el-GR" dirty="0" smtClean="0">
                <a:latin typeface="Times New Roman"/>
                <a:cs typeface="Times New Roman"/>
              </a:rPr>
              <a:t>ψ</a:t>
            </a:r>
            <a:endParaRPr lang="en-US" b="0" dirty="0">
              <a:latin typeface="Times New Roman"/>
              <a:cs typeface="Times New Roman"/>
            </a:endParaRPr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76200" y="1600200"/>
            <a:ext cx="5638800" cy="441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Cold nuclear matter effects</a:t>
            </a:r>
            <a:endParaRPr lang="en-US" sz="2400" dirty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Nuclear shadowing </a:t>
            </a:r>
            <a:br>
              <a:rPr lang="en-US" sz="2000" dirty="0" smtClean="0"/>
            </a:br>
            <a:r>
              <a:rPr lang="en-US" sz="2000" dirty="0" smtClean="0"/>
              <a:t>(PDF modification in the nucleus)</a:t>
            </a:r>
            <a:endParaRPr lang="en-US" sz="2000" dirty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/>
              <a:t>Initial state energy loss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Co-mover absorption</a:t>
            </a:r>
          </a:p>
          <a:p>
            <a:pPr lvl="3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2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990602"/>
            <a:ext cx="3505200" cy="2694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21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856"/>
    </mc:Choice>
    <mc:Fallback xmlns="">
      <p:transition advTm="5385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U+U acceptance and efficiency</a:t>
            </a:r>
            <a:endParaRPr lang="en-US" dirty="0"/>
          </a:p>
        </p:txBody>
      </p:sp>
      <p:sp>
        <p:nvSpPr>
          <p:cNvPr id="5" name="Content Placeholder 10"/>
          <p:cNvSpPr txBox="1">
            <a:spLocks/>
          </p:cNvSpPr>
          <p:nvPr/>
        </p:nvSpPr>
        <p:spPr>
          <a:xfrm>
            <a:off x="0" y="1219200"/>
            <a:ext cx="9067800" cy="556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742950" lvl="2" indent="-342900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15M high-tower-triggered U+U 193 </a:t>
            </a:r>
            <a:r>
              <a:rPr lang="en-US" dirty="0" err="1"/>
              <a:t>GeV</a:t>
            </a:r>
            <a:r>
              <a:rPr lang="en-US" dirty="0"/>
              <a:t> events (263 μb</a:t>
            </a:r>
            <a:r>
              <a:rPr lang="en-US" baseline="30000" dirty="0"/>
              <a:t>-1</a:t>
            </a:r>
            <a:r>
              <a:rPr lang="en-US" dirty="0" smtClean="0"/>
              <a:t>)</a:t>
            </a:r>
          </a:p>
          <a:p>
            <a:pPr marL="742950" lvl="2" indent="-342900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/>
          </a:p>
          <a:p>
            <a:pPr marL="742950" lvl="2" indent="-342900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Divided into 3</a:t>
            </a:r>
            <a:br>
              <a:rPr lang="en-US" dirty="0" smtClean="0"/>
            </a:br>
            <a:r>
              <a:rPr lang="en-US" dirty="0" smtClean="0"/>
              <a:t>centrality bins:</a:t>
            </a:r>
            <a:endParaRPr lang="en-US" dirty="0"/>
          </a:p>
          <a:p>
            <a:pPr marL="1200150" lvl="3" indent="-342900" defTabSz="457200">
              <a:lnSpc>
                <a:spcPct val="90000"/>
              </a:lnSpc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0 – 10 %</a:t>
            </a:r>
          </a:p>
          <a:p>
            <a:pPr marL="1200150" lvl="3" indent="-342900" defTabSz="457200">
              <a:lnSpc>
                <a:spcPct val="90000"/>
              </a:lnSpc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10 – 30 %</a:t>
            </a:r>
          </a:p>
          <a:p>
            <a:pPr marL="1200150" lvl="3" indent="-342900" defTabSz="457200">
              <a:lnSpc>
                <a:spcPct val="90000"/>
              </a:lnSpc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30 – 60 %</a:t>
            </a:r>
          </a:p>
          <a:p>
            <a:pPr marL="857250" lvl="3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b="1" i="1" dirty="0" smtClean="0"/>
              <a:t>	</a:t>
            </a:r>
            <a:endParaRPr lang="en-US" b="1" i="1" dirty="0" smtClean="0">
              <a:solidFill>
                <a:srgbClr val="000066"/>
              </a:solidFill>
            </a:endParaRPr>
          </a:p>
          <a:p>
            <a:pPr marL="742950" lvl="2" indent="-342900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o</a:t>
            </a:r>
            <a:r>
              <a:rPr lang="en-US" dirty="0" smtClean="0"/>
              <a:t>r… 3 bins </a:t>
            </a:r>
            <a:r>
              <a:rPr lang="en-US" dirty="0"/>
              <a:t>in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30000" dirty="0" smtClean="0">
                <a:sym typeface="Symbol" charset="0"/>
              </a:rPr>
              <a:t></a:t>
            </a:r>
            <a:r>
              <a:rPr lang="en-US" dirty="0" smtClean="0"/>
              <a:t>: </a:t>
            </a:r>
            <a:endParaRPr lang="en-US" dirty="0"/>
          </a:p>
          <a:p>
            <a:pPr marL="1200150" lvl="3" indent="-342900" defTabSz="457200">
              <a:lnSpc>
                <a:spcPct val="90000"/>
              </a:lnSpc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0 – 2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pPr marL="1200150" lvl="3" indent="-342900" defTabSz="457200">
              <a:lnSpc>
                <a:spcPct val="90000"/>
              </a:lnSpc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2 – 4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pPr marL="1200150" lvl="3" indent="-342900" defTabSz="457200">
              <a:lnSpc>
                <a:spcPct val="90000"/>
              </a:lnSpc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4&lt;	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  <a:endParaRPr lang="en-US" sz="1400" dirty="0" smtClean="0"/>
          </a:p>
          <a:p>
            <a:pPr marL="742950" lvl="2" indent="-342900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 smtClean="0"/>
          </a:p>
          <a:p>
            <a:pPr marL="742950" lvl="2" indent="-342900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Total </a:t>
            </a:r>
            <a:r>
              <a:rPr lang="en-US" dirty="0"/>
              <a:t>acceptance &amp; efficiency for </a:t>
            </a:r>
            <a:r>
              <a:rPr lang="en-US" dirty="0" smtClean="0">
                <a:sym typeface="Symbol" charset="0"/>
              </a:rPr>
              <a:t></a:t>
            </a:r>
            <a:r>
              <a:rPr lang="en-US" dirty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dirty="0" err="1">
                <a:latin typeface="Times New Roman"/>
                <a:cs typeface="Times New Roman"/>
                <a:sym typeface="Wingdings"/>
              </a:rPr>
              <a:t>e</a:t>
            </a:r>
            <a:r>
              <a:rPr lang="en-US" baseline="30000" dirty="0" err="1">
                <a:latin typeface="Times New Roman"/>
                <a:cs typeface="Times New Roman"/>
                <a:sym typeface="Wingdings"/>
              </a:rPr>
              <a:t>+</a:t>
            </a:r>
            <a:r>
              <a:rPr lang="en-US" dirty="0" err="1">
                <a:latin typeface="Times New Roman"/>
                <a:cs typeface="Times New Roman"/>
                <a:sym typeface="Wingdings"/>
              </a:rPr>
              <a:t>e</a:t>
            </a:r>
            <a:r>
              <a:rPr lang="en-US" baseline="30000" dirty="0">
                <a:latin typeface="Times New Roman"/>
                <a:cs typeface="Times New Roman"/>
                <a:sym typeface="Wingdings"/>
              </a:rPr>
              <a:t>–</a:t>
            </a:r>
            <a:r>
              <a:rPr lang="en-US" dirty="0" smtClean="0"/>
              <a:t> </a:t>
            </a:r>
            <a:r>
              <a:rPr lang="en-US" dirty="0"/>
              <a:t>reconstruction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~ </a:t>
            </a:r>
            <a:r>
              <a:rPr lang="en-US" dirty="0"/>
              <a:t>2-3</a:t>
            </a:r>
            <a:r>
              <a:rPr lang="en-US" dirty="0" smtClean="0"/>
              <a:t>%</a:t>
            </a:r>
            <a:endParaRPr lang="en-US" dirty="0"/>
          </a:p>
          <a:p>
            <a:pPr marL="400050" lvl="2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 smtClean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3200" dirty="0" smtClean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 smtClean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/>
          </a:p>
          <a:p>
            <a:pPr marL="0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/>
          </a:p>
          <a:p>
            <a:pPr marL="0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	</a:t>
            </a:r>
            <a:endParaRPr lang="en-US" sz="24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3276600" y="1888359"/>
            <a:ext cx="5867400" cy="3979041"/>
            <a:chOff x="3276600" y="1888359"/>
            <a:chExt cx="5867400" cy="397904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6600" y="1888359"/>
              <a:ext cx="5867400" cy="397904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629400" y="2438400"/>
              <a:ext cx="19030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STAR preliminary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51187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Rapp WBS &amp; SBS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200"/>
            <a:ext cx="9144000" cy="39062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0" y="5373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err="1">
                <a:solidFill>
                  <a:srgbClr val="008080"/>
                </a:solidFill>
              </a:rPr>
              <a:t>Emerick</a:t>
            </a:r>
            <a:r>
              <a:rPr lang="en-US" b="1" dirty="0">
                <a:solidFill>
                  <a:srgbClr val="008080"/>
                </a:solidFill>
              </a:rPr>
              <a:t>, Zhao, Rapp, Eur. Phys. J A48, 72 (2012)</a:t>
            </a:r>
          </a:p>
        </p:txBody>
      </p:sp>
    </p:spTree>
    <p:extLst>
      <p:ext uri="{BB962C8B-B14F-4D97-AF65-F5344CB8AC3E}">
        <p14:creationId xmlns:p14="http://schemas.microsoft.com/office/powerpoint/2010/main" val="42489608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1143000"/>
          </a:xfrm>
        </p:spPr>
        <p:txBody>
          <a:bodyPr/>
          <a:lstStyle/>
          <a:p>
            <a:r>
              <a:rPr lang="en-US" dirty="0" smtClean="0">
                <a:sym typeface="Symbol" charset="0"/>
              </a:rPr>
              <a:t></a:t>
            </a:r>
            <a:r>
              <a:rPr lang="en-US" dirty="0" smtClean="0"/>
              <a:t> x-section and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-spectrum in U+U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257800"/>
            <a:ext cx="2362200" cy="7203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95600" y="60198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PLB91, 481 (1980).</a:t>
            </a:r>
          </a:p>
          <a:p>
            <a:r>
              <a:rPr lang="hu-HU" sz="1200" b="1" dirty="0" smtClean="0">
                <a:solidFill>
                  <a:srgbClr val="008080"/>
                </a:solidFill>
              </a:rPr>
              <a:t>PRL88</a:t>
            </a:r>
            <a:r>
              <a:rPr lang="hu-HU" sz="1200" b="1" dirty="0">
                <a:solidFill>
                  <a:srgbClr val="008080"/>
                </a:solidFill>
              </a:rPr>
              <a:t>, 161802 (2002).</a:t>
            </a:r>
          </a:p>
          <a:p>
            <a:r>
              <a:rPr lang="hu-HU" sz="1200" b="1" dirty="0" smtClean="0">
                <a:solidFill>
                  <a:srgbClr val="008080"/>
                </a:solidFill>
              </a:rPr>
              <a:t>PRD83</a:t>
            </a:r>
            <a:r>
              <a:rPr lang="hu-HU" sz="1200" b="1" dirty="0">
                <a:solidFill>
                  <a:srgbClr val="008080"/>
                </a:solidFill>
              </a:rPr>
              <a:t>, 112004 (2011)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280598"/>
              </p:ext>
            </p:extLst>
          </p:nvPr>
        </p:nvGraphicFramePr>
        <p:xfrm>
          <a:off x="5029200" y="2971800"/>
          <a:ext cx="3886201" cy="3627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70489"/>
                <a:gridCol w="1015712"/>
              </a:tblGrid>
              <a:tr h="5061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Major</a:t>
                      </a:r>
                      <a:r>
                        <a:rPr lang="en-US" sz="1600" baseline="0" dirty="0" smtClean="0"/>
                        <a:t> systematic uncertainties (%)</a:t>
                      </a:r>
                    </a:p>
                    <a:p>
                      <a:pPr marL="0" marR="0" indent="0" algn="ctr" defTabSz="434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accent1"/>
                          </a:solidFill>
                        </a:rPr>
                        <a:t>(STAR preliminary)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293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Geometrical acceptance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+1.7</a:t>
                      </a:r>
                      <a:br>
                        <a:rPr lang="en-US" sz="1100" dirty="0" smtClean="0"/>
                      </a:b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smtClean="0"/>
                        <a:t>-3.0</a:t>
                      </a:r>
                      <a:endParaRPr lang="en-US" sz="1100" dirty="0"/>
                    </a:p>
                  </a:txBody>
                  <a:tcPr/>
                </a:tc>
              </a:tr>
              <a:tr h="37293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Trigger efficiency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+1.1</a:t>
                      </a:r>
                      <a:r>
                        <a:rPr lang="en-US" sz="11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smtClean="0"/>
                        <a:t>-3.6</a:t>
                      </a:r>
                      <a:endParaRPr lang="en-US" sz="1100" dirty="0"/>
                    </a:p>
                  </a:txBody>
                  <a:tcPr/>
                </a:tc>
              </a:tr>
              <a:tr h="29301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Tracking efficiency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11.8</a:t>
                      </a:r>
                      <a:endParaRPr lang="en-US" sz="1600" dirty="0"/>
                    </a:p>
                  </a:txBody>
                  <a:tcPr/>
                </a:tc>
              </a:tr>
              <a:tr h="37293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TPC electron identification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+4.0</a:t>
                      </a:r>
                      <a:r>
                        <a:rPr lang="en-US" sz="1100" dirty="0"/>
                        <a:t/>
                      </a:r>
                      <a:br>
                        <a:rPr lang="en-US" sz="1100" dirty="0"/>
                      </a:br>
                      <a:r>
                        <a:rPr lang="en-US" sz="1100" dirty="0" smtClean="0"/>
                        <a:t>-6.4</a:t>
                      </a:r>
                      <a:endParaRPr lang="en-US" sz="1100" dirty="0"/>
                    </a:p>
                  </a:txBody>
                  <a:tcPr/>
                </a:tc>
              </a:tr>
              <a:tr h="29301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TPC-BEMC</a:t>
                      </a:r>
                      <a:r>
                        <a:rPr lang="en-US" sz="1600" baseline="0" dirty="0" smtClean="0"/>
                        <a:t> m</a:t>
                      </a:r>
                      <a:r>
                        <a:rPr lang="en-US" sz="1600" dirty="0" smtClean="0"/>
                        <a:t>atching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34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5.4</a:t>
                      </a:r>
                      <a:endParaRPr lang="en-US" sz="1600" dirty="0"/>
                    </a:p>
                  </a:txBody>
                  <a:tcPr/>
                </a:tc>
              </a:tr>
              <a:tr h="29301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BEMC electron</a:t>
                      </a:r>
                      <a:r>
                        <a:rPr lang="en-US" sz="1600" baseline="0" dirty="0" smtClean="0"/>
                        <a:t> identification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34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5.9</a:t>
                      </a:r>
                      <a:endParaRPr lang="en-US" sz="1600" baseline="0" dirty="0"/>
                    </a:p>
                  </a:txBody>
                  <a:tcPr/>
                </a:tc>
              </a:tr>
              <a:tr h="29301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Embedding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err="1" smtClean="0"/>
                        <a:t>p</a:t>
                      </a:r>
                      <a:r>
                        <a:rPr lang="en-US" sz="1600" baseline="-25000" dirty="0" err="1" smtClean="0"/>
                        <a:t>T</a:t>
                      </a:r>
                      <a:r>
                        <a:rPr lang="en-US" sz="1600" dirty="0" smtClean="0"/>
                        <a:t> and y shapes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34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2.1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293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Signal</a:t>
                      </a:r>
                      <a:r>
                        <a:rPr lang="en-US" sz="1600" baseline="0" dirty="0" smtClean="0"/>
                        <a:t> extraction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34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+4.8</a:t>
                      </a:r>
                      <a:br>
                        <a:rPr kumimoji="0" lang="en-US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en-US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 -18</a:t>
                      </a:r>
                      <a:endParaRPr kumimoji="0" lang="en-US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728045"/>
              </p:ext>
            </p:extLst>
          </p:nvPr>
        </p:nvGraphicFramePr>
        <p:xfrm>
          <a:off x="5029200" y="1143000"/>
          <a:ext cx="3881536" cy="151982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881536"/>
              </a:tblGrid>
              <a:tr h="346347">
                <a:tc>
                  <a:txBody>
                    <a:bodyPr/>
                    <a:lstStyle/>
                    <a:p>
                      <a:pPr marL="0" marR="0" indent="0" algn="ctr" defTabSz="434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ϒ</a:t>
                      </a:r>
                      <a:r>
                        <a:rPr lang="en-US" sz="1600" dirty="0" smtClean="0"/>
                        <a:t> cross section</a:t>
                      </a:r>
                      <a:r>
                        <a:rPr lang="en-US" sz="1600" dirty="0" smtClean="0">
                          <a:solidFill>
                            <a:srgbClr val="6699FF"/>
                          </a:solidFill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(STAR preliminary)</a:t>
                      </a:r>
                    </a:p>
                  </a:txBody>
                  <a:tcPr/>
                </a:tc>
              </a:tr>
              <a:tr h="979679">
                <a:tc>
                  <a:txBody>
                    <a:bodyPr/>
                    <a:lstStyle/>
                    <a:p>
                      <a:pPr marL="0" marR="0" indent="0" algn="l" defTabSz="434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U+U 193 </a:t>
                      </a:r>
                      <a:r>
                        <a:rPr lang="en-US" sz="1600" b="1" dirty="0" err="1" smtClean="0"/>
                        <a:t>GeV</a:t>
                      </a:r>
                      <a:r>
                        <a:rPr lang="en-US" sz="1600" b="1" dirty="0" smtClean="0"/>
                        <a:t>, 0-60% centrality</a:t>
                      </a:r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r>
                        <a:rPr lang="en-US" sz="1100" dirty="0" smtClean="0"/>
                        <a:t>                                                      stat.         </a:t>
                      </a:r>
                      <a:r>
                        <a:rPr lang="en-US" sz="1100" dirty="0" err="1" smtClean="0"/>
                        <a:t>syst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2568852"/>
              </p:ext>
            </p:extLst>
          </p:nvPr>
        </p:nvGraphicFramePr>
        <p:xfrm>
          <a:off x="5334000" y="1828299"/>
          <a:ext cx="3226866" cy="686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Equation" r:id="rId4" imgW="2324100" imgH="495300" progId="Equation.3">
                  <p:embed/>
                </p:oleObj>
              </mc:Choice>
              <mc:Fallback>
                <p:oleObj name="Equation" r:id="rId4" imgW="23241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4000" y="1828299"/>
                        <a:ext cx="3226866" cy="6863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0" y="5943600"/>
            <a:ext cx="2909345" cy="923330"/>
            <a:chOff x="0" y="5943600"/>
            <a:chExt cx="2909345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0" y="5943600"/>
              <a:ext cx="290934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Expected T is extrapolated </a:t>
              </a:r>
              <a:br>
                <a:rPr lang="en-US" dirty="0" smtClean="0"/>
              </a:br>
              <a:r>
                <a:rPr lang="en-US" dirty="0" smtClean="0"/>
                <a:t>from ISR, CDF and CMS</a:t>
              </a:r>
              <a:br>
                <a:rPr lang="en-US" dirty="0" smtClean="0"/>
              </a:br>
              <a:r>
                <a:rPr lang="en-US" dirty="0" err="1" smtClean="0"/>
                <a:t>pp</a:t>
              </a:r>
              <a:r>
                <a:rPr lang="en-US" dirty="0" smtClean="0"/>
                <a:t> (</a:t>
              </a:r>
              <a:r>
                <a:rPr lang="en-US" dirty="0" err="1" smtClean="0"/>
                <a:t>pp</a:t>
              </a:r>
              <a:r>
                <a:rPr lang="en-US" dirty="0" smtClean="0"/>
                <a:t>) results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6690" y="6290180"/>
              <a:ext cx="1977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_</a:t>
              </a:r>
              <a:endParaRPr lang="en-US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990600"/>
            <a:ext cx="4445000" cy="42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55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ja-JP" dirty="0" smtClean="0">
                <a:ea typeface="MS PGothic" pitchFamily="34" charset="-128"/>
              </a:rPr>
              <a:t>Lessons from </a:t>
            </a:r>
            <a:r>
              <a:rPr lang="en-US" altLang="ja-JP" dirty="0">
                <a:latin typeface="Times New Roman"/>
                <a:ea typeface="MS PGothic" pitchFamily="34" charset="-128"/>
                <a:cs typeface="Times New Roman"/>
              </a:rPr>
              <a:t>J/</a:t>
            </a:r>
            <a:r>
              <a:rPr lang="el-GR" dirty="0">
                <a:latin typeface="Times New Roman"/>
                <a:cs typeface="Times New Roman"/>
              </a:rPr>
              <a:t>ψ</a:t>
            </a:r>
            <a:endParaRPr lang="en-US" b="0" dirty="0"/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76200" y="1600200"/>
            <a:ext cx="5638800" cy="441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Cold nuclear matter effects</a:t>
            </a:r>
            <a:endParaRPr lang="en-US" sz="2400" dirty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Nuclear shadowing </a:t>
            </a:r>
            <a:br>
              <a:rPr lang="en-US" sz="2000" dirty="0" smtClean="0"/>
            </a:br>
            <a:r>
              <a:rPr lang="en-US" sz="2000" dirty="0" smtClean="0"/>
              <a:t>(PDF modification in the nucleus)</a:t>
            </a:r>
            <a:endParaRPr lang="en-US" sz="2000" dirty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/>
              <a:t>Initial state energy loss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Co-mover absorption</a:t>
            </a:r>
          </a:p>
          <a:p>
            <a:pPr lvl="3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2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Hot</a:t>
            </a:r>
            <a:r>
              <a:rPr lang="en-US" sz="2400" dirty="0"/>
              <a:t>/dense medium effects 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Coalescence of uncorrelated </a:t>
            </a:r>
            <a:br>
              <a:rPr lang="en-US" sz="2000" dirty="0" smtClean="0"/>
            </a:br>
            <a:r>
              <a:rPr lang="en-US" sz="2000" dirty="0" smtClean="0"/>
              <a:t>charm and bottom pairs.</a:t>
            </a:r>
          </a:p>
          <a:p>
            <a:pPr lvl="3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990602"/>
            <a:ext cx="3505200" cy="2694796"/>
          </a:xfrm>
          <a:prstGeom prst="rect">
            <a:avLst/>
          </a:prstGeom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/>
          <a:srcRect l="5177" t="3093" r="4438" b="4125"/>
          <a:stretch>
            <a:fillRect/>
          </a:stretch>
        </p:blipFill>
        <p:spPr bwMode="auto">
          <a:xfrm>
            <a:off x="5715000" y="3657600"/>
            <a:ext cx="3352800" cy="246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239000" y="4800600"/>
            <a:ext cx="1677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STAR preliminary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0841" y="4267200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Au+Au</a:t>
            </a:r>
            <a:endParaRPr lang="en-US" sz="1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21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856"/>
    </mc:Choice>
    <mc:Fallback xmlns="">
      <p:transition advTm="5385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ja-JP" dirty="0" smtClean="0">
                <a:ea typeface="MS PGothic" pitchFamily="34" charset="-128"/>
              </a:rPr>
              <a:t>Lessons from </a:t>
            </a:r>
            <a:r>
              <a:rPr lang="en-US" altLang="ja-JP" dirty="0">
                <a:latin typeface="Times New Roman"/>
                <a:ea typeface="MS PGothic" pitchFamily="34" charset="-128"/>
                <a:cs typeface="Times New Roman"/>
              </a:rPr>
              <a:t>J/</a:t>
            </a:r>
            <a:r>
              <a:rPr lang="el-GR" dirty="0">
                <a:latin typeface="Times New Roman"/>
                <a:cs typeface="Times New Roman"/>
              </a:rPr>
              <a:t>ψ</a:t>
            </a:r>
            <a:endParaRPr lang="en-US" b="0" dirty="0"/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76200" y="1600200"/>
            <a:ext cx="5638800" cy="441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Cold nuclear matter effects</a:t>
            </a:r>
            <a:endParaRPr lang="en-US" sz="2400" dirty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Nuclear shadowing </a:t>
            </a:r>
            <a:br>
              <a:rPr lang="en-US" sz="2000" dirty="0" smtClean="0"/>
            </a:br>
            <a:r>
              <a:rPr lang="en-US" sz="2000" dirty="0" smtClean="0"/>
              <a:t>(PDF modification in the nucleus)</a:t>
            </a:r>
            <a:endParaRPr lang="en-US" sz="2000" dirty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/>
              <a:t>Initial state energy loss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Co-mover absorption</a:t>
            </a:r>
          </a:p>
          <a:p>
            <a:pPr lvl="3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2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Hot</a:t>
            </a:r>
            <a:r>
              <a:rPr lang="en-US" sz="2400" dirty="0"/>
              <a:t>/dense medium effects 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Coalescence of uncorrelated </a:t>
            </a:r>
            <a:br>
              <a:rPr lang="en-US" sz="2000" dirty="0" smtClean="0"/>
            </a:br>
            <a:r>
              <a:rPr lang="en-US" sz="2000" dirty="0" smtClean="0"/>
              <a:t>charm and bottom pairs.</a:t>
            </a:r>
          </a:p>
          <a:p>
            <a:pPr lvl="3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200" dirty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/>
              <a:t>Feed-down</a:t>
            </a:r>
          </a:p>
          <a:p>
            <a:pPr marL="700520" lvl="1" indent="-377979">
              <a:defRPr/>
            </a:pPr>
            <a:r>
              <a:rPr lang="en-US" altLang="ja-JP" sz="2000" dirty="0">
                <a:latin typeface="Symbol" pitchFamily="18" charset="2"/>
                <a:ea typeface="MS PGothic" pitchFamily="34" charset="-128"/>
              </a:rPr>
              <a:t>c</a:t>
            </a:r>
            <a:r>
              <a:rPr lang="en-US" altLang="ja-JP" sz="2000" baseline="-25000" dirty="0">
                <a:ea typeface="MS PGothic" pitchFamily="34" charset="-128"/>
              </a:rPr>
              <a:t>c</a:t>
            </a:r>
            <a:r>
              <a:rPr lang="en-US" altLang="ja-JP" sz="2000" dirty="0">
                <a:ea typeface="MS PGothic" pitchFamily="34" charset="-128"/>
              </a:rPr>
              <a:t>, </a:t>
            </a:r>
            <a:r>
              <a:rPr lang="el-GR" sz="2000" dirty="0">
                <a:latin typeface="Times New Roman"/>
                <a:cs typeface="Times New Roman"/>
              </a:rPr>
              <a:t>ψ</a:t>
            </a:r>
            <a:r>
              <a:rPr lang="en-US" altLang="ja-JP" sz="2000" dirty="0">
                <a:ea typeface="MS PGothic" pitchFamily="34" charset="-128"/>
              </a:rPr>
              <a:t>’, B-meson decay to </a:t>
            </a:r>
            <a:r>
              <a:rPr lang="en-US" altLang="ja-JP" sz="2000" dirty="0">
                <a:latin typeface="Times New Roman"/>
                <a:ea typeface="MS PGothic" pitchFamily="34" charset="-128"/>
                <a:cs typeface="Times New Roman"/>
              </a:rPr>
              <a:t>J/</a:t>
            </a:r>
            <a:r>
              <a:rPr lang="el-GR" sz="2000" dirty="0" smtClean="0">
                <a:latin typeface="Times New Roman"/>
                <a:cs typeface="Times New Roman"/>
              </a:rPr>
              <a:t>ψ</a:t>
            </a:r>
            <a:endParaRPr lang="en-US" sz="2000" dirty="0" smtClean="0"/>
          </a:p>
          <a:p>
            <a:pPr marL="0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990602"/>
            <a:ext cx="3505200" cy="2694796"/>
          </a:xfrm>
          <a:prstGeom prst="rect">
            <a:avLst/>
          </a:prstGeom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/>
          <a:srcRect l="5177" t="3093" r="4438" b="4125"/>
          <a:stretch>
            <a:fillRect/>
          </a:stretch>
        </p:blipFill>
        <p:spPr bwMode="auto">
          <a:xfrm>
            <a:off x="5715000" y="3657600"/>
            <a:ext cx="3352800" cy="246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239000" y="4800600"/>
            <a:ext cx="1677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STAR preliminary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0841" y="4267200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Au+Au</a:t>
            </a:r>
            <a:endParaRPr lang="en-US" sz="1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530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856"/>
    </mc:Choice>
    <mc:Fallback xmlns="">
      <p:transition advTm="5385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ja-JP" dirty="0" smtClean="0">
                <a:ea typeface="MS PGothic" pitchFamily="34" charset="-128"/>
              </a:rPr>
              <a:t>Lessons </a:t>
            </a:r>
            <a:r>
              <a:rPr lang="en-US" altLang="ja-JP" dirty="0">
                <a:ea typeface="MS PGothic" pitchFamily="34" charset="-128"/>
              </a:rPr>
              <a:t>from </a:t>
            </a:r>
            <a:r>
              <a:rPr lang="en-US" altLang="ja-JP" dirty="0">
                <a:latin typeface="Times New Roman"/>
                <a:ea typeface="MS PGothic" pitchFamily="34" charset="-128"/>
                <a:cs typeface="Times New Roman"/>
              </a:rPr>
              <a:t>J/</a:t>
            </a:r>
            <a:r>
              <a:rPr lang="el-GR" dirty="0">
                <a:latin typeface="Times New Roman"/>
                <a:cs typeface="Times New Roman"/>
              </a:rPr>
              <a:t>ψ</a:t>
            </a:r>
            <a:endParaRPr lang="en-US" b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990602"/>
            <a:ext cx="3505200" cy="2694796"/>
          </a:xfrm>
          <a:prstGeom prst="rect">
            <a:avLst/>
          </a:prstGeom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/>
          <a:srcRect l="5177" t="3093" r="4438" b="4125"/>
          <a:stretch>
            <a:fillRect/>
          </a:stretch>
        </p:blipFill>
        <p:spPr bwMode="auto">
          <a:xfrm>
            <a:off x="5715000" y="3657600"/>
            <a:ext cx="3352800" cy="246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ounded Rectangle 10"/>
          <p:cNvSpPr/>
          <p:nvPr/>
        </p:nvSpPr>
        <p:spPr bwMode="auto">
          <a:xfrm>
            <a:off x="838200" y="6096000"/>
            <a:ext cx="7543800" cy="5334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 smtClean="0"/>
              <a:t>Contribution of different effects is not well understood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9000" y="4800600"/>
            <a:ext cx="1677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STAR preliminary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Content Placeholder 10"/>
          <p:cNvSpPr txBox="1">
            <a:spLocks/>
          </p:cNvSpPr>
          <p:nvPr/>
        </p:nvSpPr>
        <p:spPr>
          <a:xfrm>
            <a:off x="76200" y="1600200"/>
            <a:ext cx="5638800" cy="441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Cold nuclear matter effects</a:t>
            </a:r>
            <a:endParaRPr lang="en-US" sz="2400" dirty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Nuclear shadowing </a:t>
            </a:r>
            <a:br>
              <a:rPr lang="en-US" sz="2000" dirty="0" smtClean="0"/>
            </a:br>
            <a:r>
              <a:rPr lang="en-US" sz="2000" dirty="0" smtClean="0"/>
              <a:t>(PDF modification in the nucleus)</a:t>
            </a:r>
            <a:endParaRPr lang="en-US" sz="2000" dirty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/>
              <a:t>Initial state energy loss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Co-mover absorption</a:t>
            </a:r>
          </a:p>
          <a:p>
            <a:pPr lvl="3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2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Hot</a:t>
            </a:r>
            <a:r>
              <a:rPr lang="en-US" sz="2400" dirty="0"/>
              <a:t>/dense medium effects 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Coalescence of uncorrelated </a:t>
            </a:r>
            <a:br>
              <a:rPr lang="en-US" sz="2000" dirty="0" smtClean="0"/>
            </a:br>
            <a:r>
              <a:rPr lang="en-US" sz="2000" dirty="0" smtClean="0"/>
              <a:t>charm and bottom pairs.</a:t>
            </a:r>
          </a:p>
          <a:p>
            <a:pPr lvl="3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200" dirty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/>
              <a:t>Feed-down</a:t>
            </a:r>
          </a:p>
          <a:p>
            <a:pPr marL="700520" lvl="1" indent="-377979">
              <a:defRPr/>
            </a:pPr>
            <a:r>
              <a:rPr lang="en-US" altLang="ja-JP" sz="2000" dirty="0">
                <a:latin typeface="Symbol" pitchFamily="18" charset="2"/>
                <a:ea typeface="MS PGothic" pitchFamily="34" charset="-128"/>
              </a:rPr>
              <a:t>c</a:t>
            </a:r>
            <a:r>
              <a:rPr lang="en-US" altLang="ja-JP" sz="2000" baseline="-25000" dirty="0">
                <a:ea typeface="MS PGothic" pitchFamily="34" charset="-128"/>
              </a:rPr>
              <a:t>c</a:t>
            </a:r>
            <a:r>
              <a:rPr lang="en-US" altLang="ja-JP" sz="2000" dirty="0">
                <a:ea typeface="MS PGothic" pitchFamily="34" charset="-128"/>
              </a:rPr>
              <a:t>, </a:t>
            </a:r>
            <a:r>
              <a:rPr lang="el-GR" sz="2000" dirty="0">
                <a:latin typeface="Times New Roman"/>
                <a:cs typeface="Times New Roman"/>
              </a:rPr>
              <a:t>ψ</a:t>
            </a:r>
            <a:r>
              <a:rPr lang="en-US" altLang="ja-JP" sz="2000" dirty="0">
                <a:ea typeface="MS PGothic" pitchFamily="34" charset="-128"/>
              </a:rPr>
              <a:t>’, B-meson decay to </a:t>
            </a:r>
            <a:r>
              <a:rPr lang="en-US" altLang="ja-JP" sz="2000" dirty="0">
                <a:latin typeface="Times New Roman"/>
                <a:ea typeface="MS PGothic" pitchFamily="34" charset="-128"/>
                <a:cs typeface="Times New Roman"/>
              </a:rPr>
              <a:t>J/</a:t>
            </a:r>
            <a:r>
              <a:rPr lang="el-GR" sz="2000" dirty="0" smtClean="0">
                <a:latin typeface="Times New Roman"/>
                <a:cs typeface="Times New Roman"/>
              </a:rPr>
              <a:t>ψ</a:t>
            </a:r>
            <a:endParaRPr lang="en-US" sz="2000" dirty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470841" y="4267200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Au+Au</a:t>
            </a:r>
            <a:endParaRPr lang="en-US" sz="1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737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856"/>
    </mc:Choice>
    <mc:Fallback xmlns="">
      <p:transition advTm="5385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 measurements at RHIC</a:t>
            </a:r>
            <a:endParaRPr lang="en-US" b="0" dirty="0"/>
          </a:p>
        </p:txBody>
      </p:sp>
      <p:sp>
        <p:nvSpPr>
          <p:cNvPr id="18" name="Content Placeholder 10"/>
          <p:cNvSpPr txBox="1">
            <a:spLocks/>
          </p:cNvSpPr>
          <p:nvPr/>
        </p:nvSpPr>
        <p:spPr>
          <a:xfrm>
            <a:off x="76200" y="1066800"/>
            <a:ext cx="9067800" cy="563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 co-mover absorption is negligible at RHIC energies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(1S) is </a:t>
            </a:r>
            <a:r>
              <a:rPr lang="en-US" sz="2000" dirty="0"/>
              <a:t>tightly bound, larger kinematic </a:t>
            </a:r>
            <a:r>
              <a:rPr lang="en-US" sz="2000" dirty="0" smtClean="0"/>
              <a:t>threshold.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5-10 times smaller than for J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/</a:t>
            </a:r>
            <a:r>
              <a:rPr lang="el-GR" sz="2000" dirty="0" smtClean="0">
                <a:cs typeface="Arial"/>
              </a:rPr>
              <a:t>ψ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n-US" sz="2000" dirty="0" smtClean="0"/>
              <a:t>σ~0.2 </a:t>
            </a:r>
            <a:r>
              <a:rPr lang="en-US" sz="2000" dirty="0" err="1" smtClean="0"/>
              <a:t>mb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r>
              <a:rPr lang="en-US" sz="1600" b="1" dirty="0" smtClean="0">
                <a:solidFill>
                  <a:srgbClr val="008080"/>
                </a:solidFill>
              </a:rPr>
              <a:t>Lin </a:t>
            </a:r>
            <a:r>
              <a:rPr lang="en-US" sz="1600" b="1" dirty="0">
                <a:solidFill>
                  <a:srgbClr val="008080"/>
                </a:solidFill>
              </a:rPr>
              <a:t>&amp; </a:t>
            </a:r>
            <a:r>
              <a:rPr lang="en-US" sz="1600" b="1" dirty="0" err="1">
                <a:solidFill>
                  <a:srgbClr val="008080"/>
                </a:solidFill>
              </a:rPr>
              <a:t>Ko</a:t>
            </a:r>
            <a:r>
              <a:rPr lang="en-US" sz="1600" b="1" dirty="0">
                <a:solidFill>
                  <a:srgbClr val="008080"/>
                </a:solidFill>
              </a:rPr>
              <a:t>, PLB 503 (2001) 104 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 </a:t>
            </a:r>
            <a:r>
              <a:rPr lang="en-US" sz="2400" dirty="0"/>
              <a:t> </a:t>
            </a:r>
            <a:r>
              <a:rPr lang="en-US" sz="2400" dirty="0" smtClean="0"/>
              <a:t>recombination </a:t>
            </a:r>
            <a:r>
              <a:rPr lang="en-US" sz="2400" dirty="0"/>
              <a:t>→ </a:t>
            </a:r>
            <a:r>
              <a:rPr lang="en-US" sz="2400" dirty="0" smtClean="0"/>
              <a:t>negligible at </a:t>
            </a:r>
            <a:r>
              <a:rPr lang="en-US" sz="2400" dirty="0"/>
              <a:t>RHIC: </a:t>
            </a:r>
            <a:endParaRPr lang="en-US" sz="2400" dirty="0" smtClean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err="1" smtClean="0"/>
              <a:t>σ</a:t>
            </a:r>
            <a:r>
              <a:rPr lang="en-US" sz="2000" baseline="-25000" dirty="0" err="1" smtClean="0"/>
              <a:t>cc</a:t>
            </a:r>
            <a:r>
              <a:rPr lang="en-US" sz="2000" dirty="0" smtClean="0"/>
              <a:t> </a:t>
            </a:r>
            <a:r>
              <a:rPr lang="en-US" sz="2000" dirty="0"/>
              <a:t>~</a:t>
            </a:r>
            <a:r>
              <a:rPr lang="en-US" sz="2000" dirty="0" smtClean="0"/>
              <a:t>800 </a:t>
            </a:r>
            <a:r>
              <a:rPr lang="en-US" sz="2000" dirty="0" err="1" smtClean="0"/>
              <a:t>μb</a:t>
            </a:r>
            <a:r>
              <a:rPr lang="en-US" sz="2000" dirty="0" smtClean="0"/>
              <a:t> </a:t>
            </a:r>
            <a:r>
              <a:rPr lang="en-US" sz="2000" dirty="0"/>
              <a:t>&gt;&gt; </a:t>
            </a:r>
            <a:r>
              <a:rPr lang="en-US" sz="2000" dirty="0" err="1"/>
              <a:t>σ</a:t>
            </a:r>
            <a:r>
              <a:rPr lang="en-US" sz="2000" baseline="-25000" dirty="0" err="1"/>
              <a:t>bb</a:t>
            </a:r>
            <a:r>
              <a:rPr lang="en-US" sz="2000" dirty="0"/>
              <a:t> </a:t>
            </a:r>
            <a:r>
              <a:rPr lang="en-US" sz="2000" dirty="0" smtClean="0"/>
              <a:t>~ (</a:t>
            </a:r>
            <a:r>
              <a:rPr lang="en-US" sz="2000" dirty="0"/>
              <a:t>1-2</a:t>
            </a:r>
            <a:r>
              <a:rPr lang="en-US" sz="2000" dirty="0" smtClean="0"/>
              <a:t>) </a:t>
            </a:r>
            <a:r>
              <a:rPr lang="en-US" sz="2000" dirty="0" err="1" smtClean="0"/>
              <a:t>μb</a:t>
            </a:r>
            <a:r>
              <a:rPr lang="en-US" sz="2000" dirty="0" smtClean="0"/>
              <a:t> </a:t>
            </a:r>
            <a:endParaRPr lang="en-US" sz="2000" dirty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 </a:t>
            </a:r>
            <a:r>
              <a:rPr lang="en-US" sz="2400" dirty="0"/>
              <a:t> </a:t>
            </a:r>
            <a:r>
              <a:rPr lang="en-US" sz="2400" dirty="0" smtClean="0"/>
              <a:t>excited </a:t>
            </a:r>
            <a:r>
              <a:rPr lang="en-US" sz="2400" dirty="0"/>
              <a:t>states: </a:t>
            </a:r>
            <a:r>
              <a:rPr lang="en-US" sz="2400" dirty="0" smtClean="0"/>
              <a:t>test sequential suppression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 dirty="0" smtClean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 dirty="0"/>
          </a:p>
          <a:p>
            <a:pPr marL="457200" lvl="1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295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856"/>
    </mc:Choice>
    <mc:Fallback xmlns="">
      <p:transition advTm="5385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 measurements at RHIC</a:t>
            </a:r>
            <a:endParaRPr lang="en-US" b="0" dirty="0"/>
          </a:p>
        </p:txBody>
      </p:sp>
      <p:sp>
        <p:nvSpPr>
          <p:cNvPr id="18" name="Content Placeholder 10"/>
          <p:cNvSpPr txBox="1">
            <a:spLocks/>
          </p:cNvSpPr>
          <p:nvPr/>
        </p:nvSpPr>
        <p:spPr>
          <a:xfrm>
            <a:off x="76200" y="1066800"/>
            <a:ext cx="9067800" cy="563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 co-mover absorption is negligible at RHIC energies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(1S) is tightly </a:t>
            </a:r>
            <a:r>
              <a:rPr lang="en-US" sz="2000" dirty="0"/>
              <a:t>bound, larger kinematic </a:t>
            </a:r>
            <a:r>
              <a:rPr lang="en-US" sz="2000" dirty="0" smtClean="0"/>
              <a:t>threshold.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5-10 times smaller than for J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/</a:t>
            </a:r>
            <a:r>
              <a:rPr lang="el-GR" sz="2000" dirty="0" smtClean="0">
                <a:cs typeface="Arial"/>
              </a:rPr>
              <a:t>ψ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n-US" sz="2000" dirty="0" smtClean="0"/>
              <a:t>σ~0.2 </a:t>
            </a:r>
            <a:r>
              <a:rPr lang="en-US" sz="2000" dirty="0" err="1" smtClean="0"/>
              <a:t>mb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r>
              <a:rPr lang="en-US" sz="1600" b="1" dirty="0" smtClean="0">
                <a:solidFill>
                  <a:srgbClr val="008080"/>
                </a:solidFill>
              </a:rPr>
              <a:t>Lin </a:t>
            </a:r>
            <a:r>
              <a:rPr lang="en-US" sz="1600" b="1" dirty="0">
                <a:solidFill>
                  <a:srgbClr val="008080"/>
                </a:solidFill>
              </a:rPr>
              <a:t>&amp; </a:t>
            </a:r>
            <a:r>
              <a:rPr lang="en-US" sz="1600" b="1" dirty="0" err="1">
                <a:solidFill>
                  <a:srgbClr val="008080"/>
                </a:solidFill>
              </a:rPr>
              <a:t>Ko</a:t>
            </a:r>
            <a:r>
              <a:rPr lang="en-US" sz="1600" b="1" dirty="0">
                <a:solidFill>
                  <a:srgbClr val="008080"/>
                </a:solidFill>
              </a:rPr>
              <a:t>, PLB 503 (2001) 104 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 </a:t>
            </a:r>
            <a:r>
              <a:rPr lang="en-US" sz="2400" dirty="0"/>
              <a:t> </a:t>
            </a:r>
            <a:r>
              <a:rPr lang="en-US" sz="2400" dirty="0" smtClean="0"/>
              <a:t>recombination </a:t>
            </a:r>
            <a:r>
              <a:rPr lang="en-US" sz="2400" dirty="0"/>
              <a:t>→ </a:t>
            </a:r>
            <a:r>
              <a:rPr lang="en-US" sz="2400" dirty="0" smtClean="0"/>
              <a:t>negligible at </a:t>
            </a:r>
            <a:r>
              <a:rPr lang="en-US" sz="2400" dirty="0"/>
              <a:t>RHIC: </a:t>
            </a:r>
            <a:endParaRPr lang="en-US" sz="2400" dirty="0" smtClean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err="1" smtClean="0"/>
              <a:t>σ</a:t>
            </a:r>
            <a:r>
              <a:rPr lang="en-US" sz="2000" baseline="-25000" dirty="0" err="1" smtClean="0"/>
              <a:t>cc</a:t>
            </a:r>
            <a:r>
              <a:rPr lang="en-US" sz="2000" dirty="0" smtClean="0"/>
              <a:t> </a:t>
            </a:r>
            <a:r>
              <a:rPr lang="en-US" sz="2000" dirty="0"/>
              <a:t>~</a:t>
            </a:r>
            <a:r>
              <a:rPr lang="en-US" sz="2000" dirty="0" smtClean="0"/>
              <a:t>800 </a:t>
            </a:r>
            <a:r>
              <a:rPr lang="en-US" sz="2000" dirty="0" err="1" smtClean="0"/>
              <a:t>μb</a:t>
            </a:r>
            <a:r>
              <a:rPr lang="en-US" sz="2000" dirty="0" smtClean="0"/>
              <a:t> </a:t>
            </a:r>
            <a:r>
              <a:rPr lang="en-US" sz="2000" dirty="0"/>
              <a:t>&gt;&gt; </a:t>
            </a:r>
            <a:r>
              <a:rPr lang="en-US" sz="2000" dirty="0" err="1"/>
              <a:t>σ</a:t>
            </a:r>
            <a:r>
              <a:rPr lang="en-US" sz="2000" baseline="-25000" dirty="0" err="1"/>
              <a:t>bb</a:t>
            </a:r>
            <a:r>
              <a:rPr lang="en-US" sz="2000" dirty="0"/>
              <a:t> </a:t>
            </a:r>
            <a:r>
              <a:rPr lang="en-US" sz="2000" dirty="0" smtClean="0"/>
              <a:t>~ (</a:t>
            </a:r>
            <a:r>
              <a:rPr lang="en-US" sz="2000" dirty="0"/>
              <a:t>1-2</a:t>
            </a:r>
            <a:r>
              <a:rPr lang="en-US" sz="2000" dirty="0" smtClean="0"/>
              <a:t>) </a:t>
            </a:r>
            <a:r>
              <a:rPr lang="en-US" sz="2000" dirty="0" err="1" smtClean="0"/>
              <a:t>μb</a:t>
            </a:r>
            <a:r>
              <a:rPr lang="en-US" sz="2000" dirty="0" smtClean="0"/>
              <a:t> </a:t>
            </a:r>
            <a:endParaRPr lang="en-US" sz="2000" dirty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 </a:t>
            </a:r>
            <a:r>
              <a:rPr lang="en-US" sz="2400" dirty="0"/>
              <a:t> </a:t>
            </a:r>
            <a:r>
              <a:rPr lang="en-US" sz="2400" dirty="0" smtClean="0"/>
              <a:t>excited </a:t>
            </a:r>
            <a:r>
              <a:rPr lang="en-US" sz="2400" dirty="0"/>
              <a:t>states: </a:t>
            </a:r>
            <a:r>
              <a:rPr lang="en-US" sz="2400" dirty="0" smtClean="0"/>
              <a:t>test sequential suppression 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 dirty="0" smtClean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 dirty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 dirty="0" smtClean="0"/>
          </a:p>
          <a:p>
            <a:pPr marL="342900" lvl="1" indent="-342900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>
                <a:solidFill>
                  <a:srgbClr val="000066"/>
                </a:solidFill>
              </a:rPr>
              <a:t> measurements : a </a:t>
            </a:r>
            <a:r>
              <a:rPr lang="en-US" sz="2400" dirty="0">
                <a:solidFill>
                  <a:srgbClr val="000066"/>
                </a:solidFill>
              </a:rPr>
              <a:t>challenge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Low production rate 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Large acceptance, specific trigger needed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Feed-down still present: </a:t>
            </a:r>
            <a:r>
              <a:rPr lang="en-US" altLang="ja-JP" sz="2000" dirty="0" err="1" smtClean="0">
                <a:latin typeface="Symbol" pitchFamily="18" charset="2"/>
                <a:ea typeface="MS PGothic" pitchFamily="34" charset="-128"/>
              </a:rPr>
              <a:t>c</a:t>
            </a:r>
            <a:r>
              <a:rPr lang="en-US" altLang="ja-JP" sz="2000" baseline="-25000" dirty="0" err="1" smtClean="0">
                <a:ea typeface="MS PGothic" pitchFamily="34" charset="-128"/>
              </a:rPr>
              <a:t>b</a:t>
            </a:r>
            <a:r>
              <a:rPr lang="en-US" altLang="ja-JP" sz="2000" dirty="0">
                <a:ea typeface="MS PGothic" pitchFamily="34" charset="-128"/>
              </a:rPr>
              <a:t>, </a:t>
            </a:r>
            <a:r>
              <a:rPr lang="en-US" sz="2000" dirty="0" err="1">
                <a:latin typeface="Times New Roman"/>
                <a:cs typeface="Times New Roman"/>
              </a:rPr>
              <a:t>ϒ</a:t>
            </a:r>
            <a:r>
              <a:rPr lang="en-US" sz="2000" dirty="0"/>
              <a:t>(2S), </a:t>
            </a:r>
            <a:r>
              <a:rPr lang="en-US" sz="2000" dirty="0" err="1">
                <a:latin typeface="Times New Roman"/>
                <a:cs typeface="Times New Roman"/>
              </a:rPr>
              <a:t>ϒ</a:t>
            </a:r>
            <a:r>
              <a:rPr lang="en-US" sz="2000" dirty="0" smtClean="0"/>
              <a:t>(3S</a:t>
            </a:r>
            <a:r>
              <a:rPr lang="en-US" sz="2000" dirty="0"/>
              <a:t>) to </a:t>
            </a:r>
            <a:r>
              <a:rPr lang="en-US" sz="2000" dirty="0" err="1">
                <a:latin typeface="Times New Roman"/>
                <a:cs typeface="Times New Roman"/>
              </a:rPr>
              <a:t>ϒ</a:t>
            </a:r>
            <a:r>
              <a:rPr lang="en-US" sz="2000" dirty="0"/>
              <a:t>(1S) …</a:t>
            </a:r>
            <a:endParaRPr lang="en-US" sz="2400" dirty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 dirty="0" smtClean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1143000" y="4495800"/>
            <a:ext cx="6570136" cy="5334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 smtClean="0"/>
              <a:t> states provide a cleaner probe at RHIC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98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856"/>
    </mc:Choice>
    <mc:Fallback xmlns="">
      <p:transition advTm="5385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4.4"/>
</p:tagLst>
</file>

<file path=ppt/theme/theme1.xml><?xml version="1.0" encoding="utf-8"?>
<a:theme xmlns:a="http://schemas.openxmlformats.org/drawingml/2006/main" name="1_Alapértelmezett terv">
  <a:themeElements>
    <a:clrScheme name="1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41450</TotalTime>
  <Words>2229</Words>
  <Application>Microsoft Macintosh PowerPoint</Application>
  <PresentationFormat>On-screen Show (4:3)</PresentationFormat>
  <Paragraphs>472</Paragraphs>
  <Slides>42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1_Alapértelmezett terv</vt:lpstr>
      <vt:lpstr>Equation</vt:lpstr>
      <vt:lpstr>PowerPoint Presentation</vt:lpstr>
      <vt:lpstr>Quarkonia in the sQGP</vt:lpstr>
      <vt:lpstr>Quarkonia in the sQGP</vt:lpstr>
      <vt:lpstr>Lessons from J/ψ</vt:lpstr>
      <vt:lpstr>Lessons from J/ψ</vt:lpstr>
      <vt:lpstr>Lessons from J/ψ</vt:lpstr>
      <vt:lpstr>Lessons from J/ψ</vt:lpstr>
      <vt:lpstr> measurements at RHIC</vt:lpstr>
      <vt:lpstr> measurements at RHIC</vt:lpstr>
      <vt:lpstr>U+U: Higher energy densities</vt:lpstr>
      <vt:lpstr>RHIC/STAR</vt:lpstr>
      <vt:lpstr>1. Triggering on  events</vt:lpstr>
      <vt:lpstr>2. Finding electron tracks</vt:lpstr>
      <vt:lpstr>3. Matching tracks</vt:lpstr>
      <vt:lpstr>4. ID in the calorimeter</vt:lpstr>
      <vt:lpstr>STAR  measurements – summary</vt:lpstr>
      <vt:lpstr>STAR  measurements – summary</vt:lpstr>
      <vt:lpstr>STAR  measurements – summary</vt:lpstr>
      <vt:lpstr>STAR  measurements – summary</vt:lpstr>
      <vt:lpstr> in p+p – baseline</vt:lpstr>
      <vt:lpstr> in p+p – baseline and pQCD test</vt:lpstr>
      <vt:lpstr> RdAu – CNM effects</vt:lpstr>
      <vt:lpstr> RdAu – CNM effects</vt:lpstr>
      <vt:lpstr> x-section and pT-spectrum in U+U</vt:lpstr>
      <vt:lpstr>RAA : (1S+2S+3S) and (1S) </vt:lpstr>
      <vt:lpstr> RAA : Au+Au vs. U+U</vt:lpstr>
      <vt:lpstr> RAA : data vs. models</vt:lpstr>
      <vt:lpstr> RAA : data vs. models</vt:lpstr>
      <vt:lpstr> RAA  : RHIC &amp; LHC comparison</vt:lpstr>
      <vt:lpstr>Excited  states in Au+Au</vt:lpstr>
      <vt:lpstr>Excited  states in Au+Au</vt:lpstr>
      <vt:lpstr>Excited  states – LHC comparison</vt:lpstr>
      <vt:lpstr>Excited  states, U+U</vt:lpstr>
      <vt:lpstr>Excited  states, comparison</vt:lpstr>
      <vt:lpstr>Summary</vt:lpstr>
      <vt:lpstr>Outlook: Muon Telescope Detector</vt:lpstr>
      <vt:lpstr>Outlook: Muon Telescope Detector</vt:lpstr>
      <vt:lpstr>Thank You!</vt:lpstr>
      <vt:lpstr>Outlook: Heavy Flavor Tracker</vt:lpstr>
      <vt:lpstr>U+U acceptance and efficiency</vt:lpstr>
      <vt:lpstr>Rapp WBS &amp; SBS</vt:lpstr>
      <vt:lpstr> x-section and pT-spectrum in U+U</vt:lpstr>
    </vt:vector>
  </TitlesOfParts>
  <Manager/>
  <Company>Debreceni Egyetem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Heavy Flavor measurements at STAR</dc:title>
  <dc:subject/>
  <dc:creator>Vértesi Róbert</dc:creator>
  <cp:keywords/>
  <dc:description/>
  <cp:lastModifiedBy>Robert Vertesi</cp:lastModifiedBy>
  <cp:revision>1369</cp:revision>
  <dcterms:created xsi:type="dcterms:W3CDTF">2009-04-02T10:25:24Z</dcterms:created>
  <dcterms:modified xsi:type="dcterms:W3CDTF">2015-06-30T12:43:39Z</dcterms:modified>
  <cp:category/>
</cp:coreProperties>
</file>