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61" r:id="rId1"/>
  </p:sldMasterIdLst>
  <p:notesMasterIdLst>
    <p:notesMasterId r:id="rId31"/>
  </p:notesMasterIdLst>
  <p:handoutMasterIdLst>
    <p:handoutMasterId r:id="rId32"/>
  </p:handoutMasterIdLst>
  <p:sldIdLst>
    <p:sldId id="770" r:id="rId2"/>
    <p:sldId id="771" r:id="rId3"/>
    <p:sldId id="775" r:id="rId4"/>
    <p:sldId id="823" r:id="rId5"/>
    <p:sldId id="824" r:id="rId6"/>
    <p:sldId id="836" r:id="rId7"/>
    <p:sldId id="838" r:id="rId8"/>
    <p:sldId id="837" r:id="rId9"/>
    <p:sldId id="844" r:id="rId10"/>
    <p:sldId id="845" r:id="rId11"/>
    <p:sldId id="867" r:id="rId12"/>
    <p:sldId id="806" r:id="rId13"/>
    <p:sldId id="778" r:id="rId14"/>
    <p:sldId id="860" r:id="rId15"/>
    <p:sldId id="781" r:id="rId16"/>
    <p:sldId id="866" r:id="rId17"/>
    <p:sldId id="851" r:id="rId18"/>
    <p:sldId id="855" r:id="rId19"/>
    <p:sldId id="854" r:id="rId20"/>
    <p:sldId id="857" r:id="rId21"/>
    <p:sldId id="856" r:id="rId22"/>
    <p:sldId id="805" r:id="rId23"/>
    <p:sldId id="785" r:id="rId24"/>
    <p:sldId id="776" r:id="rId25"/>
    <p:sldId id="791" r:id="rId26"/>
    <p:sldId id="839" r:id="rId27"/>
    <p:sldId id="840" r:id="rId28"/>
    <p:sldId id="841" r:id="rId29"/>
    <p:sldId id="861" r:id="rId3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0000"/>
    <a:srgbClr val="663300"/>
    <a:srgbClr val="D60093"/>
    <a:srgbClr val="000099"/>
    <a:srgbClr val="FF6600"/>
    <a:srgbClr val="CC0000"/>
    <a:srgbClr val="0066FF"/>
    <a:srgbClr val="00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46" autoAdjust="0"/>
    <p:restoredTop sz="88557" autoAdjust="0"/>
  </p:normalViewPr>
  <p:slideViewPr>
    <p:cSldViewPr snapToObjects="1">
      <p:cViewPr varScale="1">
        <p:scale>
          <a:sx n="65" d="100"/>
          <a:sy n="65" d="100"/>
        </p:scale>
        <p:origin x="-53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402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notesViewPr>
    <p:cSldViewPr snapToObjects="1">
      <p:cViewPr varScale="1">
        <p:scale>
          <a:sx n="30" d="100"/>
          <a:sy n="30" d="100"/>
        </p:scale>
        <p:origin x="-2274" y="-96"/>
      </p:cViewPr>
      <p:guideLst>
        <p:guide orient="horz" pos="3024"/>
        <p:guide pos="2304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818EBE9F-D51A-41D6-B645-7A235F16FEA8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5844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0" tIns="48330" rIns="96660" bIns="48330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2A5E58D-02F5-4E00-9AFC-9D6AF88647E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84222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C63F5-A291-408F-97BF-0BE9A288D25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E186F3B-AA56-4F66-AB73-ED6D190D3277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731790-582E-420A-92EE-6B35C361970D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A6123-E436-4383-BEDE-FBB823BB668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pPr eaLnBrk="1" hangingPunct="1"/>
            <a:endParaRPr lang="zh-CN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7CA7AA-280F-4D9F-A263-BCCD46874194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1103B-2504-47D6-8CEF-688AA9D29AAE}" type="slidenum">
              <a:rPr lang="en-US"/>
              <a:pPr/>
              <a:t>17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85372" indent="-30206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208265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91571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174878" indent="-24165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658184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141490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624796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4108102" indent="-24165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09A0485-0120-4D9F-98D3-DAC5D833526A}" type="slidenum">
              <a:rPr lang="en-US" smtClean="0"/>
              <a:pPr eaLnBrk="1" hangingPunct="1"/>
              <a:t>18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centrality </a:t>
            </a:r>
            <a:r>
              <a:rPr lang="en-US" dirty="0" err="1" smtClean="0"/>
              <a:t>mistatchs</a:t>
            </a:r>
            <a:r>
              <a:rPr lang="en-US" baseline="0" dirty="0" smtClean="0"/>
              <a:t> between data and models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A5E58D-02F5-4E00-9AFC-9D6AF88647E5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76988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2E1103B-2504-47D6-8CEF-688AA9D29AAE}" type="slidenum">
              <a:rPr lang="en-US"/>
              <a:pPr/>
              <a:t>23</a:t>
            </a:fld>
            <a:endParaRPr lang="en-US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795F31-85A6-44D3-9507-96DCA209158A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253432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0BEEC67-DCC7-4965-8C1A-9E08541E6D0A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0622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FDFA5E-F035-433C-833F-E7045A880915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27097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2239E-CE53-4374-BC09-D7EFD1E009CE}" type="datetime1">
              <a:rPr lang="en-US" smtClean="0"/>
              <a:t>8/13/2012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smtClean="0"/>
              <a:t>Quark Matter 2012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1249BE-85FB-4BA3-A373-50736701E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575790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F5A59-9B7C-4D69-8019-7C6E0415DAFB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45177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B65EB6-7783-4C11-89C2-32F72FB0D226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5356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F851AE-CE1E-4052-AE2C-C15F8FD287C6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22166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09572C-702C-4973-AE82-7409146B3725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6509885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81AC5-AE27-43E1-A257-F1836C2964BC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71571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750E5-356C-4685-AD5F-31DDA1E8047A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6473571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8476A9-B275-4297-B6BB-921EFB603E60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655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2BF13-2071-4EE2-8B92-9DDCABE9A9DF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84934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7B94193-6EC1-4AA7-8211-FEF886C21268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Line 6"/>
          <p:cNvSpPr>
            <a:spLocks noChangeShapeType="1"/>
          </p:cNvSpPr>
          <p:nvPr userDrawn="1"/>
        </p:nvSpPr>
        <p:spPr bwMode="auto">
          <a:xfrm>
            <a:off x="757238" y="836613"/>
            <a:ext cx="7847012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pic>
        <p:nvPicPr>
          <p:cNvPr id="8" name="Picture 19" descr="starlogo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11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3963" r:id="rId2"/>
    <p:sldLayoutId id="2147483964" r:id="rId3"/>
    <p:sldLayoutId id="2147483965" r:id="rId4"/>
    <p:sldLayoutId id="2147483966" r:id="rId5"/>
    <p:sldLayoutId id="2147483967" r:id="rId6"/>
    <p:sldLayoutId id="2147483968" r:id="rId7"/>
    <p:sldLayoutId id="2147483969" r:id="rId8"/>
    <p:sldLayoutId id="2147483970" r:id="rId9"/>
    <p:sldLayoutId id="2147483971" r:id="rId10"/>
    <p:sldLayoutId id="2147483972" r:id="rId11"/>
    <p:sldLayoutId id="2147483974" r:id="rId12"/>
  </p:sldLayoutIdLst>
  <p:transition spd="slow">
    <p:randomBar dir="vert"/>
  </p:transition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gif"/><Relationship Id="rId13" Type="http://schemas.openxmlformats.org/officeDocument/2006/relationships/image" Target="../media/image48.gif"/><Relationship Id="rId3" Type="http://schemas.openxmlformats.org/officeDocument/2006/relationships/image" Target="../media/image10.png"/><Relationship Id="rId7" Type="http://schemas.openxmlformats.org/officeDocument/2006/relationships/image" Target="../media/image42.gif"/><Relationship Id="rId12" Type="http://schemas.openxmlformats.org/officeDocument/2006/relationships/image" Target="../media/image47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gif"/><Relationship Id="rId11" Type="http://schemas.openxmlformats.org/officeDocument/2006/relationships/image" Target="../media/image46.gif"/><Relationship Id="rId5" Type="http://schemas.openxmlformats.org/officeDocument/2006/relationships/image" Target="../media/image40.gif"/><Relationship Id="rId10" Type="http://schemas.openxmlformats.org/officeDocument/2006/relationships/image" Target="../media/image45.gif"/><Relationship Id="rId4" Type="http://schemas.openxmlformats.org/officeDocument/2006/relationships/image" Target="../media/image39.gif"/><Relationship Id="rId9" Type="http://schemas.openxmlformats.org/officeDocument/2006/relationships/image" Target="../media/image4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3.png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gif"/><Relationship Id="rId3" Type="http://schemas.openxmlformats.org/officeDocument/2006/relationships/image" Target="../media/image10.png"/><Relationship Id="rId7" Type="http://schemas.openxmlformats.org/officeDocument/2006/relationships/image" Target="../media/image62.gi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gif"/><Relationship Id="rId5" Type="http://schemas.openxmlformats.org/officeDocument/2006/relationships/image" Target="../media/image60.gif"/><Relationship Id="rId4" Type="http://schemas.openxmlformats.org/officeDocument/2006/relationships/image" Target="../media/image59.gif"/><Relationship Id="rId9" Type="http://schemas.openxmlformats.org/officeDocument/2006/relationships/image" Target="../media/image64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d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hyperlink" Target="https://indico.cern.ch/contributionDisplay.py?contribId=142&amp;sessionId=25&amp;confId=181055" TargetMode="External"/><Relationship Id="rId7" Type="http://schemas.openxmlformats.org/officeDocument/2006/relationships/hyperlink" Target="https://indico.cern.ch/contributionDisplay.py?contribId=313&amp;sessionId=37&amp;confId=181055" TargetMode="External"/><Relationship Id="rId2" Type="http://schemas.openxmlformats.org/officeDocument/2006/relationships/hyperlink" Target="https://indico.cern.ch/contributionDisplay.py?contribId=164&amp;sessionId=56&amp;confId=181055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ndico.cern.ch/contributionDisplay.py?contribId=144&amp;sessionId=37&amp;confId=181055" TargetMode="External"/><Relationship Id="rId5" Type="http://schemas.openxmlformats.org/officeDocument/2006/relationships/hyperlink" Target="https://indico.cern.ch/contributionDisplay.py?contribId=360&amp;sessionId=23&amp;confId=181055" TargetMode="External"/><Relationship Id="rId4" Type="http://schemas.openxmlformats.org/officeDocument/2006/relationships/hyperlink" Target="https://indico.cern.ch/contributionDisplay.py?contribId=375&amp;sessionId=5&amp;confId=181055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0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0.png"/><Relationship Id="rId4" Type="http://schemas.openxmlformats.org/officeDocument/2006/relationships/image" Target="../media/image8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134.png"/><Relationship Id="rId4" Type="http://schemas.openxmlformats.org/officeDocument/2006/relationships/image" Target="../media/image12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10.png"/><Relationship Id="rId7" Type="http://schemas.openxmlformats.org/officeDocument/2006/relationships/image" Target="../media/image21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gif"/><Relationship Id="rId5" Type="http://schemas.openxmlformats.org/officeDocument/2006/relationships/image" Target="../media/image19.gi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gif"/><Relationship Id="rId3" Type="http://schemas.openxmlformats.org/officeDocument/2006/relationships/image" Target="../media/image24.gif"/><Relationship Id="rId7" Type="http://schemas.openxmlformats.org/officeDocument/2006/relationships/image" Target="../media/image2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0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3" Type="http://schemas.openxmlformats.org/officeDocument/2006/relationships/image" Target="../media/image32.gif"/><Relationship Id="rId7" Type="http://schemas.openxmlformats.org/officeDocument/2006/relationships/image" Target="../media/image35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5" Type="http://schemas.openxmlformats.org/officeDocument/2006/relationships/image" Target="../media/image33.gif"/><Relationship Id="rId4" Type="http://schemas.openxmlformats.org/officeDocument/2006/relationships/image" Target="../media/image10.png"/><Relationship Id="rId9" Type="http://schemas.openxmlformats.org/officeDocument/2006/relationships/image" Target="../media/image3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B9153F0-28EB-4D79-952A-F785D9887A6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5408D7-8C04-4DE9-9F50-F3CA5A84EFD2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Quark Matter 2012</a:t>
            </a:r>
            <a:endParaRPr lang="en-US" altLang="zh-CN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" y="3922370"/>
            <a:ext cx="2067632" cy="1929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2" r="7909"/>
          <a:stretch/>
        </p:blipFill>
        <p:spPr bwMode="auto">
          <a:xfrm>
            <a:off x="6689879" y="3922371"/>
            <a:ext cx="2454121" cy="2464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5800" y="501789"/>
            <a:ext cx="77266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Heavy Flavor Results from </a:t>
            </a:r>
            <a:r>
              <a:rPr lang="en-US" sz="3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STAR</a:t>
            </a:r>
          </a:p>
          <a:p>
            <a:pPr algn="ctr"/>
            <a:endParaRPr lang="en-US" sz="3000" b="1" dirty="0">
              <a:solidFill>
                <a:srgbClr val="FF0000"/>
              </a:solidFill>
            </a:endParaRPr>
          </a:p>
          <a:p>
            <a:pPr algn="ctr"/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Wei </a:t>
            </a:r>
            <a:r>
              <a:rPr lang="en-US" sz="2200" b="1" dirty="0" err="1" smtClean="0">
                <a:latin typeface="Times New Roman" pitchFamily="18" charset="0"/>
                <a:cs typeface="Times New Roman" pitchFamily="18" charset="0"/>
              </a:rPr>
              <a:t>Xie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for STAR Collaboration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(PURDUE University, West Lafayette)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40280" y="2609790"/>
            <a:ext cx="530352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Motivation</a:t>
            </a:r>
            <a:endParaRPr lang="en-US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Open Heavy Flavor Production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 meson 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direct 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measurement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Non-photonic electron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Heavy </a:t>
            </a:r>
            <a:r>
              <a:rPr lang="en-US" sz="2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Quarkonia</a:t>
            </a: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Production</a:t>
            </a: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endParaRPr lang="en-US" sz="2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Upsilon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Heavy Flavor v</a:t>
            </a:r>
            <a:r>
              <a:rPr lang="en-US" sz="22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q"/>
            </a:pPr>
            <a:r>
              <a:rPr 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Summary and future perspective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dirty="0" smtClean="0">
              <a:solidFill>
                <a:srgbClr val="0000FF"/>
              </a:solidFill>
              <a:latin typeface="Biondi" pitchFamily="2" charset="0"/>
            </a:endParaRPr>
          </a:p>
          <a:p>
            <a:endParaRPr lang="en-US" dirty="0" smtClean="0"/>
          </a:p>
        </p:txBody>
      </p:sp>
      <p:pic>
        <p:nvPicPr>
          <p:cNvPr id="3074" name="Picture 2" descr="http://drupal.star.bnl.gov/STAR/files/userfiles/10/image/Miscellaneous/logos/SC-Banner-CMYK-whitethumb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8" y="5641994"/>
            <a:ext cx="2067632" cy="80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5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709160" y="731520"/>
            <a:ext cx="4434840" cy="478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Strong suppression at high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central collisions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D0, NPE results seems to be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consistent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kinematics </a:t>
            </a:r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smearing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&amp; charm/bottom mixing</a:t>
            </a:r>
            <a:endParaRPr lang="en-US" sz="2000" dirty="0" smtClean="0"/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Models with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radiative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energy loss alone underestimate the suppression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Uncertainty dominated by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result.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Compare with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spectra directly, if possible.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High quality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data from Run09 and Run12 are on disk.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158277"/>
            <a:ext cx="2133600" cy="365125"/>
          </a:xfrm>
        </p:spPr>
        <p:txBody>
          <a:bodyPr/>
          <a:lstStyle/>
          <a:p>
            <a:pPr>
              <a:defRPr/>
            </a:pPr>
            <a:fld id="{76A65C60-E60B-4F58-8E10-2AA5CF406FD8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10</a:t>
            </a:fld>
            <a:endParaRPr lang="en-US" altLang="zh-CN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320040" y="55710"/>
            <a:ext cx="8229600" cy="49293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Non-photonic Electron R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altLang="zh-CN" sz="2800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4854584" y="5563116"/>
            <a:ext cx="3741549" cy="9601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r>
              <a:rPr lang="en-US" sz="1200" b="1" dirty="0" smtClean="0">
                <a:latin typeface="Times New Roman" pitchFamily="18" charset="0"/>
              </a:rPr>
              <a:t>DGLV</a:t>
            </a:r>
            <a:r>
              <a:rPr lang="en-US" sz="1200" b="1" dirty="0">
                <a:latin typeface="Times New Roman" pitchFamily="18" charset="0"/>
              </a:rPr>
              <a:t>:  </a:t>
            </a:r>
            <a:r>
              <a:rPr lang="en-US" sz="1200" dirty="0" err="1">
                <a:latin typeface="Times New Roman" pitchFamily="18" charset="0"/>
              </a:rPr>
              <a:t>Djordjevic</a:t>
            </a:r>
            <a:r>
              <a:rPr lang="en-US" sz="1200" dirty="0">
                <a:latin typeface="Times New Roman" pitchFamily="18" charset="0"/>
              </a:rPr>
              <a:t>, PLB632, 81 (2006)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CUJET: </a:t>
            </a:r>
            <a:r>
              <a:rPr lang="en-US" sz="1200" dirty="0" err="1" smtClean="0">
                <a:latin typeface="Times New Roman" pitchFamily="18" charset="0"/>
                <a:cs typeface="Times New Roman" pitchFamily="18" charset="0"/>
              </a:rPr>
              <a:t>Buzzatti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, arXiv:1207.6020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T-Matrix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: Van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Hees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 et al., PRL100,192301(2008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1200" b="1" dirty="0" smtClean="0">
              <a:latin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en-US" sz="1200" b="1" dirty="0" smtClean="0">
                <a:latin typeface="Times New Roman" pitchFamily="18" charset="0"/>
              </a:rPr>
              <a:t>Coll. </a:t>
            </a:r>
            <a:r>
              <a:rPr lang="en-US" sz="1200" b="1" dirty="0" err="1" smtClean="0">
                <a:latin typeface="Times New Roman" pitchFamily="18" charset="0"/>
              </a:rPr>
              <a:t>Dissoc</a:t>
            </a:r>
            <a:r>
              <a:rPr lang="en-US" sz="1200" b="1" dirty="0" smtClean="0">
                <a:latin typeface="Times New Roman" pitchFamily="18" charset="0"/>
              </a:rPr>
              <a:t>.  </a:t>
            </a:r>
            <a:r>
              <a:rPr lang="en-US" sz="1200" dirty="0" smtClean="0">
                <a:latin typeface="Times New Roman" pitchFamily="18" charset="0"/>
              </a:rPr>
              <a:t>R. Sharma et al., PRC 80, 054902(2009). </a:t>
            </a: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r>
              <a:rPr lang="en-US" sz="1200" b="1" dirty="0" smtClean="0">
                <a:latin typeface="Times New Roman" pitchFamily="18" charset="0"/>
              </a:rPr>
              <a:t>Ads/CFT:  </a:t>
            </a:r>
            <a:r>
              <a:rPr lang="en-US" sz="1200" dirty="0" smtClean="0">
                <a:latin typeface="Times New Roman" pitchFamily="18" charset="0"/>
              </a:rPr>
              <a:t>W. Horowitz  </a:t>
            </a:r>
            <a:r>
              <a:rPr lang="en-US" sz="1200" dirty="0" err="1" smtClean="0">
                <a:latin typeface="Times New Roman" pitchFamily="18" charset="0"/>
              </a:rPr>
              <a:t>Ph.D</a:t>
            </a:r>
            <a:r>
              <a:rPr lang="en-US" sz="1200" dirty="0" smtClean="0">
                <a:latin typeface="Times New Roman" pitchFamily="18" charset="0"/>
              </a:rPr>
              <a:t> thesis. 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80000"/>
              </a:lnSpc>
              <a:buFont typeface="Arial" pitchFamily="34" charset="0"/>
              <a:buNone/>
            </a:pPr>
            <a:endParaRPr lang="en-US" sz="1500" dirty="0" smtClean="0">
              <a:latin typeface="Times New Roman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5720" y="566537"/>
            <a:ext cx="4421843" cy="2998721"/>
            <a:chOff x="0" y="628352"/>
            <a:chExt cx="4421843" cy="2998721"/>
          </a:xfrm>
        </p:grpSpPr>
        <p:pic>
          <p:nvPicPr>
            <p:cNvPr id="410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28352"/>
              <a:ext cx="4421843" cy="2998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9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2785" y="685800"/>
              <a:ext cx="1144001" cy="316905"/>
            </a:xfrm>
            <a:prstGeom prst="rect">
              <a:avLst/>
            </a:prstGeom>
            <a:noFill/>
          </p:spPr>
        </p:pic>
      </p:grpSp>
      <p:grpSp>
        <p:nvGrpSpPr>
          <p:cNvPr id="18" name="Group 17"/>
          <p:cNvGrpSpPr/>
          <p:nvPr/>
        </p:nvGrpSpPr>
        <p:grpSpPr>
          <a:xfrm>
            <a:off x="45720" y="576385"/>
            <a:ext cx="4415755" cy="2994593"/>
            <a:chOff x="0" y="1173673"/>
            <a:chExt cx="4415755" cy="2994593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173673"/>
              <a:ext cx="4415755" cy="299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1463040"/>
              <a:ext cx="1144001" cy="316905"/>
            </a:xfrm>
            <a:prstGeom prst="rect">
              <a:avLst/>
            </a:prstGeom>
            <a:noFill/>
          </p:spPr>
        </p:pic>
      </p:grpSp>
      <p:grpSp>
        <p:nvGrpSpPr>
          <p:cNvPr id="24" name="Group 23"/>
          <p:cNvGrpSpPr/>
          <p:nvPr/>
        </p:nvGrpSpPr>
        <p:grpSpPr>
          <a:xfrm>
            <a:off x="48820" y="587968"/>
            <a:ext cx="4410013" cy="2990698"/>
            <a:chOff x="5742" y="1153397"/>
            <a:chExt cx="4410013" cy="2990698"/>
          </a:xfrm>
        </p:grpSpPr>
        <p:pic>
          <p:nvPicPr>
            <p:cNvPr id="4103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2" y="1153397"/>
              <a:ext cx="4410013" cy="2990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941" y="1371600"/>
              <a:ext cx="1144001" cy="316905"/>
            </a:xfrm>
            <a:prstGeom prst="rect">
              <a:avLst/>
            </a:prstGeom>
            <a:noFill/>
          </p:spPr>
        </p:pic>
      </p:grpSp>
      <p:grpSp>
        <p:nvGrpSpPr>
          <p:cNvPr id="14" name="Group 13"/>
          <p:cNvGrpSpPr/>
          <p:nvPr/>
        </p:nvGrpSpPr>
        <p:grpSpPr>
          <a:xfrm>
            <a:off x="68677" y="598042"/>
            <a:ext cx="4398886" cy="2983152"/>
            <a:chOff x="43323" y="556424"/>
            <a:chExt cx="4398886" cy="2983152"/>
          </a:xfrm>
        </p:grpSpPr>
        <p:pic>
          <p:nvPicPr>
            <p:cNvPr id="3079" name="Picture 7" descr="C:\Users\wxie\Desktop\run10\QM2012\plots\Raa_0_10pct_hadronRaa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23" y="556424"/>
              <a:ext cx="4398886" cy="2983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7866" y="746244"/>
              <a:ext cx="1144001" cy="316905"/>
            </a:xfrm>
            <a:prstGeom prst="rect">
              <a:avLst/>
            </a:prstGeom>
            <a:noFill/>
          </p:spPr>
        </p:pic>
      </p:grpSp>
      <p:pic>
        <p:nvPicPr>
          <p:cNvPr id="5122" name="Picture 2" descr="C:\Users\wxie\Desktop\run10\QM2012\plots\Raa_0_10pct_hadronRaa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7" y="617237"/>
            <a:ext cx="4390156" cy="297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-7432" y="3505200"/>
            <a:ext cx="4764248" cy="3246120"/>
            <a:chOff x="-7432" y="3429000"/>
            <a:chExt cx="4764248" cy="3246120"/>
          </a:xfrm>
        </p:grpSpPr>
        <p:grpSp>
          <p:nvGrpSpPr>
            <p:cNvPr id="16" name="Group 15"/>
            <p:cNvGrpSpPr/>
            <p:nvPr/>
          </p:nvGrpSpPr>
          <p:grpSpPr>
            <a:xfrm>
              <a:off x="-7432" y="3429000"/>
              <a:ext cx="4764248" cy="3230927"/>
              <a:chOff x="-7432" y="3627073"/>
              <a:chExt cx="4764248" cy="3230927"/>
            </a:xfrm>
          </p:grpSpPr>
          <p:pic>
            <p:nvPicPr>
              <p:cNvPr id="3080" name="Picture 8" descr="C:\Users\wxie\Desktop\tmp\Raa_0_10pct_w_th1.gif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32" y="3627073"/>
                <a:ext cx="4764248" cy="32309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5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7395" y="4023360"/>
                <a:ext cx="1144001" cy="316905"/>
              </a:xfrm>
              <a:prstGeom prst="rect">
                <a:avLst/>
              </a:prstGeom>
              <a:noFill/>
            </p:spPr>
          </p:pic>
        </p:grpSp>
        <p:sp>
          <p:nvSpPr>
            <p:cNvPr id="51" name="Rectangle 50"/>
            <p:cNvSpPr/>
            <p:nvPr/>
          </p:nvSpPr>
          <p:spPr>
            <a:xfrm>
              <a:off x="29496" y="6526113"/>
              <a:ext cx="1554480" cy="149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-7432" y="3520677"/>
            <a:ext cx="4764545" cy="3231128"/>
            <a:chOff x="-7729" y="3433480"/>
            <a:chExt cx="4764545" cy="3231128"/>
          </a:xfrm>
        </p:grpSpPr>
        <p:grpSp>
          <p:nvGrpSpPr>
            <p:cNvPr id="20" name="Group 19"/>
            <p:cNvGrpSpPr/>
            <p:nvPr/>
          </p:nvGrpSpPr>
          <p:grpSpPr>
            <a:xfrm>
              <a:off x="-7729" y="3433480"/>
              <a:ext cx="4764545" cy="3231128"/>
              <a:chOff x="20989" y="4340265"/>
              <a:chExt cx="4764545" cy="3231128"/>
            </a:xfrm>
          </p:grpSpPr>
          <p:pic>
            <p:nvPicPr>
              <p:cNvPr id="3081" name="Picture 9" descr="C:\Users\wxie\Desktop\tmp\Raa_0_10pct_w_th12.gif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989" y="4340265"/>
                <a:ext cx="4764545" cy="32311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52967" y="4771151"/>
                <a:ext cx="1144001" cy="316905"/>
              </a:xfrm>
              <a:prstGeom prst="rect">
                <a:avLst/>
              </a:prstGeom>
              <a:noFill/>
            </p:spPr>
          </p:pic>
        </p:grpSp>
        <p:sp>
          <p:nvSpPr>
            <p:cNvPr id="48" name="Rectangle 47"/>
            <p:cNvSpPr/>
            <p:nvPr/>
          </p:nvSpPr>
          <p:spPr>
            <a:xfrm>
              <a:off x="58410" y="6538633"/>
              <a:ext cx="1554482" cy="1119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7" y="3506430"/>
            <a:ext cx="4756816" cy="3266925"/>
            <a:chOff x="-7729" y="3438722"/>
            <a:chExt cx="4756816" cy="3266925"/>
          </a:xfrm>
        </p:grpSpPr>
        <p:grpSp>
          <p:nvGrpSpPr>
            <p:cNvPr id="5" name="Group 4"/>
            <p:cNvGrpSpPr/>
            <p:nvPr/>
          </p:nvGrpSpPr>
          <p:grpSpPr>
            <a:xfrm>
              <a:off x="-7729" y="3438722"/>
              <a:ext cx="4756816" cy="3225886"/>
              <a:chOff x="-7729" y="3438722"/>
              <a:chExt cx="4756816" cy="3225886"/>
            </a:xfrm>
          </p:grpSpPr>
          <p:pic>
            <p:nvPicPr>
              <p:cNvPr id="3074" name="Picture 2" descr="C:\Users\wxie\Desktop\tmp\Raa_0_10pct_w_th123.gif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729" y="3438722"/>
                <a:ext cx="4756816" cy="32258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5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48640" y="3840480"/>
                <a:ext cx="1189870" cy="344873"/>
              </a:xfrm>
              <a:prstGeom prst="rect">
                <a:avLst/>
              </a:prstGeom>
              <a:noFill/>
            </p:spPr>
          </p:pic>
        </p:grpSp>
        <p:sp>
          <p:nvSpPr>
            <p:cNvPr id="46" name="Rectangle 45"/>
            <p:cNvSpPr/>
            <p:nvPr/>
          </p:nvSpPr>
          <p:spPr>
            <a:xfrm flipV="1">
              <a:off x="60960" y="6515470"/>
              <a:ext cx="1554480" cy="1901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0169" y="3514405"/>
            <a:ext cx="4752184" cy="3243672"/>
            <a:chOff x="0" y="3441863"/>
            <a:chExt cx="4752184" cy="3243672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3441863"/>
              <a:ext cx="4752184" cy="3222745"/>
              <a:chOff x="0" y="3441863"/>
              <a:chExt cx="4752184" cy="3222745"/>
            </a:xfrm>
          </p:grpSpPr>
          <p:pic>
            <p:nvPicPr>
              <p:cNvPr id="3075" name="Picture 3" descr="C:\Users\wxie\Desktop\tmp\Raa_0_10pct_w_th1234.gif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441863"/>
                <a:ext cx="4752184" cy="32227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5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68870" y="3831884"/>
                <a:ext cx="1189870" cy="344873"/>
              </a:xfrm>
              <a:prstGeom prst="rect">
                <a:avLst/>
              </a:prstGeom>
              <a:noFill/>
            </p:spPr>
          </p:pic>
        </p:grpSp>
        <p:sp>
          <p:nvSpPr>
            <p:cNvPr id="44" name="Rectangle 43"/>
            <p:cNvSpPr/>
            <p:nvPr/>
          </p:nvSpPr>
          <p:spPr>
            <a:xfrm>
              <a:off x="29496" y="6536528"/>
              <a:ext cx="1554480" cy="149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0169" y="3530467"/>
            <a:ext cx="4743857" cy="3227610"/>
            <a:chOff x="12959" y="3447510"/>
            <a:chExt cx="4743857" cy="3227610"/>
          </a:xfrm>
        </p:grpSpPr>
        <p:grpSp>
          <p:nvGrpSpPr>
            <p:cNvPr id="9" name="Group 8"/>
            <p:cNvGrpSpPr/>
            <p:nvPr/>
          </p:nvGrpSpPr>
          <p:grpSpPr>
            <a:xfrm>
              <a:off x="12959" y="3447510"/>
              <a:ext cx="4743857" cy="3217098"/>
              <a:chOff x="12959" y="3447510"/>
              <a:chExt cx="4743857" cy="3217098"/>
            </a:xfrm>
          </p:grpSpPr>
          <p:pic>
            <p:nvPicPr>
              <p:cNvPr id="3076" name="Picture 4" descr="C:\Users\wxie\Desktop\tmp\Raa_0_10pct_w_th12345.gif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59" y="3447510"/>
                <a:ext cx="4743857" cy="32170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5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249" y="3907755"/>
                <a:ext cx="1189870" cy="344873"/>
              </a:xfrm>
              <a:prstGeom prst="rect">
                <a:avLst/>
              </a:prstGeom>
              <a:noFill/>
            </p:spPr>
          </p:pic>
        </p:grpSp>
        <p:sp>
          <p:nvSpPr>
            <p:cNvPr id="41" name="Rectangle 40"/>
            <p:cNvSpPr/>
            <p:nvPr/>
          </p:nvSpPr>
          <p:spPr>
            <a:xfrm>
              <a:off x="29496" y="6526113"/>
              <a:ext cx="1554480" cy="149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5903" y="3557583"/>
            <a:ext cx="4728631" cy="3215772"/>
            <a:chOff x="4851506" y="4120069"/>
            <a:chExt cx="4728631" cy="3215772"/>
          </a:xfrm>
        </p:grpSpPr>
        <p:grpSp>
          <p:nvGrpSpPr>
            <p:cNvPr id="11" name="Group 10"/>
            <p:cNvGrpSpPr/>
            <p:nvPr/>
          </p:nvGrpSpPr>
          <p:grpSpPr>
            <a:xfrm>
              <a:off x="4854584" y="4120069"/>
              <a:ext cx="4725553" cy="3204686"/>
              <a:chOff x="20366" y="3459922"/>
              <a:chExt cx="4725553" cy="3204686"/>
            </a:xfrm>
          </p:grpSpPr>
          <p:pic>
            <p:nvPicPr>
              <p:cNvPr id="3077" name="Picture 5" descr="C:\Users\wxie\Desktop\tmp\Raa_0_10pct_w_th123456.gif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66" y="3459922"/>
                <a:ext cx="4725553" cy="3204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53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6025" y="3875025"/>
                <a:ext cx="1189870" cy="344873"/>
              </a:xfrm>
              <a:prstGeom prst="rect">
                <a:avLst/>
              </a:prstGeom>
              <a:noFill/>
            </p:spPr>
          </p:pic>
        </p:grpSp>
        <p:sp>
          <p:nvSpPr>
            <p:cNvPr id="40" name="Rectangle 39"/>
            <p:cNvSpPr/>
            <p:nvPr/>
          </p:nvSpPr>
          <p:spPr>
            <a:xfrm>
              <a:off x="4851506" y="7186834"/>
              <a:ext cx="1554480" cy="149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6575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xie\Desktop\run10\QM2012\plots\D0_500GeV_sign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" y="1188719"/>
            <a:ext cx="5027725" cy="361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750E5-356C-4685-AD5F-31DDA1E8047A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Quark Matter 2012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11</a:t>
            </a:fld>
            <a:endParaRPr lang="en-US" altLang="zh-CN"/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20040" y="137160"/>
            <a:ext cx="8229600" cy="49293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 mesons in 500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Collisions</a:t>
            </a:r>
            <a:endParaRPr lang="en-US" altLang="zh-CN" sz="3000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2" descr="imap://wxie@wxie.mail.purdue.edu:993/fetch%3EUID%3E/INBOX%3E51357?part=1.2.2&amp;filename=spectrum.gif"/>
          <p:cNvSpPr>
            <a:spLocks noChangeAspect="1" noChangeArrowheads="1"/>
          </p:cNvSpPr>
          <p:nvPr/>
        </p:nvSpPr>
        <p:spPr bwMode="auto">
          <a:xfrm>
            <a:off x="155575" y="-2286000"/>
            <a:ext cx="6638925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1520" y="4725248"/>
            <a:ext cx="429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FONLL: R. Vogt, private communication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5440680"/>
            <a:ext cx="8366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Data are consistent with </a:t>
            </a:r>
            <a:r>
              <a:rPr 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FONLL prediction within 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uncertainties. 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179" y="1188720"/>
            <a:ext cx="4258598" cy="3870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10161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78" y="41148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Heavy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Quarkonia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Production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grpSp>
        <p:nvGrpSpPr>
          <p:cNvPr id="47" name="Group 46"/>
          <p:cNvGrpSpPr/>
          <p:nvPr/>
        </p:nvGrpSpPr>
        <p:grpSpPr>
          <a:xfrm>
            <a:off x="1508760" y="1645920"/>
            <a:ext cx="6134804" cy="3640643"/>
            <a:chOff x="797877" y="3441700"/>
            <a:chExt cx="2971801" cy="1703387"/>
          </a:xfrm>
        </p:grpSpPr>
        <p:pic>
          <p:nvPicPr>
            <p:cNvPr id="28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97877" y="3622675"/>
              <a:ext cx="2509838" cy="15224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Line 13"/>
            <p:cNvSpPr>
              <a:spLocks noChangeShapeType="1"/>
            </p:cNvSpPr>
            <p:nvPr/>
          </p:nvSpPr>
          <p:spPr bwMode="auto">
            <a:xfrm flipV="1">
              <a:off x="2728278" y="3983037"/>
              <a:ext cx="128587" cy="781050"/>
            </a:xfrm>
            <a:prstGeom prst="line">
              <a:avLst/>
            </a:prstGeom>
            <a:noFill/>
            <a:ln w="28575">
              <a:solidFill>
                <a:srgbClr val="D60093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14"/>
            <p:cNvGrpSpPr>
              <a:grpSpLocks/>
            </p:cNvGrpSpPr>
            <p:nvPr/>
          </p:nvGrpSpPr>
          <p:grpSpPr bwMode="auto">
            <a:xfrm rot="4431282" flipV="1">
              <a:off x="2613978" y="4881562"/>
              <a:ext cx="420687" cy="65087"/>
              <a:chOff x="2291" y="2513"/>
              <a:chExt cx="1199" cy="188"/>
            </a:xfrm>
          </p:grpSpPr>
          <p:sp>
            <p:nvSpPr>
              <p:cNvPr id="40" name="Freeform 15"/>
              <p:cNvSpPr>
                <a:spLocks/>
              </p:cNvSpPr>
              <p:nvPr/>
            </p:nvSpPr>
            <p:spPr bwMode="auto">
              <a:xfrm>
                <a:off x="2291" y="2513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6"/>
              <p:cNvSpPr>
                <a:spLocks/>
              </p:cNvSpPr>
              <p:nvPr/>
            </p:nvSpPr>
            <p:spPr bwMode="auto">
              <a:xfrm>
                <a:off x="2513" y="2515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7"/>
              <p:cNvSpPr>
                <a:spLocks/>
              </p:cNvSpPr>
              <p:nvPr/>
            </p:nvSpPr>
            <p:spPr bwMode="auto">
              <a:xfrm>
                <a:off x="2737" y="2513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8"/>
              <p:cNvSpPr>
                <a:spLocks/>
              </p:cNvSpPr>
              <p:nvPr/>
            </p:nvSpPr>
            <p:spPr bwMode="auto">
              <a:xfrm>
                <a:off x="2957" y="2517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9"/>
              <p:cNvSpPr>
                <a:spLocks/>
              </p:cNvSpPr>
              <p:nvPr/>
            </p:nvSpPr>
            <p:spPr bwMode="auto">
              <a:xfrm>
                <a:off x="3173" y="2523"/>
                <a:ext cx="317" cy="178"/>
              </a:xfrm>
              <a:custGeom>
                <a:avLst/>
                <a:gdLst>
                  <a:gd name="T0" fmla="*/ 0 w 317"/>
                  <a:gd name="T1" fmla="*/ 95 h 178"/>
                  <a:gd name="T2" fmla="*/ 19 w 317"/>
                  <a:gd name="T3" fmla="*/ 32 h 178"/>
                  <a:gd name="T4" fmla="*/ 146 w 317"/>
                  <a:gd name="T5" fmla="*/ 0 h 178"/>
                  <a:gd name="T6" fmla="*/ 247 w 317"/>
                  <a:gd name="T7" fmla="*/ 25 h 178"/>
                  <a:gd name="T8" fmla="*/ 298 w 317"/>
                  <a:gd name="T9" fmla="*/ 139 h 178"/>
                  <a:gd name="T10" fmla="*/ 241 w 317"/>
                  <a:gd name="T11" fmla="*/ 171 h 178"/>
                  <a:gd name="T12" fmla="*/ 241 w 317"/>
                  <a:gd name="T13" fmla="*/ 32 h 178"/>
                  <a:gd name="T14" fmla="*/ 317 w 317"/>
                  <a:gd name="T15" fmla="*/ 13 h 1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7"/>
                  <a:gd name="T25" fmla="*/ 0 h 178"/>
                  <a:gd name="T26" fmla="*/ 317 w 317"/>
                  <a:gd name="T27" fmla="*/ 178 h 1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7" h="178">
                    <a:moveTo>
                      <a:pt x="0" y="95"/>
                    </a:moveTo>
                    <a:cubicBezTo>
                      <a:pt x="6" y="77"/>
                      <a:pt x="8" y="47"/>
                      <a:pt x="19" y="32"/>
                    </a:cubicBezTo>
                    <a:cubicBezTo>
                      <a:pt x="43" y="1"/>
                      <a:pt x="114" y="4"/>
                      <a:pt x="146" y="0"/>
                    </a:cubicBezTo>
                    <a:cubicBezTo>
                      <a:pt x="179" y="10"/>
                      <a:pt x="214" y="14"/>
                      <a:pt x="247" y="25"/>
                    </a:cubicBezTo>
                    <a:cubicBezTo>
                      <a:pt x="272" y="62"/>
                      <a:pt x="285" y="96"/>
                      <a:pt x="298" y="139"/>
                    </a:cubicBezTo>
                    <a:cubicBezTo>
                      <a:pt x="289" y="178"/>
                      <a:pt x="280" y="178"/>
                      <a:pt x="241" y="171"/>
                    </a:cubicBezTo>
                    <a:cubicBezTo>
                      <a:pt x="228" y="129"/>
                      <a:pt x="218" y="72"/>
                      <a:pt x="241" y="32"/>
                    </a:cubicBezTo>
                    <a:cubicBezTo>
                      <a:pt x="254" y="9"/>
                      <a:pt x="298" y="13"/>
                      <a:pt x="317" y="13"/>
                    </a:cubicBezTo>
                  </a:path>
                </a:pathLst>
              </a:custGeom>
              <a:noFill/>
              <a:ln w="28575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1" name="Oval 20"/>
            <p:cNvSpPr>
              <a:spLocks noChangeArrowheads="1"/>
            </p:cNvSpPr>
            <p:nvPr/>
          </p:nvSpPr>
          <p:spPr bwMode="auto">
            <a:xfrm>
              <a:off x="2728278" y="3862387"/>
              <a:ext cx="193675" cy="179387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 flipV="1">
              <a:off x="2856866" y="3622675"/>
              <a:ext cx="385762" cy="2397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2921953" y="3922712"/>
              <a:ext cx="385762" cy="1190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3242628" y="3441700"/>
              <a:ext cx="527050" cy="187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2000" b="1" baseline="30000" dirty="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/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en-US" sz="2000" b="1" baseline="30000" dirty="0">
                  <a:solidFill>
                    <a:srgbClr val="FF0000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35" name="Rectangle 41"/>
            <p:cNvSpPr>
              <a:spLocks noChangeArrowheads="1"/>
            </p:cNvSpPr>
            <p:nvPr/>
          </p:nvSpPr>
          <p:spPr bwMode="auto">
            <a:xfrm>
              <a:off x="3242628" y="3984625"/>
              <a:ext cx="344931" cy="187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e</a:t>
              </a:r>
              <a:r>
                <a:rPr lang="en-US" sz="2000" b="1" baseline="30000" dirty="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</a:rPr>
                <a:t>/</a:t>
              </a:r>
              <a:r>
                <a:rPr lang="en-US" sz="2000" b="1" dirty="0">
                  <a:solidFill>
                    <a:srgbClr val="FF0000"/>
                  </a:solidFill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en-US" sz="2000" b="1" baseline="30000" dirty="0">
                  <a:solidFill>
                    <a:srgbClr val="FF0000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36" name="Rectangle 47"/>
            <p:cNvSpPr>
              <a:spLocks noChangeArrowheads="1"/>
            </p:cNvSpPr>
            <p:nvPr/>
          </p:nvSpPr>
          <p:spPr bwMode="auto">
            <a:xfrm>
              <a:off x="2342515" y="4222750"/>
              <a:ext cx="385762" cy="1793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48"/>
            <p:cNvSpPr>
              <a:spLocks noChangeArrowheads="1"/>
            </p:cNvSpPr>
            <p:nvPr/>
          </p:nvSpPr>
          <p:spPr bwMode="auto">
            <a:xfrm>
              <a:off x="2856866" y="4283075"/>
              <a:ext cx="385762" cy="17938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85D375-1A8E-4BA7-A617-8A23C868B9D9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986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xie\Desktop\run10\QM2012\plots\Jpsi_spectra_pp_HT0_HT3_final_MB_NLONRQCD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78" y="685800"/>
            <a:ext cx="4812922" cy="537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Production in 200GeV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Collisions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A4221-0A91-4DE6-8DC4-06B57D77C35E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2535" name="Rectangle 6"/>
          <p:cNvSpPr>
            <a:spLocks noChangeArrowheads="1"/>
          </p:cNvSpPr>
          <p:nvPr/>
        </p:nvSpPr>
        <p:spPr bwMode="auto">
          <a:xfrm>
            <a:off x="5105400" y="914400"/>
            <a:ext cx="40386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SzPct val="60000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Color singlet model (NNLO*CS):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§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Artoisenet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et al., PRL. 101, 152001 (2008), and J.P.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Lansberg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private communication.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§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Include no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feeddown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from higher mass state.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SzPct val="60000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LO CS+ color octet (CO)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285750" indent="-285750" eaLnBrk="1" hangingPunct="1">
              <a:buFont typeface="Wingdings" pitchFamily="2" charset="2"/>
              <a:buChar char="§"/>
            </a:pP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Y.-Q. Ma, K. Wang, and K.-T. Chao, Phys. Rev.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D84, 51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114001 (2011), and private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Agree with the data </a:t>
            </a:r>
          </a:p>
          <a:p>
            <a:pPr>
              <a:lnSpc>
                <a:spcPct val="80000"/>
              </a:lnSpc>
              <a:spcBef>
                <a:spcPct val="20000"/>
              </a:spcBef>
              <a:buSzPct val="60000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Color Evaporation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Model: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§"/>
              <a:defRPr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Bedjidian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et al.,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hep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-ph/0311048; R. Vogt private communication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§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Include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feeddown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from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Xc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l-GR" dirty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’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§"/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Agree with the data </a:t>
            </a: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80000"/>
              </a:lnSpc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766316" y="5719725"/>
            <a:ext cx="2845564" cy="863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1200" dirty="0" smtClean="0">
                <a:latin typeface="Times New Roman" pitchFamily="18" charset="0"/>
              </a:rPr>
              <a:t>STAR</a:t>
            </a:r>
            <a:r>
              <a:rPr lang="en-US" altLang="zh-CN" sz="1200" dirty="0">
                <a:latin typeface="Times New Roman" pitchFamily="18" charset="0"/>
              </a:rPr>
              <a:t>:  Phys. Rev. C80, 041902(R) (2009</a:t>
            </a:r>
            <a:r>
              <a:rPr lang="en-US" altLang="zh-CN" sz="1200" dirty="0" smtClean="0">
                <a:latin typeface="Times New Roman" pitchFamily="18" charset="0"/>
              </a:rPr>
              <a:t>)</a:t>
            </a:r>
          </a:p>
          <a:p>
            <a:r>
              <a:rPr lang="en-US" altLang="zh-CN" sz="1200" dirty="0" smtClean="0">
                <a:latin typeface="Times New Roman" pitchFamily="18" charset="0"/>
              </a:rPr>
              <a:t>STAR: </a:t>
            </a:r>
            <a:r>
              <a:rPr lang="en-US" altLang="zh-CN" sz="1200" dirty="0">
                <a:latin typeface="Times New Roman" pitchFamily="18" charset="0"/>
              </a:rPr>
              <a:t>JPG 38, 124107 (2011</a:t>
            </a:r>
            <a:r>
              <a:rPr lang="en-US" altLang="zh-CN" sz="1200" dirty="0" smtClean="0">
                <a:latin typeface="Times New Roman" pitchFamily="18" charset="0"/>
              </a:rPr>
              <a:t>)</a:t>
            </a:r>
          </a:p>
          <a:p>
            <a:r>
              <a:rPr lang="nb-NO" altLang="zh-CN" sz="1200" dirty="0">
                <a:latin typeface="Times New Roman" pitchFamily="18" charset="0"/>
              </a:rPr>
              <a:t>PHENIX:  </a:t>
            </a:r>
            <a:r>
              <a:rPr lang="en-US" altLang="zh-CN" sz="1200" dirty="0">
                <a:latin typeface="Times New Roman" pitchFamily="18" charset="0"/>
              </a:rPr>
              <a:t>Phys. Rev. D 82, 012001 (2010)</a:t>
            </a:r>
          </a:p>
          <a:p>
            <a:endParaRPr lang="en-US" altLang="zh-CN" sz="1400" dirty="0">
              <a:latin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EC4085-EAD5-4E98-B7D9-2D27850B0703}" type="datetime1">
              <a:rPr lang="en-US" altLang="zh-CN" smtClean="0"/>
              <a:t>8/13/2012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10" name="Rectangle 9"/>
          <p:cNvSpPr/>
          <p:nvPr/>
        </p:nvSpPr>
        <p:spPr>
          <a:xfrm>
            <a:off x="5135294" y="5806440"/>
            <a:ext cx="368866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Trzeciak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Parallel  1D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268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750E5-356C-4685-AD5F-31DDA1E8047A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502920" y="274320"/>
            <a:ext cx="8229600" cy="64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n-US" sz="2800" b="1" dirty="0" smtClean="0">
                <a:solidFill>
                  <a:srgbClr val="FF0000"/>
                </a:solidFill>
                <a:latin typeface="Symbol" pitchFamily="18" charset="2"/>
                <a:cs typeface="Times New Roman" pitchFamily="18" charset="0"/>
              </a:rPr>
              <a:t>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</a:t>
            </a:r>
            <a:r>
              <a:rPr lang="en-US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AA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200GeV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d+Au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Collisions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82880" y="4800600"/>
                <a:ext cx="8549640" cy="1463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STAR and PHENIX results are consistent with each other</a:t>
                </a:r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US" sz="2100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Nuclear absorption cross section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100" i="1" smtClean="0">
                            <a:latin typeface="Cambria Math"/>
                          </a:rPr>
                        </m:ctrlPr>
                      </m:sSubSupPr>
                      <m:e>
                        <m:sSub>
                          <m:sSubPr>
                            <m:ctrlPr>
                              <a:rPr lang="en-US" sz="21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100" i="1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2100" b="0" i="1" smtClean="0">
                                <a:latin typeface="Cambria Math"/>
                              </a:rPr>
                              <m:t>𝑎𝑏𝑠</m:t>
                            </m:r>
                          </m:sub>
                        </m:sSub>
                      </m:e>
                      <m:sub/>
                      <m:sup>
                        <m:f>
                          <m:fPr>
                            <m:type m:val="lin"/>
                            <m:ctrlPr>
                              <a:rPr lang="en-US" sz="21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100" b="0" i="1" smtClean="0">
                                <a:latin typeface="Cambria Math"/>
                              </a:rPr>
                              <m:t>𝐽</m:t>
                            </m:r>
                          </m:num>
                          <m:den>
                            <m:r>
                              <a:rPr lang="en-US" sz="2100" i="1" smtClean="0">
                                <a:latin typeface="Cambria Math"/>
                                <a:ea typeface="Cambria Math"/>
                              </a:rPr>
                              <m:t>𝜓</m:t>
                            </m:r>
                          </m:den>
                        </m:f>
                      </m:sup>
                    </m:sSubSup>
                  </m:oMath>
                </a14:m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= </a:t>
                </a:r>
              </a:p>
              <a:p>
                <a:pPr marL="742950" lvl="1" indent="-285750">
                  <a:buFont typeface="Wingdings" pitchFamily="2" charset="2"/>
                  <a:buChar char="§"/>
                </a:pP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Based on model predictions using EPS09 </a:t>
                </a:r>
                <a:r>
                  <a:rPr lang="en-US" sz="2100" dirty="0" err="1" smtClean="0">
                    <a:latin typeface="Times New Roman" pitchFamily="18" charset="0"/>
                    <a:cs typeface="Times New Roman" pitchFamily="18" charset="0"/>
                  </a:rPr>
                  <a:t>nPDF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100" dirty="0" err="1" smtClean="0">
                    <a:latin typeface="Times New Roman" pitchFamily="18" charset="0"/>
                    <a:cs typeface="Times New Roman" pitchFamily="18" charset="0"/>
                  </a:rPr>
                  <a:t>parametrization</a:t>
                </a:r>
                <a:r>
                  <a:rPr lang="en-US" sz="2100" dirty="0" smtClean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1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4800600"/>
                <a:ext cx="8549640" cy="1463029"/>
              </a:xfrm>
              <a:prstGeom prst="rect">
                <a:avLst/>
              </a:prstGeom>
              <a:blipFill rotWithShape="1">
                <a:blip r:embed="rId3"/>
                <a:stretch>
                  <a:fillRect l="-641" t="-2510" b="-58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6431957"/>
              </p:ext>
            </p:extLst>
          </p:nvPr>
        </p:nvGraphicFramePr>
        <p:xfrm>
          <a:off x="5212080" y="5464175"/>
          <a:ext cx="3830638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6" name="Equation" r:id="rId4" imgW="2361960" imgH="241200" progId="Equation.DSMT4">
                  <p:embed/>
                </p:oleObj>
              </mc:Choice>
              <mc:Fallback>
                <p:oleObj name="Equation" r:id="rId4" imgW="23619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12080" y="5464175"/>
                        <a:ext cx="3830638" cy="390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31" name="Picture 83" descr="http://www.star.bnl.gov/protected/heavy/cpowell/Conferences/QM2012/Baseline_Zebo_Final_2012_08_08_Leszek_SQM/dAu/hRaaVsPt_PID1_Sigma_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560" y="893477"/>
            <a:ext cx="4480560" cy="36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3" name="Picture 85" descr="http://www.star.bnl.gov/protected/heavy/cpowell/Conferences/QM2012/Baseline_Zebo_Final_2012_08_08_Leszek_SQM/dAu/hRaaVsNcoll_PID1_Eps_Sigma_3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8" y="868467"/>
            <a:ext cx="4453482" cy="365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75440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star.bnl.gov/protected/heavy/cpowell/Conferences/QM2012/Baseline_Zebo_Final_2012_08_08_Leszek_SQM/AuAu/hPtSpectru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6" y="640079"/>
            <a:ext cx="4200398" cy="34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star.bnl.gov/protected/heavy/cpowell/Conferences/QM2012/Baseline_Zebo_Final_2012_08_08_Leszek_SQM/AuAu/hRaaVsPt_AuAu_Sing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183" y="639581"/>
            <a:ext cx="4124831" cy="397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45720"/>
            <a:ext cx="8229600" cy="914083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l-GR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spectra in 200GeV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collisions</a:t>
            </a:r>
          </a:p>
        </p:txBody>
      </p:sp>
      <p:sp>
        <p:nvSpPr>
          <p:cNvPr id="10243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618E944A-BE7E-4BD7-936C-7E39D9C51952}" type="slidenum">
              <a:rPr lang="en-US" altLang="zh-CN"/>
              <a:pPr eaLnBrk="1" hangingPunct="1"/>
              <a:t>15</a:t>
            </a:fld>
            <a:endParaRPr lang="en-US" altLang="zh-CN" dirty="0"/>
          </a:p>
        </p:txBody>
      </p:sp>
      <p:sp>
        <p:nvSpPr>
          <p:cNvPr id="10247" name="Text Box 4"/>
          <p:cNvSpPr txBox="1">
            <a:spLocks noChangeArrowheads="1"/>
          </p:cNvSpPr>
          <p:nvPr/>
        </p:nvSpPr>
        <p:spPr bwMode="auto">
          <a:xfrm>
            <a:off x="295824" y="4093867"/>
            <a:ext cx="4355508" cy="1479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Broad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coverage from 0 to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altLang="zh-CN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/c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l-GR" altLang="zh-CN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spectra significantly softer than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light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hadrons</a:t>
            </a:r>
          </a:p>
          <a:p>
            <a:pPr marL="57150" indent="-342900" eaLnBrk="1" hangingPunct="1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Much 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smaller radial </a:t>
            </a: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flow?</a:t>
            </a:r>
          </a:p>
          <a:p>
            <a:pPr marL="57150" indent="-342900" eaLnBrk="1" hangingPunct="1">
              <a:buFont typeface="Wingdings" pitchFamily="2" charset="2"/>
              <a:buChar char="Ø"/>
            </a:pPr>
            <a:r>
              <a:rPr lang="en-US" altLang="zh-CN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Regeneration 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 low </a:t>
            </a:r>
            <a:r>
              <a:rPr lang="en-US" altLang="zh-CN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b="1" baseline="-25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5748B-F8B1-49C2-9089-FCBC39823A56}" type="datetime1">
              <a:rPr lang="en-US" altLang="zh-CN" smtClean="0"/>
              <a:t>8/13/2012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Quark Matter 2012</a:t>
            </a:r>
            <a:endParaRPr lang="en-US" altLang="zh-CN" dirty="0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4769984" y="4572000"/>
            <a:ext cx="4282576" cy="1402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Systematically higher at high </a:t>
            </a:r>
            <a:r>
              <a:rPr lang="en-US" altLang="zh-CN" sz="17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1700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CN" sz="1700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in all 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centralities</a:t>
            </a:r>
          </a:p>
          <a:p>
            <a:pPr marL="342900" indent="-342900" eaLnBrk="1" hangingPunct="1">
              <a:buFont typeface="Wingdings" pitchFamily="2" charset="2"/>
              <a:buChar char="q"/>
            </a:pP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Suppression </a:t>
            </a:r>
            <a:r>
              <a:rPr lang="en-US" altLang="zh-CN" sz="1700" dirty="0">
                <a:latin typeface="Times New Roman" pitchFamily="18" charset="0"/>
                <a:cs typeface="Times New Roman" pitchFamily="18" charset="0"/>
              </a:rPr>
              <a:t>in central collisions at high </a:t>
            </a:r>
            <a:r>
              <a:rPr lang="en-US" altLang="zh-CN" sz="17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CN" sz="17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zh-CN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zh-CN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formation </a:t>
            </a:r>
            <a:r>
              <a:rPr lang="en-US" altLang="zh-CN" sz="17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time </a:t>
            </a:r>
            <a:r>
              <a:rPr lang="en-US" altLang="zh-CN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effect?</a:t>
            </a:r>
            <a:endParaRPr lang="en-US" altLang="zh-CN" sz="1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 typeface="Wingdings" pitchFamily="2" charset="2"/>
              <a:buChar char="Ø"/>
            </a:pPr>
            <a:r>
              <a:rPr lang="en-US" altLang="zh-CN" sz="17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Cronin effect? </a:t>
            </a:r>
            <a:endParaRPr lang="en-US" altLang="zh-CN" sz="17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110783" y="5715000"/>
            <a:ext cx="4540549" cy="64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1200" dirty="0" err="1">
                <a:latin typeface="Times New Roman" pitchFamily="18" charset="0"/>
              </a:rPr>
              <a:t>Tsallis</a:t>
            </a:r>
            <a:r>
              <a:rPr lang="en-US" altLang="zh-CN" sz="1200" dirty="0">
                <a:latin typeface="Times New Roman" pitchFamily="18" charset="0"/>
              </a:rPr>
              <a:t> Blast-Wave model: ZBT </a:t>
            </a:r>
            <a:r>
              <a:rPr lang="en-US" altLang="zh-CN" sz="1200" i="1" dirty="0">
                <a:latin typeface="Times New Roman" pitchFamily="18" charset="0"/>
              </a:rPr>
              <a:t>et al</a:t>
            </a:r>
            <a:r>
              <a:rPr lang="en-US" altLang="zh-CN" sz="1200" dirty="0">
                <a:latin typeface="Times New Roman" pitchFamily="18" charset="0"/>
              </a:rPr>
              <a:t>., </a:t>
            </a:r>
            <a:r>
              <a:rPr lang="en-US" altLang="zh-CN" sz="1200" dirty="0" smtClean="0">
                <a:latin typeface="Times New Roman" pitchFamily="18" charset="0"/>
              </a:rPr>
              <a:t>arXiv:1101.1912</a:t>
            </a:r>
            <a:endParaRPr lang="nb-NO" altLang="zh-CN" sz="1200" dirty="0" smtClean="0">
              <a:latin typeface="Times New Roman" pitchFamily="18" charset="0"/>
            </a:endParaRPr>
          </a:p>
          <a:p>
            <a:r>
              <a:rPr lang="nb-NO" altLang="zh-CN" sz="1200" dirty="0" smtClean="0">
                <a:latin typeface="Times New Roman" pitchFamily="18" charset="0"/>
              </a:rPr>
              <a:t>Yunpeng Liu et al.,, </a:t>
            </a:r>
            <a:r>
              <a:rPr lang="nb-NO" altLang="zh-CN" sz="1200" dirty="0">
                <a:latin typeface="Times New Roman" pitchFamily="18" charset="0"/>
              </a:rPr>
              <a:t>PLB 678:72 (2009) and private </a:t>
            </a:r>
            <a:r>
              <a:rPr lang="nb-NO" altLang="zh-CN" sz="1200" dirty="0" smtClean="0">
                <a:latin typeface="Times New Roman" pitchFamily="18" charset="0"/>
              </a:rPr>
              <a:t>comminication</a:t>
            </a:r>
            <a:endParaRPr lang="nb-NO" altLang="zh-CN" sz="1200" dirty="0">
              <a:latin typeface="Times New Roman" pitchFamily="18" charset="0"/>
            </a:endParaRPr>
          </a:p>
          <a:p>
            <a:r>
              <a:rPr lang="nb-NO" altLang="zh-CN" sz="1200" dirty="0">
                <a:latin typeface="Times New Roman" pitchFamily="18" charset="0"/>
              </a:rPr>
              <a:t>Xingbo </a:t>
            </a:r>
            <a:r>
              <a:rPr lang="nb-NO" altLang="zh-CN" sz="1200" dirty="0" smtClean="0">
                <a:latin typeface="Times New Roman" pitchFamily="18" charset="0"/>
              </a:rPr>
              <a:t>Zhao et al., </a:t>
            </a:r>
            <a:r>
              <a:rPr lang="en-US" altLang="zh-CN" sz="1200" dirty="0">
                <a:latin typeface="Times New Roman" pitchFamily="18" charset="0"/>
              </a:rPr>
              <a:t>PRC 82,064905(2010) </a:t>
            </a:r>
            <a:r>
              <a:rPr lang="nb-NO" altLang="zh-CN" sz="1200" dirty="0">
                <a:latin typeface="Times New Roman" pitchFamily="18" charset="0"/>
              </a:rPr>
              <a:t>and private </a:t>
            </a:r>
            <a:r>
              <a:rPr lang="nb-NO" altLang="zh-CN" sz="1200" dirty="0" smtClean="0">
                <a:latin typeface="Times New Roman" pitchFamily="18" charset="0"/>
              </a:rPr>
              <a:t>communication</a:t>
            </a:r>
            <a:endParaRPr lang="nb-NO" altLang="zh-CN" sz="1200" dirty="0">
              <a:latin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51332" y="2697480"/>
            <a:ext cx="1901868" cy="1005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57200" y="731519"/>
            <a:ext cx="1097280" cy="15963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5" idx="2"/>
          </p:cNvCxnSpPr>
          <p:nvPr/>
        </p:nvCxnSpPr>
        <p:spPr>
          <a:xfrm flipH="1" flipV="1">
            <a:off x="1554480" y="1737360"/>
            <a:ext cx="3096852" cy="1463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325320" y="5241576"/>
            <a:ext cx="2828376" cy="36129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3153696" y="3352800"/>
            <a:ext cx="1650036" cy="18887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986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 animBg="1"/>
      <p:bldP spid="17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750E5-356C-4685-AD5F-31DDA1E8047A}" type="datetime1">
              <a:rPr lang="en-US" altLang="zh-CN" smtClean="0"/>
              <a:t>8/13/2012</a:t>
            </a:fld>
            <a:endParaRPr lang="en-US" altLang="zh-C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/>
              <a:t>Quark Matter 2012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16</a:t>
            </a:fld>
            <a:endParaRPr lang="en-US" altLang="zh-CN" dirty="0"/>
          </a:p>
        </p:txBody>
      </p:sp>
      <p:pic>
        <p:nvPicPr>
          <p:cNvPr id="14" name="Picture 2" descr="C:\Users\wxie\Desktop\run10\QM2012\plots\NpeV200GeV_plotsForTalksQM2012\NpeV2_2part0_4part0_phi1_D0Star0_D0Alice0_Jpsi0_Phenix0_Models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47" y="426755"/>
            <a:ext cx="7860965" cy="45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3285" y="746796"/>
            <a:ext cx="1211039" cy="332951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-26550" y="426755"/>
            <a:ext cx="7860968" cy="4514531"/>
            <a:chOff x="-26550" y="3510598"/>
            <a:chExt cx="7860968" cy="4514531"/>
          </a:xfrm>
        </p:grpSpPr>
        <p:pic>
          <p:nvPicPr>
            <p:cNvPr id="3074" name="Picture 2" descr="C:\Users\wxie\Desktop\run10\QM2012\plots\NpeV2_Phenix0_Phi1_Jpsi0_D0Star0_D0Alice0_V2_4part0_V2_2part1_EP0_Hadron1_39GeV0_62GeV0_Models0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6550" y="3510598"/>
              <a:ext cx="7860968" cy="4514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3285" y="4067778"/>
              <a:ext cx="1211039" cy="332951"/>
            </a:xfrm>
            <a:prstGeom prst="rect">
              <a:avLst/>
            </a:prstGeom>
            <a:noFill/>
          </p:spPr>
        </p:pic>
      </p:grpSp>
      <p:grpSp>
        <p:nvGrpSpPr>
          <p:cNvPr id="12" name="Group 11"/>
          <p:cNvGrpSpPr/>
          <p:nvPr/>
        </p:nvGrpSpPr>
        <p:grpSpPr>
          <a:xfrm>
            <a:off x="-53146" y="411480"/>
            <a:ext cx="7914161" cy="4545080"/>
            <a:chOff x="-79743" y="3200400"/>
            <a:chExt cx="7914161" cy="4545080"/>
          </a:xfrm>
        </p:grpSpPr>
        <p:pic>
          <p:nvPicPr>
            <p:cNvPr id="3075" name="Picture 3" descr="C:\Users\wxie\Desktop\run10\QM2012\plots\NpeV2_Phenix0_Phi1_Jpsi0_D0Star0_D0Alice0_V2_4part1_V2_2part1_EP0_Hadron1_39GeV0_62GeV0_Models0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9743" y="3200400"/>
              <a:ext cx="7914161" cy="4545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63284" y="3634088"/>
              <a:ext cx="1211039" cy="332951"/>
            </a:xfrm>
            <a:prstGeom prst="rect">
              <a:avLst/>
            </a:prstGeom>
            <a:noFill/>
          </p:spPr>
        </p:pic>
      </p:grpSp>
      <p:grpSp>
        <p:nvGrpSpPr>
          <p:cNvPr id="27" name="Group 26"/>
          <p:cNvGrpSpPr/>
          <p:nvPr/>
        </p:nvGrpSpPr>
        <p:grpSpPr>
          <a:xfrm>
            <a:off x="-14599" y="419158"/>
            <a:ext cx="7815045" cy="4488158"/>
            <a:chOff x="45970" y="2011680"/>
            <a:chExt cx="7815045" cy="4488158"/>
          </a:xfrm>
        </p:grpSpPr>
        <p:pic>
          <p:nvPicPr>
            <p:cNvPr id="3076" name="Picture 4" descr="C:\Users\wxie\Desktop\run10\QM2012\plots\NpeV2_Phenix0_Phi1_Jpsi0_D0Star1_D0Alice0_V2_4part1_V2_2part1_EP0_Hadron1_39GeV0_62GeV0_Models0.gif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70" y="2011680"/>
              <a:ext cx="7815045" cy="44881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9881" y="2377440"/>
              <a:ext cx="1211039" cy="332951"/>
            </a:xfrm>
            <a:prstGeom prst="rect">
              <a:avLst/>
            </a:prstGeom>
            <a:noFill/>
          </p:spPr>
        </p:pic>
      </p:grpSp>
      <p:grpSp>
        <p:nvGrpSpPr>
          <p:cNvPr id="6" name="Group 5"/>
          <p:cNvGrpSpPr/>
          <p:nvPr/>
        </p:nvGrpSpPr>
        <p:grpSpPr>
          <a:xfrm>
            <a:off x="29323" y="438578"/>
            <a:ext cx="7800446" cy="4479774"/>
            <a:chOff x="1721657" y="2188149"/>
            <a:chExt cx="7800446" cy="4479774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1657" y="2188149"/>
              <a:ext cx="7800446" cy="44797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71800" y="2596165"/>
              <a:ext cx="1211039" cy="332951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0" y="419158"/>
            <a:ext cx="7840459" cy="4502753"/>
            <a:chOff x="-22339" y="1874520"/>
            <a:chExt cx="7840459" cy="4502753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2339" y="1874520"/>
              <a:ext cx="7840459" cy="45027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34752" y="2373970"/>
              <a:ext cx="1211039" cy="332951"/>
            </a:xfrm>
            <a:prstGeom prst="rect">
              <a:avLst/>
            </a:prstGeom>
            <a:noFill/>
          </p:spPr>
        </p:pic>
      </p:grpSp>
      <p:grpSp>
        <p:nvGrpSpPr>
          <p:cNvPr id="28" name="Group 27"/>
          <p:cNvGrpSpPr/>
          <p:nvPr/>
        </p:nvGrpSpPr>
        <p:grpSpPr>
          <a:xfrm>
            <a:off x="2750" y="423317"/>
            <a:ext cx="7853592" cy="4510296"/>
            <a:chOff x="-33873" y="2010955"/>
            <a:chExt cx="7853592" cy="4510296"/>
          </a:xfrm>
        </p:grpSpPr>
        <p:pic>
          <p:nvPicPr>
            <p:cNvPr id="3077" name="Picture 5" descr="C:\Users\wxie\Desktop\run10\QM2012\plots\NpeV2_Phenix0_Phi1_Jpsi1_D0Star0_D0Alice0_V2_4part1_V2_2part1_EP0_Hadron1_39GeV0_62GeV0_Models0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3873" y="2010955"/>
              <a:ext cx="7853592" cy="45102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9312" y="2377440"/>
              <a:ext cx="1211039" cy="332951"/>
            </a:xfrm>
            <a:prstGeom prst="rect">
              <a:avLst/>
            </a:prstGeom>
            <a:noFill/>
          </p:spPr>
        </p:pic>
      </p:grpSp>
      <p:cxnSp>
        <p:nvCxnSpPr>
          <p:cNvPr id="33" name="Straight Arrow Connector 32"/>
          <p:cNvCxnSpPr>
            <a:endCxn id="31" idx="4"/>
          </p:cNvCxnSpPr>
          <p:nvPr/>
        </p:nvCxnSpPr>
        <p:spPr>
          <a:xfrm flipV="1">
            <a:off x="1279466" y="3455322"/>
            <a:ext cx="190240" cy="1162398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144011" y="2495202"/>
            <a:ext cx="651389" cy="96012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32120" y="2664440"/>
            <a:ext cx="35204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Large NPE v</a:t>
            </a:r>
            <a:r>
              <a:rPr lang="en-US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observed at low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strong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charm-medium interaction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increase at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&gt; 3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path length of energy loss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Jet-like correlation. </a:t>
            </a:r>
            <a:endParaRPr lang="en-US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b="1" u="sng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39 and 62.4 </a:t>
            </a:r>
            <a:r>
              <a:rPr lang="en-US" b="1" u="sng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b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b="1" u="sng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consistent with zero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Might suggest charm –medium interaction is not as strong as in 200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030699" y="54685"/>
            <a:ext cx="74732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altLang="zh-CN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CN" sz="28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Measurements from NPE, D0 and J/</a:t>
            </a:r>
            <a:r>
              <a:rPr lang="el-GR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" y="4526280"/>
            <a:ext cx="43101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Finite v</a:t>
            </a:r>
            <a:r>
              <a:rPr lang="en-US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from charm quark coalescence ?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Further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inputs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from Run2011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data</a:t>
            </a:r>
            <a:r>
              <a:rPr lang="en-US" sz="1500" b="1" dirty="0" smtClean="0"/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411480" y="5431750"/>
            <a:ext cx="5257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disfavors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the case that J/</a:t>
            </a:r>
            <a:r>
              <a:rPr lang="el-GR" b="1" dirty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b="1" baseline="-25000" dirty="0" err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&gt; 2GeV/c is produced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dominantly by coalescence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from thermalized charm and anti-charm quarks</a:t>
            </a:r>
            <a:r>
              <a:rPr lang="en-US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914963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10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FBFB-D36A-4202-9C81-CAAB6A7FE58A}" type="slidenum">
              <a:rPr lang="en-US"/>
              <a:pPr/>
              <a:t>17</a:t>
            </a:fld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692AD-1CD0-4ADD-9E78-6D47166DA330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grpSp>
        <p:nvGrpSpPr>
          <p:cNvPr id="7" name="Group 6"/>
          <p:cNvGrpSpPr/>
          <p:nvPr/>
        </p:nvGrpSpPr>
        <p:grpSpPr>
          <a:xfrm>
            <a:off x="91440" y="457200"/>
            <a:ext cx="6629400" cy="5919639"/>
            <a:chOff x="1051560" y="631507"/>
            <a:chExt cx="6629400" cy="5919639"/>
          </a:xfrm>
        </p:grpSpPr>
        <p:grpSp>
          <p:nvGrpSpPr>
            <p:cNvPr id="6" name="Group 5"/>
            <p:cNvGrpSpPr/>
            <p:nvPr/>
          </p:nvGrpSpPr>
          <p:grpSpPr>
            <a:xfrm>
              <a:off x="1051560" y="3429000"/>
              <a:ext cx="6629400" cy="3122146"/>
              <a:chOff x="2651760" y="753895"/>
              <a:chExt cx="6629400" cy="3122146"/>
            </a:xfrm>
          </p:grpSpPr>
          <p:grpSp>
            <p:nvGrpSpPr>
              <p:cNvPr id="107" name="Group 106"/>
              <p:cNvGrpSpPr/>
              <p:nvPr/>
            </p:nvGrpSpPr>
            <p:grpSpPr>
              <a:xfrm>
                <a:off x="6052764" y="777240"/>
                <a:ext cx="3228396" cy="3098801"/>
                <a:chOff x="6007044" y="1039811"/>
                <a:chExt cx="3228396" cy="3098801"/>
              </a:xfrm>
            </p:grpSpPr>
            <p:pic>
              <p:nvPicPr>
                <p:cNvPr id="108" name="Picture 13" descr="MassSpectrum0to10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07044" y="1039811"/>
                  <a:ext cx="3228396" cy="309880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09" name="TextBox 108"/>
                <p:cNvSpPr txBox="1"/>
                <p:nvPr/>
              </p:nvSpPr>
              <p:spPr>
                <a:xfrm>
                  <a:off x="7162800" y="2514600"/>
                  <a:ext cx="11430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i="1" dirty="0" smtClean="0">
                      <a:latin typeface="Abadi MT Condensed Light"/>
                      <a:cs typeface="Abadi MT Condensed Light"/>
                    </a:rPr>
                    <a:t>STAR Preliminary</a:t>
                  </a:r>
                  <a:endParaRPr lang="en-US" sz="1200" b="1" i="1" dirty="0">
                    <a:latin typeface="Abadi MT Condensed Light"/>
                    <a:cs typeface="Abadi MT Condensed Light"/>
                  </a:endParaRPr>
                </a:p>
              </p:txBody>
            </p:sp>
          </p:grpSp>
          <p:grpSp>
            <p:nvGrpSpPr>
              <p:cNvPr id="110" name="Group 109"/>
              <p:cNvGrpSpPr/>
              <p:nvPr/>
            </p:nvGrpSpPr>
            <p:grpSpPr>
              <a:xfrm>
                <a:off x="2651760" y="753895"/>
                <a:ext cx="3200400" cy="3071813"/>
                <a:chOff x="2606040" y="1016466"/>
                <a:chExt cx="3200400" cy="3071813"/>
              </a:xfrm>
            </p:grpSpPr>
            <p:pic>
              <p:nvPicPr>
                <p:cNvPr id="111" name="Picture 14" descr="MassSpectrum10to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06040" y="1016466"/>
                  <a:ext cx="3200400" cy="30718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12" name="TextBox 111"/>
                <p:cNvSpPr txBox="1"/>
                <p:nvPr/>
              </p:nvSpPr>
              <p:spPr>
                <a:xfrm>
                  <a:off x="4267200" y="2514600"/>
                  <a:ext cx="114300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i="1" dirty="0" smtClean="0">
                      <a:latin typeface="Abadi MT Condensed Light"/>
                      <a:cs typeface="Abadi MT Condensed Light"/>
                    </a:rPr>
                    <a:t>STAR Preliminary</a:t>
                  </a:r>
                  <a:endParaRPr lang="en-US" sz="1200" b="1" i="1" dirty="0">
                    <a:latin typeface="Abadi MT Condensed Light"/>
                    <a:cs typeface="Abadi MT Condensed Light"/>
                  </a:endParaRPr>
                </a:p>
              </p:txBody>
            </p:sp>
          </p:grpSp>
        </p:grpSp>
        <p:grpSp>
          <p:nvGrpSpPr>
            <p:cNvPr id="113" name="Group 112"/>
            <p:cNvGrpSpPr/>
            <p:nvPr/>
          </p:nvGrpSpPr>
          <p:grpSpPr>
            <a:xfrm>
              <a:off x="4419600" y="631507"/>
              <a:ext cx="3200400" cy="3071813"/>
              <a:chOff x="228600" y="1066800"/>
              <a:chExt cx="3200400" cy="3071813"/>
            </a:xfrm>
          </p:grpSpPr>
          <p:pic>
            <p:nvPicPr>
              <p:cNvPr id="114" name="Picture 113" descr="MassSpectrum30to6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600" y="1066800"/>
                <a:ext cx="3200400" cy="3071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" name="TextBox 114"/>
              <p:cNvSpPr txBox="1"/>
              <p:nvPr/>
            </p:nvSpPr>
            <p:spPr>
              <a:xfrm>
                <a:off x="1524000" y="2514600"/>
                <a:ext cx="1143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i="1" dirty="0" smtClean="0">
                    <a:latin typeface="Abadi MT Condensed Light"/>
                    <a:cs typeface="Abadi MT Condensed Light"/>
                  </a:rPr>
                  <a:t>STAR Preliminary</a:t>
                </a:r>
                <a:endParaRPr lang="en-US" sz="1200" b="1" i="1" dirty="0">
                  <a:latin typeface="Abadi MT Condensed Light"/>
                  <a:cs typeface="Abadi MT Condensed Light"/>
                </a:endParaRPr>
              </a:p>
            </p:txBody>
          </p:sp>
        </p:grpSp>
        <p:pic>
          <p:nvPicPr>
            <p:cNvPr id="116" name="Picture 115"/>
            <p:cNvPicPr>
              <a:picLocks noChangeAspect="1" noChangeArrowheads="1"/>
            </p:cNvPicPr>
            <p:nvPr/>
          </p:nvPicPr>
          <mc:AlternateContent xmlns:mc="http://schemas.openxmlformats.org/markup-compatibility/2006">
            <mc:Choice xmlns="" xmlns:mv="urn:schemas-microsoft-com:mac:vml" xmlns:ma="http://schemas.microsoft.com/office/mac/drawingml/2008/main" xmlns:lc="http://schemas.openxmlformats.org/drawingml/2006/lockedCanvas" Requires="ma">
              <p:blipFill>
                <a:blip r:embed="rId7"/>
                <a:stretch>
                  <a:fillRect/>
                </a:stretch>
              </p:blipFill>
            </mc:Choice>
            <mc:Fallback>
              <p:blipFill>
                <a:blip r:embed="rId8"/>
                <a:stretch>
                  <a:fillRect/>
                </a:stretch>
              </p:blipFill>
            </mc:Fallback>
          </mc:AlternateContent>
          <p:spPr bwMode="auto">
            <a:xfrm>
              <a:off x="1205576" y="636080"/>
              <a:ext cx="3079347" cy="295443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2194560" y="137160"/>
            <a:ext cx="405098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Upsilon: a Cleaner Probe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4" y="687195"/>
            <a:ext cx="6531685" cy="6067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53200" y="731520"/>
            <a:ext cx="259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Compared to J/</a:t>
            </a:r>
            <a:r>
              <a:rPr lang="el-GR" b="1" u="sng" dirty="0" smtClean="0">
                <a:latin typeface="Times New Roman" pitchFamily="18" charset="0"/>
                <a:cs typeface="Times New Roman" pitchFamily="18" charset="0"/>
              </a:rPr>
              <a:t>ψ</a:t>
            </a: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recombination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can be neglected at RHIC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Final state co-mover absorption is small.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Significantly improved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measurements w/ ~2.5x more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More suppression in more central collisions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Consistent with prediction from a model requiring strong 2S and complete 3S suppression. </a:t>
            </a:r>
            <a:endParaRPr lang="en-US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318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AB44F4-DA26-4874-92FC-C9D77BE7DDED}" type="slidenum">
              <a:rPr lang="en-US" smtClean="0"/>
              <a:pPr eaLnBrk="1" hangingPunct="1"/>
              <a:t>18</a:t>
            </a:fld>
            <a:endParaRPr lang="en-US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23083" y="82867"/>
            <a:ext cx="8063717" cy="557213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Future of Heavy Flavor Measurement at STAR</a:t>
            </a:r>
            <a:endParaRPr lang="en-US" altLang="zh-CN" sz="3000" b="1" dirty="0" smtClean="0">
              <a:solidFill>
                <a:schemeClr val="accent2"/>
              </a:solidFill>
              <a:ea typeface="宋体" pitchFamily="2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977640"/>
            <a:ext cx="8763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significantly enhance STAR capability on measuring heavy flavor production at RHIC, e.g.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Direct reconstruction of D mesons at both low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and high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J/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ψ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µµ +X, disentangle upsilon 1S/2S/3S. 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Study QGP thermal </a:t>
            </a:r>
            <a:r>
              <a:rPr lang="en-US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dilepton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radiation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Understanding background through e-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correlation. </a:t>
            </a:r>
          </a:p>
          <a:p>
            <a:r>
              <a:rPr lang="en-US" sz="1600" b="1" dirty="0" smtClean="0">
                <a:solidFill>
                  <a:srgbClr val="FF0000"/>
                </a:solidFill>
              </a:rPr>
              <a:t>See details 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err="1" smtClean="0">
                <a:solidFill>
                  <a:srgbClr val="FF0000"/>
                </a:solidFill>
              </a:rPr>
              <a:t>Huan</a:t>
            </a:r>
            <a:r>
              <a:rPr lang="en-US" sz="1600" b="1" dirty="0" smtClean="0">
                <a:solidFill>
                  <a:srgbClr val="FF0000"/>
                </a:solidFill>
              </a:rPr>
              <a:t> Huang: parallel 6C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Frank </a:t>
            </a:r>
            <a:r>
              <a:rPr lang="en-US" sz="1600" b="1" dirty="0" err="1" smtClean="0">
                <a:solidFill>
                  <a:srgbClr val="FF0000"/>
                </a:solidFill>
              </a:rPr>
              <a:t>Geurt</a:t>
            </a:r>
            <a:r>
              <a:rPr lang="en-US" sz="1600" b="1" dirty="0" smtClean="0">
                <a:solidFill>
                  <a:srgbClr val="FF0000"/>
                </a:solidFill>
              </a:rPr>
              <a:t>: plenary IVA</a:t>
            </a:r>
            <a:endParaRPr lang="en-US" sz="1600" b="1" dirty="0">
              <a:solidFill>
                <a:srgbClr val="FF0000"/>
              </a:solidFill>
            </a:endParaRPr>
          </a:p>
        </p:txBody>
      </p:sp>
      <p:pic>
        <p:nvPicPr>
          <p:cNvPr id="6" name="Picture 16" descr="C:\Documents and Settings\wxie\Desktop\HF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17996"/>
            <a:ext cx="3921760" cy="238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1440" y="1173162"/>
            <a:ext cx="1279525" cy="914400"/>
          </a:xfrm>
        </p:spPr>
      </p:pic>
      <p:pic>
        <p:nvPicPr>
          <p:cNvPr id="8" name="Picture 20" descr="hijing_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7" t="7167" r="7167" b="7167"/>
          <a:stretch>
            <a:fillRect/>
          </a:stretch>
        </p:blipFill>
        <p:spPr bwMode="auto">
          <a:xfrm>
            <a:off x="4892040" y="563562"/>
            <a:ext cx="2865438" cy="286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1"/>
          <p:cNvSpPr txBox="1">
            <a:spLocks noChangeArrowheads="1"/>
          </p:cNvSpPr>
          <p:nvPr/>
        </p:nvSpPr>
        <p:spPr bwMode="auto">
          <a:xfrm>
            <a:off x="7482840" y="639762"/>
            <a:ext cx="12192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300" b="1">
                <a:latin typeface="Times New Roman" pitchFamily="18" charset="0"/>
                <a:cs typeface="Times New Roman" pitchFamily="18" charset="0"/>
              </a:rPr>
              <a:t>MTD (MRPC)</a:t>
            </a:r>
          </a:p>
        </p:txBody>
      </p:sp>
      <p:cxnSp>
        <p:nvCxnSpPr>
          <p:cNvPr id="10" name="Straight Arrow Connector 9"/>
          <p:cNvCxnSpPr>
            <a:stCxn id="9" idx="1"/>
          </p:cNvCxnSpPr>
          <p:nvPr/>
        </p:nvCxnSpPr>
        <p:spPr>
          <a:xfrm rot="10800000" flipV="1">
            <a:off x="7101840" y="785812"/>
            <a:ext cx="381000" cy="2349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9" idx="2"/>
          </p:cNvCxnSpPr>
          <p:nvPr/>
        </p:nvCxnSpPr>
        <p:spPr>
          <a:xfrm rot="16200000" flipH="1">
            <a:off x="8009890" y="1014412"/>
            <a:ext cx="3937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5720" y="3291840"/>
            <a:ext cx="5349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PIXEL: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high hit resolution: 18.4µm X 18.4µm pitch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low thickness: 0.37% X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4960" y="3474720"/>
            <a:ext cx="35960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identification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Muon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trigger</a:t>
            </a:r>
            <a:endParaRPr lang="en-US" sz="2000" baseline="-25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3082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 txBox="1">
            <a:spLocks noGrp="1"/>
          </p:cNvSpPr>
          <p:nvPr/>
        </p:nvSpPr>
        <p:spPr bwMode="auto">
          <a:xfrm>
            <a:off x="6553200" y="6496050"/>
            <a:ext cx="21336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A10ECD90-7570-B449-A650-8E115122AA4F}" type="slidenum">
              <a:rPr lang="en-US" altLang="zh-CN">
                <a:latin typeface="Garamond" pitchFamily="-108" charset="0"/>
              </a:rPr>
              <a:pPr algn="r"/>
              <a:t>19</a:t>
            </a:fld>
            <a:endParaRPr lang="en-US" altLang="zh-CN">
              <a:latin typeface="Garamond" pitchFamily="-108" charset="0"/>
            </a:endParaRPr>
          </a:p>
        </p:txBody>
      </p:sp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228600" y="1005840"/>
            <a:ext cx="8636743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85750" indent="-285750">
              <a:spcAft>
                <a:spcPts val="1800"/>
              </a:spcAft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Observe large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suppression of heavy quark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production through NPE and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2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meson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measurements in 200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collisions</a:t>
            </a:r>
          </a:p>
          <a:p>
            <a:pPr marL="285750" indent="-285750">
              <a:spcAft>
                <a:spcPts val="1800"/>
              </a:spcAft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Observe larger NPE v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in 200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than in 39 and 62.4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collisions, indicating the strength of charm-medium interaction increase with energy.</a:t>
            </a:r>
          </a:p>
          <a:p>
            <a:pPr marL="285750" indent="-285750">
              <a:spcAft>
                <a:spcPts val="1800"/>
              </a:spcAft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l-GR" sz="2200" dirty="0" smtClean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measurements disfavor the case that coalescence dominate the production at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2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&gt; 2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/c. </a:t>
            </a:r>
          </a:p>
          <a:p>
            <a:pPr marL="285750" indent="-285750">
              <a:spcAft>
                <a:spcPts val="1800"/>
              </a:spcAft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Observe Upsilon suppression, consistent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with prediction from a model requiring strong 2S and complete 3S suppression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spcAft>
                <a:spcPts val="1800"/>
              </a:spcAft>
              <a:buClr>
                <a:srgbClr val="0000FF"/>
              </a:buClr>
              <a:buFont typeface="Wingdings" pitchFamily="2" charset="2"/>
              <a:buChar char="q"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STAR HFT and MTD upgrades together with existing subsystems and RHIC II luminosities will provide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STAR with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the unprecedented opportunity to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study heavy quark production at RHIC.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800"/>
              </a:spcAft>
              <a:buClr>
                <a:srgbClr val="0000FF"/>
              </a:buClr>
            </a:pPr>
            <a:endParaRPr lang="en-US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82563" y="228600"/>
            <a:ext cx="8504237" cy="649287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C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4205297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41960"/>
            <a:ext cx="7772400" cy="381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</a:rPr>
              <a:t>Motivation for Studying Heavy Quarks</a:t>
            </a:r>
          </a:p>
        </p:txBody>
      </p:sp>
      <p:sp>
        <p:nvSpPr>
          <p:cNvPr id="1031" name="Slide Number Placeholder 4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FE710A-5E39-4EF7-85FE-B1B14EA2821F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E41D74-FE70-43DF-A13C-024302934981}" type="datetime1">
              <a:rPr lang="en-US" smtClean="0"/>
              <a:t>8/13/2012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it-IT" smtClean="0"/>
              <a:t>Quark Matter 2012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" y="1219676"/>
            <a:ext cx="841248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buFont typeface="Wingdings" pitchFamily="2" charset="2"/>
              <a:buChar char="q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Sensitive to initial gluon density and 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gluon </a:t>
            </a:r>
            <a:r>
              <a:rPr lang="en-US" sz="2000" b="1" smtClean="0">
                <a:latin typeface="Times New Roman" pitchFamily="18" charset="0"/>
                <a:cs typeface="Times New Roman" pitchFamily="18" charset="0"/>
              </a:rPr>
              <a:t>distribution at RHIC.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749300" lvl="2" indent="-292100">
              <a:lnSpc>
                <a:spcPct val="80000"/>
              </a:lnSpc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produced mostly from gluon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fusion</a:t>
            </a:r>
            <a:endParaRPr lang="en-US" sz="2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endParaRPr lang="en-US" sz="2000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Involve different interaction mechanisms from light quarks with the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medium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gluon bremsstrahlung radiation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collisional energy loss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collision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dissociation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Ads/CFT </a:t>
            </a:r>
          </a:p>
          <a:p>
            <a:pPr marL="342900" indent="-342900"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eavy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quarkonia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production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reveals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critical features of the medium.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suppression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color screening or gluon scattering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enhancement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from coalescence</a:t>
            </a:r>
          </a:p>
          <a:p>
            <a:pPr marL="292100" indent="-292100">
              <a:lnSpc>
                <a:spcPct val="80000"/>
              </a:lnSpc>
            </a:pPr>
            <a:endParaRPr lang="en-US" sz="20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Wingdings" pitchFamily="2" charset="2"/>
              <a:buChar char="q"/>
            </a:pP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Cold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Nuclear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effect.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lnSpc>
                <a:spcPct val="80000"/>
              </a:lnSpc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Gluon shadowing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Color glass condensate, Initial state Energy loss,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etc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3919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20"/>
            <a:ext cx="8229600" cy="914082"/>
          </a:xfrm>
        </p:spPr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 of Heavy Flavor Talks and Posters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6181AC5-AE27-43E1-A257-F1836C2964BC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20</a:t>
            </a:fld>
            <a:endParaRPr lang="en-US" altLang="zh-C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7200" y="822960"/>
                <a:ext cx="8275320" cy="5967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hlinkClick r:id="rId2"/>
                  </a:rPr>
                  <a:t>“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hlinkClick r:id="rId3"/>
                  </a:rPr>
                  <a:t>STAR Upgrade Plan for the Coming Decade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”, H.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Huan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for Collaboration, parallel 6C</a:t>
                </a:r>
                <a:endParaRPr lang="en-US" dirty="0" smtClean="0">
                  <a:latin typeface="Times New Roman" pitchFamily="18" charset="0"/>
                  <a:cs typeface="Times New Roman" pitchFamily="18" charset="0"/>
                  <a:hlinkClick r:id="rId2"/>
                </a:endParaRP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Times New Roman" pitchFamily="18" charset="0"/>
                  <a:cs typeface="Times New Roman" pitchFamily="18" charset="0"/>
                  <a:hlinkClick r:id="rId2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hlinkClick r:id="rId2"/>
                  </a:rPr>
                  <a:t>“Measurements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2"/>
                  </a:rPr>
                  <a:t>of Non-photonic Electrons Production and Elliptic Flow in 39, 62.4 and 200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  <a:hlinkClick r:id="rId2"/>
                  </a:rPr>
                  <a:t>GeV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2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  <a:hlinkClick r:id="rId2"/>
                  </a:rPr>
                  <a:t>Au+Au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2"/>
                  </a:rPr>
                  <a:t> Collisions from STAR at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hlinkClick r:id="rId2"/>
                  </a:rPr>
                  <a:t>RHIC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”, M. Mustafa for STAR Collaboration, parallel 7A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u="sng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u="sng" dirty="0" smtClean="0">
                    <a:latin typeface="Times New Roman" pitchFamily="18" charset="0"/>
                    <a:cs typeface="Times New Roman" pitchFamily="18" charset="0"/>
                  </a:rPr>
                  <a:t>“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  <a:hlinkClick r:id="rId4"/>
                  </a:rPr>
                  <a:t>Quarkonia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4"/>
                  </a:rPr>
                  <a:t> production in the STAR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hlinkClick r:id="rId4"/>
                  </a:rPr>
                  <a:t>experiment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”, B.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Trzeciak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for STAR Collaboration, parallel 1D 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u="sng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u="sng" dirty="0" smtClean="0">
                    <a:latin typeface="Times New Roman" pitchFamily="18" charset="0"/>
                    <a:cs typeface="Times New Roman" pitchFamily="18" charset="0"/>
                  </a:rPr>
                  <a:t>“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5"/>
                  </a:rPr>
                  <a:t>Open charm hadron production in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  <a:hlinkClick r:id="rId5"/>
                  </a:rPr>
                  <a:t>p+p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5"/>
                  </a:rPr>
                  <a:t> and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  <a:hlinkClick r:id="rId5"/>
                  </a:rPr>
                  <a:t>Au+Au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5"/>
                  </a:rPr>
                  <a:t> collisions at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hlinkClick r:id="rId5"/>
                  </a:rPr>
                  <a:t>STAR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”, D.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Tlusty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for Collaboration, parallel 6A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“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6"/>
                  </a:rPr>
                  <a:t>Heavy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  <a:hlinkClick r:id="rId6"/>
                  </a:rPr>
                  <a:t>Flavour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6"/>
                  </a:rPr>
                  <a:t> Electron azimuthal anisotropy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hlinkClick r:id="rId6"/>
                  </a:rPr>
                  <a:t>v</a:t>
                </a:r>
                <a:r>
                  <a:rPr lang="en-US" baseline="-25000" dirty="0" smtClean="0">
                    <a:latin typeface="Times New Roman" pitchFamily="18" charset="0"/>
                    <a:cs typeface="Times New Roman" pitchFamily="18" charset="0"/>
                    <a:hlinkClick r:id="rId6"/>
                  </a:rPr>
                  <a:t>2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hlinkClick r:id="rId6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6"/>
                  </a:rPr>
                  <a:t>from 2- and 4-particle correlations in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  <a:hlinkClick r:id="rId6"/>
                  </a:rPr>
                  <a:t>Au+Au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6"/>
                  </a:rPr>
                  <a:t> collisions at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/>
                            <a:cs typeface="Times New Roman" pitchFamily="18" charset="0"/>
                            <a:hlinkClick r:id="rId6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/>
                                <a:cs typeface="Times New Roman" pitchFamily="18" charset="0"/>
                                <a:hlinkClick r:id="rId6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  <a:hlinkClick r:id="rId6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  <a:cs typeface="Times New Roman" pitchFamily="18" charset="0"/>
                                <a:hlinkClick r:id="rId6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i="1" dirty="0">
                        <a:latin typeface="Cambria Math"/>
                        <a:cs typeface="Times New Roman" pitchFamily="18" charset="0"/>
                        <a:hlinkClick r:id="rId6"/>
                      </a:rPr>
                      <m:t> =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hlinkClick r:id="rId6"/>
                  </a:rPr>
                  <a:t>200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6"/>
                  </a:rPr>
                  <a:t>, 62 and 39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  <a:hlinkClick r:id="rId6"/>
                  </a:rPr>
                  <a:t>GeV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6"/>
                  </a:rPr>
                  <a:t> at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hlinkClick r:id="rId6"/>
                  </a:rPr>
                  <a:t>STAR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”,  D.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Kikola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for STAR Collaboration, poster session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dirty="0">
                  <a:latin typeface="Times New Roman" pitchFamily="18" charset="0"/>
                  <a:cs typeface="Times New Roman" pitchFamily="18" charset="0"/>
                </a:endParaRP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“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hlinkClick r:id="rId7"/>
                  </a:rPr>
                  <a:t>J/</a:t>
                </a:r>
                <a:r>
                  <a:rPr lang="el-GR" dirty="0" smtClean="0">
                    <a:latin typeface="Times New Roman" pitchFamily="18" charset="0"/>
                    <a:cs typeface="Times New Roman" pitchFamily="18" charset="0"/>
                    <a:hlinkClick r:id="rId7"/>
                  </a:rPr>
                  <a:t>ψ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hlinkClick r:id="rId7"/>
                  </a:rPr>
                  <a:t>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7"/>
                  </a:rPr>
                  <a:t>production in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u="sng" dirty="0" smtClean="0">
                            <a:solidFill>
                              <a:srgbClr val="0000FF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i="1" u="sng" dirty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i="1" u="sng" dirty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i="1" u="sng" dirty="0">
                                <a:solidFill>
                                  <a:srgbClr val="0000FF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𝑁𝑁</m:t>
                            </m:r>
                          </m:sub>
                        </m:sSub>
                      </m:e>
                    </m:rad>
                    <m:r>
                      <a:rPr lang="en-US" i="1" u="sng" dirty="0">
                        <a:solidFill>
                          <a:srgbClr val="0000FF"/>
                        </a:solidFill>
                        <a:latin typeface="Cambria Math"/>
                        <a:cs typeface="Times New Roman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hlinkClick r:id="rId7"/>
                  </a:rPr>
                  <a:t>= 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7"/>
                  </a:rPr>
                  <a:t>39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  <a:hlinkClick r:id="rId7"/>
                  </a:rPr>
                  <a:t>GeV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7"/>
                  </a:rPr>
                  <a:t> and 62.4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  <a:hlinkClick r:id="rId7"/>
                  </a:rPr>
                  <a:t>GeV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7"/>
                  </a:rPr>
                  <a:t> </a:t>
                </a:r>
                <a:r>
                  <a:rPr lang="en-US" dirty="0" err="1">
                    <a:latin typeface="Times New Roman" pitchFamily="18" charset="0"/>
                    <a:cs typeface="Times New Roman" pitchFamily="18" charset="0"/>
                    <a:hlinkClick r:id="rId7"/>
                  </a:rPr>
                  <a:t>Au+Au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  <a:hlinkClick r:id="rId7"/>
                  </a:rPr>
                  <a:t> collisions from 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  <a:hlinkClick r:id="rId7"/>
                  </a:rPr>
                  <a:t>STAR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”,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Wangmei</a:t>
                </a:r>
                <a:r>
                  <a:rPr lang="en-US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dirty="0" err="1" smtClean="0">
                    <a:latin typeface="Times New Roman" pitchFamily="18" charset="0"/>
                    <a:cs typeface="Times New Roman" pitchFamily="18" charset="0"/>
                  </a:rPr>
                  <a:t>Zha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for STAR Collaboration, poster session. </a:t>
                </a:r>
              </a:p>
              <a:p>
                <a:pPr marL="342900" indent="-342900">
                  <a:buFont typeface="+mj-lt"/>
                  <a:buAutoNum type="arabicPeriod"/>
                </a:pPr>
                <a:endParaRPr lang="en-US" u="sng" dirty="0"/>
              </a:p>
              <a:p>
                <a:pPr marL="342900" indent="-342900">
                  <a:buFont typeface="+mj-lt"/>
                  <a:buAutoNum type="arabicPeriod"/>
                </a:pPr>
                <a:endParaRPr lang="en-US" u="sng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822960"/>
                <a:ext cx="8275320" cy="5967724"/>
              </a:xfrm>
              <a:prstGeom prst="rect">
                <a:avLst/>
              </a:prstGeom>
              <a:blipFill rotWithShape="1">
                <a:blip r:embed="rId8"/>
                <a:stretch>
                  <a:fillRect l="-442" t="-511" r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73596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888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Backup Slides</a:t>
            </a:r>
            <a:endParaRPr lang="en-US" sz="6000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F5A59-9B7C-4D69-8019-7C6E0415DAFB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9341216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20319" y="805815"/>
            <a:ext cx="5232399" cy="3903345"/>
            <a:chOff x="-20320" y="485775"/>
            <a:chExt cx="6288793" cy="4497705"/>
          </a:xfrm>
        </p:grpSpPr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320" y="485775"/>
              <a:ext cx="6288793" cy="44977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822960" y="1143000"/>
              <a:ext cx="1684862" cy="309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400" b="1" i="1" dirty="0">
                  <a:latin typeface="Arial" charset="0"/>
                </a:rPr>
                <a:t>STAR Preliminary</a:t>
              </a:r>
            </a:p>
          </p:txBody>
        </p:sp>
      </p:grp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" y="167323"/>
            <a:ext cx="8229600" cy="638492"/>
          </a:xfrm>
        </p:spPr>
        <p:txBody>
          <a:bodyPr/>
          <a:lstStyle/>
          <a:p>
            <a:pPr eaLnBrk="1" hangingPunct="1"/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Comparison of J/</a:t>
            </a:r>
            <a:r>
              <a:rPr lang="el-GR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</a:t>
            </a:r>
            <a:r>
              <a:rPr lang="en-US" altLang="zh-CN" sz="3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altLang="zh-CN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with Models</a:t>
            </a:r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宋体" pitchFamily="2" charset="-122"/>
              </a:defRPr>
            </a:lvl9pPr>
          </a:lstStyle>
          <a:p>
            <a:pPr eaLnBrk="1" hangingPunct="1"/>
            <a:fld id="{91D292BE-40D9-4769-AB61-AEAFCEB2C3BB}" type="slidenum">
              <a:rPr lang="en-US" altLang="zh-CN"/>
              <a:pPr eaLnBrk="1" hangingPunct="1"/>
              <a:t>22</a:t>
            </a:fld>
            <a:endParaRPr lang="en-US" altLang="zh-CN"/>
          </a:p>
        </p:txBody>
      </p:sp>
      <p:sp>
        <p:nvSpPr>
          <p:cNvPr id="13328" name="Rectangle 16"/>
          <p:cNvSpPr>
            <a:spLocks noChangeArrowheads="1"/>
          </p:cNvSpPr>
          <p:nvPr/>
        </p:nvSpPr>
        <p:spPr bwMode="auto">
          <a:xfrm>
            <a:off x="0" y="4892040"/>
            <a:ext cx="4953000" cy="1387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r>
              <a:rPr lang="en-US" altLang="zh-CN" sz="1400" dirty="0" smtClean="0">
                <a:latin typeface="Times New Roman" pitchFamily="18" charset="0"/>
              </a:rPr>
              <a:t>[1] V</a:t>
            </a:r>
            <a:r>
              <a:rPr lang="en-US" altLang="zh-CN" sz="1400" dirty="0">
                <a:latin typeface="Times New Roman" pitchFamily="18" charset="0"/>
              </a:rPr>
              <a:t>. Greco, C.M. </a:t>
            </a:r>
            <a:r>
              <a:rPr lang="en-US" altLang="zh-CN" sz="1400" dirty="0" err="1">
                <a:latin typeface="Times New Roman" pitchFamily="18" charset="0"/>
              </a:rPr>
              <a:t>Ko</a:t>
            </a:r>
            <a:r>
              <a:rPr lang="en-US" altLang="zh-CN" sz="1400" dirty="0">
                <a:latin typeface="Times New Roman" pitchFamily="18" charset="0"/>
              </a:rPr>
              <a:t>, R. </a:t>
            </a:r>
            <a:r>
              <a:rPr lang="en-US" altLang="zh-CN" sz="1400" dirty="0" smtClean="0">
                <a:latin typeface="Times New Roman" pitchFamily="18" charset="0"/>
              </a:rPr>
              <a:t>Rapp, </a:t>
            </a:r>
            <a:r>
              <a:rPr lang="en-US" altLang="zh-CN" sz="1400" dirty="0">
                <a:latin typeface="Times New Roman" pitchFamily="18" charset="0"/>
              </a:rPr>
              <a:t>PLB 595, </a:t>
            </a:r>
            <a:r>
              <a:rPr lang="en-US" altLang="zh-CN" sz="1400" dirty="0" smtClean="0">
                <a:latin typeface="Times New Roman" pitchFamily="18" charset="0"/>
              </a:rPr>
              <a:t>202 (</a:t>
            </a:r>
            <a:r>
              <a:rPr lang="en-US" altLang="zh-CN" sz="1400" dirty="0" err="1" smtClean="0">
                <a:latin typeface="Times New Roman" pitchFamily="18" charset="0"/>
              </a:rPr>
              <a:t>minbias</a:t>
            </a:r>
            <a:r>
              <a:rPr lang="en-US" altLang="zh-CN" sz="1400" dirty="0" smtClean="0">
                <a:latin typeface="Times New Roman" pitchFamily="18" charset="0"/>
              </a:rPr>
              <a:t>)</a:t>
            </a:r>
            <a:endParaRPr lang="en-US" altLang="zh-CN" sz="1400" dirty="0">
              <a:latin typeface="Times New Roman" pitchFamily="18" charset="0"/>
            </a:endParaRPr>
          </a:p>
          <a:p>
            <a:r>
              <a:rPr lang="en-US" altLang="zh-CN" sz="1400" dirty="0">
                <a:latin typeface="Times New Roman" pitchFamily="18" charset="0"/>
              </a:rPr>
              <a:t>[2] L. </a:t>
            </a:r>
            <a:r>
              <a:rPr lang="en-US" altLang="zh-CN" sz="1400" dirty="0" err="1">
                <a:latin typeface="Times New Roman" pitchFamily="18" charset="0"/>
              </a:rPr>
              <a:t>Ravagli</a:t>
            </a:r>
            <a:r>
              <a:rPr lang="en-US" altLang="zh-CN" sz="1400" dirty="0">
                <a:latin typeface="Times New Roman" pitchFamily="18" charset="0"/>
              </a:rPr>
              <a:t>, R. Rapp, PLB 655, 126</a:t>
            </a:r>
            <a:r>
              <a:rPr lang="en-US" altLang="zh-CN" sz="1400" dirty="0" smtClean="0">
                <a:latin typeface="Times New Roman" pitchFamily="18" charset="0"/>
              </a:rPr>
              <a:t>.(</a:t>
            </a:r>
            <a:r>
              <a:rPr lang="en-US" altLang="zh-CN" sz="1400" dirty="0" err="1" smtClean="0">
                <a:latin typeface="Times New Roman" pitchFamily="18" charset="0"/>
              </a:rPr>
              <a:t>minbias</a:t>
            </a:r>
            <a:r>
              <a:rPr lang="en-US" altLang="zh-CN" sz="1400" dirty="0" smtClean="0">
                <a:latin typeface="Times New Roman" pitchFamily="18" charset="0"/>
              </a:rPr>
              <a:t>)</a:t>
            </a:r>
            <a:endParaRPr lang="en-US" altLang="zh-CN" sz="1400" dirty="0">
              <a:latin typeface="Times New Roman" pitchFamily="18" charset="0"/>
            </a:endParaRPr>
          </a:p>
          <a:p>
            <a:r>
              <a:rPr lang="en-US" altLang="zh-CN" sz="1400" dirty="0">
                <a:latin typeface="Times New Roman" pitchFamily="18" charset="0"/>
              </a:rPr>
              <a:t>[3] L. Yan, P. </a:t>
            </a:r>
            <a:r>
              <a:rPr lang="en-US" altLang="zh-CN" sz="1400" dirty="0" err="1">
                <a:latin typeface="Times New Roman" pitchFamily="18" charset="0"/>
              </a:rPr>
              <a:t>Zhuang</a:t>
            </a:r>
            <a:r>
              <a:rPr lang="en-US" altLang="zh-CN" sz="1400" dirty="0">
                <a:latin typeface="Times New Roman" pitchFamily="18" charset="0"/>
              </a:rPr>
              <a:t>, N. </a:t>
            </a:r>
            <a:r>
              <a:rPr lang="en-US" altLang="zh-CN" sz="1400" dirty="0" err="1">
                <a:latin typeface="Times New Roman" pitchFamily="18" charset="0"/>
              </a:rPr>
              <a:t>Xu</a:t>
            </a:r>
            <a:r>
              <a:rPr lang="en-US" altLang="zh-CN" sz="1400" dirty="0">
                <a:latin typeface="Times New Roman" pitchFamily="18" charset="0"/>
              </a:rPr>
              <a:t>, PRL 97, 232301</a:t>
            </a:r>
            <a:r>
              <a:rPr lang="en-US" altLang="zh-CN" sz="1400" dirty="0" smtClean="0">
                <a:latin typeface="Times New Roman" pitchFamily="18" charset="0"/>
              </a:rPr>
              <a:t>. (b =7.8 </a:t>
            </a:r>
            <a:r>
              <a:rPr lang="en-US" altLang="zh-CN" sz="1400" dirty="0" err="1" smtClean="0">
                <a:latin typeface="Times New Roman" pitchFamily="18" charset="0"/>
              </a:rPr>
              <a:t>fm</a:t>
            </a:r>
            <a:r>
              <a:rPr lang="en-US" altLang="zh-CN" sz="1400" dirty="0" smtClean="0">
                <a:latin typeface="Times New Roman" pitchFamily="18" charset="0"/>
              </a:rPr>
              <a:t>)</a:t>
            </a:r>
            <a:endParaRPr lang="en-US" altLang="zh-CN" sz="1400" dirty="0">
              <a:latin typeface="Times New Roman" pitchFamily="18" charset="0"/>
            </a:endParaRPr>
          </a:p>
          <a:p>
            <a:r>
              <a:rPr lang="en-US" altLang="zh-CN" sz="1400" dirty="0">
                <a:latin typeface="Times New Roman" pitchFamily="18" charset="0"/>
              </a:rPr>
              <a:t>[4] X. Zhao, R. Rapp, 24th WWND, 2008</a:t>
            </a:r>
            <a:r>
              <a:rPr lang="en-US" altLang="zh-CN" sz="1400" dirty="0" smtClean="0">
                <a:latin typeface="Times New Roman" pitchFamily="18" charset="0"/>
              </a:rPr>
              <a:t>. (20-40%)</a:t>
            </a:r>
            <a:endParaRPr lang="en-US" altLang="zh-CN" sz="1400" dirty="0">
              <a:latin typeface="Times New Roman" pitchFamily="18" charset="0"/>
            </a:endParaRPr>
          </a:p>
          <a:p>
            <a:r>
              <a:rPr lang="en-US" altLang="zh-CN" sz="1400" dirty="0">
                <a:latin typeface="Times New Roman" pitchFamily="18" charset="0"/>
              </a:rPr>
              <a:t>[5] Y. Liu, N. </a:t>
            </a:r>
            <a:r>
              <a:rPr lang="en-US" altLang="zh-CN" sz="1400" dirty="0" err="1">
                <a:latin typeface="Times New Roman" pitchFamily="18" charset="0"/>
              </a:rPr>
              <a:t>Xu</a:t>
            </a:r>
            <a:r>
              <a:rPr lang="en-US" altLang="zh-CN" sz="1400" dirty="0">
                <a:latin typeface="Times New Roman" pitchFamily="18" charset="0"/>
              </a:rPr>
              <a:t>, P. </a:t>
            </a:r>
            <a:r>
              <a:rPr lang="en-US" altLang="zh-CN" sz="1400" dirty="0" err="1">
                <a:latin typeface="Times New Roman" pitchFamily="18" charset="0"/>
              </a:rPr>
              <a:t>Zhuang</a:t>
            </a:r>
            <a:r>
              <a:rPr lang="en-US" altLang="zh-CN" sz="1400" dirty="0">
                <a:latin typeface="Times New Roman" pitchFamily="18" charset="0"/>
              </a:rPr>
              <a:t>, </a:t>
            </a:r>
            <a:r>
              <a:rPr lang="en-US" altLang="zh-CN" sz="1400" dirty="0" err="1">
                <a:latin typeface="Times New Roman" pitchFamily="18" charset="0"/>
              </a:rPr>
              <a:t>Nucl</a:t>
            </a:r>
            <a:r>
              <a:rPr lang="en-US" altLang="zh-CN" sz="1400" dirty="0">
                <a:latin typeface="Times New Roman" pitchFamily="18" charset="0"/>
              </a:rPr>
              <a:t>. </a:t>
            </a:r>
            <a:r>
              <a:rPr lang="en-US" altLang="zh-CN" sz="1400" dirty="0" err="1">
                <a:latin typeface="Times New Roman" pitchFamily="18" charset="0"/>
              </a:rPr>
              <a:t>Phy</a:t>
            </a:r>
            <a:r>
              <a:rPr lang="en-US" altLang="zh-CN" sz="1400" dirty="0">
                <a:latin typeface="Times New Roman" pitchFamily="18" charset="0"/>
              </a:rPr>
              <a:t>. A, 834, 317</a:t>
            </a:r>
            <a:r>
              <a:rPr lang="en-US" altLang="zh-CN" sz="1400" dirty="0" smtClean="0">
                <a:latin typeface="Times New Roman" pitchFamily="18" charset="0"/>
              </a:rPr>
              <a:t>. (b = 7.8 </a:t>
            </a:r>
            <a:r>
              <a:rPr lang="en-US" altLang="zh-CN" sz="1400" dirty="0" err="1" smtClean="0">
                <a:latin typeface="Times New Roman" pitchFamily="18" charset="0"/>
              </a:rPr>
              <a:t>fm</a:t>
            </a:r>
            <a:r>
              <a:rPr lang="en-US" altLang="zh-CN" sz="1400" dirty="0" smtClean="0">
                <a:latin typeface="Times New Roman" pitchFamily="18" charset="0"/>
              </a:rPr>
              <a:t>)</a:t>
            </a:r>
            <a:endParaRPr lang="en-US" altLang="zh-CN" sz="1400" dirty="0">
              <a:latin typeface="Times New Roman" pitchFamily="18" charset="0"/>
            </a:endParaRPr>
          </a:p>
          <a:p>
            <a:r>
              <a:rPr lang="en-US" altLang="zh-CN" sz="1400" dirty="0">
                <a:latin typeface="Times New Roman" pitchFamily="18" charset="0"/>
              </a:rPr>
              <a:t>[6] U. Heinz, C. </a:t>
            </a:r>
            <a:r>
              <a:rPr lang="en-US" altLang="zh-CN" sz="1400" dirty="0" err="1">
                <a:latin typeface="Times New Roman" pitchFamily="18" charset="0"/>
              </a:rPr>
              <a:t>Shen</a:t>
            </a:r>
            <a:r>
              <a:rPr lang="en-US" altLang="zh-CN" sz="1400" dirty="0">
                <a:latin typeface="Times New Roman" pitchFamily="18" charset="0"/>
              </a:rPr>
              <a:t>, </a:t>
            </a:r>
            <a:r>
              <a:rPr lang="en-US" altLang="zh-CN" sz="1400" dirty="0" err="1">
                <a:latin typeface="Times New Roman" pitchFamily="18" charset="0"/>
              </a:rPr>
              <a:t>priviate</a:t>
            </a:r>
            <a:r>
              <a:rPr lang="en-US" altLang="zh-CN" sz="1400" dirty="0">
                <a:latin typeface="Times New Roman" pitchFamily="18" charset="0"/>
              </a:rPr>
              <a:t> communication</a:t>
            </a:r>
            <a:r>
              <a:rPr lang="en-US" altLang="zh-CN" sz="1400" dirty="0" smtClean="0">
                <a:latin typeface="Times New Roman" pitchFamily="18" charset="0"/>
              </a:rPr>
              <a:t>. (20-60%)</a:t>
            </a:r>
            <a:endParaRPr lang="zh-CN" altLang="en-US" sz="1400" dirty="0"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90160" y="5062865"/>
            <a:ext cx="384048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 smtClean="0">
                <a:solidFill>
                  <a:srgbClr val="0000FF"/>
                </a:solidFill>
              </a:rPr>
              <a:t>disfavors</a:t>
            </a:r>
            <a:r>
              <a:rPr lang="en-US" sz="1500" b="1" dirty="0" smtClean="0"/>
              <a:t> the case that J/</a:t>
            </a:r>
            <a:r>
              <a:rPr lang="el-GR" sz="1500" b="1" dirty="0" smtClean="0"/>
              <a:t>Ψ</a:t>
            </a:r>
            <a:r>
              <a:rPr lang="en-US" sz="1500" b="1" dirty="0" smtClean="0"/>
              <a:t> with </a:t>
            </a:r>
            <a:r>
              <a:rPr lang="en-US" sz="1500" b="1" dirty="0" err="1" smtClean="0"/>
              <a:t>pT</a:t>
            </a:r>
            <a:r>
              <a:rPr lang="en-US" sz="1500" b="1" dirty="0" smtClean="0"/>
              <a:t> &gt; 2GeV/c is produced </a:t>
            </a:r>
            <a:r>
              <a:rPr lang="en-US" sz="1500" b="1" dirty="0" smtClean="0">
                <a:solidFill>
                  <a:srgbClr val="0000FF"/>
                </a:solidFill>
              </a:rPr>
              <a:t>dominantly by coalescence </a:t>
            </a:r>
            <a:r>
              <a:rPr lang="en-US" sz="1500" b="1" dirty="0" smtClean="0"/>
              <a:t>from thermalized charm and anti-charm quarks. </a:t>
            </a:r>
            <a:endParaRPr lang="en-US" sz="15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8379164"/>
                  </p:ext>
                </p:extLst>
              </p:nvPr>
            </p:nvGraphicFramePr>
            <p:xfrm>
              <a:off x="5090160" y="1188720"/>
              <a:ext cx="3916680" cy="36591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9137"/>
                    <a:gridCol w="907172"/>
                    <a:gridCol w="950371"/>
                  </a:tblGrid>
                  <a:tr h="323664"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Models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type m:val="lin"/>
                                    <m:ctrlPr>
                                      <a:rPr lang="en-US" sz="1300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300" i="1" smtClean="0"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300" i="1" smtClean="0">
                                            <a:latin typeface="Cambria Math"/>
                                            <a:ea typeface="Cambria Math"/>
                                          </a:rPr>
                                          <m:t>𝝌</m:t>
                                        </m:r>
                                      </m:e>
                                      <m:sup>
                                        <m:r>
                                          <a:rPr lang="en-US" sz="13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1300" b="1" i="1" smtClean="0">
                                        <a:latin typeface="Cambria Math"/>
                                      </a:rPr>
                                      <m:t>𝑵𝑫𝑭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P-value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23664"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Initially produced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1.8/3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6.2e-1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23664"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Coal</a:t>
                          </a:r>
                          <a:r>
                            <a:rPr lang="en-US" sz="1300" baseline="0" dirty="0" smtClean="0"/>
                            <a:t>escence at </a:t>
                          </a:r>
                          <a:r>
                            <a:rPr lang="en-US" sz="1300" baseline="0" dirty="0" err="1" smtClean="0"/>
                            <a:t>freezeout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22.6/3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4.9e-5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2366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Coal</a:t>
                          </a:r>
                          <a:r>
                            <a:rPr lang="en-US" sz="1300" baseline="0" dirty="0" smtClean="0"/>
                            <a:t>escence In transport</a:t>
                          </a:r>
                          <a:endParaRPr lang="en-US" sz="13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13.9/3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3.0e-3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2366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Coal</a:t>
                          </a:r>
                          <a:r>
                            <a:rPr lang="en-US" sz="1300" baseline="0" dirty="0" smtClean="0"/>
                            <a:t>escence In fireball</a:t>
                          </a:r>
                          <a:endParaRPr lang="en-US" sz="13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4.8/3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1.8e-1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23664"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Coal</a:t>
                          </a:r>
                          <a:r>
                            <a:rPr lang="en-US" sz="1300" baseline="0" dirty="0" smtClean="0"/>
                            <a:t>escence +initial mix 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2.9/3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4.0e-1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2366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Coal</a:t>
                          </a:r>
                          <a:r>
                            <a:rPr lang="en-US" sz="1300" baseline="0" dirty="0" smtClean="0"/>
                            <a:t>escence +initial mix </a:t>
                          </a:r>
                          <a:endParaRPr lang="en-US" sz="13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1.8/4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7.7e-1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48374"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Hydro T=120 w/viscosity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16.5/3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9.2e-4</a:t>
                          </a:r>
                          <a:endParaRPr lang="en-US" sz="1300" dirty="0"/>
                        </a:p>
                      </a:txBody>
                      <a:tcPr/>
                    </a:tc>
                  </a:tr>
                  <a:tr h="3483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Hydro T=165w/ viscosity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14.9/3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1.9e-03</a:t>
                          </a:r>
                          <a:endParaRPr lang="en-US" sz="1300" dirty="0"/>
                        </a:p>
                      </a:txBody>
                      <a:tcPr/>
                    </a:tc>
                  </a:tr>
                  <a:tr h="3483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Hydro T=120 w/o viscosity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191.6/3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2.7e-41</a:t>
                          </a:r>
                          <a:endParaRPr lang="en-US" sz="1300" dirty="0"/>
                        </a:p>
                      </a:txBody>
                      <a:tcPr/>
                    </a:tc>
                  </a:tr>
                  <a:tr h="3483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Hydro T=165w/o  viscosity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237.3/3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0.0</a:t>
                          </a:r>
                          <a:endParaRPr lang="en-US" sz="13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78379164"/>
                  </p:ext>
                </p:extLst>
              </p:nvPr>
            </p:nvGraphicFramePr>
            <p:xfrm>
              <a:off x="5090160" y="1188720"/>
              <a:ext cx="3916680" cy="365914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059137"/>
                    <a:gridCol w="907172"/>
                    <a:gridCol w="950371"/>
                  </a:tblGrid>
                  <a:tr h="323664"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Models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26846" t="-88679" r="-104698" b="-10339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P-value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23664"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Initially produced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1.8/3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6.2e-1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23664"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Coal</a:t>
                          </a:r>
                          <a:r>
                            <a:rPr lang="en-US" sz="1300" baseline="0" dirty="0" smtClean="0"/>
                            <a:t>escence at </a:t>
                          </a:r>
                          <a:r>
                            <a:rPr lang="en-US" sz="1300" baseline="0" dirty="0" err="1" smtClean="0"/>
                            <a:t>freezeout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22.6/3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4.9e-5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2366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Coal</a:t>
                          </a:r>
                          <a:r>
                            <a:rPr lang="en-US" sz="1300" baseline="0" dirty="0" smtClean="0"/>
                            <a:t>escence In transport</a:t>
                          </a:r>
                          <a:endParaRPr lang="en-US" sz="13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13.9/3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3.0e-3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2366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Coal</a:t>
                          </a:r>
                          <a:r>
                            <a:rPr lang="en-US" sz="1300" baseline="0" dirty="0" smtClean="0"/>
                            <a:t>escence </a:t>
                          </a:r>
                          <a:r>
                            <a:rPr lang="en-US" sz="1300" baseline="0" dirty="0" smtClean="0"/>
                            <a:t>In fireball</a:t>
                          </a:r>
                          <a:endParaRPr lang="en-US" sz="13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4.8/3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1.8e-1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23664"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Coal</a:t>
                          </a:r>
                          <a:r>
                            <a:rPr lang="en-US" sz="1300" baseline="0" dirty="0" smtClean="0"/>
                            <a:t>escence +initial mix 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2.9/3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4.0e-1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2366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Coal</a:t>
                          </a:r>
                          <a:r>
                            <a:rPr lang="en-US" sz="1300" baseline="0" dirty="0" smtClean="0"/>
                            <a:t>escence +initial mix </a:t>
                          </a:r>
                          <a:endParaRPr lang="en-US" sz="13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1.8/4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dirty="0" smtClean="0"/>
                            <a:t>7.7e-1</a:t>
                          </a:r>
                          <a:endParaRPr lang="en-US" sz="1500" dirty="0"/>
                        </a:p>
                      </a:txBody>
                      <a:tcPr/>
                    </a:tc>
                  </a:tr>
                  <a:tr h="348374"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Hydro T=120 w/viscosity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16.5/3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9.2e-4</a:t>
                          </a:r>
                          <a:endParaRPr lang="en-US" sz="1300" dirty="0"/>
                        </a:p>
                      </a:txBody>
                      <a:tcPr/>
                    </a:tc>
                  </a:tr>
                  <a:tr h="3483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Hydro T=165w/ viscosity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14.9/3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1.9e-03</a:t>
                          </a:r>
                          <a:endParaRPr lang="en-US" sz="1300" dirty="0"/>
                        </a:p>
                      </a:txBody>
                      <a:tcPr/>
                    </a:tc>
                  </a:tr>
                  <a:tr h="3483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Hydro T=120 w/o viscosity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191.6/3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2.7e-41</a:t>
                          </a:r>
                          <a:endParaRPr lang="en-US" sz="1300" dirty="0"/>
                        </a:p>
                      </a:txBody>
                      <a:tcPr/>
                    </a:tc>
                  </a:tr>
                  <a:tr h="34837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300" dirty="0" smtClean="0"/>
                            <a:t>Hydro T=165w/o  viscosity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237.3/3</a:t>
                          </a:r>
                          <a:endParaRPr lang="en-US" sz="13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300" dirty="0" smtClean="0"/>
                            <a:t>0.0</a:t>
                          </a:r>
                          <a:endParaRPr lang="en-US" sz="13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2" name="Rectangle 1"/>
          <p:cNvSpPr/>
          <p:nvPr/>
        </p:nvSpPr>
        <p:spPr>
          <a:xfrm>
            <a:off x="5090160" y="1510688"/>
            <a:ext cx="3916680" cy="3638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074920" y="2757486"/>
            <a:ext cx="3916680" cy="6715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955F12B-F50C-4BC7-B400-CA63CFFBF3E6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731481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EFBFB-D36A-4202-9C81-CAAB6A7FE58A}" type="slidenum">
              <a:rPr lang="en-US"/>
              <a:pPr/>
              <a:t>23</a:t>
            </a:fld>
            <a:endParaRPr lang="en-US"/>
          </a:p>
        </p:txBody>
      </p:sp>
      <p:sp>
        <p:nvSpPr>
          <p:cNvPr id="338947" name="Text Box 3"/>
          <p:cNvSpPr txBox="1">
            <a:spLocks noChangeArrowheads="1"/>
          </p:cNvSpPr>
          <p:nvPr/>
        </p:nvSpPr>
        <p:spPr bwMode="auto">
          <a:xfrm>
            <a:off x="1542981" y="182880"/>
            <a:ext cx="504484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Heavy Flavor v2 Measurements</a:t>
            </a:r>
            <a:endParaRPr lang="en-US" sz="3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961" name="Text Box 17"/>
          <p:cNvSpPr txBox="1">
            <a:spLocks noChangeArrowheads="1"/>
          </p:cNvSpPr>
          <p:nvPr/>
        </p:nvSpPr>
        <p:spPr bwMode="auto">
          <a:xfrm>
            <a:off x="4658498" y="914400"/>
            <a:ext cx="4336278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300" dirty="0" smtClean="0">
                <a:latin typeface="Times New Roman" pitchFamily="18" charset="0"/>
              </a:rPr>
              <a:t>If charm quark flows</a:t>
            </a:r>
            <a:r>
              <a:rPr lang="en-US" sz="2300" dirty="0">
                <a:latin typeface="Times New Roman" pitchFamily="18" charset="0"/>
              </a:rPr>
              <a:t>. </a:t>
            </a:r>
            <a:r>
              <a:rPr lang="en-US" sz="2300" dirty="0" smtClean="0">
                <a:latin typeface="Times New Roman" pitchFamily="18" charset="0"/>
              </a:rPr>
              <a:t>J/</a:t>
            </a:r>
            <a:r>
              <a:rPr lang="el-GR" sz="2300" dirty="0" smtClean="0">
                <a:latin typeface="Times New Roman" pitchFamily="18" charset="0"/>
              </a:rPr>
              <a:t>ψ</a:t>
            </a:r>
            <a:r>
              <a:rPr lang="en-US" sz="2300" dirty="0" smtClean="0">
                <a:latin typeface="Times New Roman" pitchFamily="18" charset="0"/>
              </a:rPr>
              <a:t> from recombination </a:t>
            </a:r>
            <a:r>
              <a:rPr lang="en-US" sz="2300" dirty="0">
                <a:latin typeface="Times New Roman" pitchFamily="18" charset="0"/>
              </a:rPr>
              <a:t>also flow. </a:t>
            </a:r>
          </a:p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300" dirty="0" smtClean="0">
                <a:latin typeface="Times New Roman" pitchFamily="18" charset="0"/>
              </a:rPr>
              <a:t>If the observation is consistent with zero flow,  it could mean 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</a:rPr>
              <a:t>J/</a:t>
            </a:r>
            <a:r>
              <a:rPr lang="el-GR" sz="2300" dirty="0" smtClean="0">
                <a:latin typeface="Times New Roman" pitchFamily="18" charset="0"/>
              </a:rPr>
              <a:t>ψ</a:t>
            </a:r>
            <a:r>
              <a:rPr lang="en-US" sz="2300" dirty="0" smtClean="0">
                <a:latin typeface="Times New Roman" pitchFamily="18" charset="0"/>
              </a:rPr>
              <a:t> does not flow  OR 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</a:rPr>
              <a:t>Flow is small due to mass ordering effect OR</a:t>
            </a:r>
          </a:p>
          <a:p>
            <a:pPr marL="800100" lvl="1" indent="-342900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2300" dirty="0" smtClean="0">
                <a:latin typeface="Times New Roman" pitchFamily="18" charset="0"/>
              </a:rPr>
              <a:t>Recombination is not a dominant process. </a:t>
            </a:r>
          </a:p>
        </p:txBody>
      </p:sp>
      <p:grpSp>
        <p:nvGrpSpPr>
          <p:cNvPr id="338962" name="Group 18"/>
          <p:cNvGrpSpPr>
            <a:grpSpLocks/>
          </p:cNvGrpSpPr>
          <p:nvPr/>
        </p:nvGrpSpPr>
        <p:grpSpPr bwMode="auto">
          <a:xfrm>
            <a:off x="39329" y="944527"/>
            <a:ext cx="4619168" cy="4038953"/>
            <a:chOff x="3168" y="1872"/>
            <a:chExt cx="2092" cy="1814"/>
          </a:xfrm>
        </p:grpSpPr>
        <p:pic>
          <p:nvPicPr>
            <p:cNvPr id="338963" name="Picture 19" descr="yan_flow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1872"/>
              <a:ext cx="2092" cy="18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8964" name="Rectangle 20"/>
            <p:cNvSpPr>
              <a:spLocks noChangeArrowheads="1"/>
            </p:cNvSpPr>
            <p:nvPr/>
          </p:nvSpPr>
          <p:spPr bwMode="auto">
            <a:xfrm>
              <a:off x="4224" y="2688"/>
              <a:ext cx="863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 dirty="0" err="1">
                  <a:solidFill>
                    <a:srgbClr val="CC6600"/>
                  </a:solidFill>
                  <a:latin typeface="Comic Sans MS" pitchFamily="66" charset="0"/>
                  <a:cs typeface="Arial" charset="0"/>
                  <a:sym typeface="Wingdings" pitchFamily="2" charset="2"/>
                </a:rPr>
                <a:t>Yan,Zhuang,Xu</a:t>
              </a:r>
              <a:endParaRPr lang="en-US" sz="1200" b="1" dirty="0">
                <a:solidFill>
                  <a:srgbClr val="CC6600"/>
                </a:solidFill>
                <a:latin typeface="Comic Sans MS" pitchFamily="66" charset="0"/>
                <a:cs typeface="Arial" charset="0"/>
                <a:sym typeface="Wingdings" pitchFamily="2" charset="2"/>
              </a:endParaRPr>
            </a:p>
            <a:p>
              <a:pPr eaLnBrk="1" hangingPunct="1"/>
              <a:r>
                <a:rPr lang="en-US" sz="1200" b="1" dirty="0" smtClean="0">
                  <a:solidFill>
                    <a:srgbClr val="CC6600"/>
                  </a:solidFill>
                  <a:latin typeface="Comic Sans MS" pitchFamily="66" charset="0"/>
                  <a:cs typeface="Arial" charset="0"/>
                  <a:sym typeface="Wingdings" pitchFamily="2" charset="2"/>
                </a:rPr>
                <a:t>PRL 97, 232301 (2006)</a:t>
              </a:r>
              <a:endParaRPr lang="en-US" sz="1200" b="1" dirty="0">
                <a:solidFill>
                  <a:srgbClr val="CC6600"/>
                </a:solidFill>
                <a:latin typeface="Comic Sans MS" pitchFamily="66" charset="0"/>
                <a:cs typeface="Arial" charset="0"/>
                <a:sym typeface="Wingdings" pitchFamily="2" charset="2"/>
              </a:endParaRPr>
            </a:p>
          </p:txBody>
        </p:sp>
        <p:sp>
          <p:nvSpPr>
            <p:cNvPr id="338965" name="Text Box 21"/>
            <p:cNvSpPr txBox="1">
              <a:spLocks noChangeArrowheads="1"/>
            </p:cNvSpPr>
            <p:nvPr/>
          </p:nvSpPr>
          <p:spPr bwMode="auto">
            <a:xfrm>
              <a:off x="3647" y="2063"/>
              <a:ext cx="467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b="1">
                  <a:solidFill>
                    <a:srgbClr val="FF0000"/>
                  </a:solidFill>
                  <a:latin typeface="Comic Sans MS" pitchFamily="66" charset="0"/>
                  <a:cs typeface="Arial" charset="0"/>
                </a:rPr>
                <a:t>J/</a:t>
              </a:r>
              <a:r>
                <a:rPr lang="en-US" b="1">
                  <a:solidFill>
                    <a:srgbClr val="FF0000"/>
                  </a:solidFill>
                  <a:latin typeface="Comic Sans MS" pitchFamily="66" charset="0"/>
                  <a:cs typeface="Arial" charset="0"/>
                  <a:sym typeface="Symbol" pitchFamily="18" charset="2"/>
                </a:rPr>
                <a:t></a:t>
              </a: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692AD-1CD0-4ADD-9E78-6D47166DA330}" type="datetime1">
              <a:rPr lang="en-US" altLang="zh-CN" smtClean="0"/>
              <a:t>8/13/2012</a:t>
            </a:fld>
            <a:endParaRPr lang="en-US" altLang="zh-C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6" name="Rectangle 5"/>
          <p:cNvSpPr/>
          <p:nvPr/>
        </p:nvSpPr>
        <p:spPr>
          <a:xfrm>
            <a:off x="703874" y="5401085"/>
            <a:ext cx="7779350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Wingdings" pitchFamily="2" charset="2"/>
              <a:buChar char="q"/>
            </a:pP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</a:rPr>
              <a:t>Need to measure v</a:t>
            </a:r>
            <a:r>
              <a:rPr lang="en-US" sz="2500" b="1" baseline="-25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sz="2500" b="1" dirty="0">
                <a:solidFill>
                  <a:srgbClr val="0000FF"/>
                </a:solidFill>
                <a:latin typeface="Times New Roman" pitchFamily="18" charset="0"/>
              </a:rPr>
              <a:t> from both open and close charm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7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AD755-A016-4A3A-9150-7BA8857A2674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17880" y="254000"/>
            <a:ext cx="7772400" cy="381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5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Particle Identification from </a:t>
            </a:r>
            <a:r>
              <a:rPr lang="en-US" sz="2500" b="1" kern="0" dirty="0" err="1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TOF+dE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/dx</a:t>
            </a:r>
            <a:endParaRPr lang="en-US" sz="25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121920" y="1048703"/>
            <a:ext cx="4175760" cy="3340417"/>
            <a:chOff x="144" y="472"/>
            <a:chExt cx="2258" cy="1733"/>
          </a:xfrm>
        </p:grpSpPr>
        <p:pic>
          <p:nvPicPr>
            <p:cNvPr id="14" name="Picture 6" descr="tofr_beta_p_prplot0910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472"/>
              <a:ext cx="2258" cy="17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480" y="1939"/>
              <a:ext cx="18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sz="1200" b="1">
                <a:solidFill>
                  <a:srgbClr val="FF33CC"/>
                </a:solidFill>
              </a:endParaRPr>
            </a:p>
          </p:txBody>
        </p:sp>
      </p:grpSp>
      <p:grpSp>
        <p:nvGrpSpPr>
          <p:cNvPr id="16" name="Group 8"/>
          <p:cNvGrpSpPr>
            <a:grpSpLocks/>
          </p:cNvGrpSpPr>
          <p:nvPr/>
        </p:nvGrpSpPr>
        <p:grpSpPr bwMode="auto">
          <a:xfrm>
            <a:off x="4681108" y="777241"/>
            <a:ext cx="4097132" cy="4160520"/>
            <a:chOff x="2807" y="576"/>
            <a:chExt cx="2382" cy="2592"/>
          </a:xfrm>
        </p:grpSpPr>
        <p:pic>
          <p:nvPicPr>
            <p:cNvPr id="17" name="Picture 9" descr="electronpi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7" y="576"/>
              <a:ext cx="2382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 Box 10"/>
            <p:cNvSpPr txBox="1">
              <a:spLocks noChangeArrowheads="1"/>
            </p:cNvSpPr>
            <p:nvPr/>
          </p:nvSpPr>
          <p:spPr bwMode="auto">
            <a:xfrm>
              <a:off x="3216" y="1857"/>
              <a:ext cx="8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r>
                <a:rPr lang="en-US" altLang="zh-CN" sz="1800" b="1">
                  <a:solidFill>
                    <a:srgbClr val="FF3300"/>
                  </a:solidFill>
                </a:rPr>
                <a:t>|1/</a:t>
              </a:r>
              <a:r>
                <a:rPr lang="en-US" altLang="zh-CN" sz="1800" b="1">
                  <a:solidFill>
                    <a:srgbClr val="FF3300"/>
                  </a:solidFill>
                  <a:sym typeface="Symbol" pitchFamily="18" charset="2"/>
                </a:rPr>
                <a:t>-1|&lt;0.03</a:t>
              </a:r>
              <a:endParaRPr lang="en-US" sz="1800" b="1">
                <a:solidFill>
                  <a:srgbClr val="FF3300"/>
                </a:solidFill>
                <a:sym typeface="Symbol" pitchFamily="18" charset="2"/>
              </a:endParaRPr>
            </a:p>
          </p:txBody>
        </p:sp>
        <p:sp>
          <p:nvSpPr>
            <p:cNvPr id="19" name="Text Box 11"/>
            <p:cNvSpPr txBox="1">
              <a:spLocks noChangeArrowheads="1"/>
            </p:cNvSpPr>
            <p:nvPr/>
          </p:nvSpPr>
          <p:spPr bwMode="auto">
            <a:xfrm>
              <a:off x="3120" y="2736"/>
              <a:ext cx="18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sz="1200" b="1">
                <a:solidFill>
                  <a:srgbClr val="FF33CC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37160" y="4572000"/>
            <a:ext cx="74200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Extend </a:t>
            </a:r>
            <a:r>
              <a:rPr lang="en-US" dirty="0"/>
              <a:t>hadron PID to intermediate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endParaRPr lang="en-US" baseline="-25000" dirty="0" smtClean="0"/>
          </a:p>
          <a:p>
            <a:pPr marL="742950" lvl="1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Important for open charm measurements. 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 TOF/TPC allows electron PID down to very low </a:t>
            </a:r>
            <a:r>
              <a:rPr lang="en-US" dirty="0" smtClean="0"/>
              <a:t>momentum</a:t>
            </a:r>
          </a:p>
          <a:p>
            <a:pPr marL="742950" lvl="1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US" dirty="0" smtClean="0"/>
              <a:t>Important for </a:t>
            </a:r>
            <a:r>
              <a:rPr lang="en-US" dirty="0" err="1" smtClean="0"/>
              <a:t>charmonia</a:t>
            </a:r>
            <a:r>
              <a:rPr lang="en-US" dirty="0" smtClean="0"/>
              <a:t> measurements. 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CF4ECB-B86B-4973-ACFD-DA3B0B2C3429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65555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4800600" y="982205"/>
            <a:ext cx="3896043" cy="253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5AD755-A016-4A3A-9150-7BA8857A2674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817880" y="254000"/>
            <a:ext cx="7772400" cy="381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5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Electron Identification from TPC + BEMC</a:t>
            </a:r>
            <a:endParaRPr lang="en-US" sz="25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4475480" cy="3086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" y="3931920"/>
            <a:ext cx="4663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 smtClean="0"/>
              <a:t>High </a:t>
            </a:r>
            <a:r>
              <a:rPr lang="en-US" sz="1600" u="sng" dirty="0" err="1" smtClean="0"/>
              <a:t>pT</a:t>
            </a:r>
            <a:r>
              <a:rPr lang="en-US" sz="1600" u="sng" dirty="0" smtClean="0"/>
              <a:t> electron PID: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/>
              <a:t>TPC+BTOW:  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 smtClean="0"/>
              <a:t>Associate TPC tracks with BTOW clusters. </a:t>
            </a:r>
            <a:endParaRPr lang="en-US" sz="1600" dirty="0"/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 smtClean="0"/>
              <a:t>cut p/E ~1.0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sz="1600" dirty="0" smtClean="0"/>
              <a:t>Cut on number of BSMD strips per cluster: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 smtClean="0"/>
              <a:t>Associate TPC tracks with BSMD clusters. </a:t>
            </a:r>
          </a:p>
          <a:p>
            <a:pPr marL="742950" lvl="1" indent="-285750">
              <a:buFont typeface="Wingdings" pitchFamily="2" charset="2"/>
              <a:buChar char="§"/>
            </a:pPr>
            <a:r>
              <a:rPr lang="en-US" sz="1600" dirty="0" smtClean="0"/>
              <a:t>Higher for electron.  </a:t>
            </a:r>
            <a:endParaRPr lang="en-US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4594860" y="3611880"/>
            <a:ext cx="4640580" cy="3112770"/>
            <a:chOff x="4594860" y="3611880"/>
            <a:chExt cx="4640580" cy="3112770"/>
          </a:xfrm>
        </p:grpSpPr>
        <p:pic>
          <p:nvPicPr>
            <p:cNvPr id="59394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4860" y="3657600"/>
              <a:ext cx="4457700" cy="3067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074920" y="3611880"/>
              <a:ext cx="19659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2.5 &lt; </a:t>
              </a:r>
              <a:r>
                <a:rPr lang="en-US" sz="1000" b="1" dirty="0" err="1" smtClean="0"/>
                <a:t>pT</a:t>
              </a:r>
              <a:r>
                <a:rPr lang="en-US" sz="1000" b="1" dirty="0" smtClean="0"/>
                <a:t>&lt;3.0 </a:t>
              </a:r>
              <a:r>
                <a:rPr lang="en-US" sz="1000" b="1" dirty="0" err="1" smtClean="0"/>
                <a:t>GeV</a:t>
              </a:r>
              <a:r>
                <a:rPr lang="en-US" sz="1000" b="1" dirty="0" smtClean="0"/>
                <a:t>/c</a:t>
              </a:r>
              <a:endParaRPr lang="en-US" sz="10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69480" y="3611880"/>
              <a:ext cx="196596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/>
                <a:t>8.0&lt; </a:t>
              </a:r>
              <a:r>
                <a:rPr lang="en-US" sz="1000" b="1" dirty="0" err="1" smtClean="0"/>
                <a:t>pT</a:t>
              </a:r>
              <a:r>
                <a:rPr lang="en-US" sz="1000" b="1" dirty="0" smtClean="0"/>
                <a:t>&lt;10 </a:t>
              </a:r>
              <a:r>
                <a:rPr lang="en-US" sz="1000" b="1" dirty="0" err="1" smtClean="0"/>
                <a:t>GeV</a:t>
              </a:r>
              <a:r>
                <a:rPr lang="en-US" sz="1000" b="1" dirty="0" smtClean="0"/>
                <a:t>/c</a:t>
              </a:r>
              <a:endParaRPr lang="en-US" sz="1000" b="1" dirty="0"/>
            </a:p>
          </p:txBody>
        </p:sp>
      </p:grpSp>
      <p:pic>
        <p:nvPicPr>
          <p:cNvPr id="5120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 bwMode="auto">
          <a:xfrm>
            <a:off x="4880610" y="982205"/>
            <a:ext cx="3886200" cy="2538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0A3CD3-EB31-4B5F-BB8B-0C57B4595AA2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0912653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7F5A59-9B7C-4D69-8019-7C6E0415DAFB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26</a:t>
            </a:fld>
            <a:endParaRPr lang="en-US" altLang="zh-CN"/>
          </a:p>
        </p:txBody>
      </p:sp>
      <p:grpSp>
        <p:nvGrpSpPr>
          <p:cNvPr id="7" name="Group 6"/>
          <p:cNvGrpSpPr/>
          <p:nvPr/>
        </p:nvGrpSpPr>
        <p:grpSpPr>
          <a:xfrm>
            <a:off x="1097280" y="1348019"/>
            <a:ext cx="6766560" cy="4994263"/>
            <a:chOff x="5029200" y="3200400"/>
            <a:chExt cx="3657600" cy="2670304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3200400"/>
              <a:ext cx="3657600" cy="26703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32120" y="5012470"/>
              <a:ext cx="1248670" cy="34590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9150166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7269"/>
            <a:ext cx="8229600" cy="484187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D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0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 signal in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p+p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 200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GeV</a:t>
            </a:r>
            <a:endParaRPr lang="en-US" altLang="zh-CN" sz="2800" b="1" dirty="0" smtClean="0">
              <a:solidFill>
                <a:srgbClr val="FF0000"/>
              </a:solidFill>
              <a:latin typeface="Arial" pitchFamily="-108" charset="0"/>
              <a:cs typeface="宋体" pitchFamily="-108" charset="-122"/>
            </a:endParaRP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5852160" y="1468576"/>
            <a:ext cx="3383280" cy="357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 sz="1900" dirty="0" smtClean="0"/>
              <a:t>B.R. = 3.89%</a:t>
            </a:r>
          </a:p>
          <a:p>
            <a:pPr>
              <a:spcAft>
                <a:spcPts val="600"/>
              </a:spcAft>
            </a:pPr>
            <a:endParaRPr lang="en-US" sz="1900" dirty="0" smtClean="0"/>
          </a:p>
          <a:p>
            <a:pPr>
              <a:spcAft>
                <a:spcPts val="1800"/>
              </a:spcAft>
            </a:pPr>
            <a:r>
              <a:rPr lang="en-US" sz="1900" dirty="0" err="1" smtClean="0"/>
              <a:t>p+p</a:t>
            </a:r>
            <a:r>
              <a:rPr lang="en-US" sz="1900" dirty="0" smtClean="0"/>
              <a:t> minimum bias 105 M</a:t>
            </a:r>
          </a:p>
          <a:p>
            <a:pPr>
              <a:spcAft>
                <a:spcPts val="1800"/>
              </a:spcAft>
            </a:pPr>
            <a:r>
              <a:rPr lang="en-US" sz="1900" dirty="0" smtClean="0"/>
              <a:t>4</a:t>
            </a:r>
            <a:r>
              <a:rPr lang="en-US" sz="1900" dirty="0"/>
              <a:t>-</a:t>
            </a:r>
            <a:r>
              <a:rPr lang="en-US" sz="1900" dirty="0">
                <a:latin typeface="Symbol" pitchFamily="-108" charset="2"/>
                <a:ea typeface="Symbol" pitchFamily="-108" charset="2"/>
                <a:cs typeface="Symbol" pitchFamily="-108" charset="2"/>
              </a:rPr>
              <a:t>s</a:t>
            </a:r>
            <a:r>
              <a:rPr lang="en-US" sz="1900" dirty="0">
                <a:ea typeface="Arial" pitchFamily="-108" charset="0"/>
                <a:cs typeface="Arial" pitchFamily="-108" charset="0"/>
              </a:rPr>
              <a:t> signal observed.</a:t>
            </a:r>
            <a:r>
              <a:rPr lang="en-US" sz="1900" dirty="0" smtClean="0">
                <a:ea typeface="Arial" pitchFamily="-108" charset="0"/>
                <a:cs typeface="Arial" pitchFamily="-108" charset="0"/>
              </a:rPr>
              <a:t> </a:t>
            </a:r>
          </a:p>
          <a:p>
            <a:pPr>
              <a:spcAft>
                <a:spcPts val="1800"/>
              </a:spcAft>
            </a:pPr>
            <a:r>
              <a:rPr lang="en-US" sz="1900" dirty="0" smtClean="0">
                <a:ea typeface="Arial" pitchFamily="-108" charset="0"/>
                <a:cs typeface="Arial" pitchFamily="-108" charset="0"/>
              </a:rPr>
              <a:t>Different methods reproduce combinatorial background.</a:t>
            </a:r>
          </a:p>
          <a:p>
            <a:pPr>
              <a:spcAft>
                <a:spcPts val="1800"/>
              </a:spcAft>
            </a:pPr>
            <a:r>
              <a:rPr lang="en-US" sz="1900" dirty="0">
                <a:ea typeface="Arial" pitchFamily="-108" charset="0"/>
                <a:cs typeface="Arial" pitchFamily="-108" charset="0"/>
              </a:rPr>
              <a:t>Consistent results from two background methods</a:t>
            </a:r>
            <a:r>
              <a:rPr lang="en-US" sz="1900" dirty="0" smtClean="0">
                <a:ea typeface="Arial" pitchFamily="-108" charset="0"/>
                <a:cs typeface="Arial" pitchFamily="-108" charset="0"/>
              </a:rPr>
              <a:t>.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360"/>
            <a:ext cx="5901095" cy="3012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3691896"/>
            <a:ext cx="5805476" cy="3028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852160" y="777240"/>
                <a:ext cx="2788920" cy="536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𝐷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5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sz="25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en-US" sz="2500" b="0" i="1" smtClean="0">
                                      <a:latin typeface="Cambria Math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sz="2500" b="0" i="1" smtClean="0"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∓</m:t>
                          </m:r>
                        </m:sup>
                      </m:sSup>
                      <m:sSup>
                        <m:sSupPr>
                          <m:ctrlPr>
                            <a:rPr lang="en-US" sz="25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e>
                        <m:sup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60" y="777240"/>
                <a:ext cx="2788920" cy="5367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85800" y="409694"/>
            <a:ext cx="242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arXiv:1204.4244.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9D3D74-3DDC-4C79-B356-DFAC1F83C821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126543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445" name="Picture 1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914400"/>
            <a:ext cx="4942573" cy="361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37160"/>
            <a:ext cx="8229600" cy="484187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altLang="zh-CN" sz="2800" b="1" dirty="0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D* signal in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p+p</a:t>
            </a:r>
            <a:r>
              <a:rPr lang="en-US" altLang="zh-CN" sz="2800" b="1" dirty="0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 200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Arial" pitchFamily="-108" charset="0"/>
                <a:cs typeface="宋体" pitchFamily="-108" charset="-122"/>
              </a:rPr>
              <a:t>GeV</a:t>
            </a:r>
            <a:endParaRPr lang="en-US" altLang="zh-CN" sz="2800" b="1" dirty="0" smtClean="0">
              <a:solidFill>
                <a:srgbClr val="FF0000"/>
              </a:solidFill>
              <a:latin typeface="Arial" pitchFamily="-108" charset="0"/>
              <a:cs typeface="宋体" pitchFamily="-108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" y="4549676"/>
            <a:ext cx="4892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Minimum bias 105M events in </a:t>
            </a:r>
            <a:r>
              <a:rPr lang="en-US" dirty="0" err="1" smtClean="0"/>
              <a:t>p+p</a:t>
            </a:r>
            <a:r>
              <a:rPr lang="en-US" dirty="0" smtClean="0"/>
              <a:t> 200 </a:t>
            </a:r>
            <a:r>
              <a:rPr lang="en-US" dirty="0" err="1" smtClean="0"/>
              <a:t>GeV</a:t>
            </a:r>
            <a:r>
              <a:rPr lang="en-US" dirty="0" smtClean="0"/>
              <a:t> collisions.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Two methods to reconstruct combinatorial background: wrong sign and side band.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8-</a:t>
            </a:r>
            <a:r>
              <a:rPr lang="en-US" dirty="0" smtClean="0">
                <a:latin typeface="Symbol" charset="2"/>
                <a:cs typeface="Symbol" charset="2"/>
              </a:rPr>
              <a:t>s</a:t>
            </a:r>
            <a:r>
              <a:rPr lang="en-US" dirty="0" smtClean="0"/>
              <a:t> signal observed.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9"/>
              <p:cNvSpPr txBox="1">
                <a:spLocks noChangeArrowheads="1"/>
              </p:cNvSpPr>
              <p:nvPr/>
            </p:nvSpPr>
            <p:spPr bwMode="auto">
              <a:xfrm>
                <a:off x="4953340" y="4229636"/>
                <a:ext cx="4236380" cy="241194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r>
                  <a:rPr lang="en-US" b="1" u="sng" dirty="0" smtClean="0"/>
                  <a:t>Background </a:t>
                </a:r>
                <a:r>
                  <a:rPr lang="en-US" b="1" u="sng" dirty="0" err="1" smtClean="0"/>
                  <a:t>recomstruction</a:t>
                </a:r>
                <a:r>
                  <a:rPr lang="en-US" b="1" u="sng" dirty="0" smtClean="0"/>
                  <a:t>:</a:t>
                </a:r>
              </a:p>
              <a:p>
                <a:endParaRPr lang="en-US" u="sng" dirty="0"/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>
                    <a:solidFill>
                      <a:srgbClr val="0000FF"/>
                    </a:solidFill>
                  </a:rPr>
                  <a:t>Wrong sign:</a:t>
                </a:r>
              </a:p>
              <a:p>
                <a:pPr marL="742950" lvl="1" indent="-285750">
                  <a:buFont typeface="Wingdings" pitchFamily="2" charset="2"/>
                  <a:buChar char="§"/>
                </a:pPr>
                <a:r>
                  <a:rPr lang="en-US" dirty="0"/>
                  <a:t>D</a:t>
                </a:r>
                <a:r>
                  <a:rPr lang="en-US" baseline="30000" dirty="0"/>
                  <a:t>0</a:t>
                </a:r>
                <a:r>
                  <a:rPr lang="en-US" dirty="0"/>
                  <a:t> and </a:t>
                </a:r>
                <a:r>
                  <a:rPr lang="en-US" dirty="0">
                    <a:latin typeface="Symbol" pitchFamily="-108" charset="2"/>
                    <a:sym typeface="Symbol" pitchFamily="-108" charset="2"/>
                  </a:rPr>
                  <a:t></a:t>
                </a:r>
                <a:r>
                  <a:rPr lang="en-US" baseline="30000" dirty="0"/>
                  <a:t>-</a:t>
                </a:r>
                <a:r>
                  <a:rPr lang="en-US" dirty="0"/>
                  <a:t>,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/>
                              </a:rPr>
                              <m:t>D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/>
                              </a:rPr>
                              <m:t>0</m:t>
                            </m:r>
                          </m:sup>
                        </m:sSup>
                      </m:e>
                    </m:acc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and </a:t>
                </a:r>
                <a:r>
                  <a:rPr lang="en-US" dirty="0">
                    <a:latin typeface="Symbol" pitchFamily="-108" charset="2"/>
                    <a:sym typeface="Symbol" pitchFamily="-108" charset="2"/>
                  </a:rPr>
                  <a:t></a:t>
                </a:r>
                <a:r>
                  <a:rPr lang="en-US" baseline="30000" dirty="0"/>
                  <a:t>+</a:t>
                </a:r>
                <a:endParaRPr lang="en-US" dirty="0"/>
              </a:p>
              <a:p>
                <a:pPr marL="285750" indent="-285750">
                  <a:buFont typeface="Wingdings" pitchFamily="2" charset="2"/>
                  <a:buChar char="q"/>
                </a:pPr>
                <a:endParaRPr lang="en-US" dirty="0" smtClean="0">
                  <a:solidFill>
                    <a:srgbClr val="0000FF"/>
                  </a:solidFill>
                </a:endParaRPr>
              </a:p>
              <a:p>
                <a:pPr marL="285750" indent="-285750">
                  <a:buFont typeface="Wingdings" pitchFamily="2" charset="2"/>
                  <a:buChar char="q"/>
                </a:pPr>
                <a:r>
                  <a:rPr lang="en-US" dirty="0" smtClean="0">
                    <a:solidFill>
                      <a:srgbClr val="0000FF"/>
                    </a:solidFill>
                  </a:rPr>
                  <a:t>Side </a:t>
                </a:r>
                <a:r>
                  <a:rPr lang="en-US" dirty="0">
                    <a:solidFill>
                      <a:srgbClr val="0000FF"/>
                    </a:solidFill>
                  </a:rPr>
                  <a:t>band:</a:t>
                </a:r>
              </a:p>
              <a:p>
                <a:pPr marL="742950" lvl="1" indent="-285750">
                  <a:buFont typeface="Wingdings" pitchFamily="2" charset="2"/>
                  <a:buChar char="§"/>
                </a:pPr>
                <a:r>
                  <a:rPr lang="en-US" dirty="0"/>
                  <a:t>1.72&lt; M(K</a:t>
                </a:r>
                <a:r>
                  <a:rPr lang="en-US" dirty="0">
                    <a:latin typeface="Symbol" pitchFamily="-108" charset="2"/>
                    <a:sym typeface="Symbol" pitchFamily="-108" charset="2"/>
                  </a:rPr>
                  <a:t></a:t>
                </a:r>
                <a:r>
                  <a:rPr lang="en-US" dirty="0"/>
                  <a:t>) &lt; 1.80 or</a:t>
                </a:r>
              </a:p>
              <a:p>
                <a:pPr marL="742950" lvl="1" indent="-285750">
                  <a:buFont typeface="Wingdings" pitchFamily="2" charset="2"/>
                  <a:buChar char="§"/>
                </a:pPr>
                <a:r>
                  <a:rPr lang="en-US" dirty="0"/>
                  <a:t>1.92 &lt; M(K</a:t>
                </a:r>
                <a:r>
                  <a:rPr lang="en-US" dirty="0">
                    <a:latin typeface="Symbol" pitchFamily="-108" charset="2"/>
                    <a:sym typeface="Symbol" pitchFamily="-108" charset="2"/>
                  </a:rPr>
                  <a:t></a:t>
                </a:r>
                <a:r>
                  <a:rPr lang="en-US" dirty="0"/>
                  <a:t>) &lt; 2.0 GeV/c</a:t>
                </a:r>
                <a:r>
                  <a:rPr lang="en-US" baseline="30000" dirty="0"/>
                  <a:t>2</a:t>
                </a:r>
              </a:p>
            </p:txBody>
          </p:sp>
        </mc:Choice>
        <mc:Fallback xmlns="">
          <p:sp>
            <p:nvSpPr>
              <p:cNvPr id="16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340" y="4229636"/>
                <a:ext cx="4236380" cy="2411942"/>
              </a:xfrm>
              <a:prstGeom prst="rect">
                <a:avLst/>
              </a:prstGeom>
              <a:blipFill rotWithShape="1">
                <a:blip r:embed="rId3"/>
                <a:stretch>
                  <a:fillRect l="-1148" t="-1008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SignalD0M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7410" y="972007"/>
            <a:ext cx="4120870" cy="3257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77240" y="684923"/>
                <a:ext cx="3822008" cy="4194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∗</m:t>
                          </m:r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𝑫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</m:sup>
                      </m:sSup>
                      <m:d>
                        <m:d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𝑫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𝟎</m:t>
                                  </m:r>
                                </m:sup>
                              </m:sSup>
                            </m:e>
                          </m:acc>
                        </m:e>
                      </m:d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→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𝑲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∓</m:t>
                          </m:r>
                        </m:sup>
                      </m:sSup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e>
                        <m:sup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</m:sup>
                      </m:sSup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" y="684923"/>
                <a:ext cx="3822008" cy="41941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960120" y="1280160"/>
            <a:ext cx="2423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arXiv:1204.4244.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BBF3C0-7696-4118-B0F0-7EB3949A0B76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654725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D750E5-356C-4685-AD5F-31DDA1E8047A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29</a:t>
            </a:fld>
            <a:endParaRPr lang="en-US" altLang="zh-CN"/>
          </a:p>
        </p:txBody>
      </p:sp>
      <p:pic>
        <p:nvPicPr>
          <p:cNvPr id="5" name="图片 4" descr="D0_RAA_L5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78" y="365760"/>
            <a:ext cx="7488498" cy="608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191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DC86C6-1AC2-4E9E-B7B8-AC0708FD316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11" name="Rectangle 2"/>
          <p:cNvSpPr txBox="1">
            <a:spLocks noChangeArrowheads="1"/>
          </p:cNvSpPr>
          <p:nvPr/>
        </p:nvSpPr>
        <p:spPr>
          <a:xfrm>
            <a:off x="228601" y="76200"/>
            <a:ext cx="8686799" cy="38100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2500" b="1" kern="0" dirty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The </a:t>
            </a:r>
            <a:r>
              <a:rPr lang="en-US" sz="2500" b="1" kern="0" dirty="0" smtClean="0">
                <a:solidFill>
                  <a:srgbClr val="FF0000"/>
                </a:solidFill>
                <a:latin typeface="Times New Roman" pitchFamily="18" charset="0"/>
                <a:ea typeface="+mj-ea"/>
                <a:cs typeface="+mj-cs"/>
              </a:rPr>
              <a:t>(major) STAR Detector for Heavy Flavor Measurements</a:t>
            </a:r>
            <a:endParaRPr lang="en-US" sz="2500" b="1" kern="0" dirty="0">
              <a:solidFill>
                <a:srgbClr val="FF0000"/>
              </a:solidFill>
              <a:latin typeface="Times New Roman" pitchFamily="18" charset="0"/>
              <a:ea typeface="+mj-ea"/>
              <a:cs typeface="+mj-cs"/>
            </a:endParaRPr>
          </a:p>
        </p:txBody>
      </p:sp>
      <p:sp>
        <p:nvSpPr>
          <p:cNvPr id="234" name="Line 5"/>
          <p:cNvSpPr>
            <a:spLocks noChangeShapeType="1"/>
          </p:cNvSpPr>
          <p:nvPr/>
        </p:nvSpPr>
        <p:spPr bwMode="auto">
          <a:xfrm>
            <a:off x="-46124" y="-94677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" name="Line 6"/>
          <p:cNvSpPr>
            <a:spLocks noChangeShapeType="1"/>
          </p:cNvSpPr>
          <p:nvPr/>
        </p:nvSpPr>
        <p:spPr bwMode="auto">
          <a:xfrm>
            <a:off x="-46124" y="-94381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2" name="Line 8"/>
          <p:cNvSpPr>
            <a:spLocks noChangeShapeType="1"/>
          </p:cNvSpPr>
          <p:nvPr/>
        </p:nvSpPr>
        <p:spPr bwMode="auto">
          <a:xfrm>
            <a:off x="45706" y="-94677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3" name="Line 9"/>
          <p:cNvSpPr>
            <a:spLocks noChangeShapeType="1"/>
          </p:cNvSpPr>
          <p:nvPr/>
        </p:nvSpPr>
        <p:spPr bwMode="auto">
          <a:xfrm>
            <a:off x="45706" y="-94381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8" name="Line 31"/>
          <p:cNvSpPr>
            <a:spLocks noChangeShapeType="1"/>
          </p:cNvSpPr>
          <p:nvPr/>
        </p:nvSpPr>
        <p:spPr bwMode="auto">
          <a:xfrm>
            <a:off x="-46124" y="-94677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9" name="Line 32"/>
          <p:cNvSpPr>
            <a:spLocks noChangeShapeType="1"/>
          </p:cNvSpPr>
          <p:nvPr/>
        </p:nvSpPr>
        <p:spPr bwMode="auto">
          <a:xfrm>
            <a:off x="-46124" y="-94381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6" name="Line 34"/>
          <p:cNvSpPr>
            <a:spLocks noChangeShapeType="1"/>
          </p:cNvSpPr>
          <p:nvPr/>
        </p:nvSpPr>
        <p:spPr bwMode="auto">
          <a:xfrm>
            <a:off x="45706" y="-94677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7" name="Line 35"/>
          <p:cNvSpPr>
            <a:spLocks noChangeShapeType="1"/>
          </p:cNvSpPr>
          <p:nvPr/>
        </p:nvSpPr>
        <p:spPr bwMode="auto">
          <a:xfrm>
            <a:off x="45706" y="-94381"/>
            <a:ext cx="0" cy="19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48" name="Group 7"/>
          <p:cNvGrpSpPr>
            <a:grpSpLocks/>
          </p:cNvGrpSpPr>
          <p:nvPr/>
        </p:nvGrpSpPr>
        <p:grpSpPr bwMode="auto">
          <a:xfrm>
            <a:off x="-106694" y="-94677"/>
            <a:ext cx="0" cy="493"/>
            <a:chOff x="768" y="2064"/>
            <a:chExt cx="0" cy="480"/>
          </a:xfrm>
        </p:grpSpPr>
        <p:sp>
          <p:nvSpPr>
            <p:cNvPr id="313" name="Line 8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4" name="Line 9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49" name="Group 10"/>
          <p:cNvGrpSpPr>
            <a:grpSpLocks/>
          </p:cNvGrpSpPr>
          <p:nvPr/>
        </p:nvGrpSpPr>
        <p:grpSpPr bwMode="auto">
          <a:xfrm>
            <a:off x="4172113" y="-272279"/>
            <a:ext cx="547077" cy="135"/>
            <a:chOff x="1752" y="2235"/>
            <a:chExt cx="336" cy="135"/>
          </a:xfrm>
        </p:grpSpPr>
        <p:sp>
          <p:nvSpPr>
            <p:cNvPr id="311" name="Line 11"/>
            <p:cNvSpPr>
              <a:spLocks noChangeShapeType="1"/>
            </p:cNvSpPr>
            <p:nvPr/>
          </p:nvSpPr>
          <p:spPr bwMode="auto">
            <a:xfrm>
              <a:off x="1752" y="2235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2" name="Line 12"/>
            <p:cNvSpPr>
              <a:spLocks noChangeShapeType="1"/>
            </p:cNvSpPr>
            <p:nvPr/>
          </p:nvSpPr>
          <p:spPr bwMode="auto">
            <a:xfrm>
              <a:off x="1752" y="2370"/>
              <a:ext cx="336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4" name="Group 33"/>
          <p:cNvGrpSpPr>
            <a:grpSpLocks/>
          </p:cNvGrpSpPr>
          <p:nvPr/>
        </p:nvGrpSpPr>
        <p:grpSpPr bwMode="auto">
          <a:xfrm>
            <a:off x="-106694" y="-94677"/>
            <a:ext cx="0" cy="493"/>
            <a:chOff x="768" y="2064"/>
            <a:chExt cx="0" cy="480"/>
          </a:xfrm>
        </p:grpSpPr>
        <p:sp>
          <p:nvSpPr>
            <p:cNvPr id="298" name="Line 34"/>
            <p:cNvSpPr>
              <a:spLocks noChangeShapeType="1"/>
            </p:cNvSpPr>
            <p:nvPr/>
          </p:nvSpPr>
          <p:spPr bwMode="auto">
            <a:xfrm>
              <a:off x="768" y="2064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9" name="Line 35"/>
            <p:cNvSpPr>
              <a:spLocks noChangeShapeType="1"/>
            </p:cNvSpPr>
            <p:nvPr/>
          </p:nvSpPr>
          <p:spPr bwMode="auto">
            <a:xfrm>
              <a:off x="768" y="2352"/>
              <a:ext cx="0" cy="192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597090"/>
            <a:ext cx="8458199" cy="5986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28600" y="840561"/>
            <a:ext cx="8896513" cy="5880279"/>
            <a:chOff x="228600" y="840561"/>
            <a:chExt cx="8896513" cy="588027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228600" y="840561"/>
                  <a:ext cx="4724400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u="sng" dirty="0" smtClean="0"/>
                    <a:t>Time Projection Chamber: 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≤1.0</m:t>
                      </m:r>
                    </m:oMath>
                  </a14:m>
                  <a:r>
                    <a:rPr lang="en-US" b="0" dirty="0" smtClean="0">
                      <a:ea typeface="Cambria Math"/>
                    </a:rPr>
                    <a:t>, full azimuth 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dirty="0" smtClean="0">
                      <a:ea typeface="Cambria Math"/>
                    </a:rPr>
                    <a:t>Tracking.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dirty="0" smtClean="0">
                      <a:ea typeface="Cambria Math"/>
                    </a:rPr>
                    <a:t>PID through </a:t>
                  </a:r>
                  <a:r>
                    <a:rPr lang="en-US" dirty="0" err="1" smtClean="0">
                      <a:ea typeface="Cambria Math"/>
                    </a:rPr>
                    <a:t>dE</a:t>
                  </a:r>
                  <a:r>
                    <a:rPr lang="en-US" dirty="0" smtClean="0">
                      <a:ea typeface="Cambria Math"/>
                    </a:rPr>
                    <a:t>/dx</a:t>
                  </a:r>
                  <a:endParaRPr lang="en-US" b="0" dirty="0" smtClean="0">
                    <a:ea typeface="Cambria Math"/>
                  </a:endParaRPr>
                </a:p>
                <a:p>
                  <a:endParaRPr lang="en-US" b="0" dirty="0" smtClean="0">
                    <a:ea typeface="Cambria Math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8600" y="840561"/>
                  <a:ext cx="4724400" cy="1754326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161" t="-1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TextBox 140"/>
                <p:cNvSpPr txBox="1"/>
                <p:nvPr/>
              </p:nvSpPr>
              <p:spPr>
                <a:xfrm>
                  <a:off x="5181600" y="894070"/>
                  <a:ext cx="3943513" cy="36779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00" b="1" u="sng" dirty="0" smtClean="0"/>
                    <a:t>Barrel Electromagnetic Calorimeter</a:t>
                  </a:r>
                  <a:endParaRPr lang="en-US" sz="1700" u="sng" dirty="0" smtClean="0"/>
                </a:p>
                <a:p>
                  <a:pPr marL="285750" indent="-285750">
                    <a:buFont typeface="Arial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≤1.0</m:t>
                      </m:r>
                    </m:oMath>
                  </a14:m>
                  <a:r>
                    <a:rPr lang="en-US" b="0" dirty="0" smtClean="0">
                      <a:ea typeface="Cambria Math"/>
                    </a:rPr>
                    <a:t>, full azimuth 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b="1" dirty="0" smtClean="0">
                      <a:ea typeface="Cambria Math"/>
                    </a:rPr>
                    <a:t>BTOW</a:t>
                  </a:r>
                  <a:r>
                    <a:rPr lang="en-US" dirty="0" smtClean="0">
                      <a:ea typeface="Cambria Math"/>
                    </a:rPr>
                    <a:t>:</a:t>
                  </a:r>
                </a:p>
                <a:p>
                  <a:pPr marL="742950" lvl="1" indent="-285750">
                    <a:buFont typeface="Arial" pitchFamily="34" charset="0"/>
                    <a:buChar char="•"/>
                  </a:pPr>
                  <a:r>
                    <a:rPr lang="en-US" dirty="0" smtClean="0">
                      <a:ea typeface="Cambria Math"/>
                    </a:rPr>
                    <a:t>Tower: </a:t>
                  </a:r>
                  <a14:m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×∆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=0.05×0.05</m:t>
                      </m:r>
                    </m:oMath>
                  </a14:m>
                  <a:endParaRPr lang="en-US" dirty="0" smtClean="0">
                    <a:ea typeface="Cambria Math"/>
                  </a:endParaRPr>
                </a:p>
                <a:p>
                  <a:pPr marL="742950" lvl="1" indent="-285750">
                    <a:buFont typeface="Arial" pitchFamily="34" charset="0"/>
                    <a:buChar char="•"/>
                  </a:pPr>
                  <a:r>
                    <a:rPr lang="en-US" dirty="0" smtClean="0">
                      <a:ea typeface="Cambria Math"/>
                    </a:rPr>
                    <a:t>p/E for electron ID </a:t>
                  </a:r>
                </a:p>
                <a:p>
                  <a:pPr marL="742950" lvl="1" indent="-285750">
                    <a:buFont typeface="Arial" pitchFamily="34" charset="0"/>
                    <a:buChar char="•"/>
                  </a:pPr>
                  <a:r>
                    <a:rPr lang="en-US" dirty="0" smtClean="0">
                      <a:ea typeface="Cambria Math"/>
                    </a:rPr>
                    <a:t>Fast online trigger </a:t>
                  </a:r>
                  <a:endParaRPr lang="en-US" b="0" dirty="0" smtClean="0">
                    <a:ea typeface="Cambria Math"/>
                  </a:endParaRP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b="1" dirty="0" smtClean="0">
                      <a:ea typeface="Cambria Math"/>
                    </a:rPr>
                    <a:t>BSMD</a:t>
                  </a:r>
                  <a:r>
                    <a:rPr lang="en-US" b="0" dirty="0" smtClean="0">
                      <a:ea typeface="Cambria Math"/>
                    </a:rPr>
                    <a:t>:</a:t>
                  </a:r>
                </a:p>
                <a:p>
                  <a:pPr marL="742950" lvl="1" indent="-285750">
                    <a:buFont typeface="Arial" pitchFamily="34" charset="0"/>
                    <a:buChar char="•"/>
                  </a:pPr>
                  <a:r>
                    <a:rPr lang="en-US" dirty="0" smtClean="0">
                      <a:ea typeface="Cambria Math"/>
                    </a:rPr>
                    <a:t>Double layer High spatial resolution MWPC. </a:t>
                  </a:r>
                </a:p>
                <a:p>
                  <a:pPr marL="1200150" lvl="2" indent="-285750">
                    <a:buFont typeface="Arial" pitchFamily="34" charset="0"/>
                    <a:buChar char="•"/>
                  </a:pPr>
                  <a:r>
                    <a:rPr lang="en-US" dirty="0" smtClean="0"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=0.0064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0.1 </m:t>
                      </m:r>
                    </m:oMath>
                  </a14:m>
                  <a:endParaRPr lang="en-US" b="0" dirty="0" smtClean="0">
                    <a:ea typeface="Cambria Math"/>
                  </a:endParaRPr>
                </a:p>
                <a:p>
                  <a:pPr marL="1200150" lvl="2" indent="-285750">
                    <a:buFont typeface="Arial" pitchFamily="34" charset="0"/>
                    <a:buChar char="•"/>
                  </a:pPr>
                  <a:r>
                    <a:rPr lang="en-US" dirty="0">
                      <a:ea typeface="Cambria Math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𝜑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×∆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𝜂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0.1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>
                          <a:latin typeface="Cambria Math"/>
                          <a:ea typeface="Cambria Math"/>
                        </a:rPr>
                        <m:t>0.006</m:t>
                      </m:r>
                      <m:r>
                        <a:rPr lang="en-US" b="0" i="0" smtClean="0">
                          <a:latin typeface="Cambria Math"/>
                          <a:ea typeface="Cambria Math"/>
                        </a:rPr>
                        <m:t>4</m:t>
                      </m:r>
                    </m:oMath>
                  </a14:m>
                  <a:endParaRPr lang="en-US" dirty="0">
                    <a:ea typeface="Cambria Math"/>
                  </a:endParaRPr>
                </a:p>
                <a:p>
                  <a:pPr marL="742950" lvl="1" indent="-285750">
                    <a:buFont typeface="Arial" pitchFamily="34" charset="0"/>
                    <a:buChar char="•"/>
                  </a:pPr>
                  <a:r>
                    <a:rPr lang="en-US" b="0" dirty="0" smtClean="0">
                      <a:ea typeface="Cambria Math"/>
                    </a:rPr>
                    <a:t>e/h separation.</a:t>
                  </a: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41" name="TextBox 1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81600" y="894070"/>
                  <a:ext cx="3943513" cy="3677930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927" t="-498" b="-8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2" name="TextBox 141"/>
                <p:cNvSpPr txBox="1"/>
                <p:nvPr/>
              </p:nvSpPr>
              <p:spPr>
                <a:xfrm>
                  <a:off x="5610144" y="4966514"/>
                  <a:ext cx="3305256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u="sng" dirty="0" smtClean="0"/>
                    <a:t>Time of Flight: 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𝜂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≤0.9</m:t>
                      </m:r>
                    </m:oMath>
                  </a14:m>
                  <a:r>
                    <a:rPr lang="en-US" b="0" dirty="0" smtClean="0">
                      <a:ea typeface="Cambria Math"/>
                    </a:rPr>
                    <a:t>, full azimuth </a:t>
                  </a:r>
                  <a:r>
                    <a:rPr lang="en-US" dirty="0" smtClean="0">
                      <a:ea typeface="Cambria Math"/>
                    </a:rPr>
                    <a:t>.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dirty="0" smtClean="0">
                      <a:ea typeface="Cambria Math"/>
                    </a:rPr>
                    <a:t>PID through TOF </a:t>
                  </a:r>
                </a:p>
                <a:p>
                  <a:pPr marL="285750" indent="-285750">
                    <a:buFont typeface="Arial" pitchFamily="34" charset="0"/>
                    <a:buChar char="•"/>
                  </a:pPr>
                  <a:r>
                    <a:rPr lang="en-US" b="0" dirty="0" smtClean="0">
                      <a:ea typeface="Cambria Math"/>
                    </a:rPr>
                    <a:t>Timing resolution: ~85 ps</a:t>
                  </a:r>
                  <a:r>
                    <a:rPr lang="en-US" dirty="0" smtClean="0">
                      <a:ea typeface="Cambria Math"/>
                    </a:rPr>
                    <a:t>. </a:t>
                  </a:r>
                  <a:endParaRPr lang="en-US" b="0" dirty="0" smtClean="0">
                    <a:ea typeface="Cambria Math"/>
                  </a:endParaRPr>
                </a:p>
                <a:p>
                  <a:endParaRPr lang="en-US" b="0" dirty="0" smtClean="0">
                    <a:ea typeface="Cambria Math"/>
                  </a:endParaRPr>
                </a:p>
                <a:p>
                  <a:endParaRPr lang="en-US" dirty="0"/>
                </a:p>
              </p:txBody>
            </p:sp>
          </mc:Choice>
          <mc:Fallback xmlns="">
            <p:sp>
              <p:nvSpPr>
                <p:cNvPr id="142" name="TextBox 1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0144" y="4966514"/>
                  <a:ext cx="3305256" cy="1754326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473" t="-173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0A9645E-3996-44A7-BBF4-816DB72FA4A4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562103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5298"/>
                                        </p:tgtEl>
                                      </p:cBhvr>
                                      <p:by x="65000" y="6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53284E-6 L -0.18611 0.07654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06" y="38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7"/>
          <p:cNvGrpSpPr>
            <a:grpSpLocks/>
          </p:cNvGrpSpPr>
          <p:nvPr/>
        </p:nvGrpSpPr>
        <p:grpSpPr bwMode="auto">
          <a:xfrm>
            <a:off x="5625005" y="603444"/>
            <a:ext cx="2833195" cy="2109777"/>
            <a:chOff x="6553200" y="2653352"/>
            <a:chExt cx="2332038" cy="1994848"/>
          </a:xfrm>
        </p:grpSpPr>
        <p:pic>
          <p:nvPicPr>
            <p:cNvPr id="33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2743200"/>
              <a:ext cx="2332038" cy="190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TextBox 23"/>
            <p:cNvSpPr txBox="1">
              <a:spLocks noChangeArrowheads="1"/>
            </p:cNvSpPr>
            <p:nvPr/>
          </p:nvSpPr>
          <p:spPr bwMode="auto">
            <a:xfrm>
              <a:off x="6656696" y="2653352"/>
              <a:ext cx="137569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altLang="zh-CN" sz="1100" b="1">
                  <a:ea typeface="宋体" pitchFamily="2" charset="-122"/>
                </a:rPr>
                <a:t>STAR Preliminary</a:t>
              </a:r>
            </a:p>
          </p:txBody>
        </p:sp>
      </p:grpSp>
      <p:pic>
        <p:nvPicPr>
          <p:cNvPr id="31" name="Picture 106" descr="C:\root\bin\c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27" y="2461950"/>
            <a:ext cx="2454973" cy="224954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5" name="Picture 5" descr="C:\Users\wxie\Desktop\hMassPt_0_Central_0_5_nPt0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0" y="603445"/>
            <a:ext cx="2537590" cy="208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4" name="Group 33"/>
          <p:cNvGrpSpPr/>
          <p:nvPr/>
        </p:nvGrpSpPr>
        <p:grpSpPr>
          <a:xfrm>
            <a:off x="2941319" y="457200"/>
            <a:ext cx="2545081" cy="2256021"/>
            <a:chOff x="4494213" y="867308"/>
            <a:chExt cx="4649788" cy="4339693"/>
          </a:xfrm>
        </p:grpSpPr>
        <p:pic>
          <p:nvPicPr>
            <p:cNvPr id="35" name="Picture 34" descr="Jpsi_Invm_directFit_all_tof_adc_pt_0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494213" y="1385888"/>
              <a:ext cx="4649788" cy="3821113"/>
            </a:xfrm>
            <a:prstGeom prst="rect">
              <a:avLst/>
            </a:prstGeom>
            <a:noFill/>
          </p:spPr>
        </p:pic>
        <p:pic>
          <p:nvPicPr>
            <p:cNvPr id="37" name="Picture 5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10399" y="867308"/>
              <a:ext cx="2090057" cy="609600"/>
            </a:xfrm>
            <a:prstGeom prst="rect">
              <a:avLst/>
            </a:prstGeom>
            <a:noFill/>
          </p:spPr>
        </p:pic>
      </p:grpSp>
      <p:pic>
        <p:nvPicPr>
          <p:cNvPr id="27" name="Picture 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365760"/>
            <a:ext cx="1335809" cy="340383"/>
          </a:xfrm>
          <a:prstGeom prst="rect">
            <a:avLst/>
          </a:prstGeom>
          <a:noFill/>
        </p:spPr>
      </p:pic>
      <p:sp>
        <p:nvSpPr>
          <p:cNvPr id="19460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-53788"/>
            <a:ext cx="8839200" cy="685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000" b="1" dirty="0" smtClean="0">
                <a:solidFill>
                  <a:srgbClr val="FF0000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  <a:sym typeface="Symbol" pitchFamily="18" charset="2"/>
              </a:rPr>
              <a:t>Signals Observed in STAR </a:t>
            </a:r>
            <a:endParaRPr lang="en-US" altLang="zh-CN" sz="3000" b="1" dirty="0" smtClean="0">
              <a:solidFill>
                <a:srgbClr val="FF0000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96132F-1EDD-4D95-9B35-D3259D495D6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5625005" y="2651760"/>
            <a:ext cx="34732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STAR can measure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heavy flavor</a:t>
            </a:r>
            <a:endParaRPr lang="en-US" altLang="zh-CN" sz="2000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 typeface="Arial" pitchFamily="34" charset="0"/>
              <a:buChar char="•"/>
            </a:pPr>
            <a:r>
              <a:rPr lang="en-US" altLang="zh-CN" sz="2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of all different kind </a:t>
            </a:r>
            <a:endParaRPr lang="en-US" altLang="zh-CN" sz="20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altLang="zh-CN" sz="2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J/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ψ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D*, electron …)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broad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range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all collision species. </a:t>
            </a:r>
          </a:p>
        </p:txBody>
      </p:sp>
      <p:sp>
        <p:nvSpPr>
          <p:cNvPr id="19469" name="Rectangle 16"/>
          <p:cNvSpPr>
            <a:spLocks noChangeArrowheads="1"/>
          </p:cNvSpPr>
          <p:nvPr/>
        </p:nvSpPr>
        <p:spPr bwMode="auto">
          <a:xfrm>
            <a:off x="457200" y="6324600"/>
            <a:ext cx="9858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  <a:cs typeface="Times New Roman" pitchFamily="18" charset="0"/>
              </a:rPr>
              <a:t> forward J/ψ </a:t>
            </a:r>
          </a:p>
        </p:txBody>
      </p:sp>
      <p:pic>
        <p:nvPicPr>
          <p:cNvPr id="28" name="Picture 27" descr="signalM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3" y="4755733"/>
            <a:ext cx="2559247" cy="1965742"/>
          </a:xfrm>
          <a:prstGeom prst="rect">
            <a:avLst/>
          </a:prstGeom>
        </p:spPr>
      </p:pic>
      <p:pic>
        <p:nvPicPr>
          <p:cNvPr id="39" name="Picture 38" descr="D0_0_80_5_50.gif"/>
          <p:cNvPicPr>
            <a:picLocks noChangeAspect="1"/>
          </p:cNvPicPr>
          <p:nvPr/>
        </p:nvPicPr>
        <p:blipFill rotWithShape="1">
          <a:blip r:embed="rId9"/>
          <a:srcRect l="66926"/>
          <a:stretch/>
        </p:blipFill>
        <p:spPr>
          <a:xfrm>
            <a:off x="2697480" y="4693137"/>
            <a:ext cx="2636520" cy="2154431"/>
          </a:xfrm>
          <a:prstGeom prst="rect">
            <a:avLst/>
          </a:prstGeom>
        </p:spPr>
      </p:pic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541" y="4694013"/>
            <a:ext cx="2434240" cy="191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18179" y="5275719"/>
            <a:ext cx="1965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D</a:t>
            </a:r>
            <a:r>
              <a:rPr lang="en-US" sz="1000" b="1" baseline="30000" dirty="0" smtClean="0"/>
              <a:t>0</a:t>
            </a:r>
            <a:r>
              <a:rPr lang="en-US" sz="1000" b="1" dirty="0" smtClean="0"/>
              <a:t> </a:t>
            </a:r>
            <a:r>
              <a:rPr lang="en-US" sz="1000" b="1" dirty="0" err="1" smtClean="0"/>
              <a:t>Au+Au</a:t>
            </a:r>
            <a:r>
              <a:rPr lang="en-US" sz="1000" b="1" dirty="0" smtClean="0"/>
              <a:t> 200 </a:t>
            </a:r>
            <a:r>
              <a:rPr lang="en-US" sz="1000" b="1" dirty="0" err="1" smtClean="0"/>
              <a:t>GeV</a:t>
            </a:r>
            <a:endParaRPr lang="en-US" sz="10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60058" y="4857829"/>
            <a:ext cx="1965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D* </a:t>
            </a:r>
            <a:r>
              <a:rPr lang="en-US" sz="1000" b="1" dirty="0" err="1" smtClean="0"/>
              <a:t>p+p</a:t>
            </a:r>
            <a:r>
              <a:rPr lang="en-US" sz="1000" b="1" dirty="0" smtClean="0"/>
              <a:t> 200 </a:t>
            </a:r>
            <a:r>
              <a:rPr lang="en-US" sz="1000" b="1" dirty="0" err="1" smtClean="0"/>
              <a:t>GeV</a:t>
            </a:r>
            <a:endParaRPr lang="en-US" sz="10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6045551" y="6324600"/>
            <a:ext cx="1965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/>
              <a:t>D* </a:t>
            </a:r>
            <a:r>
              <a:rPr lang="en-US" sz="1000" b="1" dirty="0" err="1" smtClean="0"/>
              <a:t>p+p</a:t>
            </a:r>
            <a:r>
              <a:rPr lang="en-US" sz="1000" b="1" dirty="0" smtClean="0"/>
              <a:t> 500 </a:t>
            </a:r>
            <a:r>
              <a:rPr lang="en-US" sz="1000" b="1" dirty="0" err="1" smtClean="0"/>
              <a:t>GeV</a:t>
            </a:r>
            <a:endParaRPr lang="en-US" sz="1000" b="1" dirty="0"/>
          </a:p>
        </p:txBody>
      </p:sp>
      <p:pic>
        <p:nvPicPr>
          <p:cNvPr id="26" name="Picture 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9037" y="4554600"/>
            <a:ext cx="1144001" cy="316905"/>
          </a:xfrm>
          <a:prstGeom prst="rect">
            <a:avLst/>
          </a:prstGeom>
          <a:noFill/>
        </p:spPr>
      </p:pic>
      <p:pic>
        <p:nvPicPr>
          <p:cNvPr id="30" name="Picture 5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08960" y="4526280"/>
            <a:ext cx="1144001" cy="316905"/>
          </a:xfrm>
          <a:prstGeom prst="rect">
            <a:avLst/>
          </a:prstGeom>
          <a:noFill/>
        </p:spPr>
      </p:pic>
      <p:pic>
        <p:nvPicPr>
          <p:cNvPr id="51206" name="Picture 6" descr="C:\Users\wxie\Desktop\hSignalPt_0_Central_0_5_nPt0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1737360"/>
            <a:ext cx="881669" cy="7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Group 41"/>
          <p:cNvGrpSpPr/>
          <p:nvPr/>
        </p:nvGrpSpPr>
        <p:grpSpPr>
          <a:xfrm>
            <a:off x="167640" y="2613660"/>
            <a:ext cx="2392680" cy="2257845"/>
            <a:chOff x="5183003" y="1049337"/>
            <a:chExt cx="3352800" cy="2878419"/>
          </a:xfrm>
        </p:grpSpPr>
        <p:pic>
          <p:nvPicPr>
            <p:cNvPr id="43" name="Picture 4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5183003" y="1049337"/>
              <a:ext cx="3352800" cy="2878419"/>
            </a:xfrm>
            <a:prstGeom prst="rect">
              <a:avLst/>
            </a:prstGeom>
            <a:noFill/>
          </p:spPr>
        </p:pic>
        <p:sp>
          <p:nvSpPr>
            <p:cNvPr id="44" name="TextBox 13"/>
            <p:cNvSpPr txBox="1"/>
            <p:nvPr/>
          </p:nvSpPr>
          <p:spPr>
            <a:xfrm>
              <a:off x="6858000" y="1981201"/>
              <a:ext cx="1563583" cy="5100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000" b="1" i="1" dirty="0" smtClean="0">
                  <a:latin typeface="Abadi MT Condensed Light"/>
                  <a:cs typeface="Abadi MT Condensed Light"/>
                </a:rPr>
                <a:t>STAR Preliminary</a:t>
              </a:r>
              <a:endParaRPr lang="en-US" sz="1000" b="1" i="1" dirty="0">
                <a:latin typeface="Abadi MT Condensed Light"/>
                <a:cs typeface="Abadi MT Condensed Ligh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57200" y="2834640"/>
            <a:ext cx="685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/>
              <a:t>d</a:t>
            </a:r>
            <a:r>
              <a:rPr lang="en-US" sz="1000" b="1" dirty="0" err="1" smtClean="0"/>
              <a:t>+Au</a:t>
            </a:r>
            <a:endParaRPr lang="en-US" sz="10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4429096" y="3685699"/>
            <a:ext cx="8287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 smtClean="0"/>
              <a:t>Au+Au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1418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78" y="69342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 Heavy Flavor Production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grpSp>
        <p:nvGrpSpPr>
          <p:cNvPr id="3" name="Group 2"/>
          <p:cNvGrpSpPr/>
          <p:nvPr/>
        </p:nvGrpSpPr>
        <p:grpSpPr>
          <a:xfrm>
            <a:off x="1463040" y="2011680"/>
            <a:ext cx="6492240" cy="3742587"/>
            <a:chOff x="1463040" y="2011680"/>
            <a:chExt cx="6492240" cy="3742587"/>
          </a:xfrm>
        </p:grpSpPr>
        <p:grpSp>
          <p:nvGrpSpPr>
            <p:cNvPr id="20" name="Group 19"/>
            <p:cNvGrpSpPr/>
            <p:nvPr/>
          </p:nvGrpSpPr>
          <p:grpSpPr>
            <a:xfrm>
              <a:off x="1463040" y="2011680"/>
              <a:ext cx="6492240" cy="3742587"/>
              <a:chOff x="3236118" y="2109573"/>
              <a:chExt cx="3144838" cy="1600200"/>
            </a:xfrm>
          </p:grpSpPr>
          <p:pic>
            <p:nvPicPr>
              <p:cNvPr id="21" name="Picture 20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236118" y="2223873"/>
                <a:ext cx="2239963" cy="1485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Line 6"/>
              <p:cNvSpPr>
                <a:spLocks noChangeShapeType="1"/>
              </p:cNvSpPr>
              <p:nvPr/>
            </p:nvSpPr>
            <p:spPr bwMode="auto">
              <a:xfrm rot="282832" flipH="1">
                <a:off x="4749005" y="2569948"/>
                <a:ext cx="280987" cy="22860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7"/>
              <p:cNvSpPr>
                <a:spLocks noChangeShapeType="1"/>
              </p:cNvSpPr>
              <p:nvPr/>
            </p:nvSpPr>
            <p:spPr bwMode="auto">
              <a:xfrm rot="282832" flipH="1">
                <a:off x="4749005" y="2738223"/>
                <a:ext cx="339725" cy="55562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8"/>
              <p:cNvSpPr>
                <a:spLocks noChangeShapeType="1"/>
              </p:cNvSpPr>
              <p:nvPr/>
            </p:nvSpPr>
            <p:spPr bwMode="auto">
              <a:xfrm rot="2361888" flipH="1">
                <a:off x="4760118" y="2984285"/>
                <a:ext cx="280987" cy="228600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9"/>
              <p:cNvSpPr>
                <a:spLocks noChangeShapeType="1"/>
              </p:cNvSpPr>
              <p:nvPr/>
            </p:nvSpPr>
            <p:spPr bwMode="auto">
              <a:xfrm rot="2361888" flipH="1">
                <a:off x="4707730" y="3155735"/>
                <a:ext cx="341312" cy="53975"/>
              </a:xfrm>
              <a:prstGeom prst="line">
                <a:avLst/>
              </a:prstGeom>
              <a:noFill/>
              <a:ln w="28575">
                <a:solidFill>
                  <a:srgbClr val="D6009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10"/>
              <p:cNvSpPr>
                <a:spLocks noChangeShapeType="1"/>
              </p:cNvSpPr>
              <p:nvPr/>
            </p:nvSpPr>
            <p:spPr bwMode="auto">
              <a:xfrm>
                <a:off x="4917281" y="2795373"/>
                <a:ext cx="0" cy="285750"/>
              </a:xfrm>
              <a:prstGeom prst="line">
                <a:avLst/>
              </a:prstGeom>
              <a:noFill/>
              <a:ln w="3175">
                <a:solidFill>
                  <a:srgbClr val="D60093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Oval 11"/>
              <p:cNvSpPr>
                <a:spLocks noChangeArrowheads="1"/>
              </p:cNvSpPr>
              <p:nvPr/>
            </p:nvSpPr>
            <p:spPr bwMode="auto">
              <a:xfrm>
                <a:off x="4972844" y="2452473"/>
                <a:ext cx="168275" cy="17145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" name="Oval 12"/>
              <p:cNvSpPr>
                <a:spLocks noChangeArrowheads="1"/>
              </p:cNvSpPr>
              <p:nvPr/>
            </p:nvSpPr>
            <p:spPr bwMode="auto">
              <a:xfrm>
                <a:off x="4972844" y="3252573"/>
                <a:ext cx="168275" cy="17145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" name="Text Box 22"/>
              <p:cNvSpPr txBox="1">
                <a:spLocks noChangeArrowheads="1"/>
              </p:cNvSpPr>
              <p:nvPr/>
            </p:nvSpPr>
            <p:spPr bwMode="auto">
              <a:xfrm>
                <a:off x="4962516" y="3431354"/>
                <a:ext cx="220680" cy="1710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pPr algn="ctr" eaLnBrk="0" hangingPunct="0"/>
                <a:r>
                  <a:rPr lang="en-US" sz="2000" dirty="0">
                    <a:latin typeface="Times New Roman" pitchFamily="18" charset="0"/>
                  </a:rPr>
                  <a:t>D</a:t>
                </a:r>
                <a:r>
                  <a:rPr lang="en-US" sz="2000" baseline="30000" dirty="0">
                    <a:latin typeface="Times New Roman" pitchFamily="18" charset="0"/>
                  </a:rPr>
                  <a:t>0</a:t>
                </a:r>
              </a:p>
            </p:txBody>
          </p:sp>
          <p:sp>
            <p:nvSpPr>
              <p:cNvPr id="46" name="Line 24"/>
              <p:cNvSpPr>
                <a:spLocks noChangeShapeType="1"/>
              </p:cNvSpPr>
              <p:nvPr/>
            </p:nvSpPr>
            <p:spPr bwMode="auto">
              <a:xfrm flipV="1">
                <a:off x="5083969" y="2223873"/>
                <a:ext cx="336550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25"/>
              <p:cNvSpPr>
                <a:spLocks noChangeShapeType="1"/>
              </p:cNvSpPr>
              <p:nvPr/>
            </p:nvSpPr>
            <p:spPr bwMode="auto">
              <a:xfrm>
                <a:off x="5141119" y="2566773"/>
                <a:ext cx="334962" cy="1143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26"/>
              <p:cNvSpPr>
                <a:spLocks noChangeShapeType="1"/>
              </p:cNvSpPr>
              <p:nvPr/>
            </p:nvSpPr>
            <p:spPr bwMode="auto">
              <a:xfrm flipV="1">
                <a:off x="5141119" y="2395323"/>
                <a:ext cx="671512" cy="1143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27"/>
              <p:cNvSpPr>
                <a:spLocks noChangeShapeType="1"/>
              </p:cNvSpPr>
              <p:nvPr/>
            </p:nvSpPr>
            <p:spPr bwMode="auto">
              <a:xfrm flipV="1">
                <a:off x="5083969" y="3023973"/>
                <a:ext cx="392112" cy="2286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9"/>
              <p:cNvSpPr>
                <a:spLocks noChangeShapeType="1"/>
              </p:cNvSpPr>
              <p:nvPr/>
            </p:nvSpPr>
            <p:spPr bwMode="auto">
              <a:xfrm>
                <a:off x="5141119" y="3366873"/>
                <a:ext cx="334962" cy="11430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Text Box 32"/>
              <p:cNvSpPr txBox="1">
                <a:spLocks noChangeArrowheads="1"/>
              </p:cNvSpPr>
              <p:nvPr/>
            </p:nvSpPr>
            <p:spPr bwMode="auto">
              <a:xfrm>
                <a:off x="5364956" y="2109573"/>
                <a:ext cx="279400" cy="203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500" dirty="0">
                    <a:latin typeface="Times New Roman" pitchFamily="18" charset="0"/>
                  </a:rPr>
                  <a:t>K</a:t>
                </a:r>
                <a:r>
                  <a:rPr lang="en-US" sz="2500" baseline="30000" dirty="0"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53" name="Text Box 33"/>
              <p:cNvSpPr txBox="1">
                <a:spLocks noChangeArrowheads="1"/>
              </p:cNvSpPr>
              <p:nvPr/>
            </p:nvSpPr>
            <p:spPr bwMode="auto">
              <a:xfrm>
                <a:off x="5445919" y="3276385"/>
                <a:ext cx="504825" cy="203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500" dirty="0" smtClean="0">
                    <a:latin typeface="Symbol" pitchFamily="18" charset="2"/>
                    <a:sym typeface="Symbol" pitchFamily="18" charset="2"/>
                  </a:rPr>
                  <a:t></a:t>
                </a:r>
                <a:r>
                  <a:rPr lang="en-US" sz="2500" baseline="30000" dirty="0" smtClean="0">
                    <a:latin typeface="Symbol" pitchFamily="18" charset="2"/>
                    <a:sym typeface="Symbol" pitchFamily="18" charset="2"/>
                  </a:rPr>
                  <a:t>+</a:t>
                </a:r>
                <a:endParaRPr lang="en-US" sz="2500" b="1" baseline="30000" dirty="0">
                  <a:latin typeface="Monotype Corsiva" pitchFamily="66" charset="0"/>
                  <a:sym typeface="Symbol" pitchFamily="18" charset="2"/>
                </a:endParaRPr>
              </a:p>
            </p:txBody>
          </p:sp>
          <p:grpSp>
            <p:nvGrpSpPr>
              <p:cNvPr id="54" name="Group 34"/>
              <p:cNvGrpSpPr>
                <a:grpSpLocks/>
              </p:cNvGrpSpPr>
              <p:nvPr/>
            </p:nvGrpSpPr>
            <p:grpSpPr bwMode="auto">
              <a:xfrm>
                <a:off x="5420519" y="2509636"/>
                <a:ext cx="504825" cy="204114"/>
                <a:chOff x="2496" y="2208"/>
                <a:chExt cx="432" cy="118"/>
              </a:xfrm>
            </p:grpSpPr>
            <p:sp>
              <p:nvSpPr>
                <p:cNvPr id="5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2496" y="2208"/>
                  <a:ext cx="432" cy="1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500" dirty="0">
                      <a:latin typeface="Symbol" pitchFamily="18" charset="2"/>
                      <a:sym typeface="Symbol" pitchFamily="18" charset="2"/>
                    </a:rPr>
                    <a:t></a:t>
                  </a:r>
                  <a:r>
                    <a:rPr lang="en-US" sz="2500" b="1" baseline="-25000" dirty="0">
                      <a:latin typeface="Monotype Corsiva" pitchFamily="66" charset="0"/>
                      <a:sym typeface="Symbol" pitchFamily="18" charset="2"/>
                    </a:rPr>
                    <a:t>l</a:t>
                  </a:r>
                </a:p>
              </p:txBody>
            </p:sp>
            <p:sp>
              <p:nvSpPr>
                <p:cNvPr id="60" name="Line 36"/>
                <p:cNvSpPr>
                  <a:spLocks noChangeShapeType="1"/>
                </p:cNvSpPr>
                <p:nvPr/>
              </p:nvSpPr>
              <p:spPr bwMode="auto">
                <a:xfrm flipV="1">
                  <a:off x="2519" y="2232"/>
                  <a:ext cx="9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5" name="Text Box 37"/>
              <p:cNvSpPr txBox="1">
                <a:spLocks noChangeArrowheads="1"/>
              </p:cNvSpPr>
              <p:nvPr/>
            </p:nvSpPr>
            <p:spPr bwMode="auto">
              <a:xfrm>
                <a:off x="5405900" y="2868729"/>
                <a:ext cx="279400" cy="203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500" dirty="0">
                    <a:latin typeface="Times New Roman" pitchFamily="18" charset="0"/>
                  </a:rPr>
                  <a:t>K</a:t>
                </a:r>
                <a:r>
                  <a:rPr lang="en-US" sz="2500" baseline="30000" dirty="0"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56" name="Rectangle 38"/>
              <p:cNvSpPr>
                <a:spLocks noChangeArrowheads="1"/>
              </p:cNvSpPr>
              <p:nvPr/>
            </p:nvSpPr>
            <p:spPr bwMode="auto">
              <a:xfrm>
                <a:off x="5812631" y="2223873"/>
                <a:ext cx="568325" cy="2039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500" b="1" dirty="0">
                    <a:solidFill>
                      <a:srgbClr val="FF0000"/>
                    </a:solidFill>
                    <a:latin typeface="Times New Roman" pitchFamily="18" charset="0"/>
                  </a:rPr>
                  <a:t>e</a:t>
                </a:r>
                <a:r>
                  <a:rPr lang="en-US" sz="2500" b="1" baseline="30000" dirty="0">
                    <a:solidFill>
                      <a:srgbClr val="FF0000"/>
                    </a:solidFill>
                    <a:latin typeface="Times New Roman" pitchFamily="18" charset="0"/>
                  </a:rPr>
                  <a:t>-</a:t>
                </a:r>
                <a:r>
                  <a:rPr lang="en-US" sz="2500" b="1" dirty="0">
                    <a:solidFill>
                      <a:srgbClr val="FF0000"/>
                    </a:solidFill>
                    <a:latin typeface="Times New Roman" pitchFamily="18" charset="0"/>
                  </a:rPr>
                  <a:t>/</a:t>
                </a:r>
                <a:r>
                  <a:rPr lang="en-US" sz="2500" b="1" dirty="0">
                    <a:solidFill>
                      <a:srgbClr val="FF0000"/>
                    </a:solidFill>
                    <a:latin typeface="Times New Roman" pitchFamily="18" charset="0"/>
                    <a:sym typeface="Symbol" pitchFamily="18" charset="2"/>
                  </a:rPr>
                  <a:t></a:t>
                </a:r>
                <a:r>
                  <a:rPr lang="en-US" sz="2500" b="1" baseline="30000" dirty="0">
                    <a:solidFill>
                      <a:srgbClr val="FF0000"/>
                    </a:solidFill>
                    <a:latin typeface="Times New Roman" pitchFamily="18" charset="0"/>
                  </a:rPr>
                  <a:t>-</a:t>
                </a:r>
              </a:p>
            </p:txBody>
          </p:sp>
          <p:sp>
            <p:nvSpPr>
              <p:cNvPr id="57" name="Rectangle 45"/>
              <p:cNvSpPr>
                <a:spLocks noChangeArrowheads="1"/>
              </p:cNvSpPr>
              <p:nvPr/>
            </p:nvSpPr>
            <p:spPr bwMode="auto">
              <a:xfrm>
                <a:off x="4636293" y="2852523"/>
                <a:ext cx="223837" cy="17145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Rectangle 46"/>
              <p:cNvSpPr>
                <a:spLocks noChangeArrowheads="1"/>
              </p:cNvSpPr>
              <p:nvPr/>
            </p:nvSpPr>
            <p:spPr bwMode="auto">
              <a:xfrm>
                <a:off x="4972844" y="2795373"/>
                <a:ext cx="392112" cy="228600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2" name="Text Box 22"/>
            <p:cNvSpPr txBox="1">
              <a:spLocks noChangeArrowheads="1"/>
            </p:cNvSpPr>
            <p:nvPr/>
          </p:nvSpPr>
          <p:spPr bwMode="auto">
            <a:xfrm>
              <a:off x="4983480" y="2423160"/>
              <a:ext cx="455574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sz="2000" dirty="0">
                  <a:latin typeface="Times New Roman" pitchFamily="18" charset="0"/>
                </a:rPr>
                <a:t>D</a:t>
              </a:r>
              <a:r>
                <a:rPr lang="en-US" sz="2000" baseline="30000" dirty="0">
                  <a:latin typeface="Times New Roman" pitchFamily="18" charset="0"/>
                </a:rPr>
                <a:t>0</a:t>
              </a:r>
            </a:p>
          </p:txBody>
        </p:sp>
        <p:sp>
          <p:nvSpPr>
            <p:cNvPr id="63" name="Line 36"/>
            <p:cNvSpPr>
              <a:spLocks noChangeShapeType="1"/>
            </p:cNvSpPr>
            <p:nvPr/>
          </p:nvSpPr>
          <p:spPr bwMode="auto">
            <a:xfrm flipV="1">
              <a:off x="5074920" y="2468880"/>
              <a:ext cx="2315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D60291-956D-4D3B-B206-22E736F1D16E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33" name="Oval 32"/>
          <p:cNvSpPr/>
          <p:nvPr/>
        </p:nvSpPr>
        <p:spPr>
          <a:xfrm>
            <a:off x="6858000" y="2331720"/>
            <a:ext cx="304800" cy="457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6934200" y="3093720"/>
            <a:ext cx="20726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Non-photonic electron</a:t>
            </a:r>
          </a:p>
        </p:txBody>
      </p:sp>
      <p:cxnSp>
        <p:nvCxnSpPr>
          <p:cNvPr id="35" name="Straight Arrow Connector 34"/>
          <p:cNvCxnSpPr>
            <a:stCxn id="33" idx="5"/>
          </p:cNvCxnSpPr>
          <p:nvPr/>
        </p:nvCxnSpPr>
        <p:spPr>
          <a:xfrm rot="16200000" flipH="1">
            <a:off x="6992937" y="2847658"/>
            <a:ext cx="447675" cy="1968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585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David </a:t>
            </a:r>
            <a:r>
              <a:rPr lang="en-US" dirty="0" err="1" smtClean="0"/>
              <a:t>Tlusty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40680" y="914400"/>
            <a:ext cx="374904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Combining data from Run2010 &amp; 2011.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Total: ~800 M </a:t>
            </a:r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Min.Bias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events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Significant signals are observed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 collisions of all centralities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sz="2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D.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Tlusty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Parallel 6A </a:t>
            </a:r>
          </a:p>
          <a:p>
            <a:pPr marL="285750" indent="-285750">
              <a:buFont typeface="Wingdings" pitchFamily="2" charset="2"/>
              <a:buChar char="q"/>
            </a:pPr>
            <a:endParaRPr lang="en-US" b="1" dirty="0" smtClean="0">
              <a:solidFill>
                <a:srgbClr val="0000FF"/>
              </a:solidFill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US" b="1" dirty="0">
              <a:solidFill>
                <a:srgbClr val="0000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914400"/>
            <a:ext cx="5454748" cy="3097587"/>
            <a:chOff x="0" y="914400"/>
            <a:chExt cx="5454748" cy="3097587"/>
          </a:xfrm>
        </p:grpSpPr>
        <p:pic>
          <p:nvPicPr>
            <p:cNvPr id="53255" name="Picture 7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842"/>
            <a:stretch/>
          </p:blipFill>
          <p:spPr bwMode="auto">
            <a:xfrm>
              <a:off x="0" y="914400"/>
              <a:ext cx="5454748" cy="30975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400" y="2971800"/>
              <a:ext cx="868680" cy="240637"/>
            </a:xfrm>
            <a:prstGeom prst="rect">
              <a:avLst/>
            </a:prstGeom>
            <a:noFill/>
          </p:spPr>
        </p:pic>
        <p:pic>
          <p:nvPicPr>
            <p:cNvPr id="26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6240" y="2803961"/>
              <a:ext cx="960120" cy="265967"/>
            </a:xfrm>
            <a:prstGeom prst="rect">
              <a:avLst/>
            </a:prstGeom>
            <a:noFill/>
          </p:spPr>
        </p:pic>
      </p:grpSp>
      <p:grpSp>
        <p:nvGrpSpPr>
          <p:cNvPr id="4" name="Group 3"/>
          <p:cNvGrpSpPr/>
          <p:nvPr/>
        </p:nvGrpSpPr>
        <p:grpSpPr>
          <a:xfrm>
            <a:off x="0" y="663957"/>
            <a:ext cx="5431009" cy="6036727"/>
            <a:chOff x="-3520440" y="3839636"/>
            <a:chExt cx="5431009" cy="6036727"/>
          </a:xfrm>
        </p:grpSpPr>
        <p:pic>
          <p:nvPicPr>
            <p:cNvPr id="21" name="Picture 7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200"/>
            <a:stretch/>
          </p:blipFill>
          <p:spPr bwMode="auto">
            <a:xfrm>
              <a:off x="-3520440" y="3839636"/>
              <a:ext cx="5431009" cy="60367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5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2376078" y="5645289"/>
              <a:ext cx="1249628" cy="346165"/>
            </a:xfrm>
            <a:prstGeom prst="rect">
              <a:avLst/>
            </a:prstGeom>
            <a:noFill/>
          </p:spPr>
        </p:pic>
      </p:grpSp>
      <p:grpSp>
        <p:nvGrpSpPr>
          <p:cNvPr id="7" name="Group 6"/>
          <p:cNvGrpSpPr/>
          <p:nvPr/>
        </p:nvGrpSpPr>
        <p:grpSpPr>
          <a:xfrm>
            <a:off x="-7638" y="457200"/>
            <a:ext cx="5448318" cy="6411375"/>
            <a:chOff x="-7638" y="457200"/>
            <a:chExt cx="5448318" cy="6411375"/>
          </a:xfrm>
        </p:grpSpPr>
        <p:pic>
          <p:nvPicPr>
            <p:cNvPr id="37" name="图片 6" descr="D0_40-80_8_11_signal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582477"/>
              <a:ext cx="2729132" cy="3286098"/>
            </a:xfrm>
            <a:prstGeom prst="rect">
              <a:avLst/>
            </a:prstGeom>
          </p:spPr>
        </p:pic>
        <p:pic>
          <p:nvPicPr>
            <p:cNvPr id="38" name="图片 18" descr="D0_40-80_51_80_signal.gif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131" y="3611880"/>
              <a:ext cx="2701877" cy="3253281"/>
            </a:xfrm>
            <a:prstGeom prst="rect">
              <a:avLst/>
            </a:prstGeom>
          </p:spPr>
        </p:pic>
        <p:pic>
          <p:nvPicPr>
            <p:cNvPr id="39" name="图片 6" descr="D0_0-10_8_11_signal.gif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638" y="457200"/>
              <a:ext cx="2735012" cy="3293178"/>
            </a:xfrm>
            <a:prstGeom prst="rect">
              <a:avLst/>
            </a:prstGeom>
          </p:spPr>
        </p:pic>
        <p:pic>
          <p:nvPicPr>
            <p:cNvPr id="40" name="图片 13" descr="D0_0-10_51_80_signal.gi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9132" y="477567"/>
              <a:ext cx="2711548" cy="326492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84" y="-137160"/>
            <a:ext cx="8229600" cy="87077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Signal in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22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xie\Desktop\run10\QM2012\plots\D0_RAA_Linear_40_8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19" y="529267"/>
            <a:ext cx="5375681" cy="436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0F18E-D46E-5A4A-A3EA-920459987D7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1" name="TextBox 11"/>
          <p:cNvSpPr txBox="1">
            <a:spLocks noChangeArrowheads="1"/>
          </p:cNvSpPr>
          <p:nvPr/>
        </p:nvSpPr>
        <p:spPr bwMode="auto">
          <a:xfrm>
            <a:off x="343486" y="5085690"/>
            <a:ext cx="8611842" cy="183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Suppression at high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in central and mid-central collisions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Enhancement at intermediate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D0 freeze out earlier than light hadron and/or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D0 does not have much radial flow as light quarks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endParaRPr lang="en-US" sz="2000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wxie\Desktop\run10\QM2012\plots\D0_RAA_Linear_10_4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18" y="548640"/>
            <a:ext cx="5375681" cy="436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wxie\Desktop\run10\QM2012\plots\D0_RAA_Linear_0_10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19" y="548640"/>
            <a:ext cx="5387478" cy="437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684" y="-137160"/>
            <a:ext cx="8229600" cy="870770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000" b="1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Spectra in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3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sz="3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wxie\Desktop\run10\QM2012\plots\D0_RAA_Linear_0_10_pi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811" y="560308"/>
            <a:ext cx="5346948" cy="434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wxie\Desktop\run10\QM2012\plots\D0_RAA_Linear_0_10_BWL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318" y="562414"/>
            <a:ext cx="5353557" cy="4348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wxie\Desktop\run10\QM2012\plots\D0_RAA_Linear_pi_model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98" y="573607"/>
            <a:ext cx="5339777" cy="4336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wxie\Desktop\run10\QM2012\plots\D0_spectra_ppLevy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" y="548640"/>
            <a:ext cx="4020410" cy="456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46320" y="4325024"/>
            <a:ext cx="338328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 err="1">
                <a:latin typeface="Times New Roman" pitchFamily="18" charset="0"/>
                <a:cs typeface="Times New Roman" pitchFamily="18" charset="0"/>
              </a:rPr>
              <a:t>He,Fries,Rapp</a:t>
            </a:r>
            <a:r>
              <a:rPr lang="en-US" sz="1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1500" dirty="0" smtClean="0">
                <a:latin typeface="Times New Roman" pitchFamily="18" charset="0"/>
                <a:cs typeface="Times New Roman" pitchFamily="18" charset="0"/>
              </a:rPr>
              <a:t>PRC86,014903; arXiv:1204.4442; private comm. </a:t>
            </a:r>
            <a:endParaRPr lang="en-US" sz="1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6056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wxie\Desktop\run10\QM2012\plots\xsec_nbi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8" y="290026"/>
            <a:ext cx="4745082" cy="460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594360" y="0"/>
            <a:ext cx="8229600" cy="49293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Charm cross section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CN" sz="2800" b="1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coll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endParaRPr lang="en-US" altLang="zh-CN" sz="2800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365760" y="5738634"/>
            <a:ext cx="8458200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Charm quark</a:t>
            </a:r>
            <a:r>
              <a:rPr lang="en-US" altLang="zh-CN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are mostly produced via initial hard scatterings.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Quantify other sources of production via high luminosity and upgrade.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594861" y="685800"/>
            <a:ext cx="4244926" cy="186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Run2003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d+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e</a:t>
            </a:r>
            <a:endParaRPr lang="en-US" sz="2000" baseline="30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Run2009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p+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: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+ D*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Run 2010 &amp; 2011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Assuming N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D0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aseline="-25000" dirty="0" err="1" smtClean="0">
                <a:latin typeface="Times New Roman" pitchFamily="18" charset="0"/>
                <a:cs typeface="Times New Roman" pitchFamily="18" charset="0"/>
              </a:rPr>
              <a:t>cc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= 0.56 does not change for total cross sections.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11480" y="4840977"/>
            <a:ext cx="43395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[1] STAR </a:t>
            </a:r>
            <a:r>
              <a:rPr lang="en-US" sz="1000" dirty="0" err="1" smtClean="0"/>
              <a:t>d+Au</a:t>
            </a:r>
            <a:r>
              <a:rPr lang="en-US" sz="1000" dirty="0" smtClean="0"/>
              <a:t>: J. Adams, et al., PRL 94 (2005) 62301</a:t>
            </a:r>
          </a:p>
          <a:p>
            <a:r>
              <a:rPr lang="en-US" sz="1000" dirty="0" smtClean="0"/>
              <a:t>[2] FONLL: M. </a:t>
            </a:r>
            <a:r>
              <a:rPr lang="en-US" sz="1000" dirty="0" err="1" smtClean="0"/>
              <a:t>Cacciari</a:t>
            </a:r>
            <a:r>
              <a:rPr lang="en-US" sz="1000" dirty="0" smtClean="0"/>
              <a:t>, PRL 95 (2005) 122001.</a:t>
            </a:r>
          </a:p>
          <a:p>
            <a:r>
              <a:rPr lang="en-US" sz="1000" dirty="0" smtClean="0"/>
              <a:t>[3] NLO:  R. Vogt, </a:t>
            </a:r>
            <a:r>
              <a:rPr lang="en-US" sz="1000" dirty="0" err="1" smtClean="0"/>
              <a:t>Eur.Phys.J.ST</a:t>
            </a:r>
            <a:r>
              <a:rPr lang="en-US" sz="1000" dirty="0" smtClean="0"/>
              <a:t> 155 (2008) 213   </a:t>
            </a:r>
          </a:p>
          <a:p>
            <a:r>
              <a:rPr lang="en-US" sz="1000" dirty="0" smtClean="0"/>
              <a:t>[4] PHENIX </a:t>
            </a:r>
            <a:r>
              <a:rPr lang="en-US" sz="1000" dirty="0" err="1" smtClean="0"/>
              <a:t>e</a:t>
            </a:r>
            <a:r>
              <a:rPr lang="en-US" sz="1000" dirty="0" smtClean="0"/>
              <a:t>: A. </a:t>
            </a:r>
            <a:r>
              <a:rPr lang="en-US" sz="1000" dirty="0" err="1" smtClean="0"/>
              <a:t>Adare</a:t>
            </a:r>
            <a:r>
              <a:rPr lang="en-US" sz="1000" dirty="0" smtClean="0"/>
              <a:t>, et al., PRL 97 (2006) 252002.</a:t>
            </a:r>
            <a:endParaRPr lang="en-US" sz="1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65C60-E60B-4F58-8E10-2AA5CF406FD8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8</a:t>
            </a:fld>
            <a:endParaRPr lang="en-US" altLang="zh-CN"/>
          </a:p>
        </p:txBody>
      </p:sp>
      <p:grpSp>
        <p:nvGrpSpPr>
          <p:cNvPr id="5" name="Group 4"/>
          <p:cNvGrpSpPr/>
          <p:nvPr/>
        </p:nvGrpSpPr>
        <p:grpSpPr>
          <a:xfrm>
            <a:off x="4526280" y="2737568"/>
            <a:ext cx="4663440" cy="2703112"/>
            <a:chOff x="4480560" y="3032447"/>
            <a:chExt cx="5029200" cy="2703112"/>
          </a:xfrm>
        </p:grpSpPr>
        <p:grpSp>
          <p:nvGrpSpPr>
            <p:cNvPr id="15" name="Group 14"/>
            <p:cNvGrpSpPr/>
            <p:nvPr/>
          </p:nvGrpSpPr>
          <p:grpSpPr>
            <a:xfrm>
              <a:off x="4480560" y="3032447"/>
              <a:ext cx="5029200" cy="2703112"/>
              <a:chOff x="907256" y="4341358"/>
              <a:chExt cx="6727984" cy="270311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Rectangle 16"/>
                  <p:cNvSpPr/>
                  <p:nvPr/>
                </p:nvSpPr>
                <p:spPr>
                  <a:xfrm>
                    <a:off x="907256" y="4341358"/>
                    <a:ext cx="6727984" cy="270311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285750" indent="-285750">
                      <a:buFont typeface="Wingdings" pitchFamily="2" charset="2"/>
                      <a:buChar char="q"/>
                    </a:pPr>
                    <a:r>
                      <a:rPr lang="en-US" b="1" u="sng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The charm cross section at mid-rapidity:</a:t>
                    </a:r>
                  </a:p>
                  <a:p>
                    <a:endParaRPr lang="en-US" sz="900" dirty="0"/>
                  </a:p>
                  <a:p>
                    <a:endParaRPr lang="en-US" sz="900" dirty="0"/>
                  </a:p>
                  <a:p>
                    <a:endParaRPr lang="en-US" sz="900" dirty="0"/>
                  </a:p>
                  <a:p>
                    <a:endParaRPr lang="en-US" sz="900" dirty="0"/>
                  </a:p>
                  <a:p>
                    <a:endParaRPr lang="en-US" dirty="0" smtClean="0"/>
                  </a:p>
                  <a:p>
                    <a:endParaRPr lang="en-US" dirty="0"/>
                  </a:p>
                  <a:p>
                    <a:pPr marL="285750" indent="-285750">
                      <a:buFont typeface="Wingdings" pitchFamily="2" charset="2"/>
                      <a:buChar char="q"/>
                    </a:pPr>
                    <a:r>
                      <a:rPr lang="en-US" b="1" u="sng" dirty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The charm total cross section </a:t>
                    </a:r>
                    <a:r>
                      <a:rPr lang="en-US" b="1" u="sng" dirty="0" smtClean="0">
                        <a:solidFill>
                          <a:srgbClr val="0000FF"/>
                        </a:solidFill>
                        <a:latin typeface="Times New Roman" pitchFamily="18" charset="0"/>
                        <a:cs typeface="Times New Roman" pitchFamily="18" charset="0"/>
                      </a:rPr>
                      <a:t>:</a:t>
                    </a:r>
                    <a:endParaRPr lang="en-US" b="1" u="sng" dirty="0">
                      <a:solidFill>
                        <a:srgbClr val="0000FF"/>
                      </a:solidFill>
                      <a:latin typeface="Times New Roman" pitchFamily="18" charset="0"/>
                      <a:cs typeface="Times New Roman" pitchFamily="18" charset="0"/>
                    </a:endParaRPr>
                  </a:p>
                  <a:p>
                    <a:endParaRPr lang="en-US" sz="1500" dirty="0" smtClean="0"/>
                  </a:p>
                  <a:p>
                    <a:r>
                      <a:rPr lang="en-US" sz="1500" dirty="0" smtClean="0"/>
                      <a:t>   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5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500" i="1">
                                <a:latin typeface="Cambria Math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sz="15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5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  <m:r>
                          <a:rPr lang="en-US" sz="1500" b="0" i="1" smtClean="0">
                            <a:latin typeface="Cambria Math"/>
                          </a:rPr>
                          <m:t> (</m:t>
                        </m:r>
                        <m:r>
                          <a:rPr lang="en-US" sz="15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500" b="0" i="1" smtClean="0">
                            <a:latin typeface="Cambria Math"/>
                          </a:rPr>
                          <m:t>+</m:t>
                        </m:r>
                        <m:r>
                          <a:rPr lang="en-US" sz="1500" b="0" i="1" smtClean="0">
                            <a:latin typeface="Cambria Math"/>
                          </a:rPr>
                          <m:t>𝑝</m:t>
                        </m:r>
                        <m:r>
                          <a:rPr lang="en-US" sz="1500" b="0" i="1" smtClean="0">
                            <a:latin typeface="Cambria Math"/>
                          </a:rPr>
                          <m:t>)= 797±210 </m:t>
                        </m:r>
                        <m:d>
                          <m:dPr>
                            <m:ctrlPr>
                              <a:rPr lang="en-US" sz="15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/>
                                <a:ea typeface="Cambria Math"/>
                              </a:rPr>
                              <m:t>𝑠𝑡𝑎𝑡</m:t>
                            </m:r>
                            <m:r>
                              <a:rPr lang="en-US" sz="1500" i="1">
                                <a:latin typeface="Cambria Math"/>
                                <a:ea typeface="Cambria Math"/>
                              </a:rPr>
                              <m:t>.</m:t>
                            </m:r>
                          </m:e>
                        </m:d>
                        <m:sPre>
                          <m:sPrePr>
                            <m:ctrlPr>
                              <a:rPr lang="en-US" sz="1500" i="1" dirty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500" i="1" dirty="0">
                                <a:latin typeface="Cambria Math"/>
                              </a:rPr>
                              <m:t>−295</m:t>
                            </m:r>
                          </m:sub>
                          <m:sup>
                            <m:r>
                              <a:rPr lang="en-US" sz="1500" i="1" dirty="0">
                                <a:latin typeface="Cambria Math"/>
                              </a:rPr>
                              <m:t>+208</m:t>
                            </m:r>
                          </m:sup>
                          <m:e>
                            <m:r>
                              <a:rPr lang="en-US" sz="1500" i="1" dirty="0">
                                <a:latin typeface="Cambria Math"/>
                              </a:rPr>
                              <m:t> (</m:t>
                            </m:r>
                            <m:r>
                              <a:rPr lang="en-US" sz="1500" i="1" dirty="0">
                                <a:latin typeface="Cambria Math"/>
                              </a:rPr>
                              <m:t>𝑠𝑦𝑠</m:t>
                            </m:r>
                            <m:r>
                              <a:rPr lang="en-US" sz="1500" i="1" dirty="0">
                                <a:latin typeface="Cambria Math"/>
                              </a:rPr>
                              <m:t>)</m:t>
                            </m:r>
                          </m:e>
                        </m:sPre>
                        <m:r>
                          <a:rPr lang="en-US" sz="1500" i="1" dirty="0">
                            <a:latin typeface="Cambria Math"/>
                          </a:rPr>
                          <m:t> </m:t>
                        </m:r>
                        <m:r>
                          <a:rPr lang="en-US" sz="1500" i="1" dirty="0">
                            <a:latin typeface="Cambria Math"/>
                            <a:ea typeface="Cambria Math"/>
                          </a:rPr>
                          <m:t>𝜇</m:t>
                        </m:r>
                      </m:oMath>
                    </a14:m>
                    <a:r>
                      <a:rPr lang="en-US" sz="1500" dirty="0" smtClean="0"/>
                      <a:t>b</a:t>
                    </a:r>
                  </a:p>
                  <a:p>
                    <a:r>
                      <a:rPr lang="en-US" sz="1500" dirty="0"/>
                      <a:t> </a:t>
                    </a:r>
                    <a:endParaRPr lang="en-US" sz="1500" dirty="0" smtClean="0"/>
                  </a:p>
                  <a:p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5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/>
                              </a:rPr>
                              <m:t>     </m:t>
                            </m:r>
                            <m:r>
                              <a:rPr lang="en-US" sz="1500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500" i="1">
                                <a:latin typeface="Cambria Math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sz="1500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500" i="1"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sub>
                        </m:sSub>
                        <m:r>
                          <a:rPr lang="en-US" sz="1500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15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500" b="0" i="1" smtClean="0">
                                <a:latin typeface="Cambria Math"/>
                              </a:rPr>
                              <m:t>𝐴𝑢𝐴𝑢</m:t>
                            </m:r>
                          </m:e>
                        </m:d>
                        <m:r>
                          <a:rPr lang="en-US" sz="1500" i="1">
                            <a:latin typeface="Cambria Math"/>
                          </a:rPr>
                          <m:t>=</m:t>
                        </m:r>
                        <m:r>
                          <a:rPr lang="en-US" sz="1500" b="0" i="1" smtClean="0">
                            <a:latin typeface="Cambria Math"/>
                          </a:rPr>
                          <m:t>822</m:t>
                        </m:r>
                        <m:r>
                          <a:rPr lang="en-US" sz="1500" i="1">
                            <a:latin typeface="Cambria Math"/>
                          </a:rPr>
                          <m:t>±</m:t>
                        </m:r>
                        <m:r>
                          <a:rPr lang="en-US" sz="1500" b="0" i="1" smtClean="0">
                            <a:latin typeface="Cambria Math"/>
                          </a:rPr>
                          <m:t>62</m:t>
                        </m:r>
                        <m:r>
                          <a:rPr lang="en-US" sz="1500" i="1">
                            <a:latin typeface="Cambria Math"/>
                          </a:rPr>
                          <m:t> </m:t>
                        </m:r>
                        <m:d>
                          <m:dPr>
                            <m:ctrlPr>
                              <a:rPr lang="en-US" sz="1500" i="1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latin typeface="Cambria Math"/>
                                <a:ea typeface="Cambria Math"/>
                              </a:rPr>
                              <m:t>𝑠𝑡𝑎𝑡</m:t>
                            </m:r>
                            <m:r>
                              <a:rPr lang="en-US" sz="1500" i="1">
                                <a:latin typeface="Cambria Math"/>
                                <a:ea typeface="Cambria Math"/>
                              </a:rPr>
                              <m:t>.</m:t>
                            </m:r>
                          </m:e>
                        </m:d>
                        <m:r>
                          <a:rPr lang="en-US" sz="1500" i="1" smtClean="0">
                            <a:latin typeface="Cambria Math"/>
                            <a:ea typeface="Cambria Math"/>
                          </a:rPr>
                          <m:t>±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192</m:t>
                        </m:r>
                        <m:r>
                          <a:rPr lang="en-US" sz="1500" i="1" dirty="0">
                            <a:latin typeface="Cambria Math"/>
                          </a:rPr>
                          <m:t> </m:t>
                        </m:r>
                        <m:r>
                          <a:rPr lang="en-US" sz="1500" i="1" dirty="0">
                            <a:latin typeface="Cambria Math"/>
                            <a:ea typeface="Cambria Math"/>
                          </a:rPr>
                          <m:t>𝜇</m:t>
                        </m:r>
                      </m:oMath>
                    </a14:m>
                    <a:r>
                      <a:rPr lang="en-US" sz="1500" dirty="0"/>
                      <a:t>b</a:t>
                    </a:r>
                  </a:p>
                </p:txBody>
              </p:sp>
            </mc:Choice>
            <mc:Fallback xmlns="">
              <p:sp>
                <p:nvSpPr>
                  <p:cNvPr id="17" name="Rectangle 1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7256" y="4341358"/>
                    <a:ext cx="6727984" cy="2703112"/>
                  </a:xfrm>
                  <a:prstGeom prst="rect">
                    <a:avLst/>
                  </a:prstGeom>
                  <a:blipFill rotWithShape="1">
                    <a:blip r:embed="rId3"/>
                    <a:stretch>
                      <a:fillRect l="-915" t="-1126" b="-90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1203552" y="4759465"/>
                    <a:ext cx="6309361" cy="45057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f>
                          <m:fPr>
                            <m:ctrlPr>
                              <a:rPr lang="en-US" sz="1500" i="1" dirty="0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1500" b="0" i="1" dirty="0" smtClean="0">
                                <a:latin typeface="Cambria Math"/>
                              </a:rPr>
                              <m:t>𝑑</m:t>
                            </m:r>
                            <m:r>
                              <a:rPr lang="en-US" sz="1500" b="0" i="1" dirty="0" smtClean="0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num>
                          <m:den>
                            <m:r>
                              <a:rPr lang="en-US" sz="1500" b="0" i="1" dirty="0" smtClean="0">
                                <a:latin typeface="Cambria Math"/>
                              </a:rPr>
                              <m:t>𝑑𝑦</m:t>
                            </m:r>
                          </m:den>
                        </m:f>
                      </m:oMath>
                    </a14:m>
                    <a:r>
                      <a:rPr lang="en-US" sz="1500" dirty="0" smtClean="0"/>
                      <a:t>|</a:t>
                    </a:r>
                    <a14:m>
                      <m:oMath xmlns:m="http://schemas.openxmlformats.org/officeDocument/2006/math">
                        <m:sPre>
                          <m:sPrePr>
                            <m:ctrlPr>
                              <a:rPr lang="en-US" sz="1500" i="1" smtClean="0">
                                <a:latin typeface="Cambria Math"/>
                              </a:rPr>
                            </m:ctrlPr>
                          </m:sPrePr>
                          <m:sub>
                            <m:r>
                              <a:rPr lang="en-US" sz="1500" b="0" i="1" smtClean="0">
                                <a:latin typeface="Cambria Math"/>
                              </a:rPr>
                              <m:t>𝑦</m:t>
                            </m:r>
                            <m:r>
                              <a:rPr lang="en-US" sz="1500" b="0" i="1" smtClean="0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500" b="0" i="1" smtClean="0">
                                <a:latin typeface="Cambria Math"/>
                              </a:rPr>
                              <m:t>𝑐</m:t>
                            </m:r>
                            <m:acc>
                              <m:accPr>
                                <m:chr m:val="̅"/>
                                <m:ctrlPr>
                                  <a:rPr lang="en-US" sz="1500" b="0" i="1" smtClean="0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en-US" sz="1500" b="0" i="1" smtClean="0">
                                    <a:latin typeface="Cambria Math"/>
                                  </a:rPr>
                                  <m:t>𝑐</m:t>
                                </m:r>
                              </m:e>
                            </m:acc>
                          </m:sup>
                          <m:e>
                            <m:r>
                              <a:rPr lang="en-US" sz="1500" b="0" i="1" smtClean="0">
                                <a:latin typeface="Cambria Math"/>
                              </a:rPr>
                              <m:t> (</m:t>
                            </m:r>
                            <m:r>
                              <a:rPr lang="en-US" sz="15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1500" b="0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en-US" sz="1500" b="0" i="1" smtClean="0">
                                <a:latin typeface="Cambria Math"/>
                              </a:rPr>
                              <m:t>𝑝</m:t>
                            </m:r>
                            <m:r>
                              <a:rPr lang="en-US" sz="1500" b="0" i="1" smtClean="0">
                                <a:latin typeface="Cambria Math"/>
                              </a:rPr>
                              <m:t>) =</m:t>
                            </m:r>
                          </m:e>
                        </m:sPre>
                        <m:r>
                          <a:rPr lang="en-US" sz="1500" b="0" i="1" smtClean="0">
                            <a:latin typeface="Cambria Math"/>
                          </a:rPr>
                          <m:t>170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±45 (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𝑠𝑡𝑎𝑡</m:t>
                        </m:r>
                        <m:r>
                          <a:rPr lang="en-US" sz="1500" b="0" i="1" smtClean="0">
                            <a:latin typeface="Cambria Math"/>
                            <a:ea typeface="Cambria Math"/>
                          </a:rPr>
                          <m:t>.)</m:t>
                        </m:r>
                        <m:sPre>
                          <m:sPrePr>
                            <m:ctrlPr>
                              <a:rPr lang="en-US" sz="1500" b="0" i="1" smtClean="0">
                                <a:latin typeface="Cambria Math"/>
                                <a:ea typeface="Cambria Math"/>
                              </a:rPr>
                            </m:ctrlPr>
                          </m:sPrePr>
                          <m:sub>
                            <m:r>
                              <a:rPr lang="en-US" sz="1500" b="0" i="1" smtClean="0">
                                <a:latin typeface="Cambria Math"/>
                                <a:ea typeface="Cambria Math"/>
                              </a:rPr>
                              <m:t>−59</m:t>
                            </m:r>
                          </m:sub>
                          <m:sup>
                            <m:r>
                              <a:rPr lang="en-US" sz="1500" b="0" i="1" smtClean="0">
                                <a:latin typeface="Cambria Math"/>
                                <a:ea typeface="Cambria Math"/>
                              </a:rPr>
                              <m:t>+38</m:t>
                            </m:r>
                          </m:sup>
                          <m:e>
                            <m:r>
                              <a:rPr lang="en-US" sz="15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en-US" sz="15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500" b="0" i="1" smtClean="0">
                                    <a:latin typeface="Cambria Math"/>
                                    <a:ea typeface="Cambria Math"/>
                                  </a:rPr>
                                  <m:t>𝑠𝑦𝑠</m:t>
                                </m:r>
                                <m:r>
                                  <a:rPr lang="en-US" sz="1500" b="0" i="1" smtClean="0">
                                    <a:latin typeface="Cambria Math"/>
                                    <a:ea typeface="Cambria Math"/>
                                  </a:rPr>
                                  <m:t>.</m:t>
                                </m:r>
                              </m:e>
                            </m:d>
                            <m:r>
                              <a:rPr lang="en-US" sz="1500" b="0" i="1" smtClean="0">
                                <a:latin typeface="Cambria Math"/>
                                <a:ea typeface="Cambria Math"/>
                              </a:rPr>
                              <m:t> </m:t>
                            </m:r>
                            <m:r>
                              <a:rPr lang="en-US" sz="1500" b="0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</m:sPre>
                        <m:r>
                          <m:rPr>
                            <m:sty m:val="p"/>
                          </m:rPr>
                          <a:rPr lang="en-US" sz="1500" b="0" i="0" smtClean="0">
                            <a:latin typeface="Cambria Math"/>
                            <a:ea typeface="Cambria Math"/>
                          </a:rPr>
                          <m:t>b</m:t>
                        </m:r>
                      </m:oMath>
                    </a14:m>
                    <a:r>
                      <a:rPr lang="en-US" sz="1500" dirty="0" smtClean="0"/>
                      <a:t> </a:t>
                    </a:r>
                    <a:endParaRPr lang="en-US" sz="15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3552" y="4759465"/>
                    <a:ext cx="6309361" cy="450573"/>
                  </a:xfrm>
                  <a:prstGeom prst="rect">
                    <a:avLst/>
                  </a:prstGeom>
                  <a:blipFill rotWithShape="1">
                    <a:blip r:embed="rId4"/>
                    <a:stretch>
                      <a:fillRect b="-135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/>
                <p:cNvSpPr txBox="1"/>
                <p:nvPr/>
              </p:nvSpPr>
              <p:spPr>
                <a:xfrm>
                  <a:off x="4702043" y="3919836"/>
                  <a:ext cx="4716277" cy="45057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1500" i="1" dirty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500" b="0" i="1" dirty="0" smtClean="0">
                              <a:latin typeface="Cambria Math"/>
                            </a:rPr>
                            <m:t>𝑑</m:t>
                          </m:r>
                          <m:r>
                            <a:rPr lang="en-US" sz="1500" b="0" i="1" dirty="0" smtClean="0">
                              <a:latin typeface="Cambria Math"/>
                              <a:ea typeface="Cambria Math"/>
                            </a:rPr>
                            <m:t>𝜎</m:t>
                          </m:r>
                        </m:num>
                        <m:den>
                          <m:r>
                            <a:rPr lang="en-US" sz="1500" b="0" i="1" dirty="0" smtClean="0">
                              <a:latin typeface="Cambria Math"/>
                            </a:rPr>
                            <m:t>𝑑𝑦</m:t>
                          </m:r>
                        </m:den>
                      </m:f>
                    </m:oMath>
                  </a14:m>
                  <a:r>
                    <a:rPr lang="en-US" sz="1500" dirty="0" smtClean="0"/>
                    <a:t>|</a:t>
                  </a:r>
                  <a14:m>
                    <m:oMath xmlns:m="http://schemas.openxmlformats.org/officeDocument/2006/math">
                      <m:sPre>
                        <m:sPrePr>
                          <m:ctrlPr>
                            <a:rPr lang="en-US" sz="1500" i="1" smtClean="0">
                              <a:latin typeface="Cambria Math"/>
                            </a:rPr>
                          </m:ctrlPr>
                        </m:sPrePr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US" sz="1500" b="0" i="1" smtClean="0">
                              <a:latin typeface="Cambria Math"/>
                            </a:rPr>
                            <m:t>𝑐</m:t>
                          </m:r>
                          <m:acc>
                            <m:accPr>
                              <m:chr m:val="̅"/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</m:acc>
                        </m:sup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 (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𝐴𝑢𝐴𝑢</m:t>
                          </m:r>
                          <m:r>
                            <a:rPr lang="en-US" sz="1500" b="0" i="1" smtClean="0">
                              <a:latin typeface="Cambria Math"/>
                            </a:rPr>
                            <m:t>) =</m:t>
                          </m:r>
                        </m:e>
                      </m:sPre>
                      <m:r>
                        <a:rPr lang="en-US" sz="1500" b="0" i="1" smtClean="0">
                          <a:latin typeface="Cambria Math"/>
                        </a:rPr>
                        <m:t>175</m:t>
                      </m:r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±13 </m:t>
                      </m:r>
                      <m:d>
                        <m:dPr>
                          <m:ctrlPr>
                            <a:rPr lang="en-US" sz="15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𝑠𝑡𝑎𝑡</m:t>
                          </m:r>
                          <m:r>
                            <a:rPr lang="en-US" sz="1500" b="0" i="1" smtClean="0">
                              <a:latin typeface="Cambria Math"/>
                              <a:ea typeface="Cambria Math"/>
                            </a:rPr>
                            <m:t>.</m:t>
                          </m:r>
                        </m:e>
                      </m:d>
                      <m:r>
                        <a:rPr lang="en-US" sz="1500" b="0" i="1" smtClean="0">
                          <a:latin typeface="Cambria Math"/>
                          <a:ea typeface="Cambria Math"/>
                        </a:rPr>
                        <m:t>±</m:t>
                      </m:r>
                      <m:r>
                        <a:rPr lang="en-US" sz="1500" b="0" i="0" smtClean="0">
                          <a:latin typeface="Cambria Math"/>
                          <a:ea typeface="Cambria Math"/>
                        </a:rPr>
                        <m:t>23 (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/>
                          <a:ea typeface="Cambria Math"/>
                        </a:rPr>
                        <m:t>sys</m:t>
                      </m:r>
                      <m:r>
                        <a:rPr lang="en-US" sz="1500" b="0" i="0" smtClean="0">
                          <a:latin typeface="Cambria Math"/>
                          <a:ea typeface="Cambria Math"/>
                        </a:rPr>
                        <m:t>) </m:t>
                      </m:r>
                      <m:r>
                        <a:rPr lang="el-GR" sz="1500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m:rPr>
                          <m:sty m:val="p"/>
                        </m:rPr>
                        <a:rPr lang="en-US" sz="1500" b="0" i="0" smtClean="0">
                          <a:latin typeface="Cambria Math"/>
                          <a:ea typeface="Cambria Math"/>
                        </a:rPr>
                        <m:t>b</m:t>
                      </m:r>
                    </m:oMath>
                  </a14:m>
                  <a:r>
                    <a:rPr lang="en-US" sz="1500" dirty="0" smtClean="0"/>
                    <a:t> </a:t>
                  </a:r>
                  <a:endParaRPr lang="en-US" sz="1500" dirty="0"/>
                </a:p>
              </p:txBody>
            </p:sp>
          </mc:Choice>
          <mc:Fallback xmlns="">
            <p:sp>
              <p:nvSpPr>
                <p:cNvPr id="19" name="Text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043" y="3919836"/>
                  <a:ext cx="4716277" cy="45057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35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525952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1"/>
          <p:cNvSpPr txBox="1">
            <a:spLocks noChangeArrowheads="1"/>
          </p:cNvSpPr>
          <p:nvPr/>
        </p:nvSpPr>
        <p:spPr bwMode="auto">
          <a:xfrm>
            <a:off x="4716194" y="3977640"/>
            <a:ext cx="4244926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~1 nb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sampled luminosity in Run2010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collisions.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~6 pb</a:t>
            </a:r>
            <a:r>
              <a:rPr lang="en-US" sz="2000" baseline="30000" dirty="0" smtClean="0"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sampled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luminosity in Run2005 and Run2008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p+p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collisions. 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q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A65C60-E60B-4F58-8E10-2AA5CF406FD8}" type="datetime1">
              <a:rPr lang="en-US" altLang="zh-CN" smtClean="0"/>
              <a:t>8/13/2012</a:t>
            </a:fld>
            <a:endParaRPr lang="en-US" altLang="zh-C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Quark Matter 2012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E08FC3-8E70-4580-8031-28B808E0EC1D}" type="slidenum">
              <a:rPr lang="en-US" altLang="zh-CN" smtClean="0"/>
              <a:pPr>
                <a:defRPr/>
              </a:pPr>
              <a:t>9</a:t>
            </a:fld>
            <a:endParaRPr lang="en-US" altLang="zh-CN"/>
          </a:p>
        </p:txBody>
      </p:sp>
      <p:sp>
        <p:nvSpPr>
          <p:cNvPr id="7" name="Rectangle 6"/>
          <p:cNvSpPr/>
          <p:nvPr/>
        </p:nvSpPr>
        <p:spPr>
          <a:xfrm>
            <a:off x="4764881" y="5708749"/>
            <a:ext cx="41505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M. Mustafa: Parallel 7A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343400" y="594360"/>
            <a:ext cx="4791294" cy="3251123"/>
            <a:chOff x="4343400" y="594360"/>
            <a:chExt cx="4791294" cy="3251123"/>
          </a:xfrm>
        </p:grpSpPr>
        <p:pic>
          <p:nvPicPr>
            <p:cNvPr id="20" name="Picture 7" descr="C:\Users\wxie\Desktop\tmp\data_to_FONLL_pp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594360"/>
              <a:ext cx="4791294" cy="32492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Rectangle 38"/>
            <p:cNvSpPr/>
            <p:nvPr/>
          </p:nvSpPr>
          <p:spPr>
            <a:xfrm>
              <a:off x="4663440" y="3696476"/>
              <a:ext cx="1554480" cy="149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343400" y="588049"/>
            <a:ext cx="4800600" cy="3255579"/>
            <a:chOff x="7191742" y="722061"/>
            <a:chExt cx="4800600" cy="3255579"/>
          </a:xfrm>
        </p:grpSpPr>
        <p:grpSp>
          <p:nvGrpSpPr>
            <p:cNvPr id="8" name="Group 7"/>
            <p:cNvGrpSpPr/>
            <p:nvPr/>
          </p:nvGrpSpPr>
          <p:grpSpPr>
            <a:xfrm>
              <a:off x="7191742" y="722061"/>
              <a:ext cx="4800600" cy="3255579"/>
              <a:chOff x="4606871" y="1914454"/>
              <a:chExt cx="4800600" cy="3255579"/>
            </a:xfrm>
          </p:grpSpPr>
          <p:pic>
            <p:nvPicPr>
              <p:cNvPr id="2051" name="Picture 3" descr="C:\Users\wxie\Desktop\tmp\data_to_FONLL_40_60p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6871" y="1914454"/>
                <a:ext cx="4800600" cy="325557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5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166360" y="2334279"/>
                <a:ext cx="1144001" cy="316905"/>
              </a:xfrm>
              <a:prstGeom prst="rect">
                <a:avLst/>
              </a:prstGeom>
              <a:noFill/>
            </p:spPr>
          </p:pic>
        </p:grpSp>
        <p:sp>
          <p:nvSpPr>
            <p:cNvPr id="37" name="Rectangle 36"/>
            <p:cNvSpPr/>
            <p:nvPr/>
          </p:nvSpPr>
          <p:spPr>
            <a:xfrm>
              <a:off x="7192348" y="3810000"/>
              <a:ext cx="1554480" cy="149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344006" y="601990"/>
            <a:ext cx="4782778" cy="3243493"/>
            <a:chOff x="7605294" y="2949642"/>
            <a:chExt cx="4782778" cy="3243493"/>
          </a:xfrm>
        </p:grpSpPr>
        <p:grpSp>
          <p:nvGrpSpPr>
            <p:cNvPr id="9" name="Group 8"/>
            <p:cNvGrpSpPr/>
            <p:nvPr/>
          </p:nvGrpSpPr>
          <p:grpSpPr>
            <a:xfrm>
              <a:off x="7605294" y="2949642"/>
              <a:ext cx="4782778" cy="3243493"/>
              <a:chOff x="4347310" y="1958224"/>
              <a:chExt cx="4782778" cy="3243493"/>
            </a:xfrm>
          </p:grpSpPr>
          <p:pic>
            <p:nvPicPr>
              <p:cNvPr id="2052" name="Picture 4" descr="C:\Users\wxie\Desktop\tmp\data_to_FONLL_20_40p.gif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7310" y="1958224"/>
                <a:ext cx="4782778" cy="324349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09347" y="2340332"/>
                <a:ext cx="1144001" cy="316905"/>
              </a:xfrm>
              <a:prstGeom prst="rect">
                <a:avLst/>
              </a:prstGeom>
              <a:noFill/>
            </p:spPr>
          </p:pic>
        </p:grpSp>
        <p:sp>
          <p:nvSpPr>
            <p:cNvPr id="35" name="Rectangle 34"/>
            <p:cNvSpPr/>
            <p:nvPr/>
          </p:nvSpPr>
          <p:spPr>
            <a:xfrm>
              <a:off x="7650480" y="6023193"/>
              <a:ext cx="1554480" cy="149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356964" y="594360"/>
            <a:ext cx="4773472" cy="3237182"/>
            <a:chOff x="6475910" y="4109199"/>
            <a:chExt cx="4773472" cy="3237182"/>
          </a:xfrm>
        </p:grpSpPr>
        <p:grpSp>
          <p:nvGrpSpPr>
            <p:cNvPr id="11" name="Group 10"/>
            <p:cNvGrpSpPr/>
            <p:nvPr/>
          </p:nvGrpSpPr>
          <p:grpSpPr>
            <a:xfrm>
              <a:off x="6475910" y="4109199"/>
              <a:ext cx="4773472" cy="3237182"/>
              <a:chOff x="4370528" y="600403"/>
              <a:chExt cx="4773472" cy="3237182"/>
            </a:xfrm>
          </p:grpSpPr>
          <p:pic>
            <p:nvPicPr>
              <p:cNvPr id="2053" name="Picture 5" descr="C:\Users\wxie\Desktop\tmp\data_to_FONLL_10_20p.gif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0528" y="600403"/>
                <a:ext cx="4773472" cy="323718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5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31783" y="1014185"/>
                <a:ext cx="1144001" cy="316905"/>
              </a:xfrm>
              <a:prstGeom prst="rect">
                <a:avLst/>
              </a:prstGeom>
              <a:noFill/>
            </p:spPr>
          </p:pic>
        </p:grpSp>
        <p:sp>
          <p:nvSpPr>
            <p:cNvPr id="33" name="Rectangle 32"/>
            <p:cNvSpPr/>
            <p:nvPr/>
          </p:nvSpPr>
          <p:spPr>
            <a:xfrm>
              <a:off x="6492240" y="7209603"/>
              <a:ext cx="1554480" cy="12314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343400" y="617209"/>
            <a:ext cx="4769633" cy="3228274"/>
            <a:chOff x="6025744" y="3873533"/>
            <a:chExt cx="4769633" cy="3228274"/>
          </a:xfrm>
        </p:grpSpPr>
        <p:grpSp>
          <p:nvGrpSpPr>
            <p:cNvPr id="12" name="Group 11"/>
            <p:cNvGrpSpPr/>
            <p:nvPr/>
          </p:nvGrpSpPr>
          <p:grpSpPr>
            <a:xfrm>
              <a:off x="6035040" y="3873533"/>
              <a:ext cx="4760337" cy="3228274"/>
              <a:chOff x="4374357" y="609311"/>
              <a:chExt cx="4760337" cy="3228274"/>
            </a:xfrm>
          </p:grpSpPr>
          <p:pic>
            <p:nvPicPr>
              <p:cNvPr id="2054" name="Picture 6" descr="C:\Users\wxie\Desktop\tmp\data_to_FONLL_0_10p.gif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74357" y="609311"/>
                <a:ext cx="4760337" cy="32282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5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31783" y="998775"/>
                <a:ext cx="1144001" cy="316905"/>
              </a:xfrm>
              <a:prstGeom prst="rect">
                <a:avLst/>
              </a:prstGeom>
              <a:noFill/>
            </p:spPr>
          </p:pic>
        </p:grpSp>
        <p:sp>
          <p:nvSpPr>
            <p:cNvPr id="31" name="Rectangle 30"/>
            <p:cNvSpPr/>
            <p:nvPr/>
          </p:nvSpPr>
          <p:spPr>
            <a:xfrm>
              <a:off x="6025744" y="6938218"/>
              <a:ext cx="1554480" cy="149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352696" y="601970"/>
            <a:ext cx="4759543" cy="3227736"/>
            <a:chOff x="5715000" y="3828139"/>
            <a:chExt cx="4759543" cy="3227736"/>
          </a:xfrm>
        </p:grpSpPr>
        <p:grpSp>
          <p:nvGrpSpPr>
            <p:cNvPr id="14" name="Group 13"/>
            <p:cNvGrpSpPr/>
            <p:nvPr/>
          </p:nvGrpSpPr>
          <p:grpSpPr>
            <a:xfrm>
              <a:off x="5715000" y="3828139"/>
              <a:ext cx="4759543" cy="3227736"/>
              <a:chOff x="4384457" y="600403"/>
              <a:chExt cx="4759543" cy="3227736"/>
            </a:xfrm>
          </p:grpSpPr>
          <p:pic>
            <p:nvPicPr>
              <p:cNvPr id="2055" name="Picture 7" descr="C:\Users\wxie\Desktop\tmp\data_to_FONLL_0_5p.gif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84457" y="600403"/>
                <a:ext cx="4759543" cy="32277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5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941082" y="1014185"/>
                <a:ext cx="1144001" cy="316905"/>
              </a:xfrm>
              <a:prstGeom prst="rect">
                <a:avLst/>
              </a:prstGeom>
              <a:noFill/>
            </p:spPr>
          </p:pic>
        </p:grpSp>
        <p:sp>
          <p:nvSpPr>
            <p:cNvPr id="30" name="Rectangle 29"/>
            <p:cNvSpPr/>
            <p:nvPr/>
          </p:nvSpPr>
          <p:spPr>
            <a:xfrm>
              <a:off x="5775960" y="6873240"/>
              <a:ext cx="1554480" cy="149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0849" y="320040"/>
            <a:ext cx="4799651" cy="5860881"/>
            <a:chOff x="10849" y="320040"/>
            <a:chExt cx="4799651" cy="5860881"/>
          </a:xfrm>
        </p:grpSpPr>
        <p:grpSp>
          <p:nvGrpSpPr>
            <p:cNvPr id="5" name="Group 4"/>
            <p:cNvGrpSpPr/>
            <p:nvPr/>
          </p:nvGrpSpPr>
          <p:grpSpPr>
            <a:xfrm>
              <a:off x="10849" y="320040"/>
              <a:ext cx="4799651" cy="5860881"/>
              <a:chOff x="10849" y="320040"/>
              <a:chExt cx="4799651" cy="5860881"/>
            </a:xfrm>
          </p:grpSpPr>
          <p:pic>
            <p:nvPicPr>
              <p:cNvPr id="2050" name="Picture 2" descr="C:\Users\wxie\Desktop\tmp\spec.gif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849" y="320040"/>
                <a:ext cx="4799651" cy="5860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5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109589" y="2181880"/>
                <a:ext cx="1144001" cy="316905"/>
              </a:xfrm>
              <a:prstGeom prst="rect">
                <a:avLst/>
              </a:prstGeom>
              <a:noFill/>
            </p:spPr>
          </p:pic>
        </p:grpSp>
        <p:sp>
          <p:nvSpPr>
            <p:cNvPr id="6" name="Rectangle 5"/>
            <p:cNvSpPr/>
            <p:nvPr/>
          </p:nvSpPr>
          <p:spPr>
            <a:xfrm>
              <a:off x="29496" y="6017166"/>
              <a:ext cx="1554480" cy="1490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147150"/>
            <a:ext cx="8595360" cy="492930"/>
          </a:xfrm>
        </p:spPr>
        <p:txBody>
          <a:bodyPr>
            <a:no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Non-photonic Electron Spectra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Au+Au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200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GeV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zh-CN" sz="2800" b="1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3436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50581</TotalTime>
  <Words>2279</Words>
  <Application>Microsoft Office PowerPoint</Application>
  <PresentationFormat>On-screen Show (4:3)</PresentationFormat>
  <Paragraphs>421</Paragraphs>
  <Slides>29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Office Theme</vt:lpstr>
      <vt:lpstr>Equation</vt:lpstr>
      <vt:lpstr>PowerPoint Presentation</vt:lpstr>
      <vt:lpstr>Motivation for Studying Heavy Quarks</vt:lpstr>
      <vt:lpstr>PowerPoint Presentation</vt:lpstr>
      <vt:lpstr>Signals Observed in STAR </vt:lpstr>
      <vt:lpstr>Open Heavy Flavor Production</vt:lpstr>
      <vt:lpstr>D0 Signal in Au+Au 200 GeV</vt:lpstr>
      <vt:lpstr>D0 Spectra in Au+Au 200 GeV</vt:lpstr>
      <vt:lpstr>Charm cross section vs Ncoll in Au+Au 200 GeV</vt:lpstr>
      <vt:lpstr>Non-photonic Electron Spectra in Au+Au 200 GeV </vt:lpstr>
      <vt:lpstr>Non-photonic Electron RAA in Au+Au 200 GeV</vt:lpstr>
      <vt:lpstr>PowerPoint Presentation</vt:lpstr>
      <vt:lpstr>Heavy Quarkonia Production</vt:lpstr>
      <vt:lpstr>J/y Production in 200GeV p+p Collisions</vt:lpstr>
      <vt:lpstr>PowerPoint Presentation</vt:lpstr>
      <vt:lpstr>J/ψ spectra in 200GeV Au+Au collisions</vt:lpstr>
      <vt:lpstr>PowerPoint Presentation</vt:lpstr>
      <vt:lpstr>PowerPoint Presentation</vt:lpstr>
      <vt:lpstr>Future of Heavy Flavor Measurement at STAR</vt:lpstr>
      <vt:lpstr>Summary</vt:lpstr>
      <vt:lpstr>List of Heavy Flavor Talks and Posters</vt:lpstr>
      <vt:lpstr>Backup Slides</vt:lpstr>
      <vt:lpstr>Comparison of J/ψ v2 with Models</vt:lpstr>
      <vt:lpstr>PowerPoint Presentation</vt:lpstr>
      <vt:lpstr>PowerPoint Presentation</vt:lpstr>
      <vt:lpstr>PowerPoint Presentation</vt:lpstr>
      <vt:lpstr>PowerPoint Presentation</vt:lpstr>
      <vt:lpstr>D0 signal in p+p 200 GeV</vt:lpstr>
      <vt:lpstr>D* signal in p+p 200 GeV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wxie</dc:creator>
  <cp:lastModifiedBy>wxie</cp:lastModifiedBy>
  <cp:revision>5704</cp:revision>
  <dcterms:created xsi:type="dcterms:W3CDTF">1601-01-01T00:00:00Z</dcterms:created>
  <dcterms:modified xsi:type="dcterms:W3CDTF">2012-08-14T03:15:00Z</dcterms:modified>
</cp:coreProperties>
</file>