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sldIdLst>
    <p:sldId id="256" r:id="rId2"/>
    <p:sldId id="300" r:id="rId3"/>
    <p:sldId id="298" r:id="rId4"/>
    <p:sldId id="297" r:id="rId5"/>
    <p:sldId id="282" r:id="rId6"/>
    <p:sldId id="283" r:id="rId7"/>
    <p:sldId id="281" r:id="rId8"/>
    <p:sldId id="263" r:id="rId9"/>
    <p:sldId id="264" r:id="rId10"/>
    <p:sldId id="268" r:id="rId11"/>
    <p:sldId id="301" r:id="rId12"/>
    <p:sldId id="276" r:id="rId13"/>
    <p:sldId id="277" r:id="rId14"/>
    <p:sldId id="293" r:id="rId15"/>
    <p:sldId id="279" r:id="rId16"/>
    <p:sldId id="280" r:id="rId17"/>
    <p:sldId id="275" r:id="rId18"/>
    <p:sldId id="288" r:id="rId19"/>
    <p:sldId id="308" r:id="rId20"/>
    <p:sldId id="309" r:id="rId21"/>
    <p:sldId id="310" r:id="rId22"/>
    <p:sldId id="269" r:id="rId23"/>
    <p:sldId id="314" r:id="rId24"/>
    <p:sldId id="311" r:id="rId25"/>
    <p:sldId id="313" r:id="rId26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CCECFF"/>
    <a:srgbClr val="D9F6FF"/>
    <a:srgbClr val="F9C4B9"/>
    <a:srgbClr val="F4FD83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731" autoAdjust="0"/>
  </p:normalViewPr>
  <p:slideViewPr>
    <p:cSldViewPr>
      <p:cViewPr varScale="1">
        <p:scale>
          <a:sx n="81" d="100"/>
          <a:sy n="81" d="100"/>
        </p:scale>
        <p:origin x="-811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4" Type="http://schemas.openxmlformats.org/officeDocument/2006/relationships/image" Target="../media/image28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image" Target="../media/image39.wmf"/><Relationship Id="rId7" Type="http://schemas.openxmlformats.org/officeDocument/2006/relationships/image" Target="../media/image43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6" Type="http://schemas.openxmlformats.org/officeDocument/2006/relationships/image" Target="../media/image42.wmf"/><Relationship Id="rId5" Type="http://schemas.openxmlformats.org/officeDocument/2006/relationships/image" Target="../media/image41.wmf"/><Relationship Id="rId4" Type="http://schemas.openxmlformats.org/officeDocument/2006/relationships/image" Target="../media/image40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13" Type="http://schemas.openxmlformats.org/officeDocument/2006/relationships/image" Target="../media/image58.wmf"/><Relationship Id="rId3" Type="http://schemas.openxmlformats.org/officeDocument/2006/relationships/image" Target="../media/image48.wmf"/><Relationship Id="rId7" Type="http://schemas.openxmlformats.org/officeDocument/2006/relationships/image" Target="../media/image52.wmf"/><Relationship Id="rId12" Type="http://schemas.openxmlformats.org/officeDocument/2006/relationships/image" Target="../media/image57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6" Type="http://schemas.openxmlformats.org/officeDocument/2006/relationships/image" Target="../media/image51.wmf"/><Relationship Id="rId11" Type="http://schemas.openxmlformats.org/officeDocument/2006/relationships/image" Target="../media/image56.wmf"/><Relationship Id="rId5" Type="http://schemas.openxmlformats.org/officeDocument/2006/relationships/image" Target="../media/image50.wmf"/><Relationship Id="rId10" Type="http://schemas.openxmlformats.org/officeDocument/2006/relationships/image" Target="../media/image55.wmf"/><Relationship Id="rId4" Type="http://schemas.openxmlformats.org/officeDocument/2006/relationships/image" Target="../media/image49.wmf"/><Relationship Id="rId9" Type="http://schemas.openxmlformats.org/officeDocument/2006/relationships/image" Target="../media/image54.wmf"/><Relationship Id="rId14" Type="http://schemas.openxmlformats.org/officeDocument/2006/relationships/image" Target="../media/image5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169920" cy="480060"/>
          </a:xfrm>
          <a:prstGeom prst="rect">
            <a:avLst/>
          </a:prstGeom>
        </p:spPr>
        <p:txBody>
          <a:bodyPr vert="horz" lIns="96161" tIns="48079" rIns="96161" bIns="48079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3"/>
            <a:ext cx="3169920" cy="480060"/>
          </a:xfrm>
          <a:prstGeom prst="rect">
            <a:avLst/>
          </a:prstGeom>
        </p:spPr>
        <p:txBody>
          <a:bodyPr vert="horz" lIns="96161" tIns="48079" rIns="96161" bIns="48079" rtlCol="0"/>
          <a:lstStyle>
            <a:lvl1pPr algn="r">
              <a:defRPr sz="1300"/>
            </a:lvl1pPr>
          </a:lstStyle>
          <a:p>
            <a:fld id="{F3F9CFC7-542D-4022-927E-844DFA027ADE}" type="datetimeFigureOut">
              <a:rPr lang="en-US" smtClean="0"/>
              <a:t>2/22/2013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2313"/>
            <a:ext cx="4799012" cy="3598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161" tIns="48079" rIns="96161" bIns="480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3"/>
            <a:ext cx="5852160" cy="4320540"/>
          </a:xfrm>
          <a:prstGeom prst="rect">
            <a:avLst/>
          </a:prstGeom>
        </p:spPr>
        <p:txBody>
          <a:bodyPr vert="horz" lIns="96161" tIns="48079" rIns="96161" bIns="4807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6"/>
            <a:ext cx="3169920" cy="480060"/>
          </a:xfrm>
          <a:prstGeom prst="rect">
            <a:avLst/>
          </a:prstGeom>
        </p:spPr>
        <p:txBody>
          <a:bodyPr vert="horz" lIns="96161" tIns="48079" rIns="96161" bIns="48079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6"/>
            <a:ext cx="3169920" cy="480060"/>
          </a:xfrm>
          <a:prstGeom prst="rect">
            <a:avLst/>
          </a:prstGeom>
        </p:spPr>
        <p:txBody>
          <a:bodyPr vert="horz" lIns="96161" tIns="48079" rIns="96161" bIns="48079" rtlCol="0" anchor="b"/>
          <a:lstStyle>
            <a:lvl1pPr algn="r">
              <a:defRPr sz="1300"/>
            </a:lvl1pPr>
          </a:lstStyle>
          <a:p>
            <a:fld id="{37B7D6AF-B27A-47EB-B4C6-E51EA8CB2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207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B7D6AF-B27A-47EB-B4C6-E51EA8CB2C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869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-261610"/>
            <a:ext cx="9144000" cy="838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9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" y="6248400"/>
            <a:ext cx="791410" cy="54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 Box 10"/>
          <p:cNvSpPr txBox="1">
            <a:spLocks noChangeArrowheads="1"/>
          </p:cNvSpPr>
          <p:nvPr userDrawn="1"/>
        </p:nvSpPr>
        <p:spPr bwMode="auto">
          <a:xfrm>
            <a:off x="2514600" y="6477000"/>
            <a:ext cx="1828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1" baseline="0" dirty="0" smtClean="0"/>
              <a:t>W.W. Jacobs </a:t>
            </a:r>
            <a:endParaRPr lang="en-US" sz="1400" b="1" dirty="0"/>
          </a:p>
        </p:txBody>
      </p:sp>
      <p:sp>
        <p:nvSpPr>
          <p:cNvPr id="7" name="Text Box 11"/>
          <p:cNvSpPr txBox="1">
            <a:spLocks noChangeArrowheads="1"/>
          </p:cNvSpPr>
          <p:nvPr userDrawn="1"/>
        </p:nvSpPr>
        <p:spPr bwMode="auto">
          <a:xfrm>
            <a:off x="4953000" y="6489289"/>
            <a:ext cx="1981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b="1" baseline="0" dirty="0" smtClean="0"/>
              <a:t>Lake Louise 2/23/13 </a:t>
            </a:r>
            <a:endParaRPr lang="en-US" sz="1400" b="1" dirty="0"/>
          </a:p>
        </p:txBody>
      </p:sp>
      <p:sp>
        <p:nvSpPr>
          <p:cNvPr id="8" name="Rectangle 7"/>
          <p:cNvSpPr/>
          <p:nvPr userDrawn="1"/>
        </p:nvSpPr>
        <p:spPr>
          <a:xfrm>
            <a:off x="8534424" y="6477000"/>
            <a:ext cx="4571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9E3F223B-26E4-4F9E-B812-50E94B12FC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678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-261610"/>
            <a:ext cx="9144000" cy="8382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9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" y="6248400"/>
            <a:ext cx="791410" cy="54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 Box 10"/>
          <p:cNvSpPr txBox="1">
            <a:spLocks noChangeArrowheads="1"/>
          </p:cNvSpPr>
          <p:nvPr userDrawn="1"/>
        </p:nvSpPr>
        <p:spPr bwMode="auto">
          <a:xfrm>
            <a:off x="2514600" y="6477000"/>
            <a:ext cx="1828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1" baseline="0" dirty="0" smtClean="0"/>
              <a:t>W.W. Jacobs </a:t>
            </a:r>
            <a:endParaRPr lang="en-US" sz="1400" b="1" dirty="0"/>
          </a:p>
        </p:txBody>
      </p:sp>
      <p:sp>
        <p:nvSpPr>
          <p:cNvPr id="7" name="Text Box 11"/>
          <p:cNvSpPr txBox="1">
            <a:spLocks noChangeArrowheads="1"/>
          </p:cNvSpPr>
          <p:nvPr userDrawn="1"/>
        </p:nvSpPr>
        <p:spPr bwMode="auto">
          <a:xfrm>
            <a:off x="4953000" y="6489289"/>
            <a:ext cx="1981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b="1" baseline="0" dirty="0" smtClean="0"/>
              <a:t>Lake Louise 2/23/13 </a:t>
            </a:r>
            <a:endParaRPr lang="en-US" sz="1400" b="1" dirty="0"/>
          </a:p>
        </p:txBody>
      </p:sp>
      <p:sp>
        <p:nvSpPr>
          <p:cNvPr id="8" name="Rectangle 7"/>
          <p:cNvSpPr/>
          <p:nvPr userDrawn="1"/>
        </p:nvSpPr>
        <p:spPr>
          <a:xfrm>
            <a:off x="8534424" y="6477000"/>
            <a:ext cx="4571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9E3F223B-26E4-4F9E-B812-50E94B12FC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469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-261610"/>
            <a:ext cx="9144000" cy="838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9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" y="6248400"/>
            <a:ext cx="791410" cy="54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 Box 10"/>
          <p:cNvSpPr txBox="1">
            <a:spLocks noChangeArrowheads="1"/>
          </p:cNvSpPr>
          <p:nvPr userDrawn="1"/>
        </p:nvSpPr>
        <p:spPr bwMode="auto">
          <a:xfrm>
            <a:off x="2514600" y="6477000"/>
            <a:ext cx="1828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1" baseline="0" dirty="0" smtClean="0"/>
              <a:t>W.W. Jacobs </a:t>
            </a:r>
            <a:endParaRPr lang="en-US" sz="1400" b="1" dirty="0"/>
          </a:p>
        </p:txBody>
      </p:sp>
      <p:sp>
        <p:nvSpPr>
          <p:cNvPr id="7" name="Text Box 11"/>
          <p:cNvSpPr txBox="1">
            <a:spLocks noChangeArrowheads="1"/>
          </p:cNvSpPr>
          <p:nvPr userDrawn="1"/>
        </p:nvSpPr>
        <p:spPr bwMode="auto">
          <a:xfrm>
            <a:off x="4953000" y="6489289"/>
            <a:ext cx="1981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b="1" baseline="0" dirty="0" smtClean="0"/>
              <a:t>Lake Louise 2/23/13 </a:t>
            </a:r>
            <a:endParaRPr lang="en-US" sz="1400" b="1" dirty="0"/>
          </a:p>
        </p:txBody>
      </p:sp>
      <p:sp>
        <p:nvSpPr>
          <p:cNvPr id="8" name="Rectangle 7"/>
          <p:cNvSpPr/>
          <p:nvPr userDrawn="1"/>
        </p:nvSpPr>
        <p:spPr>
          <a:xfrm>
            <a:off x="8534424" y="6477000"/>
            <a:ext cx="4571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9E3F223B-26E4-4F9E-B812-50E94B12FC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576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" y="6248400"/>
            <a:ext cx="791410" cy="54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 Box 10"/>
          <p:cNvSpPr txBox="1">
            <a:spLocks noChangeArrowheads="1"/>
          </p:cNvSpPr>
          <p:nvPr userDrawn="1"/>
        </p:nvSpPr>
        <p:spPr bwMode="auto">
          <a:xfrm>
            <a:off x="2514600" y="6477000"/>
            <a:ext cx="1828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1" baseline="0" dirty="0" smtClean="0"/>
              <a:t>W.W. Jacobs </a:t>
            </a:r>
            <a:endParaRPr lang="en-US" sz="1400" b="1" dirty="0"/>
          </a:p>
        </p:txBody>
      </p:sp>
      <p:sp>
        <p:nvSpPr>
          <p:cNvPr id="7" name="Text Box 11"/>
          <p:cNvSpPr txBox="1">
            <a:spLocks noChangeArrowheads="1"/>
          </p:cNvSpPr>
          <p:nvPr userDrawn="1"/>
        </p:nvSpPr>
        <p:spPr bwMode="auto">
          <a:xfrm>
            <a:off x="4953000" y="6489289"/>
            <a:ext cx="1981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b="1" baseline="0" dirty="0" smtClean="0"/>
              <a:t>Lake Louise 2/23/13 </a:t>
            </a:r>
            <a:endParaRPr lang="en-US" sz="1400" b="1" dirty="0"/>
          </a:p>
        </p:txBody>
      </p:sp>
      <p:sp>
        <p:nvSpPr>
          <p:cNvPr id="8" name="Rectangle 7"/>
          <p:cNvSpPr/>
          <p:nvPr userDrawn="1"/>
        </p:nvSpPr>
        <p:spPr>
          <a:xfrm>
            <a:off x="8534424" y="6477000"/>
            <a:ext cx="4571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9E3F223B-26E4-4F9E-B812-50E94B12FC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595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5364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613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0" r:id="rId2"/>
    <p:sldLayoutId id="2147483652" r:id="rId3"/>
    <p:sldLayoutId id="2147483653" r:id="rId4"/>
    <p:sldLayoutId id="2147483649" r:id="rId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13" Type="http://schemas.openxmlformats.org/officeDocument/2006/relationships/image" Target="../media/image41.wmf"/><Relationship Id="rId18" Type="http://schemas.openxmlformats.org/officeDocument/2006/relationships/oleObject" Target="../embeddings/oleObject17.bin"/><Relationship Id="rId3" Type="http://schemas.openxmlformats.org/officeDocument/2006/relationships/image" Target="../media/image45.png"/><Relationship Id="rId7" Type="http://schemas.openxmlformats.org/officeDocument/2006/relationships/image" Target="../media/image38.wmf"/><Relationship Id="rId12" Type="http://schemas.openxmlformats.org/officeDocument/2006/relationships/oleObject" Target="../embeddings/oleObject14.bin"/><Relationship Id="rId17" Type="http://schemas.openxmlformats.org/officeDocument/2006/relationships/image" Target="../media/image43.wmf"/><Relationship Id="rId2" Type="http://schemas.openxmlformats.org/officeDocument/2006/relationships/slideLayout" Target="../slideLayouts/slideLayout3.xml"/><Relationship Id="rId16" Type="http://schemas.openxmlformats.org/officeDocument/2006/relationships/oleObject" Target="../embeddings/oleObject16.bin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40.wmf"/><Relationship Id="rId5" Type="http://schemas.openxmlformats.org/officeDocument/2006/relationships/image" Target="../media/image37.wmf"/><Relationship Id="rId15" Type="http://schemas.openxmlformats.org/officeDocument/2006/relationships/image" Target="../media/image42.wmf"/><Relationship Id="rId10" Type="http://schemas.openxmlformats.org/officeDocument/2006/relationships/oleObject" Target="../embeddings/oleObject13.bin"/><Relationship Id="rId19" Type="http://schemas.openxmlformats.org/officeDocument/2006/relationships/image" Target="../media/image44.wmf"/><Relationship Id="rId4" Type="http://schemas.openxmlformats.org/officeDocument/2006/relationships/oleObject" Target="../embeddings/oleObject10.bin"/><Relationship Id="rId9" Type="http://schemas.openxmlformats.org/officeDocument/2006/relationships/image" Target="../media/image39.wmf"/><Relationship Id="rId14" Type="http://schemas.openxmlformats.org/officeDocument/2006/relationships/oleObject" Target="../embeddings/oleObject15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13" Type="http://schemas.openxmlformats.org/officeDocument/2006/relationships/image" Target="../media/image50.wmf"/><Relationship Id="rId18" Type="http://schemas.openxmlformats.org/officeDocument/2006/relationships/oleObject" Target="../embeddings/oleObject25.bin"/><Relationship Id="rId26" Type="http://schemas.openxmlformats.org/officeDocument/2006/relationships/oleObject" Target="../embeddings/oleObject29.bin"/><Relationship Id="rId3" Type="http://schemas.openxmlformats.org/officeDocument/2006/relationships/oleObject" Target="../embeddings/oleObject18.bin"/><Relationship Id="rId21" Type="http://schemas.openxmlformats.org/officeDocument/2006/relationships/image" Target="../media/image54.wmf"/><Relationship Id="rId7" Type="http://schemas.openxmlformats.org/officeDocument/2006/relationships/image" Target="../media/image60.png"/><Relationship Id="rId12" Type="http://schemas.openxmlformats.org/officeDocument/2006/relationships/oleObject" Target="../embeddings/oleObject22.bin"/><Relationship Id="rId17" Type="http://schemas.openxmlformats.org/officeDocument/2006/relationships/image" Target="../media/image52.wmf"/><Relationship Id="rId25" Type="http://schemas.openxmlformats.org/officeDocument/2006/relationships/image" Target="../media/image56.wmf"/><Relationship Id="rId2" Type="http://schemas.openxmlformats.org/officeDocument/2006/relationships/slideLayout" Target="../slideLayouts/slideLayout3.xml"/><Relationship Id="rId16" Type="http://schemas.openxmlformats.org/officeDocument/2006/relationships/oleObject" Target="../embeddings/oleObject24.bin"/><Relationship Id="rId20" Type="http://schemas.openxmlformats.org/officeDocument/2006/relationships/oleObject" Target="../embeddings/oleObject26.bin"/><Relationship Id="rId29" Type="http://schemas.openxmlformats.org/officeDocument/2006/relationships/image" Target="../media/image58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47.wmf"/><Relationship Id="rId11" Type="http://schemas.openxmlformats.org/officeDocument/2006/relationships/image" Target="../media/image49.wmf"/><Relationship Id="rId24" Type="http://schemas.openxmlformats.org/officeDocument/2006/relationships/oleObject" Target="../embeddings/oleObject28.bin"/><Relationship Id="rId5" Type="http://schemas.openxmlformats.org/officeDocument/2006/relationships/oleObject" Target="../embeddings/oleObject19.bin"/><Relationship Id="rId15" Type="http://schemas.openxmlformats.org/officeDocument/2006/relationships/image" Target="../media/image51.wmf"/><Relationship Id="rId23" Type="http://schemas.openxmlformats.org/officeDocument/2006/relationships/image" Target="../media/image55.wmf"/><Relationship Id="rId28" Type="http://schemas.openxmlformats.org/officeDocument/2006/relationships/oleObject" Target="../embeddings/oleObject30.bin"/><Relationship Id="rId10" Type="http://schemas.openxmlformats.org/officeDocument/2006/relationships/oleObject" Target="../embeddings/oleObject21.bin"/><Relationship Id="rId19" Type="http://schemas.openxmlformats.org/officeDocument/2006/relationships/image" Target="../media/image53.wmf"/><Relationship Id="rId31" Type="http://schemas.openxmlformats.org/officeDocument/2006/relationships/image" Target="../media/image59.wmf"/><Relationship Id="rId4" Type="http://schemas.openxmlformats.org/officeDocument/2006/relationships/image" Target="../media/image46.wmf"/><Relationship Id="rId9" Type="http://schemas.openxmlformats.org/officeDocument/2006/relationships/image" Target="../media/image48.wmf"/><Relationship Id="rId14" Type="http://schemas.openxmlformats.org/officeDocument/2006/relationships/oleObject" Target="../embeddings/oleObject23.bin"/><Relationship Id="rId22" Type="http://schemas.openxmlformats.org/officeDocument/2006/relationships/oleObject" Target="../embeddings/oleObject27.bin"/><Relationship Id="rId27" Type="http://schemas.openxmlformats.org/officeDocument/2006/relationships/image" Target="../media/image57.wmf"/><Relationship Id="rId30" Type="http://schemas.openxmlformats.org/officeDocument/2006/relationships/oleObject" Target="../embeddings/oleObject3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oleObject" Target="../embeddings/oleObject32.bin"/><Relationship Id="rId7" Type="http://schemas.openxmlformats.org/officeDocument/2006/relationships/image" Target="../media/image67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63.png"/><Relationship Id="rId5" Type="http://schemas.openxmlformats.org/officeDocument/2006/relationships/oleObject" Target="../embeddings/oleObject33.bin"/><Relationship Id="rId4" Type="http://schemas.openxmlformats.org/officeDocument/2006/relationships/image" Target="../media/image62.wmf"/><Relationship Id="rId9" Type="http://schemas.openxmlformats.org/officeDocument/2006/relationships/image" Target="../media/image6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1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4.jpeg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image" Target="../media/image29.jpeg"/><Relationship Id="rId7" Type="http://schemas.openxmlformats.org/officeDocument/2006/relationships/oleObject" Target="../embeddings/oleObject7.bin"/><Relationship Id="rId12" Type="http://schemas.openxmlformats.org/officeDocument/2006/relationships/image" Target="../media/image2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5.w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6.bin"/><Relationship Id="rId10" Type="http://schemas.openxmlformats.org/officeDocument/2006/relationships/image" Target="../media/image27.wmf"/><Relationship Id="rId4" Type="http://schemas.openxmlformats.org/officeDocument/2006/relationships/image" Target="../media/image30.png"/><Relationship Id="rId9" Type="http://schemas.openxmlformats.org/officeDocument/2006/relationships/oleObject" Target="../embeddings/oleObject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SC-Banner-CMYK-whitethumb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420" y="5715000"/>
            <a:ext cx="1897380" cy="739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800600"/>
            <a:ext cx="731520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953000"/>
            <a:ext cx="2377440" cy="792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8600" y="572869"/>
            <a:ext cx="8744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Comic Sans MS" pitchFamily="66" charset="0"/>
              </a:rPr>
              <a:t>Recent          Spin Physics Highlights          </a:t>
            </a:r>
            <a:endParaRPr lang="en-US" sz="3600" b="1" dirty="0">
              <a:latin typeface="Comic Sans MS" pitchFamily="66" charset="0"/>
            </a:endParaRPr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98581" y="304800"/>
            <a:ext cx="1582819" cy="109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72" t="757" r="3162" b="757"/>
          <a:stretch/>
        </p:blipFill>
        <p:spPr bwMode="auto">
          <a:xfrm>
            <a:off x="60389" y="1904394"/>
            <a:ext cx="2835211" cy="2439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971800" y="1595735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(Fresh </a:t>
            </a:r>
            <a:r>
              <a:rPr lang="en-US" sz="2400" b="1" dirty="0"/>
              <a:t>P</a:t>
            </a:r>
            <a:r>
              <a:rPr lang="en-US" sz="2400" b="1" dirty="0" smtClean="0"/>
              <a:t>owder </a:t>
            </a:r>
            <a:r>
              <a:rPr lang="en-US" sz="2400" b="1" dirty="0" err="1"/>
              <a:t>F</a:t>
            </a:r>
            <a:r>
              <a:rPr lang="en-US" sz="2400" b="1" dirty="0" err="1" smtClean="0"/>
              <a:t>aceshots</a:t>
            </a:r>
            <a:r>
              <a:rPr lang="en-US" sz="2400" b="1" dirty="0" smtClean="0"/>
              <a:t> from the Spin </a:t>
            </a:r>
            <a:r>
              <a:rPr lang="en-US" sz="2400" b="1" dirty="0" err="1" smtClean="0"/>
              <a:t>Piste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886200" y="2331184"/>
            <a:ext cx="4648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b="1" dirty="0" smtClean="0"/>
              <a:t>Gluon polarization</a:t>
            </a:r>
          </a:p>
          <a:p>
            <a:endParaRPr lang="en-US" sz="800" b="1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800" b="1" dirty="0"/>
              <a:t>S</a:t>
            </a:r>
            <a:r>
              <a:rPr lang="en-US" sz="2800" b="1" dirty="0" smtClean="0"/>
              <a:t>ea quark polarization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8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800" b="1" dirty="0" err="1" smtClean="0"/>
              <a:t>Transversity</a:t>
            </a:r>
            <a:endParaRPr lang="en-US" sz="2800" b="1" dirty="0" smtClean="0"/>
          </a:p>
        </p:txBody>
      </p:sp>
      <p:sp>
        <p:nvSpPr>
          <p:cNvPr id="12" name="Rectangle 11"/>
          <p:cNvSpPr/>
          <p:nvPr/>
        </p:nvSpPr>
        <p:spPr>
          <a:xfrm>
            <a:off x="3505200" y="4400490"/>
            <a:ext cx="5105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dirty="0">
                <a:solidFill>
                  <a:prstClr val="black"/>
                </a:solidFill>
              </a:rPr>
              <a:t>W.W. </a:t>
            </a:r>
            <a:r>
              <a:rPr lang="en-US" sz="2000" b="1" dirty="0" smtClean="0">
                <a:solidFill>
                  <a:prstClr val="black"/>
                </a:solidFill>
              </a:rPr>
              <a:t>Jacobs, for the STAR Collaboration </a:t>
            </a:r>
            <a:endParaRPr lang="en-US" sz="2000" b="1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14600" y="6172200"/>
            <a:ext cx="66113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LLWI, Chateau Lake Louise, 17-23 </a:t>
            </a:r>
            <a:r>
              <a:rPr lang="en-US" sz="2000" b="1" dirty="0" smtClean="0"/>
              <a:t>February</a:t>
            </a:r>
            <a:r>
              <a:rPr lang="en-US" b="1" dirty="0" smtClean="0"/>
              <a:t>, 2013, Alberta, CA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9257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073" y="913892"/>
            <a:ext cx="8964930" cy="5309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85800" y="-114678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Run 12 (2012) W+/- Results from STAR </a:t>
            </a:r>
            <a:endParaRPr lang="en-US" sz="3200" dirty="0">
              <a:latin typeface="Comic Sans MS" pitchFamily="66" charset="0"/>
            </a:endParaRPr>
          </a:p>
        </p:txBody>
      </p:sp>
      <p:grpSp>
        <p:nvGrpSpPr>
          <p:cNvPr id="4" name="Group 16"/>
          <p:cNvGrpSpPr/>
          <p:nvPr/>
        </p:nvGrpSpPr>
        <p:grpSpPr>
          <a:xfrm>
            <a:off x="152400" y="2667000"/>
            <a:ext cx="868680" cy="901700"/>
            <a:chOff x="282165" y="4202113"/>
            <a:chExt cx="1259039" cy="1472198"/>
          </a:xfrm>
        </p:grpSpPr>
        <p:pic>
          <p:nvPicPr>
            <p:cNvPr id="5" name="Picture 31"/>
            <p:cNvPicPr>
              <a:picLocks noChangeAspect="1" noChangeArrowheads="1"/>
            </p:cNvPicPr>
            <p:nvPr/>
          </p:nvPicPr>
          <p:blipFill>
            <a:blip r:embed="rId3" cstate="print"/>
            <a:srcRect l="51665" t="275" r="31833" b="354"/>
            <a:stretch>
              <a:fillRect/>
            </a:stretch>
          </p:blipFill>
          <p:spPr bwMode="auto">
            <a:xfrm>
              <a:off x="282165" y="4699757"/>
              <a:ext cx="634999" cy="914400"/>
            </a:xfrm>
            <a:prstGeom prst="rect">
              <a:avLst/>
            </a:prstGeom>
            <a:noFill/>
            <a:ln w="28575">
              <a:solidFill>
                <a:srgbClr val="0000CC"/>
              </a:solidFill>
              <a:prstDash val="solid"/>
              <a:miter lim="800000"/>
              <a:headEnd/>
              <a:tailEnd/>
            </a:ln>
          </p:spPr>
        </p:pic>
        <p:sp>
          <p:nvSpPr>
            <p:cNvPr id="6" name="Line 32"/>
            <p:cNvSpPr>
              <a:spLocks noChangeShapeType="1"/>
            </p:cNvSpPr>
            <p:nvPr/>
          </p:nvSpPr>
          <p:spPr bwMode="auto">
            <a:xfrm>
              <a:off x="1541204" y="4202113"/>
              <a:ext cx="0" cy="1472198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prstDash val="solid"/>
              <a:round/>
              <a:headEnd type="stealth" w="med" len="med"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8" name="Straight Connector 7"/>
          <p:cNvCxnSpPr/>
          <p:nvPr/>
        </p:nvCxnSpPr>
        <p:spPr>
          <a:xfrm>
            <a:off x="5638800" y="2743200"/>
            <a:ext cx="1524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8094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deltaubar-w-impact-data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" t="59171" r="34489"/>
          <a:stretch>
            <a:fillRect/>
          </a:stretch>
        </p:blipFill>
        <p:spPr bwMode="auto">
          <a:xfrm>
            <a:off x="2743200" y="609600"/>
            <a:ext cx="2828630" cy="253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152400" y="5638800"/>
            <a:ext cx="8839200" cy="762000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First preliminary results from 2012 already provide substantial sensitivity.</a:t>
            </a:r>
          </a:p>
          <a:p>
            <a:r>
              <a:rPr lang="en-US" dirty="0" smtClean="0"/>
              <a:t>Future results will provide a </a:t>
            </a:r>
            <a:r>
              <a:rPr lang="en-US" dirty="0" smtClean="0">
                <a:solidFill>
                  <a:srgbClr val="FF0000"/>
                </a:solidFill>
              </a:rPr>
              <a:t>dramatic reduction in the uncertainties.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4" descr="Star_WAL_2012_DN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9" y="1447800"/>
            <a:ext cx="2599111" cy="3151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deltadbar-w-impact-data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" t="59171" r="34489"/>
          <a:stretch>
            <a:fillRect/>
          </a:stretch>
        </p:blipFill>
        <p:spPr bwMode="auto">
          <a:xfrm>
            <a:off x="2743200" y="3124200"/>
            <a:ext cx="2828630" cy="253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17"/>
          <p:cNvGrpSpPr>
            <a:grpSpLocks/>
          </p:cNvGrpSpPr>
          <p:nvPr/>
        </p:nvGrpSpPr>
        <p:grpSpPr bwMode="auto">
          <a:xfrm>
            <a:off x="2971800" y="3048000"/>
            <a:ext cx="533400" cy="392112"/>
            <a:chOff x="2208" y="1913"/>
            <a:chExt cx="336" cy="247"/>
          </a:xfrm>
        </p:grpSpPr>
        <p:sp>
          <p:nvSpPr>
            <p:cNvPr id="9" name="Line 16"/>
            <p:cNvSpPr>
              <a:spLocks noChangeShapeType="1"/>
            </p:cNvSpPr>
            <p:nvPr/>
          </p:nvSpPr>
          <p:spPr bwMode="auto">
            <a:xfrm>
              <a:off x="2390" y="1956"/>
              <a:ext cx="9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 Box 15"/>
            <p:cNvSpPr txBox="1">
              <a:spLocks noChangeArrowheads="1"/>
            </p:cNvSpPr>
            <p:nvPr/>
          </p:nvSpPr>
          <p:spPr bwMode="auto">
            <a:xfrm>
              <a:off x="2208" y="1913"/>
              <a:ext cx="336" cy="247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l-GR" dirty="0">
                  <a:cs typeface="Arial" pitchFamily="34" charset="0"/>
                </a:rPr>
                <a:t>Δ</a:t>
              </a:r>
              <a:r>
                <a:rPr lang="en-US" i="1" dirty="0">
                  <a:cs typeface="Arial" pitchFamily="34" charset="0"/>
                </a:rPr>
                <a:t>d</a:t>
              </a:r>
              <a:endParaRPr lang="el-GR" dirty="0">
                <a:cs typeface="Arial" pitchFamily="34" charset="0"/>
              </a:endParaRPr>
            </a:p>
          </p:txBody>
        </p:sp>
      </p:grpSp>
      <p:sp>
        <p:nvSpPr>
          <p:cNvPr id="10" name="Line 22"/>
          <p:cNvSpPr>
            <a:spLocks noChangeShapeType="1"/>
          </p:cNvSpPr>
          <p:nvPr/>
        </p:nvSpPr>
        <p:spPr bwMode="auto">
          <a:xfrm>
            <a:off x="2133600" y="3505199"/>
            <a:ext cx="1295400" cy="907757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21"/>
          <p:cNvSpPr>
            <a:spLocks noChangeShapeType="1"/>
          </p:cNvSpPr>
          <p:nvPr/>
        </p:nvSpPr>
        <p:spPr bwMode="auto">
          <a:xfrm flipV="1">
            <a:off x="2286000" y="2209799"/>
            <a:ext cx="2362200" cy="3048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7" name="Picture 7" descr="STAR"/>
          <p:cNvPicPr>
            <a:picLocks noChangeAspect="1" noChangeArrowheads="1"/>
          </p:cNvPicPr>
          <p:nvPr/>
        </p:nvPicPr>
        <p:blipFill>
          <a:blip r:embed="rId5" cstate="print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405" r="57603"/>
          <a:stretch>
            <a:fillRect/>
          </a:stretch>
        </p:blipFill>
        <p:spPr bwMode="auto">
          <a:xfrm>
            <a:off x="5595973" y="1295398"/>
            <a:ext cx="3523872" cy="3716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685800" y="-114678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Global Analysis: Run 12 and Future Data </a:t>
            </a:r>
            <a:endParaRPr lang="en-US" sz="3200" dirty="0">
              <a:latin typeface="Comic Sans MS" pitchFamily="66" charset="0"/>
            </a:endParaRPr>
          </a:p>
        </p:txBody>
      </p: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2971800" y="533400"/>
            <a:ext cx="533400" cy="392113"/>
            <a:chOff x="3216" y="528"/>
            <a:chExt cx="336" cy="247"/>
          </a:xfrm>
        </p:grpSpPr>
        <p:sp>
          <p:nvSpPr>
            <p:cNvPr id="5" name="Text Box 10"/>
            <p:cNvSpPr txBox="1">
              <a:spLocks noChangeArrowheads="1"/>
            </p:cNvSpPr>
            <p:nvPr/>
          </p:nvSpPr>
          <p:spPr bwMode="auto">
            <a:xfrm>
              <a:off x="3216" y="528"/>
              <a:ext cx="336" cy="247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l-GR" dirty="0">
                  <a:cs typeface="Arial" pitchFamily="34" charset="0"/>
                </a:rPr>
                <a:t>Δ</a:t>
              </a:r>
              <a:r>
                <a:rPr lang="en-US" i="1" dirty="0">
                  <a:cs typeface="Arial" pitchFamily="34" charset="0"/>
                </a:rPr>
                <a:t>u</a:t>
              </a:r>
              <a:endParaRPr lang="el-GR" dirty="0">
                <a:cs typeface="Arial" pitchFamily="34" charset="0"/>
              </a:endParaRPr>
            </a:p>
          </p:txBody>
        </p:sp>
        <p:sp>
          <p:nvSpPr>
            <p:cNvPr id="6" name="Line 12"/>
            <p:cNvSpPr>
              <a:spLocks noChangeShapeType="1"/>
            </p:cNvSpPr>
            <p:nvPr/>
          </p:nvSpPr>
          <p:spPr bwMode="auto">
            <a:xfrm>
              <a:off x="3398" y="576"/>
              <a:ext cx="9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6477000" y="781050"/>
            <a:ext cx="2209800" cy="666750"/>
          </a:xfrm>
          <a:prstGeom prst="rect">
            <a:avLst/>
          </a:prstGeom>
          <a:solidFill>
            <a:schemeClr val="bg1"/>
          </a:solidFill>
          <a:ln w="254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PHENIX</a:t>
            </a:r>
            <a:r>
              <a:rPr lang="en-US" dirty="0"/>
              <a:t> </a:t>
            </a:r>
            <a:r>
              <a:rPr lang="en-US" dirty="0">
                <a:solidFill>
                  <a:srgbClr val="0000FF"/>
                </a:solidFill>
              </a:rPr>
              <a:t>and</a:t>
            </a:r>
            <a:r>
              <a:rPr lang="en-US" dirty="0"/>
              <a:t> </a:t>
            </a:r>
            <a:r>
              <a:rPr lang="en-US" b="1" dirty="0"/>
              <a:t>STAR</a:t>
            </a:r>
          </a:p>
          <a:p>
            <a:pPr algn="ctr"/>
            <a:r>
              <a:rPr lang="en-US" dirty="0">
                <a:solidFill>
                  <a:srgbClr val="0000FF"/>
                </a:solidFill>
              </a:rPr>
              <a:t>through 2013 run</a:t>
            </a:r>
          </a:p>
        </p:txBody>
      </p:sp>
      <p:sp>
        <p:nvSpPr>
          <p:cNvPr id="15" name="Line 8"/>
          <p:cNvSpPr>
            <a:spLocks noChangeShapeType="1"/>
          </p:cNvSpPr>
          <p:nvPr/>
        </p:nvSpPr>
        <p:spPr bwMode="auto">
          <a:xfrm flipH="1" flipV="1">
            <a:off x="4267200" y="1600200"/>
            <a:ext cx="3200400" cy="9906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9"/>
          <p:cNvSpPr>
            <a:spLocks noChangeShapeType="1"/>
          </p:cNvSpPr>
          <p:nvPr/>
        </p:nvSpPr>
        <p:spPr bwMode="auto">
          <a:xfrm flipH="1">
            <a:off x="4419600" y="3848100"/>
            <a:ext cx="1828800" cy="864606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2"/>
          <p:cNvSpPr>
            <a:spLocks noChangeShapeType="1"/>
          </p:cNvSpPr>
          <p:nvPr/>
        </p:nvSpPr>
        <p:spPr bwMode="auto">
          <a:xfrm>
            <a:off x="3276600" y="3124200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691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0" grpId="0" animBg="1"/>
      <p:bldP spid="11" grpId="0" animBg="1"/>
      <p:bldP spid="16" grpId="0" animBg="1"/>
      <p:bldP spid="15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2667000"/>
            <a:ext cx="449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Comic Sans MS" pitchFamily="66" charset="0"/>
              </a:rPr>
              <a:t>Transversity</a:t>
            </a:r>
            <a:endParaRPr lang="en-US" sz="5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76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90294" y="904314"/>
            <a:ext cx="3733785" cy="1686486"/>
            <a:chOff x="527303" y="1026349"/>
            <a:chExt cx="3733785" cy="1686486"/>
          </a:xfrm>
        </p:grpSpPr>
        <p:sp>
          <p:nvSpPr>
            <p:cNvPr id="4" name="Freeform 3"/>
            <p:cNvSpPr/>
            <p:nvPr/>
          </p:nvSpPr>
          <p:spPr>
            <a:xfrm>
              <a:off x="527303" y="1026349"/>
              <a:ext cx="3733785" cy="1686486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 w="936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81639" tIns="42452" rIns="81639" bIns="42452" anchor="ctr" anchorCtr="0" compatLnSpc="1"/>
            <a:lstStyle/>
            <a:p>
              <a:pPr hangingPunct="0">
                <a:lnSpc>
                  <a:spcPct val="93000"/>
                </a:lnSpc>
                <a:tabLst>
                  <a:tab pos="0" algn="l"/>
                  <a:tab pos="414726" algn="l"/>
                  <a:tab pos="829452" algn="l"/>
                  <a:tab pos="1244177" algn="l"/>
                  <a:tab pos="1658904" algn="l"/>
                  <a:tab pos="2073631" algn="l"/>
                  <a:tab pos="2488356" algn="l"/>
                  <a:tab pos="2903083" algn="l"/>
                  <a:tab pos="3317809" algn="l"/>
                  <a:tab pos="3732535" algn="l"/>
                  <a:tab pos="4147261" algn="l"/>
                  <a:tab pos="4561987" algn="l"/>
                  <a:tab pos="4976713" algn="l"/>
                  <a:tab pos="5391440" algn="l"/>
                  <a:tab pos="5806165" algn="l"/>
                  <a:tab pos="6220892" algn="l"/>
                  <a:tab pos="6635618" algn="l"/>
                  <a:tab pos="7050344" algn="l"/>
                  <a:tab pos="7465070" algn="l"/>
                  <a:tab pos="7879796" algn="l"/>
                  <a:tab pos="8294522" algn="l"/>
                </a:tabLst>
              </a:pPr>
              <a:endParaRPr lang="en-US" sz="1600">
                <a:solidFill>
                  <a:srgbClr val="000000"/>
                </a:solidFill>
                <a:latin typeface="Arial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5" name="Freeform 4"/>
            <p:cNvSpPr/>
            <p:nvPr/>
          </p:nvSpPr>
          <p:spPr>
            <a:xfrm>
              <a:off x="732330" y="1641686"/>
              <a:ext cx="1143256" cy="398063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  <a:prstDash val="solid"/>
            </a:ln>
          </p:spPr>
          <p:txBody>
            <a:bodyPr vert="horz" wrap="square" lIns="81639" tIns="42452" rIns="81639" bIns="42452" anchor="t" anchorCtr="0" compatLnSpc="1">
              <a:spAutoFit/>
            </a:bodyPr>
            <a:lstStyle/>
            <a:p>
              <a:pPr hangingPunct="0">
                <a:lnSpc>
                  <a:spcPct val="110000"/>
                </a:lnSpc>
                <a:tabLst>
                  <a:tab pos="0" algn="l"/>
                  <a:tab pos="414726" algn="l"/>
                  <a:tab pos="829452" algn="l"/>
                  <a:tab pos="1244177" algn="l"/>
                  <a:tab pos="1658904" algn="l"/>
                  <a:tab pos="2073631" algn="l"/>
                  <a:tab pos="2488356" algn="l"/>
                  <a:tab pos="2903083" algn="l"/>
                  <a:tab pos="3317809" algn="l"/>
                  <a:tab pos="3732535" algn="l"/>
                  <a:tab pos="4147261" algn="l"/>
                  <a:tab pos="4561987" algn="l"/>
                  <a:tab pos="4976713" algn="l"/>
                  <a:tab pos="5391440" algn="l"/>
                  <a:tab pos="5806165" algn="l"/>
                  <a:tab pos="6220892" algn="l"/>
                  <a:tab pos="6635618" algn="l"/>
                  <a:tab pos="7050344" algn="l"/>
                  <a:tab pos="7465070" algn="l"/>
                  <a:tab pos="7879796" algn="l"/>
                  <a:tab pos="8294522" algn="l"/>
                </a:tabLst>
              </a:pPr>
              <a:r>
                <a:rPr lang="en-US" sz="2000" b="1" dirty="0" smtClean="0">
                  <a:solidFill>
                    <a:srgbClr val="000000"/>
                  </a:solidFill>
                  <a:latin typeface="Arial" pitchFamily="18"/>
                  <a:ea typeface="DejaVu Sans" pitchFamily="2"/>
                  <a:cs typeface="DejaVu Sans" pitchFamily="2"/>
                </a:rPr>
                <a:t>h</a:t>
              </a:r>
              <a:r>
                <a:rPr lang="en-US" sz="2000" b="1" baseline="-25000" dirty="0" smtClean="0">
                  <a:solidFill>
                    <a:srgbClr val="000000"/>
                  </a:solidFill>
                  <a:latin typeface="Arial" pitchFamily="18"/>
                  <a:ea typeface="DejaVu Sans" pitchFamily="2"/>
                  <a:cs typeface="DejaVu Sans" pitchFamily="2"/>
                </a:rPr>
                <a:t>1</a:t>
              </a:r>
              <a:r>
                <a:rPr lang="en-US" sz="2000" b="1" baseline="30000" dirty="0" smtClean="0">
                  <a:solidFill>
                    <a:srgbClr val="000000"/>
                  </a:solidFill>
                  <a:latin typeface="Arial" pitchFamily="18"/>
                  <a:ea typeface="DejaVu Sans" pitchFamily="2"/>
                  <a:cs typeface="DejaVu Sans" pitchFamily="2"/>
                </a:rPr>
                <a:t>q</a:t>
              </a:r>
              <a:r>
                <a:rPr lang="en-US" sz="2000" b="1" dirty="0" smtClean="0">
                  <a:solidFill>
                    <a:srgbClr val="000000"/>
                  </a:solidFill>
                  <a:latin typeface="Arial" pitchFamily="18"/>
                  <a:ea typeface="DejaVu Sans" pitchFamily="2"/>
                  <a:cs typeface="DejaVu Sans" pitchFamily="2"/>
                </a:rPr>
                <a:t>(x</a:t>
              </a:r>
              <a:r>
                <a:rPr lang="en-US" sz="2000" dirty="0">
                  <a:solidFill>
                    <a:srgbClr val="000000"/>
                  </a:solidFill>
                  <a:latin typeface="Arial" pitchFamily="18"/>
                  <a:ea typeface="DejaVu Sans" pitchFamily="2"/>
                  <a:cs typeface="DejaVu Sans" pitchFamily="2"/>
                </a:rPr>
                <a:t>)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lum/>
              <a:alphaModFix/>
            </a:blip>
            <a:srcRect/>
            <a:stretch>
              <a:fillRect/>
            </a:stretch>
          </p:blipFill>
          <p:spPr>
            <a:xfrm>
              <a:off x="2203490" y="1242548"/>
              <a:ext cx="1730721" cy="102809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" name="Freeform 6"/>
          <p:cNvSpPr/>
          <p:nvPr/>
        </p:nvSpPr>
        <p:spPr>
          <a:xfrm>
            <a:off x="4125362" y="533400"/>
            <a:ext cx="5029200" cy="231711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81639" tIns="42452" rIns="81639" bIns="42452" anchor="t" anchorCtr="0" compatLnSpc="1">
            <a:spAutoFit/>
          </a:bodyPr>
          <a:lstStyle/>
          <a:p>
            <a:pPr hangingPunct="0">
              <a:tabLst>
                <a:tab pos="0" algn="l"/>
                <a:tab pos="414726" algn="l"/>
                <a:tab pos="829452" algn="l"/>
                <a:tab pos="1244177" algn="l"/>
                <a:tab pos="1658904" algn="l"/>
                <a:tab pos="2073631" algn="l"/>
                <a:tab pos="2488356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5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400" b="1" dirty="0" err="1" smtClean="0">
                <a:solidFill>
                  <a:srgbClr val="000000"/>
                </a:solidFill>
                <a:ea typeface="DejaVu Sans" pitchFamily="2"/>
                <a:cs typeface="DejaVu Sans" pitchFamily="2"/>
              </a:rPr>
              <a:t>Transversity</a:t>
            </a:r>
            <a:r>
              <a:rPr lang="en-US" sz="2400" b="1" dirty="0" smtClean="0">
                <a:solidFill>
                  <a:srgbClr val="000000"/>
                </a:solidFill>
                <a:ea typeface="DejaVu Sans" pitchFamily="2"/>
                <a:cs typeface="DejaVu Sans" pitchFamily="2"/>
              </a:rPr>
              <a:t> PDF</a:t>
            </a:r>
            <a:endParaRPr lang="en-US" sz="2400" b="1" dirty="0">
              <a:solidFill>
                <a:srgbClr val="000000"/>
              </a:solidFill>
              <a:ea typeface="DejaVu Sans" pitchFamily="2"/>
              <a:cs typeface="DejaVu Sans" pitchFamily="2"/>
            </a:endParaRPr>
          </a:p>
          <a:p>
            <a:pPr hangingPunct="0">
              <a:tabLst>
                <a:tab pos="0" algn="l"/>
                <a:tab pos="414726" algn="l"/>
                <a:tab pos="829452" algn="l"/>
                <a:tab pos="1244177" algn="l"/>
                <a:tab pos="1658904" algn="l"/>
                <a:tab pos="2073631" algn="l"/>
                <a:tab pos="2488356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5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000" b="1" dirty="0">
                <a:solidFill>
                  <a:srgbClr val="000099"/>
                </a:solidFill>
                <a:ea typeface="DejaVu Sans" pitchFamily="2"/>
                <a:cs typeface="DejaVu Sans" pitchFamily="2"/>
              </a:rPr>
              <a:t>quark with spin parallel to the nucleon spin in a transversely polarized </a:t>
            </a:r>
            <a:r>
              <a:rPr lang="en-US" sz="2000" b="1" dirty="0" smtClean="0">
                <a:solidFill>
                  <a:srgbClr val="000099"/>
                </a:solidFill>
                <a:ea typeface="DejaVu Sans" pitchFamily="2"/>
                <a:cs typeface="DejaVu Sans" pitchFamily="2"/>
              </a:rPr>
              <a:t>nucleon. </a:t>
            </a:r>
          </a:p>
          <a:p>
            <a:pPr hangingPunct="0">
              <a:tabLst>
                <a:tab pos="0" algn="l"/>
                <a:tab pos="414726" algn="l"/>
                <a:tab pos="829452" algn="l"/>
                <a:tab pos="1244177" algn="l"/>
                <a:tab pos="1658904" algn="l"/>
                <a:tab pos="2073631" algn="l"/>
                <a:tab pos="2488356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5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endParaRPr lang="en-US" sz="1050" b="1" dirty="0" smtClean="0">
              <a:solidFill>
                <a:srgbClr val="000099"/>
              </a:solidFill>
              <a:ea typeface="DejaVu Sans" pitchFamily="2"/>
              <a:cs typeface="DejaVu Sans" pitchFamily="2"/>
            </a:endParaRPr>
          </a:p>
          <a:p>
            <a:pPr hangingPunct="0">
              <a:tabLst>
                <a:tab pos="0" algn="l"/>
                <a:tab pos="414726" algn="l"/>
                <a:tab pos="829452" algn="l"/>
                <a:tab pos="1244177" algn="l"/>
                <a:tab pos="1658904" algn="l"/>
                <a:tab pos="2073631" algn="l"/>
                <a:tab pos="2488356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5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sz="2000" dirty="0">
                <a:solidFill>
                  <a:srgbClr val="000000"/>
                </a:solidFill>
                <a:ea typeface="DejaVu Sans" pitchFamily="2"/>
                <a:cs typeface="DejaVu Sans" pitchFamily="2"/>
              </a:rPr>
              <a:t>Chiral odd, poorly known … cannot be measured </a:t>
            </a:r>
            <a:r>
              <a:rPr lang="en-US" sz="2000" dirty="0" smtClean="0">
                <a:solidFill>
                  <a:srgbClr val="000000"/>
                </a:solidFill>
                <a:ea typeface="DejaVu Sans" pitchFamily="2"/>
                <a:cs typeface="DejaVu Sans" pitchFamily="2"/>
              </a:rPr>
              <a:t>inclusively. Needs a chiral odd partner           Fragmentation Function </a:t>
            </a:r>
            <a:endParaRPr lang="en-US" sz="2000" dirty="0">
              <a:solidFill>
                <a:srgbClr val="000000"/>
              </a:solidFill>
              <a:ea typeface="DejaVu Sans" pitchFamily="2"/>
              <a:cs typeface="DejaVu Sans" pitchFamily="2"/>
            </a:endParaRPr>
          </a:p>
          <a:p>
            <a:pPr hangingPunct="0">
              <a:tabLst>
                <a:tab pos="0" algn="l"/>
                <a:tab pos="414726" algn="l"/>
                <a:tab pos="829452" algn="l"/>
                <a:tab pos="1244177" algn="l"/>
                <a:tab pos="1658904" algn="l"/>
                <a:tab pos="2073631" algn="l"/>
                <a:tab pos="2488356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5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endParaRPr lang="en-US" sz="1050" dirty="0">
              <a:solidFill>
                <a:srgbClr val="000099"/>
              </a:solidFill>
              <a:latin typeface="Arial" pitchFamily="18"/>
              <a:ea typeface="DejaVu Sans" pitchFamily="2"/>
              <a:cs typeface="DejaVu Sans" pitchFamily="2"/>
            </a:endParaRPr>
          </a:p>
        </p:txBody>
      </p:sp>
      <p:grpSp>
        <p:nvGrpSpPr>
          <p:cNvPr id="497" name="Group 496"/>
          <p:cNvGrpSpPr/>
          <p:nvPr/>
        </p:nvGrpSpPr>
        <p:grpSpPr>
          <a:xfrm>
            <a:off x="457200" y="3538537"/>
            <a:ext cx="5037138" cy="2176463"/>
            <a:chOff x="1920875" y="1600200"/>
            <a:chExt cx="5037138" cy="2176463"/>
          </a:xfrm>
        </p:grpSpPr>
        <p:sp>
          <p:nvSpPr>
            <p:cNvPr id="498" name="Oval 5"/>
            <p:cNvSpPr>
              <a:spLocks noChangeArrowheads="1"/>
            </p:cNvSpPr>
            <p:nvPr/>
          </p:nvSpPr>
          <p:spPr bwMode="auto">
            <a:xfrm>
              <a:off x="5360988" y="1830388"/>
              <a:ext cx="1169987" cy="1876425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de-DE" b="0">
                <a:latin typeface="Calibri" pitchFamily="34" charset="0"/>
              </a:endParaRPr>
            </a:p>
          </p:txBody>
        </p:sp>
        <p:sp>
          <p:nvSpPr>
            <p:cNvPr id="499" name="Line 6"/>
            <p:cNvSpPr>
              <a:spLocks noChangeShapeType="1"/>
            </p:cNvSpPr>
            <p:nvPr/>
          </p:nvSpPr>
          <p:spPr bwMode="auto">
            <a:xfrm flipV="1">
              <a:off x="4724400" y="2057400"/>
              <a:ext cx="0" cy="1066799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0" name="Line 7"/>
            <p:cNvSpPr>
              <a:spLocks noChangeShapeType="1"/>
            </p:cNvSpPr>
            <p:nvPr/>
          </p:nvSpPr>
          <p:spPr bwMode="auto">
            <a:xfrm flipV="1">
              <a:off x="2597150" y="2759075"/>
              <a:ext cx="936625" cy="15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" name="Line 8"/>
            <p:cNvSpPr>
              <a:spLocks noChangeShapeType="1"/>
            </p:cNvSpPr>
            <p:nvPr/>
          </p:nvSpPr>
          <p:spPr bwMode="auto">
            <a:xfrm flipV="1">
              <a:off x="2774950" y="2762250"/>
              <a:ext cx="36845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" name="Line 9"/>
            <p:cNvSpPr>
              <a:spLocks noChangeShapeType="1"/>
            </p:cNvSpPr>
            <p:nvPr/>
          </p:nvSpPr>
          <p:spPr bwMode="auto">
            <a:xfrm>
              <a:off x="5408613" y="2535238"/>
              <a:ext cx="563562" cy="24606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503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5936540"/>
                </p:ext>
              </p:extLst>
            </p:nvPr>
          </p:nvGraphicFramePr>
          <p:xfrm>
            <a:off x="3571875" y="3562350"/>
            <a:ext cx="112713" cy="2143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919" name="Equation" r:id="rId4" imgW="114120" imgH="215640" progId="Equation.3">
                    <p:embed/>
                  </p:oleObj>
                </mc:Choice>
                <mc:Fallback>
                  <p:oleObj name="Equation" r:id="rId4" imgW="11412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71875" y="3562350"/>
                          <a:ext cx="112713" cy="2143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04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58505198"/>
                </p:ext>
              </p:extLst>
            </p:nvPr>
          </p:nvGraphicFramePr>
          <p:xfrm>
            <a:off x="5629275" y="2141538"/>
            <a:ext cx="258763" cy="419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920" name="Equation" r:id="rId6" imgW="126720" imgH="203040" progId="Equation.3">
                    <p:embed/>
                  </p:oleObj>
                </mc:Choice>
                <mc:Fallback>
                  <p:oleObj name="Equation" r:id="rId6" imgW="12672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29275" y="2141538"/>
                          <a:ext cx="258763" cy="4191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05" name="Text Box 12"/>
            <p:cNvSpPr txBox="1">
              <a:spLocks noChangeArrowheads="1"/>
            </p:cNvSpPr>
            <p:nvPr/>
          </p:nvSpPr>
          <p:spPr bwMode="auto">
            <a:xfrm>
              <a:off x="2071688" y="2762250"/>
              <a:ext cx="3365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altLang="ja-JP" sz="2400" b="0">
                  <a:latin typeface="Times New Roman" pitchFamily="18" charset="0"/>
                  <a:ea typeface="ＭＳ Ｐゴシック" pitchFamily="34" charset="-128"/>
                </a:rPr>
                <a:t>q</a:t>
              </a:r>
              <a:endParaRPr lang="en-US" altLang="ja-JP" sz="3200" b="0">
                <a:latin typeface="Times New Roman" pitchFamily="18" charset="0"/>
                <a:ea typeface="ＭＳ Ｐゴシック" pitchFamily="34" charset="-128"/>
              </a:endParaRPr>
            </a:p>
          </p:txBody>
        </p:sp>
        <p:sp>
          <p:nvSpPr>
            <p:cNvPr id="506" name="Line 13"/>
            <p:cNvSpPr>
              <a:spLocks noChangeShapeType="1"/>
            </p:cNvSpPr>
            <p:nvPr/>
          </p:nvSpPr>
          <p:spPr bwMode="auto">
            <a:xfrm flipV="1">
              <a:off x="2401888" y="2219325"/>
              <a:ext cx="1587" cy="36195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7" name="Line 14"/>
            <p:cNvSpPr>
              <a:spLocks noChangeShapeType="1"/>
            </p:cNvSpPr>
            <p:nvPr/>
          </p:nvSpPr>
          <p:spPr bwMode="auto">
            <a:xfrm flipH="1" flipV="1">
              <a:off x="5986463" y="1908175"/>
              <a:ext cx="11112" cy="85248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8" name="Line 15"/>
            <p:cNvSpPr>
              <a:spLocks noChangeShapeType="1"/>
            </p:cNvSpPr>
            <p:nvPr/>
          </p:nvSpPr>
          <p:spPr bwMode="auto">
            <a:xfrm>
              <a:off x="6654800" y="2768600"/>
              <a:ext cx="3032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9" name="Oval 17"/>
            <p:cNvSpPr>
              <a:spLocks noChangeArrowheads="1"/>
            </p:cNvSpPr>
            <p:nvPr/>
          </p:nvSpPr>
          <p:spPr bwMode="auto">
            <a:xfrm>
              <a:off x="2305050" y="2657475"/>
              <a:ext cx="203200" cy="203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de-DE" b="0">
                <a:latin typeface="Calibri" pitchFamily="34" charset="0"/>
              </a:endParaRPr>
            </a:p>
          </p:txBody>
        </p:sp>
        <p:graphicFrame>
          <p:nvGraphicFramePr>
            <p:cNvPr id="510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34709874"/>
                </p:ext>
              </p:extLst>
            </p:nvPr>
          </p:nvGraphicFramePr>
          <p:xfrm>
            <a:off x="1920875" y="1935163"/>
            <a:ext cx="419100" cy="612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921" name="Equation" r:id="rId8" imgW="164880" imgH="241200" progId="Equation.3">
                    <p:embed/>
                  </p:oleObj>
                </mc:Choice>
                <mc:Fallback>
                  <p:oleObj name="Equation" r:id="rId8" imgW="16488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0875" y="1935163"/>
                          <a:ext cx="419100" cy="6127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00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1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155681"/>
                </p:ext>
              </p:extLst>
            </p:nvPr>
          </p:nvGraphicFramePr>
          <p:xfrm>
            <a:off x="4298950" y="2325688"/>
            <a:ext cx="288925" cy="384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922" name="Equation" r:id="rId10" imgW="152280" imgH="203040" progId="Equation.DSMT4">
                    <p:embed/>
                  </p:oleObj>
                </mc:Choice>
                <mc:Fallback>
                  <p:oleObj name="Equation" r:id="rId10" imgW="152280" imgH="203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98950" y="2325688"/>
                          <a:ext cx="288925" cy="3841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2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24419205"/>
                </p:ext>
              </p:extLst>
            </p:nvPr>
          </p:nvGraphicFramePr>
          <p:xfrm>
            <a:off x="5578475" y="2751138"/>
            <a:ext cx="265113" cy="3540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923" name="Equation" r:id="rId12" imgW="152280" imgH="203040" progId="Equation.DSMT4">
                    <p:embed/>
                  </p:oleObj>
                </mc:Choice>
                <mc:Fallback>
                  <p:oleObj name="Equation" r:id="rId12" imgW="152280" imgH="203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78475" y="2751138"/>
                          <a:ext cx="265113" cy="3540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3" name="Line 6"/>
            <p:cNvSpPr>
              <a:spLocks noChangeShapeType="1"/>
            </p:cNvSpPr>
            <p:nvPr/>
          </p:nvSpPr>
          <p:spPr bwMode="auto">
            <a:xfrm>
              <a:off x="3581400" y="2759075"/>
              <a:ext cx="1143000" cy="3651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" name="Line 6"/>
            <p:cNvSpPr>
              <a:spLocks noChangeShapeType="1"/>
            </p:cNvSpPr>
            <p:nvPr/>
          </p:nvSpPr>
          <p:spPr bwMode="auto">
            <a:xfrm flipV="1">
              <a:off x="3581400" y="1981200"/>
              <a:ext cx="1143000" cy="77787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515" name="Object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61503964"/>
                </p:ext>
              </p:extLst>
            </p:nvPr>
          </p:nvGraphicFramePr>
          <p:xfrm>
            <a:off x="4373563" y="1600200"/>
            <a:ext cx="288925" cy="4333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924" name="Equation" r:id="rId14" imgW="152280" imgH="228600" progId="Equation.DSMT4">
                    <p:embed/>
                  </p:oleObj>
                </mc:Choice>
                <mc:Fallback>
                  <p:oleObj name="Equation" r:id="rId14" imgW="15228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73563" y="1600200"/>
                          <a:ext cx="288925" cy="4333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6" name="Object 2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24041527"/>
                </p:ext>
              </p:extLst>
            </p:nvPr>
          </p:nvGraphicFramePr>
          <p:xfrm>
            <a:off x="4514850" y="2995613"/>
            <a:ext cx="312738" cy="4333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925" name="Equation" r:id="rId16" imgW="164880" imgH="228600" progId="Equation.DSMT4">
                    <p:embed/>
                  </p:oleObj>
                </mc:Choice>
                <mc:Fallback>
                  <p:oleObj name="Equation" r:id="rId16" imgW="16488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14850" y="2995613"/>
                          <a:ext cx="312738" cy="4333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17" name="TextBox 516"/>
          <p:cNvSpPr txBox="1"/>
          <p:nvPr/>
        </p:nvSpPr>
        <p:spPr>
          <a:xfrm>
            <a:off x="96838" y="2967335"/>
            <a:ext cx="876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Interference Fragmentation Function (IFF):</a:t>
            </a:r>
            <a:endParaRPr lang="en-US" sz="2400" b="1" u="sng" dirty="0"/>
          </a:p>
        </p:txBody>
      </p:sp>
      <p:cxnSp>
        <p:nvCxnSpPr>
          <p:cNvPr id="520" name="Straight Arrow Connector 519"/>
          <p:cNvCxnSpPr/>
          <p:nvPr/>
        </p:nvCxnSpPr>
        <p:spPr>
          <a:xfrm>
            <a:off x="5181600" y="2514600"/>
            <a:ext cx="349323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2" name="TextBox 521"/>
          <p:cNvSpPr txBox="1"/>
          <p:nvPr/>
        </p:nvSpPr>
        <p:spPr>
          <a:xfrm>
            <a:off x="5665702" y="3405187"/>
            <a:ext cx="347829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Fragmentation of a </a:t>
            </a:r>
            <a:r>
              <a:rPr lang="en-US" sz="2000" dirty="0" smtClean="0"/>
              <a:t>transversely polarized quark </a:t>
            </a:r>
            <a:r>
              <a:rPr lang="en-US" sz="2000" i="1" dirty="0"/>
              <a:t>q</a:t>
            </a:r>
            <a:r>
              <a:rPr lang="en-US" sz="2000" dirty="0"/>
              <a:t> into two spin-less </a:t>
            </a:r>
            <a:r>
              <a:rPr lang="en-US" sz="2000" dirty="0" smtClean="0"/>
              <a:t>hadron </a:t>
            </a:r>
            <a:r>
              <a:rPr lang="en-US" sz="2000" i="1" dirty="0"/>
              <a:t>h</a:t>
            </a:r>
            <a:r>
              <a:rPr lang="en-US" sz="2000" i="1" baseline="-25000" dirty="0"/>
              <a:t>1</a:t>
            </a:r>
            <a:r>
              <a:rPr lang="en-US" sz="2000" i="1" dirty="0"/>
              <a:t>, h</a:t>
            </a:r>
            <a:r>
              <a:rPr lang="en-US" sz="2000" i="1" baseline="-25000" dirty="0"/>
              <a:t>2</a:t>
            </a:r>
            <a:r>
              <a:rPr lang="en-US" sz="2000" dirty="0"/>
              <a:t>  carries an</a:t>
            </a:r>
          </a:p>
          <a:p>
            <a:r>
              <a:rPr lang="en-US" sz="2000" dirty="0"/>
              <a:t>azimuthal </a:t>
            </a:r>
            <a:r>
              <a:rPr lang="en-US" sz="2000" dirty="0" smtClean="0"/>
              <a:t>dependence (e.g., cons. of angular  momentum).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524" name="Object 5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6571887"/>
              </p:ext>
            </p:extLst>
          </p:nvPr>
        </p:nvGraphicFramePr>
        <p:xfrm>
          <a:off x="6553200" y="5105400"/>
          <a:ext cx="1510644" cy="8886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26" name="Equation" r:id="rId18" imgW="863225" imgH="507780" progId="Equation.DSMT4">
                  <p:embed/>
                </p:oleObj>
              </mc:Choice>
              <mc:Fallback>
                <p:oleObj name="Equation" r:id="rId18" imgW="863225" imgH="50778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5105400"/>
                        <a:ext cx="1510644" cy="8886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7" name="TextBox 526"/>
          <p:cNvSpPr txBox="1"/>
          <p:nvPr/>
        </p:nvSpPr>
        <p:spPr>
          <a:xfrm>
            <a:off x="886656" y="6000690"/>
            <a:ext cx="7419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azimuthal hadron dependence can be used as a </a:t>
            </a:r>
            <a:r>
              <a:rPr lang="en-US" sz="2000" dirty="0" err="1" smtClean="0"/>
              <a:t>transversity</a:t>
            </a:r>
            <a:r>
              <a:rPr lang="en-US" sz="2000" dirty="0" smtClean="0"/>
              <a:t> signal. </a:t>
            </a: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5486400" y="2590800"/>
            <a:ext cx="2709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(Collins function, IFF, etc.)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667000" y="-76200"/>
            <a:ext cx="441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Transverse Spin </a:t>
            </a:r>
            <a:endParaRPr lang="en-US" sz="32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33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457812" y="1147465"/>
            <a:ext cx="7009788" cy="98613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6874721"/>
              </p:ext>
            </p:extLst>
          </p:nvPr>
        </p:nvGraphicFramePr>
        <p:xfrm>
          <a:off x="541020" y="1219200"/>
          <a:ext cx="395478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7" name="Equation" r:id="rId3" imgW="2197100" imgH="444500" progId="Equation.DSMT4">
                  <p:embed/>
                </p:oleObj>
              </mc:Choice>
              <mc:Fallback>
                <p:oleObj name="Equation" r:id="rId3" imgW="2197100" imgH="4445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" y="1219200"/>
                        <a:ext cx="3954780" cy="8001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4015042"/>
              </p:ext>
            </p:extLst>
          </p:nvPr>
        </p:nvGraphicFramePr>
        <p:xfrm>
          <a:off x="5465763" y="1327150"/>
          <a:ext cx="1925637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8" name="Equation" r:id="rId5" imgW="927100" imgH="241300" progId="Equation.DSMT4">
                  <p:embed/>
                </p:oleObj>
              </mc:Choice>
              <mc:Fallback>
                <p:oleObj name="Equation" r:id="rId5" imgW="927100" imgH="241300" progId="Equation.DSMT4">
                  <p:embed/>
                  <p:pic>
                    <p:nvPicPr>
                      <p:cNvPr id="0" name="Object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5763" y="1327150"/>
                        <a:ext cx="1925637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7812" y="-114680"/>
            <a:ext cx="830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Using Hadron </a:t>
            </a:r>
            <a:r>
              <a:rPr lang="en-US" sz="3200" dirty="0">
                <a:latin typeface="Comic Sans MS" pitchFamily="66" charset="0"/>
              </a:rPr>
              <a:t>P</a:t>
            </a:r>
            <a:r>
              <a:rPr lang="en-US" sz="3200" dirty="0" smtClean="0">
                <a:latin typeface="Comic Sans MS" pitchFamily="66" charset="0"/>
              </a:rPr>
              <a:t>airs + IFF in </a:t>
            </a:r>
            <a:r>
              <a:rPr lang="en-US" sz="3200" dirty="0" err="1" smtClean="0">
                <a:latin typeface="Comic Sans MS" pitchFamily="66" charset="0"/>
              </a:rPr>
              <a:t>pp</a:t>
            </a:r>
            <a:r>
              <a:rPr lang="en-US" sz="3200" dirty="0" smtClean="0">
                <a:latin typeface="Comic Sans MS" pitchFamily="66" charset="0"/>
              </a:rPr>
              <a:t> Collisions</a:t>
            </a:r>
            <a:endParaRPr lang="en-US" sz="3200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006" y="616803"/>
            <a:ext cx="90959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Measure the </a:t>
            </a:r>
            <a:r>
              <a:rPr lang="en-US" sz="2400" dirty="0" smtClean="0"/>
              <a:t>hadron pair </a:t>
            </a:r>
            <a:r>
              <a:rPr lang="en-US" sz="2400" dirty="0" smtClean="0"/>
              <a:t>asymmetry with transversely polarized protons: 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419600" y="1447800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,  where</a:t>
            </a:r>
            <a:endParaRPr lang="en-US" sz="2000" dirty="0"/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>
          <a:xfrm>
            <a:off x="4361688" y="2931372"/>
            <a:ext cx="457200" cy="4413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4EC63A5-874A-4C96-9163-90D39BA6DDFA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9" name="Picture 2" descr="tem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76" y="2286000"/>
            <a:ext cx="4562713" cy="3009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Line 5"/>
          <p:cNvSpPr>
            <a:spLocks noChangeShapeType="1"/>
          </p:cNvSpPr>
          <p:nvPr/>
        </p:nvSpPr>
        <p:spPr bwMode="auto">
          <a:xfrm>
            <a:off x="1598868" y="2929386"/>
            <a:ext cx="905709" cy="581871"/>
          </a:xfrm>
          <a:prstGeom prst="line">
            <a:avLst/>
          </a:prstGeom>
          <a:noFill/>
          <a:ln w="101600">
            <a:solidFill>
              <a:srgbClr val="66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6"/>
          <p:cNvSpPr>
            <a:spLocks noChangeShapeType="1"/>
          </p:cNvSpPr>
          <p:nvPr/>
        </p:nvSpPr>
        <p:spPr bwMode="auto">
          <a:xfrm flipV="1">
            <a:off x="2659305" y="3478174"/>
            <a:ext cx="2322071" cy="38960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7"/>
          <p:cNvSpPr>
            <a:spLocks noChangeShapeType="1"/>
          </p:cNvSpPr>
          <p:nvPr/>
        </p:nvSpPr>
        <p:spPr bwMode="auto">
          <a:xfrm>
            <a:off x="3788783" y="5023385"/>
            <a:ext cx="290894" cy="322982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Line 8"/>
          <p:cNvSpPr>
            <a:spLocks noChangeShapeType="1"/>
          </p:cNvSpPr>
          <p:nvPr/>
        </p:nvSpPr>
        <p:spPr bwMode="auto">
          <a:xfrm>
            <a:off x="2368064" y="3549547"/>
            <a:ext cx="1314738" cy="134597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9"/>
          <p:cNvSpPr>
            <a:spLocks noChangeShapeType="1"/>
          </p:cNvSpPr>
          <p:nvPr/>
        </p:nvSpPr>
        <p:spPr bwMode="auto">
          <a:xfrm>
            <a:off x="2916536" y="3596487"/>
            <a:ext cx="2717127" cy="1275593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10"/>
          <p:cNvSpPr>
            <a:spLocks noChangeShapeType="1"/>
          </p:cNvSpPr>
          <p:nvPr/>
        </p:nvSpPr>
        <p:spPr bwMode="auto">
          <a:xfrm flipH="1" flipV="1">
            <a:off x="2507159" y="3544839"/>
            <a:ext cx="1036548" cy="663559"/>
          </a:xfrm>
          <a:prstGeom prst="line">
            <a:avLst/>
          </a:prstGeom>
          <a:noFill/>
          <a:ln w="101600">
            <a:solidFill>
              <a:srgbClr val="66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8251128"/>
              </p:ext>
            </p:extLst>
          </p:nvPr>
        </p:nvGraphicFramePr>
        <p:xfrm>
          <a:off x="4526708" y="2783632"/>
          <a:ext cx="321318" cy="2878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9" name="Equation" r:id="rId8" imgW="241200" imgH="215640" progId="Equation.DSMT4">
                  <p:embed/>
                </p:oleObj>
              </mc:Choice>
              <mc:Fallback>
                <p:oleObj name="Equation" r:id="rId8" imgW="24120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6708" y="2783632"/>
                        <a:ext cx="321318" cy="2878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5090783"/>
              </p:ext>
            </p:extLst>
          </p:nvPr>
        </p:nvGraphicFramePr>
        <p:xfrm>
          <a:off x="4206091" y="5260132"/>
          <a:ext cx="338723" cy="2878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0" name="Equation" r:id="rId10" imgW="253800" imgH="215640" progId="Equation.DSMT4">
                  <p:embed/>
                </p:oleObj>
              </mc:Choice>
              <mc:Fallback>
                <p:oleObj name="Equation" r:id="rId10" imgW="25380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6091" y="5260132"/>
                        <a:ext cx="338723" cy="2878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4835323"/>
              </p:ext>
            </p:extLst>
          </p:nvPr>
        </p:nvGraphicFramePr>
        <p:xfrm>
          <a:off x="1353904" y="3501813"/>
          <a:ext cx="982697" cy="2570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1" name="Equation" r:id="rId12" imgW="825480" imgH="215640" progId="Equation.DSMT4">
                  <p:embed/>
                </p:oleObj>
              </mc:Choice>
              <mc:Fallback>
                <p:oleObj name="Equation" r:id="rId12" imgW="82548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3904" y="3501813"/>
                        <a:ext cx="982697" cy="2570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4347840"/>
              </p:ext>
            </p:extLst>
          </p:nvPr>
        </p:nvGraphicFramePr>
        <p:xfrm>
          <a:off x="515704" y="2892213"/>
          <a:ext cx="982697" cy="2570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2" name="Equation" r:id="rId14" imgW="825480" imgH="215640" progId="Equation.DSMT4">
                  <p:embed/>
                </p:oleObj>
              </mc:Choice>
              <mc:Fallback>
                <p:oleObj name="Equation" r:id="rId14" imgW="82548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704" y="2892213"/>
                        <a:ext cx="982697" cy="2570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3660816"/>
              </p:ext>
            </p:extLst>
          </p:nvPr>
        </p:nvGraphicFramePr>
        <p:xfrm>
          <a:off x="5053892" y="4726732"/>
          <a:ext cx="287848" cy="2878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3" name="Equation" r:id="rId16" imgW="215640" imgH="215640" progId="Equation.DSMT4">
                  <p:embed/>
                </p:oleObj>
              </mc:Choice>
              <mc:Fallback>
                <p:oleObj name="Equation" r:id="rId16" imgW="21564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3892" y="4726732"/>
                        <a:ext cx="287848" cy="2878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3509896"/>
              </p:ext>
            </p:extLst>
          </p:nvPr>
        </p:nvGraphicFramePr>
        <p:xfrm>
          <a:off x="1773563" y="2438400"/>
          <a:ext cx="267764" cy="2838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4" name="Equation" r:id="rId18" imgW="203040" imgH="215640" progId="Equation.DSMT4">
                  <p:embed/>
                </p:oleObj>
              </mc:Choice>
              <mc:Fallback>
                <p:oleObj name="Equation" r:id="rId18" imgW="20304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3563" y="2438400"/>
                        <a:ext cx="267764" cy="2838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118477"/>
              </p:ext>
            </p:extLst>
          </p:nvPr>
        </p:nvGraphicFramePr>
        <p:xfrm>
          <a:off x="587821" y="4938676"/>
          <a:ext cx="1370956" cy="4203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5" name="Equation" r:id="rId20" imgW="787320" imgH="241200" progId="Equation.DSMT4">
                  <p:embed/>
                </p:oleObj>
              </mc:Choice>
              <mc:Fallback>
                <p:oleObj name="Equation" r:id="rId20" imgW="7873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821" y="4938676"/>
                        <a:ext cx="1370956" cy="4203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6679755"/>
              </p:ext>
            </p:extLst>
          </p:nvPr>
        </p:nvGraphicFramePr>
        <p:xfrm>
          <a:off x="381000" y="5462473"/>
          <a:ext cx="1898452" cy="643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6" name="Equation" r:id="rId22" imgW="1498320" imgH="507960" progId="Equation.DSMT4">
                  <p:embed/>
                </p:oleObj>
              </mc:Choice>
              <mc:Fallback>
                <p:oleObj name="Equation" r:id="rId22" imgW="149832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5462473"/>
                        <a:ext cx="1898452" cy="6439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9090246"/>
              </p:ext>
            </p:extLst>
          </p:nvPr>
        </p:nvGraphicFramePr>
        <p:xfrm>
          <a:off x="3309674" y="5450537"/>
          <a:ext cx="2076516" cy="5797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7" name="Equation" r:id="rId24" imgW="1638000" imgH="457200" progId="Equation.DSMT4">
                  <p:embed/>
                </p:oleObj>
              </mc:Choice>
              <mc:Fallback>
                <p:oleObj name="Equation" r:id="rId24" imgW="16380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9674" y="5450537"/>
                        <a:ext cx="2076516" cy="5797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7135477"/>
              </p:ext>
            </p:extLst>
          </p:nvPr>
        </p:nvGraphicFramePr>
        <p:xfrm>
          <a:off x="6109512" y="5450537"/>
          <a:ext cx="2253240" cy="5797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8" name="Equation" r:id="rId26" imgW="1777680" imgH="457200" progId="Equation.DSMT4">
                  <p:embed/>
                </p:oleObj>
              </mc:Choice>
              <mc:Fallback>
                <p:oleObj name="Equation" r:id="rId26" imgW="177768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9512" y="5450537"/>
                        <a:ext cx="2253240" cy="5797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Line 22"/>
          <p:cNvSpPr>
            <a:spLocks noChangeShapeType="1"/>
          </p:cNvSpPr>
          <p:nvPr/>
        </p:nvSpPr>
        <p:spPr bwMode="auto">
          <a:xfrm flipV="1">
            <a:off x="4275100" y="3593805"/>
            <a:ext cx="706276" cy="1689061"/>
          </a:xfrm>
          <a:prstGeom prst="line">
            <a:avLst/>
          </a:prstGeom>
          <a:noFill/>
          <a:ln w="57150">
            <a:solidFill>
              <a:srgbClr val="FF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7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6973511"/>
              </p:ext>
            </p:extLst>
          </p:nvPr>
        </p:nvGraphicFramePr>
        <p:xfrm>
          <a:off x="5004529" y="3101132"/>
          <a:ext cx="389598" cy="2878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9" name="Equation" r:id="rId28" imgW="291960" imgH="215640" progId="Equation.DSMT4">
                  <p:embed/>
                </p:oleObj>
              </mc:Choice>
              <mc:Fallback>
                <p:oleObj name="Equation" r:id="rId28" imgW="29196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4529" y="3101132"/>
                        <a:ext cx="389598" cy="2878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8913500"/>
              </p:ext>
            </p:extLst>
          </p:nvPr>
        </p:nvGraphicFramePr>
        <p:xfrm>
          <a:off x="6096000" y="2989263"/>
          <a:ext cx="2441575" cy="1963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0" name="Equation" r:id="rId30" imgW="1866900" imgH="1498600" progId="Equation.DSMT4">
                  <p:embed/>
                </p:oleObj>
              </mc:Choice>
              <mc:Fallback>
                <p:oleObj name="Equation" r:id="rId30" imgW="1866900" imgH="1498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2989263"/>
                        <a:ext cx="2441575" cy="1963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7010400" y="2297668"/>
            <a:ext cx="1981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Transversity</a:t>
            </a:r>
            <a:endParaRPr lang="en-US" b="1" dirty="0"/>
          </a:p>
        </p:txBody>
      </p:sp>
      <p:cxnSp>
        <p:nvCxnSpPr>
          <p:cNvPr id="36" name="Straight Arrow Connector 35"/>
          <p:cNvCxnSpPr>
            <a:endCxn id="31" idx="1"/>
          </p:cNvCxnSpPr>
          <p:nvPr/>
        </p:nvCxnSpPr>
        <p:spPr>
          <a:xfrm>
            <a:off x="6553200" y="1847910"/>
            <a:ext cx="457200" cy="634424"/>
          </a:xfrm>
          <a:prstGeom prst="straightConnector1">
            <a:avLst/>
          </a:prstGeom>
          <a:ln w="254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7315200" y="1847910"/>
            <a:ext cx="533400" cy="260075"/>
          </a:xfrm>
          <a:prstGeom prst="straightConnector1">
            <a:avLst/>
          </a:prstGeom>
          <a:ln w="25400">
            <a:solidFill>
              <a:schemeClr val="tx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7847988" y="1992868"/>
            <a:ext cx="686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IFF</a:t>
            </a:r>
            <a:endParaRPr lang="en-US" b="1" dirty="0"/>
          </a:p>
        </p:txBody>
      </p:sp>
      <p:grpSp>
        <p:nvGrpSpPr>
          <p:cNvPr id="32" name="Group 31"/>
          <p:cNvGrpSpPr/>
          <p:nvPr/>
        </p:nvGrpSpPr>
        <p:grpSpPr>
          <a:xfrm>
            <a:off x="7086600" y="1295400"/>
            <a:ext cx="381000" cy="369332"/>
            <a:chOff x="7841296" y="1295400"/>
            <a:chExt cx="381000" cy="369332"/>
          </a:xfrm>
        </p:grpSpPr>
        <p:sp>
          <p:nvSpPr>
            <p:cNvPr id="30" name="Rectangle 29"/>
            <p:cNvSpPr/>
            <p:nvPr/>
          </p:nvSpPr>
          <p:spPr>
            <a:xfrm>
              <a:off x="7924800" y="1371600"/>
              <a:ext cx="152400" cy="29313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841296" y="12954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&lt;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018545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895600"/>
            <a:ext cx="4585716" cy="3653028"/>
          </a:xfrm>
          <a:prstGeom prst="rect">
            <a:avLst/>
          </a:prstGeom>
        </p:spPr>
      </p:pic>
      <p:pic>
        <p:nvPicPr>
          <p:cNvPr id="3" name="Picture 2" descr="STAR_detecto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055142"/>
            <a:ext cx="3987807" cy="25961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612" y="-51375"/>
            <a:ext cx="86861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New STAR Data Shows </a:t>
            </a:r>
            <a:r>
              <a:rPr lang="en-US" sz="3200" dirty="0" err="1" smtClean="0">
                <a:latin typeface="Comic Sans MS" pitchFamily="66" charset="0"/>
              </a:rPr>
              <a:t>Transversity</a:t>
            </a:r>
            <a:r>
              <a:rPr lang="en-US" sz="3200" dirty="0" smtClean="0">
                <a:latin typeface="Comic Sans MS" pitchFamily="66" charset="0"/>
              </a:rPr>
              <a:t> Signal </a:t>
            </a:r>
            <a:endParaRPr lang="en-US" sz="3200" dirty="0">
              <a:latin typeface="Comic Sans MS" pitchFamily="66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38990" y="1143000"/>
            <a:ext cx="4463637" cy="1752600"/>
            <a:chOff x="138990" y="1143000"/>
            <a:chExt cx="4463637" cy="1752600"/>
          </a:xfrm>
        </p:grpSpPr>
        <p:sp>
          <p:nvSpPr>
            <p:cNvPr id="10" name="Rectangle 9"/>
            <p:cNvSpPr/>
            <p:nvPr/>
          </p:nvSpPr>
          <p:spPr>
            <a:xfrm>
              <a:off x="138990" y="1143000"/>
              <a:ext cx="4463637" cy="17526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83027" y="1188184"/>
              <a:ext cx="4419600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en-US" sz="2000" dirty="0" smtClean="0"/>
                <a:t>Use Charged track pairs in STAR TPC</a:t>
              </a:r>
            </a:p>
            <a:p>
              <a:pPr marL="285750" indent="-285750">
                <a:buFont typeface="Arial" pitchFamily="34" charset="0"/>
                <a:buChar char="•"/>
              </a:pPr>
              <a:endParaRPr lang="en-US" sz="1000" dirty="0" smtClean="0"/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sz="2000" dirty="0" smtClean="0"/>
                <a:t>PID for charged </a:t>
              </a:r>
              <a:r>
                <a:rPr lang="en-US" sz="2000" dirty="0" err="1" smtClean="0"/>
                <a:t>pions</a:t>
              </a:r>
              <a:r>
                <a:rPr lang="en-US" sz="2000" dirty="0" smtClean="0"/>
                <a:t> with </a:t>
              </a:r>
              <a:r>
                <a:rPr lang="en-US" sz="2000" dirty="0" err="1" smtClean="0"/>
                <a:t>dE</a:t>
              </a:r>
              <a:r>
                <a:rPr lang="en-US" sz="2000" dirty="0" smtClean="0"/>
                <a:t>/dx</a:t>
              </a:r>
            </a:p>
            <a:p>
              <a:pPr marL="285750" indent="-285750">
                <a:buFont typeface="Arial" pitchFamily="34" charset="0"/>
                <a:buChar char="•"/>
              </a:pPr>
              <a:endParaRPr lang="en-US" sz="1000" dirty="0"/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sz="2000" dirty="0" smtClean="0"/>
                <a:t>Bin yield asymmetries in </a:t>
              </a:r>
              <a:r>
                <a:rPr lang="el-GR" sz="2000" i="1" dirty="0" smtClean="0"/>
                <a:t>ϕ</a:t>
              </a:r>
              <a:r>
                <a:rPr lang="en-US" sz="2000" baseline="-25000" dirty="0" smtClean="0">
                  <a:latin typeface="+mj-lt"/>
                </a:rPr>
                <a:t>RS </a:t>
              </a:r>
              <a:r>
                <a:rPr lang="en-US" sz="2000" dirty="0" smtClean="0">
                  <a:latin typeface="+mj-lt"/>
                </a:rPr>
                <a:t>and fit with sin </a:t>
              </a:r>
              <a:r>
                <a:rPr lang="en-US" sz="2000" dirty="0" smtClean="0">
                  <a:latin typeface="+mj-lt"/>
                </a:rPr>
                <a:t>(</a:t>
              </a:r>
              <a:r>
                <a:rPr lang="el-GR" sz="2000" i="1" dirty="0"/>
                <a:t>ϕ</a:t>
              </a:r>
              <a:r>
                <a:rPr lang="en-US" sz="2000" baseline="-25000" dirty="0" smtClean="0"/>
                <a:t>RS </a:t>
              </a:r>
              <a:r>
                <a:rPr lang="en-US" sz="2000" dirty="0" smtClean="0"/>
                <a:t>) amplitude/polarization</a:t>
              </a:r>
              <a:endParaRPr lang="en-US" sz="2000" dirty="0">
                <a:latin typeface="+mj-lt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04256" y="593477"/>
            <a:ext cx="89635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First significant signal of transversity in polarized proton collisions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962595" y="3733800"/>
            <a:ext cx="4029005" cy="2667000"/>
          </a:xfrm>
          <a:prstGeom prst="rect">
            <a:avLst/>
          </a:prstGeom>
          <a:noFill/>
        </p:spPr>
        <p:txBody>
          <a:bodyPr vert="horz">
            <a:normAutofit fontScale="62500" lnSpcReduction="2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3300" dirty="0" smtClean="0"/>
              <a:t>Strong Rapidity Dependence</a:t>
            </a:r>
          </a:p>
          <a:p>
            <a:pPr>
              <a:lnSpc>
                <a:spcPct val="120000"/>
              </a:lnSpc>
            </a:pPr>
            <a:r>
              <a:rPr lang="en-US" sz="3300" dirty="0" smtClean="0"/>
              <a:t>STAR upgrades will cover </a:t>
            </a:r>
            <a:r>
              <a:rPr lang="en-US" sz="3300" dirty="0" smtClean="0">
                <a:latin typeface="Symbol" pitchFamily="18" charset="2"/>
              </a:rPr>
              <a:t>h</a:t>
            </a:r>
            <a:r>
              <a:rPr lang="en-US" sz="3300" dirty="0" smtClean="0"/>
              <a:t>&lt;2 in the near future</a:t>
            </a:r>
          </a:p>
          <a:p>
            <a:pPr>
              <a:lnSpc>
                <a:spcPct val="120000"/>
              </a:lnSpc>
            </a:pPr>
            <a:r>
              <a:rPr lang="en-US" sz="3300" dirty="0" smtClean="0"/>
              <a:t>&lt;</a:t>
            </a:r>
            <a:r>
              <a:rPr lang="en-US" sz="3300" dirty="0" err="1" smtClean="0"/>
              <a:t>x</a:t>
            </a:r>
            <a:r>
              <a:rPr lang="en-US" sz="3300" baseline="-25000" dirty="0" err="1" smtClean="0"/>
              <a:t>Bj</a:t>
            </a:r>
            <a:r>
              <a:rPr lang="en-US" sz="3300" dirty="0" smtClean="0"/>
              <a:t>&gt; 0.25 (current) </a:t>
            </a:r>
            <a:r>
              <a:rPr lang="en-US" sz="3300" dirty="0" smtClean="0">
                <a:sym typeface="Wingdings" pitchFamily="2" charset="2"/>
              </a:rPr>
              <a:t> 0.45: </a:t>
            </a:r>
            <a:r>
              <a:rPr lang="en-US" sz="3300" b="1" dirty="0" smtClean="0">
                <a:sym typeface="Wingdings" pitchFamily="2" charset="2"/>
              </a:rPr>
              <a:t>not</a:t>
            </a:r>
            <a:r>
              <a:rPr lang="en-US" sz="3300" dirty="0" smtClean="0">
                <a:sym typeface="Wingdings" pitchFamily="2" charset="2"/>
              </a:rPr>
              <a:t> probed in SIDIS yet!</a:t>
            </a:r>
            <a:endParaRPr lang="en-US" sz="3300" baseline="-25000" dirty="0" smtClean="0"/>
          </a:p>
          <a:p>
            <a:pPr>
              <a:lnSpc>
                <a:spcPct val="120000"/>
              </a:lnSpc>
            </a:pPr>
            <a:r>
              <a:rPr lang="en-US" sz="3300" dirty="0" smtClean="0"/>
              <a:t>Proposed STAR Forward upgrade:</a:t>
            </a:r>
            <a:r>
              <a:rPr lang="en-US" sz="3300" dirty="0" smtClean="0">
                <a:latin typeface="Symbol" pitchFamily="18" charset="2"/>
              </a:rPr>
              <a:t> h</a:t>
            </a:r>
            <a:r>
              <a:rPr lang="en-US" sz="3300" dirty="0" smtClean="0"/>
              <a:t>&lt;4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8077200" y="2971800"/>
            <a:ext cx="780814" cy="738664"/>
            <a:chOff x="3276600" y="2537936"/>
            <a:chExt cx="780814" cy="738664"/>
          </a:xfrm>
        </p:grpSpPr>
        <p:sp>
          <p:nvSpPr>
            <p:cNvPr id="12" name="Rectangle 11"/>
            <p:cNvSpPr/>
            <p:nvPr/>
          </p:nvSpPr>
          <p:spPr>
            <a:xfrm>
              <a:off x="3276600" y="2590800"/>
              <a:ext cx="762000" cy="631389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302978" y="2537936"/>
              <a:ext cx="75443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STAR:</a:t>
              </a:r>
            </a:p>
            <a:p>
              <a:r>
                <a:rPr lang="en-US" sz="1400" dirty="0" smtClean="0"/>
                <a:t>TPC</a:t>
              </a:r>
            </a:p>
            <a:p>
              <a:r>
                <a:rPr lang="en-US" sz="1400" dirty="0" smtClean="0"/>
                <a:t>EMC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31692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15950" y="939006"/>
            <a:ext cx="3429000" cy="2906712"/>
            <a:chOff x="99113" y="928083"/>
            <a:chExt cx="3429000" cy="2906712"/>
          </a:xfrm>
        </p:grpSpPr>
        <p:graphicFrame>
          <p:nvGraphicFramePr>
            <p:cNvPr id="3" name="Object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00440326"/>
                </p:ext>
              </p:extLst>
            </p:nvPr>
          </p:nvGraphicFramePr>
          <p:xfrm>
            <a:off x="403913" y="1032858"/>
            <a:ext cx="1066800" cy="504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60" name="Equation" r:id="rId3" imgW="482400" imgH="228600" progId="Equation.DSMT4">
                    <p:embed/>
                  </p:oleObj>
                </mc:Choice>
                <mc:Fallback>
                  <p:oleObj name="Equation" r:id="rId3" imgW="48240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3913" y="1032858"/>
                          <a:ext cx="1066800" cy="5048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" name="Line 2"/>
            <p:cNvSpPr>
              <a:spLocks noChangeShapeType="1"/>
            </p:cNvSpPr>
            <p:nvPr/>
          </p:nvSpPr>
          <p:spPr bwMode="auto">
            <a:xfrm>
              <a:off x="1493437" y="2025046"/>
              <a:ext cx="0" cy="31670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Line 3"/>
            <p:cNvSpPr>
              <a:spLocks noChangeShapeType="1"/>
            </p:cNvSpPr>
            <p:nvPr/>
          </p:nvSpPr>
          <p:spPr bwMode="auto">
            <a:xfrm flipV="1">
              <a:off x="1868884" y="2020282"/>
              <a:ext cx="323850" cy="4763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1851713" y="1598008"/>
              <a:ext cx="43180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dirty="0"/>
                <a:t>q</a:t>
              </a:r>
              <a:r>
                <a:rPr lang="en-US" baseline="-25000" dirty="0"/>
                <a:t>1</a:t>
              </a:r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auto">
            <a:xfrm>
              <a:off x="2040334" y="2017770"/>
              <a:ext cx="0" cy="32782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1819963" y="2456182"/>
              <a:ext cx="1022350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US" dirty="0">
                  <a:solidFill>
                    <a:srgbClr val="FF0000"/>
                  </a:solidFill>
                </a:rPr>
                <a:t>quark-1 </a:t>
              </a:r>
            </a:p>
            <a:p>
              <a:pPr algn="ctr"/>
              <a:r>
                <a:rPr lang="en-US" dirty="0">
                  <a:solidFill>
                    <a:srgbClr val="FF0000"/>
                  </a:solidFill>
                </a:rPr>
                <a:t>spin</a:t>
              </a:r>
            </a:p>
          </p:txBody>
        </p:sp>
        <p:sp>
          <p:nvSpPr>
            <p:cNvPr id="9" name="Oval 9"/>
            <p:cNvSpPr>
              <a:spLocks noChangeArrowheads="1"/>
            </p:cNvSpPr>
            <p:nvPr/>
          </p:nvSpPr>
          <p:spPr bwMode="auto">
            <a:xfrm>
              <a:off x="1637109" y="1877407"/>
              <a:ext cx="231775" cy="230188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>
                <a:latin typeface="Calibri" pitchFamily="34" charset="0"/>
              </a:endParaRPr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 flipH="1">
              <a:off x="1354533" y="2029807"/>
              <a:ext cx="398459" cy="158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11"/>
            <p:cNvSpPr>
              <a:spLocks noChangeShapeType="1"/>
            </p:cNvSpPr>
            <p:nvPr/>
          </p:nvSpPr>
          <p:spPr bwMode="auto">
            <a:xfrm flipH="1">
              <a:off x="1752600" y="1084806"/>
              <a:ext cx="396" cy="74850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  <p:sp>
          <p:nvSpPr>
            <p:cNvPr id="12" name="Line 12"/>
            <p:cNvSpPr>
              <a:spLocks noChangeShapeType="1"/>
            </p:cNvSpPr>
            <p:nvPr/>
          </p:nvSpPr>
          <p:spPr bwMode="auto">
            <a:xfrm flipV="1">
              <a:off x="1752996" y="2145695"/>
              <a:ext cx="0" cy="16891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1819963" y="3104367"/>
              <a:ext cx="96321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u="sng" dirty="0">
                  <a:latin typeface="Calibri" pitchFamily="34" charset="0"/>
                </a:rPr>
                <a:t>electron</a:t>
              </a:r>
            </a:p>
          </p:txBody>
        </p:sp>
        <p:sp>
          <p:nvSpPr>
            <p:cNvPr id="14" name="Text Box 14"/>
            <p:cNvSpPr txBox="1">
              <a:spLocks noChangeArrowheads="1"/>
            </p:cNvSpPr>
            <p:nvPr/>
          </p:nvSpPr>
          <p:spPr bwMode="auto">
            <a:xfrm>
              <a:off x="1753288" y="928083"/>
              <a:ext cx="96802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u="sng" dirty="0">
                  <a:latin typeface="Calibri" pitchFamily="34" charset="0"/>
                </a:rPr>
                <a:t>positron</a:t>
              </a:r>
            </a:p>
          </p:txBody>
        </p:sp>
        <p:sp>
          <p:nvSpPr>
            <p:cNvPr id="15" name="Text Box 15"/>
            <p:cNvSpPr txBox="1">
              <a:spLocks noChangeArrowheads="1"/>
            </p:cNvSpPr>
            <p:nvPr/>
          </p:nvSpPr>
          <p:spPr bwMode="auto">
            <a:xfrm>
              <a:off x="1304025" y="1613883"/>
              <a:ext cx="395288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dirty="0"/>
                <a:t>q</a:t>
              </a:r>
              <a:r>
                <a:rPr lang="en-US" baseline="-25000" dirty="0"/>
                <a:t>2</a:t>
              </a:r>
            </a:p>
          </p:txBody>
        </p:sp>
        <p:sp>
          <p:nvSpPr>
            <p:cNvPr id="16" name="Text Box 16"/>
            <p:cNvSpPr txBox="1">
              <a:spLocks noChangeArrowheads="1"/>
            </p:cNvSpPr>
            <p:nvPr/>
          </p:nvSpPr>
          <p:spPr bwMode="auto">
            <a:xfrm>
              <a:off x="784913" y="2496533"/>
              <a:ext cx="1022350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US" dirty="0">
                  <a:solidFill>
                    <a:srgbClr val="FF0000"/>
                  </a:solidFill>
                </a:rPr>
                <a:t>quark-2 </a:t>
              </a:r>
            </a:p>
            <a:p>
              <a:pPr algn="ctr"/>
              <a:r>
                <a:rPr lang="en-US" dirty="0">
                  <a:solidFill>
                    <a:srgbClr val="FF0000"/>
                  </a:solidFill>
                </a:rPr>
                <a:t>spin</a:t>
              </a:r>
            </a:p>
          </p:txBody>
        </p:sp>
        <p:sp>
          <p:nvSpPr>
            <p:cNvPr id="17" name="Text Box 31"/>
            <p:cNvSpPr txBox="1">
              <a:spLocks noChangeArrowheads="1"/>
            </p:cNvSpPr>
            <p:nvPr/>
          </p:nvSpPr>
          <p:spPr bwMode="auto">
            <a:xfrm>
              <a:off x="99113" y="3071863"/>
              <a:ext cx="170174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sz="1400" dirty="0">
                  <a:latin typeface="Calibri" pitchFamily="34" charset="0"/>
                </a:rPr>
                <a:t>z</a:t>
              </a:r>
              <a:r>
                <a:rPr lang="en-US" sz="1400" baseline="-25000" dirty="0">
                  <a:latin typeface="Calibri" pitchFamily="34" charset="0"/>
                </a:rPr>
                <a:t>1,2  </a:t>
              </a:r>
              <a:r>
                <a:rPr lang="en-US" sz="1400" dirty="0">
                  <a:latin typeface="Calibri" pitchFamily="34" charset="0"/>
                </a:rPr>
                <a:t>relative pion pair</a:t>
              </a:r>
            </a:p>
            <a:p>
              <a:r>
                <a:rPr lang="en-US" sz="1400" dirty="0">
                  <a:latin typeface="Calibri" pitchFamily="34" charset="0"/>
                </a:rPr>
                <a:t>      momenta</a:t>
              </a:r>
              <a:endParaRPr lang="en-US" sz="1400" baseline="-25000" dirty="0">
                <a:latin typeface="Calibri" pitchFamily="34" charset="0"/>
              </a:endParaRPr>
            </a:p>
          </p:txBody>
        </p:sp>
        <p:sp>
          <p:nvSpPr>
            <p:cNvPr id="18" name="Line 18"/>
            <p:cNvSpPr>
              <a:spLocks noChangeShapeType="1"/>
            </p:cNvSpPr>
            <p:nvPr/>
          </p:nvSpPr>
          <p:spPr bwMode="auto">
            <a:xfrm flipV="1">
              <a:off x="479294" y="2027427"/>
              <a:ext cx="941387" cy="19051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prstDash val="dash"/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  <p:sp>
          <p:nvSpPr>
            <p:cNvPr id="19" name="Oval 21"/>
            <p:cNvSpPr>
              <a:spLocks noChangeArrowheads="1"/>
            </p:cNvSpPr>
            <p:nvPr/>
          </p:nvSpPr>
          <p:spPr bwMode="auto">
            <a:xfrm>
              <a:off x="517394" y="1508315"/>
              <a:ext cx="384175" cy="1038225"/>
            </a:xfrm>
            <a:prstGeom prst="ellips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de-DE">
                <a:latin typeface="Calibri" pitchFamily="34" charset="0"/>
              </a:endParaRPr>
            </a:p>
          </p:txBody>
        </p:sp>
        <p:sp>
          <p:nvSpPr>
            <p:cNvPr id="20" name="Line 22"/>
            <p:cNvSpPr>
              <a:spLocks noChangeShapeType="1"/>
            </p:cNvSpPr>
            <p:nvPr/>
          </p:nvSpPr>
          <p:spPr bwMode="auto">
            <a:xfrm flipH="1" flipV="1">
              <a:off x="880487" y="1662301"/>
              <a:ext cx="474046" cy="36829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26"/>
            <p:cNvSpPr>
              <a:spLocks noChangeShapeType="1"/>
            </p:cNvSpPr>
            <p:nvPr/>
          </p:nvSpPr>
          <p:spPr bwMode="auto">
            <a:xfrm flipV="1">
              <a:off x="709481" y="1548003"/>
              <a:ext cx="0" cy="498475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2" name="Line 27"/>
            <p:cNvSpPr>
              <a:spLocks noChangeShapeType="1"/>
            </p:cNvSpPr>
            <p:nvPr/>
          </p:nvSpPr>
          <p:spPr bwMode="auto">
            <a:xfrm flipV="1">
              <a:off x="709480" y="1846450"/>
              <a:ext cx="199258" cy="190502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  <p:sp>
          <p:nvSpPr>
            <p:cNvPr id="23" name="Text Box 29"/>
            <p:cNvSpPr txBox="1">
              <a:spLocks noChangeArrowheads="1"/>
            </p:cNvSpPr>
            <p:nvPr/>
          </p:nvSpPr>
          <p:spPr bwMode="auto">
            <a:xfrm>
              <a:off x="908738" y="2183002"/>
              <a:ext cx="40322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dirty="0">
                  <a:latin typeface="Calibri" pitchFamily="34" charset="0"/>
                </a:rPr>
                <a:t>z</a:t>
              </a:r>
              <a:r>
                <a:rPr lang="en-US" baseline="-25000" dirty="0">
                  <a:latin typeface="Calibri" pitchFamily="34" charset="0"/>
                </a:rPr>
                <a:t>2</a:t>
              </a:r>
            </a:p>
          </p:txBody>
        </p:sp>
        <p:sp>
          <p:nvSpPr>
            <p:cNvPr id="24" name="Line 19"/>
            <p:cNvSpPr>
              <a:spLocks noChangeShapeType="1"/>
            </p:cNvSpPr>
            <p:nvPr/>
          </p:nvSpPr>
          <p:spPr bwMode="auto">
            <a:xfrm flipH="1">
              <a:off x="896806" y="2044890"/>
              <a:ext cx="457727" cy="22304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34"/>
            <p:cNvSpPr>
              <a:spLocks noChangeShapeType="1"/>
            </p:cNvSpPr>
            <p:nvPr/>
          </p:nvSpPr>
          <p:spPr bwMode="auto">
            <a:xfrm flipH="1" flipV="1">
              <a:off x="896806" y="1703576"/>
              <a:ext cx="4763" cy="5643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17"/>
            <p:cNvSpPr>
              <a:spLocks noChangeShapeType="1"/>
            </p:cNvSpPr>
            <p:nvPr/>
          </p:nvSpPr>
          <p:spPr bwMode="auto">
            <a:xfrm>
              <a:off x="2197497" y="2037082"/>
              <a:ext cx="788626" cy="1905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prstDash val="dash"/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  <p:sp>
          <p:nvSpPr>
            <p:cNvPr id="27" name="Line 19"/>
            <p:cNvSpPr>
              <a:spLocks noChangeShapeType="1"/>
            </p:cNvSpPr>
            <p:nvPr/>
          </p:nvSpPr>
          <p:spPr bwMode="auto">
            <a:xfrm flipV="1">
              <a:off x="2197498" y="1703576"/>
              <a:ext cx="540040" cy="33509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Oval 20"/>
            <p:cNvSpPr>
              <a:spLocks noChangeArrowheads="1"/>
            </p:cNvSpPr>
            <p:nvPr/>
          </p:nvSpPr>
          <p:spPr bwMode="auto">
            <a:xfrm>
              <a:off x="2684859" y="1573533"/>
              <a:ext cx="384175" cy="1038225"/>
            </a:xfrm>
            <a:prstGeom prst="ellips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de-DE">
                <a:latin typeface="Calibri" pitchFamily="34" charset="0"/>
              </a:endParaRPr>
            </a:p>
          </p:txBody>
        </p:sp>
        <p:sp>
          <p:nvSpPr>
            <p:cNvPr id="29" name="Text Box 30"/>
            <p:cNvSpPr txBox="1">
              <a:spLocks noChangeArrowheads="1"/>
            </p:cNvSpPr>
            <p:nvPr/>
          </p:nvSpPr>
          <p:spPr bwMode="auto">
            <a:xfrm>
              <a:off x="2385113" y="2147283"/>
              <a:ext cx="352425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dirty="0">
                  <a:latin typeface="Calibri" pitchFamily="34" charset="0"/>
                </a:rPr>
                <a:t>z</a:t>
              </a:r>
              <a:r>
                <a:rPr lang="en-US" baseline="-25000" dirty="0">
                  <a:latin typeface="Calibri" pitchFamily="34" charset="0"/>
                </a:rPr>
                <a:t>1</a:t>
              </a:r>
            </a:p>
          </p:txBody>
        </p:sp>
        <p:graphicFrame>
          <p:nvGraphicFramePr>
            <p:cNvPr id="30" name="Object 3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18945235"/>
                </p:ext>
              </p:extLst>
            </p:nvPr>
          </p:nvGraphicFramePr>
          <p:xfrm>
            <a:off x="2461313" y="1156683"/>
            <a:ext cx="1066800" cy="504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61" name="Equation" r:id="rId5" imgW="482400" imgH="228600" progId="Equation.DSMT4">
                    <p:embed/>
                  </p:oleObj>
                </mc:Choice>
                <mc:Fallback>
                  <p:oleObj name="Equation" r:id="rId5" imgW="48240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61313" y="1156683"/>
                          <a:ext cx="1066800" cy="5048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" name="Line 19"/>
            <p:cNvSpPr>
              <a:spLocks noChangeShapeType="1"/>
            </p:cNvSpPr>
            <p:nvPr/>
          </p:nvSpPr>
          <p:spPr bwMode="auto">
            <a:xfrm>
              <a:off x="2129235" y="1998983"/>
              <a:ext cx="557212" cy="20862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33"/>
            <p:cNvSpPr>
              <a:spLocks noChangeShapeType="1"/>
            </p:cNvSpPr>
            <p:nvPr/>
          </p:nvSpPr>
          <p:spPr bwMode="auto">
            <a:xfrm flipV="1">
              <a:off x="2663860" y="1703577"/>
              <a:ext cx="36839" cy="5040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27"/>
            <p:cNvSpPr>
              <a:spLocks noChangeShapeType="1"/>
            </p:cNvSpPr>
            <p:nvPr/>
          </p:nvSpPr>
          <p:spPr bwMode="auto">
            <a:xfrm flipH="1" flipV="1">
              <a:off x="2700699" y="1894077"/>
              <a:ext cx="173071" cy="181106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  <p:sp>
          <p:nvSpPr>
            <p:cNvPr id="34" name="Line 27"/>
            <p:cNvSpPr>
              <a:spLocks noChangeShapeType="1"/>
            </p:cNvSpPr>
            <p:nvPr/>
          </p:nvSpPr>
          <p:spPr bwMode="auto">
            <a:xfrm flipV="1">
              <a:off x="2873771" y="1540195"/>
              <a:ext cx="0" cy="534988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pic>
        <p:nvPicPr>
          <p:cNvPr id="36" name="Picture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411605"/>
            <a:ext cx="3977640" cy="27031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17851" y="3962400"/>
                <a:ext cx="46027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 smtClean="0">
                    <a:ea typeface="Cambria Math"/>
                  </a:rPr>
                  <a:t>Asym</a:t>
                </a:r>
                <a:r>
                  <a:rPr lang="en-US" dirty="0" smtClean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∝</m:t>
                    </m:r>
                    <m:sSubSup>
                      <m:sSub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𝐻</m:t>
                        </m:r>
                      </m:e>
                      <m:sub/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&lt;</m:t>
                        </m:r>
                      </m:sup>
                    </m:sSubSup>
                    <m:d>
                      <m:d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sSubSup>
                      <m:sSubSup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acc>
                          <m:accPr>
                            <m:chr m:val="̅"/>
                            <m:ctrlPr>
                              <a:rPr lang="en-US" i="1" smtClean="0">
                                <a:latin typeface="Cambria Math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𝐻</m:t>
                            </m:r>
                          </m:e>
                        </m:acc>
                      </m:e>
                      <m:sub/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&lt;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  <a:ea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func>
                      <m:funcPr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smtClean="0">
                            <a:latin typeface="Cambria Math"/>
                            <a:ea typeface="Cambria Math"/>
                          </a:rPr>
                          <m:t>cos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⁡(</m:t>
                        </m:r>
                      </m:fName>
                      <m:e>
                        <m:sSub>
                          <m:sSubPr>
                            <m:ctrlPr>
                              <a:rPr lang="en-US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/>
                                <a:ea typeface="Cambria Math"/>
                              </a:rPr>
                              <m:t>𝜑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sub>
                        </m:sSub>
                      </m:e>
                    </m:func>
                    <m:r>
                      <a:rPr lang="en-US" b="0" i="1" smtClean="0"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851" y="3962400"/>
                <a:ext cx="4602735" cy="369332"/>
              </a:xfrm>
              <a:prstGeom prst="rect">
                <a:avLst/>
              </a:prstGeom>
              <a:blipFill rotWithShape="1">
                <a:blip r:embed="rId7"/>
                <a:stretch>
                  <a:fillRect l="-1192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/>
          <p:cNvSpPr txBox="1"/>
          <p:nvPr/>
        </p:nvSpPr>
        <p:spPr>
          <a:xfrm>
            <a:off x="5181600" y="1063823"/>
            <a:ext cx="35691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Anselm </a:t>
            </a:r>
            <a:r>
              <a:rPr lang="en-US" sz="1400" dirty="0" err="1" smtClean="0">
                <a:solidFill>
                  <a:srgbClr val="FF0000"/>
                </a:solidFill>
              </a:rPr>
              <a:t>Vossen</a:t>
            </a:r>
            <a:r>
              <a:rPr lang="en-US" sz="1400" dirty="0" smtClean="0">
                <a:solidFill>
                  <a:srgbClr val="FF0000"/>
                </a:solidFill>
              </a:rPr>
              <a:t> et. al, PRL</a:t>
            </a:r>
            <a:r>
              <a:rPr lang="en-US" sz="1400" b="1" dirty="0" smtClean="0">
                <a:solidFill>
                  <a:srgbClr val="FF0000"/>
                </a:solidFill>
              </a:rPr>
              <a:t> 107, </a:t>
            </a:r>
            <a:r>
              <a:rPr lang="en-US" sz="1400" dirty="0" smtClean="0">
                <a:solidFill>
                  <a:srgbClr val="FF0000"/>
                </a:solidFill>
              </a:rPr>
              <a:t>072004(2011)</a:t>
            </a:r>
          </a:p>
        </p:txBody>
      </p:sp>
      <p:pic>
        <p:nvPicPr>
          <p:cNvPr id="39" name="Picture 17" descr="Belle-logo-small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637794"/>
            <a:ext cx="757428" cy="581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TextBox 43"/>
          <p:cNvSpPr txBox="1"/>
          <p:nvPr/>
        </p:nvSpPr>
        <p:spPr>
          <a:xfrm>
            <a:off x="228600" y="-51375"/>
            <a:ext cx="86099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IFF from Belle and </a:t>
            </a:r>
            <a:r>
              <a:rPr lang="en-US" sz="3200" dirty="0" err="1" smtClean="0">
                <a:latin typeface="Comic Sans MS" pitchFamily="66" charset="0"/>
              </a:rPr>
              <a:t>Transversity</a:t>
            </a:r>
            <a:r>
              <a:rPr lang="en-US" sz="3200" dirty="0" smtClean="0">
                <a:latin typeface="Comic Sans MS" pitchFamily="66" charset="0"/>
              </a:rPr>
              <a:t>  Extractio</a:t>
            </a:r>
            <a:r>
              <a:rPr lang="en-US" sz="3200" dirty="0">
                <a:latin typeface="Comic Sans MS" pitchFamily="66" charset="0"/>
              </a:rPr>
              <a:t>n</a:t>
            </a: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4669391"/>
            <a:ext cx="2387620" cy="1883809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 flipH="1">
            <a:off x="152400" y="4942582"/>
            <a:ext cx="37338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Using COMPAS and HERMES data with</a:t>
            </a:r>
          </a:p>
          <a:p>
            <a:r>
              <a:rPr lang="en-US" sz="1600" dirty="0" smtClean="0"/>
              <a:t>Belle IFF: initial point-by-point </a:t>
            </a:r>
            <a:r>
              <a:rPr lang="en-US" sz="1600" dirty="0" err="1" smtClean="0"/>
              <a:t>transverity</a:t>
            </a:r>
            <a:r>
              <a:rPr lang="en-US" sz="1600" dirty="0" smtClean="0"/>
              <a:t> extraction.[M. </a:t>
            </a:r>
            <a:r>
              <a:rPr lang="en-US" sz="1600" dirty="0" err="1" smtClean="0"/>
              <a:t>Radici</a:t>
            </a:r>
            <a:r>
              <a:rPr lang="en-US" sz="1600" dirty="0" smtClean="0"/>
              <a:t> at FF workshop, RIKEN, 11/2012</a:t>
            </a:r>
            <a:r>
              <a:rPr lang="en-US" sz="1400" dirty="0"/>
              <a:t>]</a:t>
            </a:r>
            <a:endParaRPr lang="en-US" sz="1600" dirty="0"/>
          </a:p>
        </p:txBody>
      </p:sp>
      <p:sp>
        <p:nvSpPr>
          <p:cNvPr id="47" name="TextBox 46"/>
          <p:cNvSpPr txBox="1"/>
          <p:nvPr/>
        </p:nvSpPr>
        <p:spPr>
          <a:xfrm>
            <a:off x="762000" y="533400"/>
            <a:ext cx="845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/>
              <a:t>Interference Fragmentation Functions  measured at Belle detector at e</a:t>
            </a:r>
            <a:r>
              <a:rPr lang="en-US" sz="2000" u="sng" baseline="30000" dirty="0" smtClean="0"/>
              <a:t>+</a:t>
            </a:r>
            <a:r>
              <a:rPr lang="en-US" sz="2000" u="sng" dirty="0" smtClean="0"/>
              <a:t> e</a:t>
            </a:r>
            <a:r>
              <a:rPr lang="en-US" sz="2000" u="sng" baseline="30000" dirty="0" smtClean="0"/>
              <a:t>-</a:t>
            </a:r>
            <a:r>
              <a:rPr lang="en-US" sz="2000" u="sng" dirty="0" smtClean="0"/>
              <a:t> collider </a:t>
            </a:r>
            <a:endParaRPr lang="en-US" sz="2000" u="sng" dirty="0"/>
          </a:p>
        </p:txBody>
      </p:sp>
      <p:sp>
        <p:nvSpPr>
          <p:cNvPr id="48" name="Right Brace 47"/>
          <p:cNvSpPr/>
          <p:nvPr/>
        </p:nvSpPr>
        <p:spPr>
          <a:xfrm>
            <a:off x="6629400" y="4800600"/>
            <a:ext cx="272809" cy="1600200"/>
          </a:xfrm>
          <a:prstGeom prst="rightBrac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 rot="16200000">
            <a:off x="3835995" y="2488605"/>
            <a:ext cx="1536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Asymmetry a</a:t>
            </a:r>
            <a:r>
              <a:rPr lang="en-US" baseline="-25000" dirty="0" smtClean="0"/>
              <a:t>2 </a:t>
            </a:r>
            <a:endParaRPr lang="en-US" baseline="-25000" dirty="0"/>
          </a:p>
        </p:txBody>
      </p:sp>
      <p:sp>
        <p:nvSpPr>
          <p:cNvPr id="50" name="TextBox 49"/>
          <p:cNvSpPr txBox="1"/>
          <p:nvPr/>
        </p:nvSpPr>
        <p:spPr>
          <a:xfrm>
            <a:off x="7162800" y="5096470"/>
            <a:ext cx="16757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STAR </a:t>
            </a:r>
            <a:r>
              <a:rPr lang="en-US" b="1" dirty="0" err="1" smtClean="0"/>
              <a:t>pp</a:t>
            </a:r>
            <a:r>
              <a:rPr lang="en-US" b="1" dirty="0" smtClean="0"/>
              <a:t> data soon to come</a:t>
            </a:r>
            <a:r>
              <a:rPr lang="en-US" dirty="0" smtClean="0"/>
              <a:t>; and push to higher x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5702764" y="4038600"/>
            <a:ext cx="1993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Invariant mass </a:t>
            </a:r>
            <a:r>
              <a:rPr lang="en-US" dirty="0"/>
              <a:t>m</a:t>
            </a:r>
            <a:r>
              <a:rPr lang="en-US" baseline="-25000" dirty="0"/>
              <a:t>1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772400" y="3316069"/>
            <a:ext cx="902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</a:t>
            </a:r>
            <a:r>
              <a:rPr lang="en-US" dirty="0" smtClean="0"/>
              <a:t>inned in z</a:t>
            </a:r>
            <a:r>
              <a:rPr lang="en-US" baseline="-25000" dirty="0" smtClean="0"/>
              <a:t>1</a:t>
            </a:r>
            <a:endParaRPr lang="en-US" dirty="0"/>
          </a:p>
        </p:txBody>
      </p:sp>
      <p:sp>
        <p:nvSpPr>
          <p:cNvPr id="42" name="Left Bracket 41"/>
          <p:cNvSpPr/>
          <p:nvPr/>
        </p:nvSpPr>
        <p:spPr>
          <a:xfrm>
            <a:off x="7772400" y="3341688"/>
            <a:ext cx="73152" cy="620712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ight Bracket 42"/>
          <p:cNvSpPr/>
          <p:nvPr/>
        </p:nvSpPr>
        <p:spPr>
          <a:xfrm>
            <a:off x="8610600" y="3352800"/>
            <a:ext cx="45719" cy="609600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2209800" y="3536216"/>
            <a:ext cx="101548" cy="361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228600" y="3657600"/>
            <a:ext cx="4591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Signal requires correlation in two hemispheres:</a:t>
            </a:r>
            <a:endParaRPr lang="en-US" dirty="0"/>
          </a:p>
        </p:txBody>
      </p:sp>
      <p:cxnSp>
        <p:nvCxnSpPr>
          <p:cNvPr id="55" name="Straight Connector 54"/>
          <p:cNvCxnSpPr/>
          <p:nvPr/>
        </p:nvCxnSpPr>
        <p:spPr>
          <a:xfrm>
            <a:off x="378714" y="4572000"/>
            <a:ext cx="82958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1295400" y="1295400"/>
            <a:ext cx="596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ymbol" pitchFamily="18" charset="2"/>
              </a:rPr>
              <a:t>j</a:t>
            </a:r>
            <a:r>
              <a:rPr lang="en-US" baseline="-25000" dirty="0" smtClean="0">
                <a:latin typeface="Symbol" pitchFamily="18" charset="2"/>
              </a:rPr>
              <a:t>2</a:t>
            </a:r>
            <a:endParaRPr lang="en-US" baseline="-25000" dirty="0">
              <a:latin typeface="Symbol" pitchFamily="18" charset="2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832893" y="1383268"/>
            <a:ext cx="596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ymbol" pitchFamily="18" charset="2"/>
              </a:rPr>
              <a:t>j</a:t>
            </a:r>
            <a:r>
              <a:rPr lang="en-US" baseline="-25000" dirty="0" smtClean="0">
                <a:latin typeface="Symbol" pitchFamily="18" charset="2"/>
              </a:rPr>
              <a:t>1</a:t>
            </a:r>
            <a:endParaRPr lang="en-US" baseline="-25000" dirty="0">
              <a:latin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705164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228600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Comic Sans MS" pitchFamily="66" charset="0"/>
              </a:rPr>
              <a:t>Summary and Conclusions </a:t>
            </a:r>
            <a:endParaRPr lang="en-US" sz="4000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990600"/>
            <a:ext cx="893445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Exciting new Spin Physics results from STAR/RHIC 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16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First strong evidence that </a:t>
            </a:r>
            <a:r>
              <a:rPr lang="en-US" sz="2400" dirty="0"/>
              <a:t>g</a:t>
            </a:r>
            <a:r>
              <a:rPr lang="en-US" sz="2400" dirty="0" smtClean="0"/>
              <a:t>luons contribute to the proton spin … STAR+PHENIX data in global fit results in ~0.1 contribution for the accessible region.  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16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Spin-flavor separated sea quark polarization w/ W boson production; with an updated (DSSV++) global analysis, suggests a larger u polarization compared to initial predictions.   </a:t>
            </a:r>
            <a:endParaRPr lang="en-US" sz="2400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304800" y="304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457200" y="46117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762000" y="762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914400" y="914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1066800" y="1066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350" y="4848225"/>
            <a:ext cx="2762250" cy="1781175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52400" y="4267200"/>
            <a:ext cx="6096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Transverse spin </a:t>
            </a:r>
            <a:r>
              <a:rPr lang="en-US" sz="2400" dirty="0" err="1" smtClean="0"/>
              <a:t>pp</a:t>
            </a:r>
            <a:r>
              <a:rPr lang="en-US" sz="2400" dirty="0" smtClean="0"/>
              <a:t> shows first strong di-hadron signal at mid-rapidity; coupled with fragmentation functions from Belle, will lead to an extraction of </a:t>
            </a:r>
            <a:r>
              <a:rPr lang="en-US" sz="2400" dirty="0" err="1" smtClean="0"/>
              <a:t>transversity</a:t>
            </a:r>
            <a:r>
              <a:rPr lang="en-US" sz="2400" dirty="0" smtClean="0"/>
              <a:t>.     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2667000" y="6019800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0070C0"/>
                </a:solidFill>
                <a:latin typeface="Comic Sans MS" pitchFamily="66" charset="0"/>
              </a:rPr>
              <a:t>Thank you!</a:t>
            </a:r>
            <a:endParaRPr lang="en-US" sz="2000" b="1" i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304800" y="990600"/>
            <a:ext cx="8153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077200" y="3429000"/>
            <a:ext cx="152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483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2563743"/>
            <a:ext cx="396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Comic Sans MS" pitchFamily="66" charset="0"/>
              </a:rPr>
              <a:t>Backup Slides</a:t>
            </a:r>
            <a:endParaRPr lang="en-US" sz="4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52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600200"/>
            <a:ext cx="4202845" cy="3464680"/>
          </a:xfrm>
          <a:prstGeom prst="rect">
            <a:avLst/>
          </a:prstGeom>
        </p:spPr>
      </p:pic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76200" y="762000"/>
            <a:ext cx="4917847" cy="4145981"/>
            <a:chOff x="228600" y="1066800"/>
            <a:chExt cx="7612063" cy="4124325"/>
          </a:xfrm>
        </p:grpSpPr>
        <p:sp>
          <p:nvSpPr>
            <p:cNvPr id="4" name="Line 6"/>
            <p:cNvSpPr>
              <a:spLocks noChangeShapeType="1"/>
            </p:cNvSpPr>
            <p:nvPr/>
          </p:nvSpPr>
          <p:spPr bwMode="auto">
            <a:xfrm>
              <a:off x="2762250" y="4248150"/>
              <a:ext cx="109538" cy="4286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" name="Freeform 7"/>
            <p:cNvSpPr>
              <a:spLocks/>
            </p:cNvSpPr>
            <p:nvPr/>
          </p:nvSpPr>
          <p:spPr bwMode="auto">
            <a:xfrm>
              <a:off x="6270625" y="2532063"/>
              <a:ext cx="463550" cy="390525"/>
            </a:xfrm>
            <a:custGeom>
              <a:avLst/>
              <a:gdLst>
                <a:gd name="T0" fmla="*/ 0 w 292"/>
                <a:gd name="T1" fmla="*/ 2147483647 h 246"/>
                <a:gd name="T2" fmla="*/ 2147483647 w 292"/>
                <a:gd name="T3" fmla="*/ 2147483647 h 246"/>
                <a:gd name="T4" fmla="*/ 2147483647 w 292"/>
                <a:gd name="T5" fmla="*/ 2147483647 h 246"/>
                <a:gd name="T6" fmla="*/ 2147483647 w 292"/>
                <a:gd name="T7" fmla="*/ 2147483647 h 246"/>
                <a:gd name="T8" fmla="*/ 2147483647 w 292"/>
                <a:gd name="T9" fmla="*/ 2147483647 h 246"/>
                <a:gd name="T10" fmla="*/ 2147483647 w 292"/>
                <a:gd name="T11" fmla="*/ 0 h 24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2"/>
                <a:gd name="T19" fmla="*/ 0 h 246"/>
                <a:gd name="T20" fmla="*/ 292 w 292"/>
                <a:gd name="T21" fmla="*/ 246 h 24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2" h="246">
                  <a:moveTo>
                    <a:pt x="0" y="246"/>
                  </a:moveTo>
                  <a:lnTo>
                    <a:pt x="64" y="214"/>
                  </a:lnTo>
                  <a:lnTo>
                    <a:pt x="66" y="172"/>
                  </a:lnTo>
                  <a:lnTo>
                    <a:pt x="232" y="106"/>
                  </a:lnTo>
                  <a:lnTo>
                    <a:pt x="232" y="61"/>
                  </a:lnTo>
                  <a:lnTo>
                    <a:pt x="292" y="0"/>
                  </a:lnTo>
                </a:path>
              </a:pathLst>
            </a:custGeom>
            <a:noFill/>
            <a:ln w="28575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r" eaLnBrk="0" hangingPunct="0"/>
              <a:endParaRPr lang="en-US"/>
            </a:p>
          </p:txBody>
        </p:sp>
        <p:sp>
          <p:nvSpPr>
            <p:cNvPr id="6" name="Rectangle 8"/>
            <p:cNvSpPr>
              <a:spLocks noChangeArrowheads="1"/>
            </p:cNvSpPr>
            <p:nvPr/>
          </p:nvSpPr>
          <p:spPr bwMode="auto">
            <a:xfrm>
              <a:off x="3865563" y="1066800"/>
              <a:ext cx="1106487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eaLnBrk="0" hangingPunct="0"/>
              <a:endParaRPr lang="en-US"/>
            </a:p>
          </p:txBody>
        </p:sp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>
              <a:off x="6538913" y="2749550"/>
              <a:ext cx="1020762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eaLnBrk="0" hangingPunct="0"/>
              <a:endParaRPr lang="en-US"/>
            </a:p>
          </p:txBody>
        </p:sp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>
              <a:off x="4295775" y="3163888"/>
              <a:ext cx="1020763" cy="482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eaLnBrk="0" hangingPunct="0"/>
              <a:endParaRPr lang="en-US"/>
            </a:p>
          </p:txBody>
        </p:sp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>
              <a:off x="1290638" y="2981325"/>
              <a:ext cx="1039812" cy="482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eaLnBrk="0" hangingPunct="0"/>
              <a:endParaRPr lang="en-US"/>
            </a:p>
          </p:txBody>
        </p:sp>
        <p:sp>
          <p:nvSpPr>
            <p:cNvPr id="10" name="Rectangle 13"/>
            <p:cNvSpPr>
              <a:spLocks noChangeArrowheads="1"/>
            </p:cNvSpPr>
            <p:nvPr/>
          </p:nvSpPr>
          <p:spPr bwMode="auto">
            <a:xfrm>
              <a:off x="6477000" y="1524000"/>
              <a:ext cx="1363663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ja-JP" sz="1400" b="1" i="1"/>
                <a:t>A</a:t>
              </a:r>
              <a:r>
                <a:rPr lang="en-US" altLang="ja-JP" sz="1400" b="1" i="1" baseline="-25000"/>
                <a:t>N</a:t>
              </a:r>
              <a:r>
                <a:rPr lang="en-US" altLang="ja-JP" sz="1400" b="1" i="1"/>
                <a:t>DY/ BRAHMS</a:t>
              </a:r>
              <a:r>
                <a:rPr lang="en-US" altLang="ja-JP" sz="1400" b="1" i="1" u="sng"/>
                <a:t> </a:t>
              </a:r>
              <a:endParaRPr lang="en-US" altLang="ja-JP" sz="2400"/>
            </a:p>
          </p:txBody>
        </p:sp>
        <p:sp>
          <p:nvSpPr>
            <p:cNvPr id="11" name="Rectangle 14"/>
            <p:cNvSpPr>
              <a:spLocks noChangeArrowheads="1"/>
            </p:cNvSpPr>
            <p:nvPr/>
          </p:nvSpPr>
          <p:spPr bwMode="auto">
            <a:xfrm>
              <a:off x="4056063" y="2716213"/>
              <a:ext cx="454025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ja-JP" sz="1400" b="1" i="1"/>
                <a:t>STAR</a:t>
              </a:r>
              <a:endParaRPr lang="en-US" altLang="ja-JP" sz="2400"/>
            </a:p>
          </p:txBody>
        </p:sp>
        <p:sp>
          <p:nvSpPr>
            <p:cNvPr id="12" name="Rectangle 15"/>
            <p:cNvSpPr>
              <a:spLocks noChangeArrowheads="1"/>
            </p:cNvSpPr>
            <p:nvPr/>
          </p:nvSpPr>
          <p:spPr bwMode="auto">
            <a:xfrm>
              <a:off x="1957388" y="2405063"/>
              <a:ext cx="720725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ja-JP" sz="1400" b="1" i="1"/>
                <a:t>PHENIX</a:t>
              </a:r>
              <a:endParaRPr lang="en-US" altLang="ja-JP" sz="2400"/>
            </a:p>
          </p:txBody>
        </p:sp>
        <p:sp>
          <p:nvSpPr>
            <p:cNvPr id="13" name="Rectangle 16"/>
            <p:cNvSpPr>
              <a:spLocks noChangeArrowheads="1"/>
            </p:cNvSpPr>
            <p:nvPr/>
          </p:nvSpPr>
          <p:spPr bwMode="auto">
            <a:xfrm>
              <a:off x="3733800" y="1981200"/>
              <a:ext cx="903288" cy="434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eaLnBrk="0" hangingPunct="0"/>
              <a:endParaRPr lang="en-US"/>
            </a:p>
          </p:txBody>
        </p:sp>
        <p:sp>
          <p:nvSpPr>
            <p:cNvPr id="14" name="Rectangle 17"/>
            <p:cNvSpPr>
              <a:spLocks noChangeArrowheads="1"/>
            </p:cNvSpPr>
            <p:nvPr/>
          </p:nvSpPr>
          <p:spPr bwMode="auto">
            <a:xfrm>
              <a:off x="3536950" y="4149725"/>
              <a:ext cx="531813" cy="298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eaLnBrk="0" hangingPunct="0"/>
              <a:endParaRPr lang="en-US"/>
            </a:p>
          </p:txBody>
        </p:sp>
        <p:sp>
          <p:nvSpPr>
            <p:cNvPr id="15" name="Rectangle 18"/>
            <p:cNvSpPr>
              <a:spLocks noChangeArrowheads="1"/>
            </p:cNvSpPr>
            <p:nvPr/>
          </p:nvSpPr>
          <p:spPr bwMode="auto">
            <a:xfrm>
              <a:off x="3702050" y="4249738"/>
              <a:ext cx="392113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ja-JP" sz="1500" b="1"/>
                <a:t>AGS</a:t>
              </a:r>
              <a:endParaRPr lang="en-US" altLang="ja-JP" sz="2400"/>
            </a:p>
          </p:txBody>
        </p:sp>
        <p:sp>
          <p:nvSpPr>
            <p:cNvPr id="16" name="Rectangle 19"/>
            <p:cNvSpPr>
              <a:spLocks noChangeArrowheads="1"/>
            </p:cNvSpPr>
            <p:nvPr/>
          </p:nvSpPr>
          <p:spPr bwMode="auto">
            <a:xfrm>
              <a:off x="1584325" y="4044950"/>
              <a:ext cx="628650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eaLnBrk="0" hangingPunct="0"/>
              <a:endParaRPr lang="en-US"/>
            </a:p>
          </p:txBody>
        </p:sp>
        <p:sp>
          <p:nvSpPr>
            <p:cNvPr id="17" name="Rectangle 20"/>
            <p:cNvSpPr>
              <a:spLocks noChangeArrowheads="1"/>
            </p:cNvSpPr>
            <p:nvPr/>
          </p:nvSpPr>
          <p:spPr bwMode="auto">
            <a:xfrm>
              <a:off x="2209800" y="3808413"/>
              <a:ext cx="409575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ja-JP" sz="1000" b="1"/>
                <a:t>LINAC</a:t>
              </a:r>
              <a:endParaRPr lang="en-US" altLang="ja-JP" sz="800"/>
            </a:p>
          </p:txBody>
        </p:sp>
        <p:sp>
          <p:nvSpPr>
            <p:cNvPr id="18" name="Rectangle 21"/>
            <p:cNvSpPr>
              <a:spLocks noChangeArrowheads="1"/>
            </p:cNvSpPr>
            <p:nvPr/>
          </p:nvSpPr>
          <p:spPr bwMode="auto">
            <a:xfrm>
              <a:off x="2819400" y="3886200"/>
              <a:ext cx="493713" cy="122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ja-JP" sz="800" b="1">
                  <a:solidFill>
                    <a:srgbClr val="000000"/>
                  </a:solidFill>
                </a:rPr>
                <a:t>BOOSTER</a:t>
              </a:r>
              <a:endParaRPr lang="en-US" altLang="ja-JP" sz="800"/>
            </a:p>
          </p:txBody>
        </p:sp>
        <p:sp>
          <p:nvSpPr>
            <p:cNvPr id="19" name="Rectangle 22"/>
            <p:cNvSpPr>
              <a:spLocks noChangeArrowheads="1"/>
            </p:cNvSpPr>
            <p:nvPr/>
          </p:nvSpPr>
          <p:spPr bwMode="auto">
            <a:xfrm>
              <a:off x="2212975" y="3490913"/>
              <a:ext cx="995363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eaLnBrk="0" hangingPunct="0"/>
              <a:endParaRPr lang="en-US"/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3062288" y="4011613"/>
              <a:ext cx="1658937" cy="744537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r" eaLnBrk="0" hangingPunct="0"/>
              <a:endParaRPr lang="en-US"/>
            </a:p>
          </p:txBody>
        </p:sp>
        <p:sp>
          <p:nvSpPr>
            <p:cNvPr id="21" name="Arc 24"/>
            <p:cNvSpPr>
              <a:spLocks/>
            </p:cNvSpPr>
            <p:nvPr/>
          </p:nvSpPr>
          <p:spPr bwMode="auto">
            <a:xfrm flipH="1">
              <a:off x="2409825" y="1579563"/>
              <a:ext cx="1897063" cy="711200"/>
            </a:xfrm>
            <a:custGeom>
              <a:avLst/>
              <a:gdLst>
                <a:gd name="T0" fmla="*/ 2147483647 w 15493"/>
                <a:gd name="T1" fmla="*/ 0 h 21120"/>
                <a:gd name="T2" fmla="*/ 2147483647 w 15493"/>
                <a:gd name="T3" fmla="*/ 2147483647 h 21120"/>
                <a:gd name="T4" fmla="*/ 0 w 15493"/>
                <a:gd name="T5" fmla="*/ 2147483647 h 21120"/>
                <a:gd name="T6" fmla="*/ 0 60000 65536"/>
                <a:gd name="T7" fmla="*/ 0 60000 65536"/>
                <a:gd name="T8" fmla="*/ 0 60000 65536"/>
                <a:gd name="T9" fmla="*/ 0 w 15493"/>
                <a:gd name="T10" fmla="*/ 0 h 21120"/>
                <a:gd name="T11" fmla="*/ 15493 w 15493"/>
                <a:gd name="T12" fmla="*/ 21120 h 211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493" h="21120" fill="none" extrusionOk="0">
                  <a:moveTo>
                    <a:pt x="4529" y="0"/>
                  </a:moveTo>
                  <a:cubicBezTo>
                    <a:pt x="8703" y="895"/>
                    <a:pt x="12518" y="3007"/>
                    <a:pt x="15492" y="6069"/>
                  </a:cubicBezTo>
                </a:path>
                <a:path w="15493" h="21120" stroke="0" extrusionOk="0">
                  <a:moveTo>
                    <a:pt x="4529" y="0"/>
                  </a:moveTo>
                  <a:cubicBezTo>
                    <a:pt x="8703" y="895"/>
                    <a:pt x="12518" y="3007"/>
                    <a:pt x="15492" y="6069"/>
                  </a:cubicBezTo>
                  <a:lnTo>
                    <a:pt x="0" y="21120"/>
                  </a:lnTo>
                  <a:close/>
                </a:path>
              </a:pathLst>
            </a:custGeom>
            <a:noFill/>
            <a:ln w="28575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r" eaLnBrk="0" hangingPunct="0"/>
              <a:endParaRPr lang="en-US"/>
            </a:p>
          </p:txBody>
        </p:sp>
        <p:sp>
          <p:nvSpPr>
            <p:cNvPr id="22" name="Arc 25"/>
            <p:cNvSpPr>
              <a:spLocks/>
            </p:cNvSpPr>
            <p:nvPr/>
          </p:nvSpPr>
          <p:spPr bwMode="auto">
            <a:xfrm flipH="1">
              <a:off x="1600200" y="2000250"/>
              <a:ext cx="2646363" cy="544513"/>
            </a:xfrm>
            <a:custGeom>
              <a:avLst/>
              <a:gdLst>
                <a:gd name="T0" fmla="*/ 2147483647 w 21600"/>
                <a:gd name="T1" fmla="*/ 0 h 16156"/>
                <a:gd name="T2" fmla="*/ 2147483647 w 21600"/>
                <a:gd name="T3" fmla="*/ 2147483647 h 16156"/>
                <a:gd name="T4" fmla="*/ 0 w 21600"/>
                <a:gd name="T5" fmla="*/ 2147483647 h 16156"/>
                <a:gd name="T6" fmla="*/ 0 60000 65536"/>
                <a:gd name="T7" fmla="*/ 0 60000 65536"/>
                <a:gd name="T8" fmla="*/ 0 60000 65536"/>
                <a:gd name="T9" fmla="*/ 0 w 21600"/>
                <a:gd name="T10" fmla="*/ 0 h 16156"/>
                <a:gd name="T11" fmla="*/ 21600 w 21600"/>
                <a:gd name="T12" fmla="*/ 16156 h 161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6156" fill="none" extrusionOk="0">
                  <a:moveTo>
                    <a:pt x="19847" y="0"/>
                  </a:moveTo>
                  <a:cubicBezTo>
                    <a:pt x="21003" y="2692"/>
                    <a:pt x="21600" y="5591"/>
                    <a:pt x="21600" y="8522"/>
                  </a:cubicBezTo>
                  <a:cubicBezTo>
                    <a:pt x="21600" y="11129"/>
                    <a:pt x="21127" y="13716"/>
                    <a:pt x="20205" y="16155"/>
                  </a:cubicBezTo>
                </a:path>
                <a:path w="21600" h="16156" stroke="0" extrusionOk="0">
                  <a:moveTo>
                    <a:pt x="19847" y="0"/>
                  </a:moveTo>
                  <a:cubicBezTo>
                    <a:pt x="21003" y="2692"/>
                    <a:pt x="21600" y="5591"/>
                    <a:pt x="21600" y="8522"/>
                  </a:cubicBezTo>
                  <a:cubicBezTo>
                    <a:pt x="21600" y="11129"/>
                    <a:pt x="21127" y="13716"/>
                    <a:pt x="20205" y="16155"/>
                  </a:cubicBezTo>
                  <a:lnTo>
                    <a:pt x="0" y="8522"/>
                  </a:lnTo>
                  <a:close/>
                </a:path>
              </a:pathLst>
            </a:custGeom>
            <a:noFill/>
            <a:ln w="2857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r" eaLnBrk="0" hangingPunct="0"/>
              <a:endParaRPr lang="en-US"/>
            </a:p>
          </p:txBody>
        </p:sp>
        <p:sp>
          <p:nvSpPr>
            <p:cNvPr id="23" name="Arc 26"/>
            <p:cNvSpPr>
              <a:spLocks/>
            </p:cNvSpPr>
            <p:nvPr/>
          </p:nvSpPr>
          <p:spPr bwMode="auto">
            <a:xfrm flipH="1">
              <a:off x="4243388" y="1993900"/>
              <a:ext cx="2646362" cy="538163"/>
            </a:xfrm>
            <a:custGeom>
              <a:avLst/>
              <a:gdLst>
                <a:gd name="T0" fmla="*/ 2147483647 w 21600"/>
                <a:gd name="T1" fmla="*/ 2147483647 h 15969"/>
                <a:gd name="T2" fmla="*/ 2147483647 w 21600"/>
                <a:gd name="T3" fmla="*/ 0 h 15969"/>
                <a:gd name="T4" fmla="*/ 2147483647 w 21600"/>
                <a:gd name="T5" fmla="*/ 2147483647 h 15969"/>
                <a:gd name="T6" fmla="*/ 0 60000 65536"/>
                <a:gd name="T7" fmla="*/ 0 60000 65536"/>
                <a:gd name="T8" fmla="*/ 0 60000 65536"/>
                <a:gd name="T9" fmla="*/ 0 w 21600"/>
                <a:gd name="T10" fmla="*/ 0 h 15969"/>
                <a:gd name="T11" fmla="*/ 21600 w 21600"/>
                <a:gd name="T12" fmla="*/ 15969 h 1596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5969" fill="none" extrusionOk="0">
                  <a:moveTo>
                    <a:pt x="1306" y="15969"/>
                  </a:moveTo>
                  <a:cubicBezTo>
                    <a:pt x="442" y="13597"/>
                    <a:pt x="0" y="11093"/>
                    <a:pt x="0" y="8570"/>
                  </a:cubicBezTo>
                  <a:cubicBezTo>
                    <a:pt x="0" y="5622"/>
                    <a:pt x="603" y="2705"/>
                    <a:pt x="1772" y="-1"/>
                  </a:cubicBezTo>
                </a:path>
                <a:path w="21600" h="15969" stroke="0" extrusionOk="0">
                  <a:moveTo>
                    <a:pt x="1306" y="15969"/>
                  </a:moveTo>
                  <a:cubicBezTo>
                    <a:pt x="442" y="13597"/>
                    <a:pt x="0" y="11093"/>
                    <a:pt x="0" y="8570"/>
                  </a:cubicBezTo>
                  <a:cubicBezTo>
                    <a:pt x="0" y="5622"/>
                    <a:pt x="603" y="2705"/>
                    <a:pt x="1772" y="-1"/>
                  </a:cubicBezTo>
                  <a:lnTo>
                    <a:pt x="21600" y="8570"/>
                  </a:lnTo>
                  <a:close/>
                </a:path>
              </a:pathLst>
            </a:custGeom>
            <a:noFill/>
            <a:ln w="28575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r" eaLnBrk="0" hangingPunct="0"/>
              <a:endParaRPr lang="en-US"/>
            </a:p>
          </p:txBody>
        </p:sp>
        <p:sp>
          <p:nvSpPr>
            <p:cNvPr id="24" name="Arc 27"/>
            <p:cNvSpPr>
              <a:spLocks/>
            </p:cNvSpPr>
            <p:nvPr/>
          </p:nvSpPr>
          <p:spPr bwMode="auto">
            <a:xfrm flipH="1">
              <a:off x="4381500" y="2178050"/>
              <a:ext cx="1779588" cy="828675"/>
            </a:xfrm>
            <a:custGeom>
              <a:avLst/>
              <a:gdLst>
                <a:gd name="T0" fmla="*/ 2147483647 w 14614"/>
                <a:gd name="T1" fmla="*/ 2147483647 h 21395"/>
                <a:gd name="T2" fmla="*/ 0 w 14614"/>
                <a:gd name="T3" fmla="*/ 2147483647 h 21395"/>
                <a:gd name="T4" fmla="*/ 2147483647 w 14614"/>
                <a:gd name="T5" fmla="*/ 0 h 21395"/>
                <a:gd name="T6" fmla="*/ 0 60000 65536"/>
                <a:gd name="T7" fmla="*/ 0 60000 65536"/>
                <a:gd name="T8" fmla="*/ 0 60000 65536"/>
                <a:gd name="T9" fmla="*/ 0 w 14614"/>
                <a:gd name="T10" fmla="*/ 0 h 21395"/>
                <a:gd name="T11" fmla="*/ 14614 w 14614"/>
                <a:gd name="T12" fmla="*/ 21395 h 2139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614" h="21395" fill="none" extrusionOk="0">
                  <a:moveTo>
                    <a:pt x="11645" y="21395"/>
                  </a:moveTo>
                  <a:cubicBezTo>
                    <a:pt x="7296" y="20791"/>
                    <a:pt x="3233" y="18876"/>
                    <a:pt x="0" y="15905"/>
                  </a:cubicBezTo>
                </a:path>
                <a:path w="14614" h="21395" stroke="0" extrusionOk="0">
                  <a:moveTo>
                    <a:pt x="11645" y="21395"/>
                  </a:moveTo>
                  <a:cubicBezTo>
                    <a:pt x="7296" y="20791"/>
                    <a:pt x="3233" y="18876"/>
                    <a:pt x="0" y="15905"/>
                  </a:cubicBezTo>
                  <a:lnTo>
                    <a:pt x="14614" y="0"/>
                  </a:lnTo>
                  <a:close/>
                </a:path>
              </a:pathLst>
            </a:custGeom>
            <a:noFill/>
            <a:ln w="2857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r" eaLnBrk="0" hangingPunct="0"/>
              <a:endParaRPr lang="en-US"/>
            </a:p>
          </p:txBody>
        </p:sp>
        <p:sp>
          <p:nvSpPr>
            <p:cNvPr id="25" name="Arc 28"/>
            <p:cNvSpPr>
              <a:spLocks/>
            </p:cNvSpPr>
            <p:nvPr/>
          </p:nvSpPr>
          <p:spPr bwMode="auto">
            <a:xfrm flipH="1">
              <a:off x="2387600" y="2368550"/>
              <a:ext cx="1970088" cy="631825"/>
            </a:xfrm>
            <a:custGeom>
              <a:avLst/>
              <a:gdLst>
                <a:gd name="T0" fmla="*/ 2147483647 w 16143"/>
                <a:gd name="T1" fmla="*/ 2147483647 h 21035"/>
                <a:gd name="T2" fmla="*/ 2147483647 w 16143"/>
                <a:gd name="T3" fmla="*/ 2147483647 h 21035"/>
                <a:gd name="T4" fmla="*/ 0 w 16143"/>
                <a:gd name="T5" fmla="*/ 0 h 21035"/>
                <a:gd name="T6" fmla="*/ 0 60000 65536"/>
                <a:gd name="T7" fmla="*/ 0 60000 65536"/>
                <a:gd name="T8" fmla="*/ 0 60000 65536"/>
                <a:gd name="T9" fmla="*/ 0 w 16143"/>
                <a:gd name="T10" fmla="*/ 0 h 21035"/>
                <a:gd name="T11" fmla="*/ 16143 w 16143"/>
                <a:gd name="T12" fmla="*/ 21035 h 210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143" h="21035" fill="none" extrusionOk="0">
                  <a:moveTo>
                    <a:pt x="16143" y="14351"/>
                  </a:moveTo>
                  <a:cubicBezTo>
                    <a:pt x="13178" y="17686"/>
                    <a:pt x="9252" y="20021"/>
                    <a:pt x="4907" y="21035"/>
                  </a:cubicBezTo>
                </a:path>
                <a:path w="16143" h="21035" stroke="0" extrusionOk="0">
                  <a:moveTo>
                    <a:pt x="16143" y="14351"/>
                  </a:moveTo>
                  <a:cubicBezTo>
                    <a:pt x="13178" y="17686"/>
                    <a:pt x="9252" y="20021"/>
                    <a:pt x="4907" y="21035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8575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r" eaLnBrk="0" hangingPunct="0"/>
              <a:endParaRPr lang="en-US"/>
            </a:p>
          </p:txBody>
        </p:sp>
        <p:sp>
          <p:nvSpPr>
            <p:cNvPr id="26" name="Arc 29"/>
            <p:cNvSpPr>
              <a:spLocks/>
            </p:cNvSpPr>
            <p:nvPr/>
          </p:nvSpPr>
          <p:spPr bwMode="auto">
            <a:xfrm flipH="1">
              <a:off x="4237038" y="1585913"/>
              <a:ext cx="1852612" cy="700087"/>
            </a:xfrm>
            <a:custGeom>
              <a:avLst/>
              <a:gdLst>
                <a:gd name="T0" fmla="*/ 0 w 15115"/>
                <a:gd name="T1" fmla="*/ 2147483647 h 21197"/>
                <a:gd name="T2" fmla="*/ 2147483647 w 15115"/>
                <a:gd name="T3" fmla="*/ 0 h 21197"/>
                <a:gd name="T4" fmla="*/ 2147483647 w 15115"/>
                <a:gd name="T5" fmla="*/ 2147483647 h 21197"/>
                <a:gd name="T6" fmla="*/ 0 60000 65536"/>
                <a:gd name="T7" fmla="*/ 0 60000 65536"/>
                <a:gd name="T8" fmla="*/ 0 60000 65536"/>
                <a:gd name="T9" fmla="*/ 0 w 15115"/>
                <a:gd name="T10" fmla="*/ 0 h 21197"/>
                <a:gd name="T11" fmla="*/ 15115 w 15115"/>
                <a:gd name="T12" fmla="*/ 21197 h 2119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115" h="21197" fill="none" extrusionOk="0">
                  <a:moveTo>
                    <a:pt x="0" y="5766"/>
                  </a:moveTo>
                  <a:cubicBezTo>
                    <a:pt x="3013" y="2815"/>
                    <a:pt x="6824" y="810"/>
                    <a:pt x="10962" y="-1"/>
                  </a:cubicBezTo>
                </a:path>
                <a:path w="15115" h="21197" stroke="0" extrusionOk="0">
                  <a:moveTo>
                    <a:pt x="0" y="5766"/>
                  </a:moveTo>
                  <a:cubicBezTo>
                    <a:pt x="3013" y="2815"/>
                    <a:pt x="6824" y="810"/>
                    <a:pt x="10962" y="-1"/>
                  </a:cubicBezTo>
                  <a:lnTo>
                    <a:pt x="15115" y="21197"/>
                  </a:lnTo>
                  <a:close/>
                </a:path>
              </a:pathLst>
            </a:custGeom>
            <a:noFill/>
            <a:ln w="2857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r" eaLnBrk="0" hangingPunct="0"/>
              <a:endParaRPr lang="en-US"/>
            </a:p>
          </p:txBody>
        </p:sp>
        <p:sp>
          <p:nvSpPr>
            <p:cNvPr id="27" name="Arc 30"/>
            <p:cNvSpPr>
              <a:spLocks/>
            </p:cNvSpPr>
            <p:nvPr/>
          </p:nvSpPr>
          <p:spPr bwMode="auto">
            <a:xfrm>
              <a:off x="4249738" y="2312988"/>
              <a:ext cx="2019300" cy="847725"/>
            </a:xfrm>
            <a:custGeom>
              <a:avLst/>
              <a:gdLst>
                <a:gd name="T0" fmla="*/ 2147483647 w 15361"/>
                <a:gd name="T1" fmla="*/ 2147483647 h 21244"/>
                <a:gd name="T2" fmla="*/ 2147483647 w 15361"/>
                <a:gd name="T3" fmla="*/ 2147483647 h 21244"/>
                <a:gd name="T4" fmla="*/ 0 w 15361"/>
                <a:gd name="T5" fmla="*/ 0 h 21244"/>
                <a:gd name="T6" fmla="*/ 0 60000 65536"/>
                <a:gd name="T7" fmla="*/ 0 60000 65536"/>
                <a:gd name="T8" fmla="*/ 0 60000 65536"/>
                <a:gd name="T9" fmla="*/ 0 w 15361"/>
                <a:gd name="T10" fmla="*/ 0 h 21244"/>
                <a:gd name="T11" fmla="*/ 15361 w 15361"/>
                <a:gd name="T12" fmla="*/ 21244 h 212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61" h="21244" fill="none" extrusionOk="0">
                  <a:moveTo>
                    <a:pt x="15361" y="15185"/>
                  </a:moveTo>
                  <a:cubicBezTo>
                    <a:pt x="12253" y="18329"/>
                    <a:pt x="8255" y="20444"/>
                    <a:pt x="3906" y="21243"/>
                  </a:cubicBezTo>
                </a:path>
                <a:path w="15361" h="21244" stroke="0" extrusionOk="0">
                  <a:moveTo>
                    <a:pt x="15361" y="15185"/>
                  </a:moveTo>
                  <a:cubicBezTo>
                    <a:pt x="12253" y="18329"/>
                    <a:pt x="8255" y="20444"/>
                    <a:pt x="3906" y="21243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28575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r" eaLnBrk="0" hangingPunct="0"/>
              <a:endParaRPr lang="en-US"/>
            </a:p>
          </p:txBody>
        </p:sp>
        <p:sp>
          <p:nvSpPr>
            <p:cNvPr id="28" name="Arc 31"/>
            <p:cNvSpPr>
              <a:spLocks/>
            </p:cNvSpPr>
            <p:nvPr/>
          </p:nvSpPr>
          <p:spPr bwMode="auto">
            <a:xfrm>
              <a:off x="2284413" y="2312988"/>
              <a:ext cx="1973262" cy="847725"/>
            </a:xfrm>
            <a:custGeom>
              <a:avLst/>
              <a:gdLst>
                <a:gd name="T0" fmla="*/ 2147483647 w 15013"/>
                <a:gd name="T1" fmla="*/ 2147483647 h 21246"/>
                <a:gd name="T2" fmla="*/ 0 w 15013"/>
                <a:gd name="T3" fmla="*/ 2147483647 h 21246"/>
                <a:gd name="T4" fmla="*/ 2147483647 w 15013"/>
                <a:gd name="T5" fmla="*/ 0 h 21246"/>
                <a:gd name="T6" fmla="*/ 0 60000 65536"/>
                <a:gd name="T7" fmla="*/ 0 60000 65536"/>
                <a:gd name="T8" fmla="*/ 0 60000 65536"/>
                <a:gd name="T9" fmla="*/ 0 w 15013"/>
                <a:gd name="T10" fmla="*/ 0 h 21246"/>
                <a:gd name="T11" fmla="*/ 15013 w 15013"/>
                <a:gd name="T12" fmla="*/ 21246 h 2124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013" h="21246" fill="none" extrusionOk="0">
                  <a:moveTo>
                    <a:pt x="11119" y="21246"/>
                  </a:moveTo>
                  <a:cubicBezTo>
                    <a:pt x="6930" y="20478"/>
                    <a:pt x="3062" y="18489"/>
                    <a:pt x="0" y="15529"/>
                  </a:cubicBezTo>
                </a:path>
                <a:path w="15013" h="21246" stroke="0" extrusionOk="0">
                  <a:moveTo>
                    <a:pt x="11119" y="21246"/>
                  </a:moveTo>
                  <a:cubicBezTo>
                    <a:pt x="6930" y="20478"/>
                    <a:pt x="3062" y="18489"/>
                    <a:pt x="0" y="15529"/>
                  </a:cubicBezTo>
                  <a:lnTo>
                    <a:pt x="15013" y="0"/>
                  </a:lnTo>
                  <a:close/>
                </a:path>
              </a:pathLst>
            </a:custGeom>
            <a:noFill/>
            <a:ln w="2857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r" eaLnBrk="0" hangingPunct="0"/>
              <a:endParaRPr lang="en-US"/>
            </a:p>
          </p:txBody>
        </p:sp>
        <p:sp>
          <p:nvSpPr>
            <p:cNvPr id="29" name="Arc 32"/>
            <p:cNvSpPr>
              <a:spLocks/>
            </p:cNvSpPr>
            <p:nvPr/>
          </p:nvSpPr>
          <p:spPr bwMode="auto">
            <a:xfrm>
              <a:off x="1420813" y="1944688"/>
              <a:ext cx="2838450" cy="704850"/>
            </a:xfrm>
            <a:custGeom>
              <a:avLst/>
              <a:gdLst>
                <a:gd name="T0" fmla="*/ 2147483647 w 21600"/>
                <a:gd name="T1" fmla="*/ 2147483647 h 17626"/>
                <a:gd name="T2" fmla="*/ 2147483647 w 21600"/>
                <a:gd name="T3" fmla="*/ 0 h 17626"/>
                <a:gd name="T4" fmla="*/ 2147483647 w 21600"/>
                <a:gd name="T5" fmla="*/ 2147483647 h 17626"/>
                <a:gd name="T6" fmla="*/ 0 60000 65536"/>
                <a:gd name="T7" fmla="*/ 0 60000 65536"/>
                <a:gd name="T8" fmla="*/ 0 60000 65536"/>
                <a:gd name="T9" fmla="*/ 0 w 21600"/>
                <a:gd name="T10" fmla="*/ 0 h 17626"/>
                <a:gd name="T11" fmla="*/ 21600 w 21600"/>
                <a:gd name="T12" fmla="*/ 17626 h 1762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7626" fill="none" extrusionOk="0">
                  <a:moveTo>
                    <a:pt x="1688" y="17626"/>
                  </a:moveTo>
                  <a:cubicBezTo>
                    <a:pt x="574" y="14975"/>
                    <a:pt x="0" y="12128"/>
                    <a:pt x="0" y="9253"/>
                  </a:cubicBezTo>
                  <a:cubicBezTo>
                    <a:pt x="0" y="6052"/>
                    <a:pt x="711" y="2892"/>
                    <a:pt x="2082" y="0"/>
                  </a:cubicBezTo>
                </a:path>
                <a:path w="21600" h="17626" stroke="0" extrusionOk="0">
                  <a:moveTo>
                    <a:pt x="1688" y="17626"/>
                  </a:moveTo>
                  <a:cubicBezTo>
                    <a:pt x="574" y="14975"/>
                    <a:pt x="0" y="12128"/>
                    <a:pt x="0" y="9253"/>
                  </a:cubicBezTo>
                  <a:cubicBezTo>
                    <a:pt x="0" y="6052"/>
                    <a:pt x="711" y="2892"/>
                    <a:pt x="2082" y="0"/>
                  </a:cubicBezTo>
                  <a:lnTo>
                    <a:pt x="21600" y="9253"/>
                  </a:lnTo>
                  <a:close/>
                </a:path>
              </a:pathLst>
            </a:custGeom>
            <a:noFill/>
            <a:ln w="28575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r" eaLnBrk="0" hangingPunct="0"/>
              <a:endParaRPr lang="en-US"/>
            </a:p>
          </p:txBody>
        </p:sp>
        <p:sp>
          <p:nvSpPr>
            <p:cNvPr id="30" name="Arc 33"/>
            <p:cNvSpPr>
              <a:spLocks/>
            </p:cNvSpPr>
            <p:nvPr/>
          </p:nvSpPr>
          <p:spPr bwMode="auto">
            <a:xfrm>
              <a:off x="2319338" y="1460500"/>
              <a:ext cx="1939925" cy="860425"/>
            </a:xfrm>
            <a:custGeom>
              <a:avLst/>
              <a:gdLst>
                <a:gd name="T0" fmla="*/ 0 w 14768"/>
                <a:gd name="T1" fmla="*/ 2147483647 h 21256"/>
                <a:gd name="T2" fmla="*/ 2147483647 w 14768"/>
                <a:gd name="T3" fmla="*/ 0 h 21256"/>
                <a:gd name="T4" fmla="*/ 2147483647 w 14768"/>
                <a:gd name="T5" fmla="*/ 2147483647 h 21256"/>
                <a:gd name="T6" fmla="*/ 0 60000 65536"/>
                <a:gd name="T7" fmla="*/ 0 60000 65536"/>
                <a:gd name="T8" fmla="*/ 0 60000 65536"/>
                <a:gd name="T9" fmla="*/ 0 w 14768"/>
                <a:gd name="T10" fmla="*/ 0 h 21256"/>
                <a:gd name="T11" fmla="*/ 14768 w 14768"/>
                <a:gd name="T12" fmla="*/ 21256 h 212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768" h="21256" fill="none" extrusionOk="0">
                  <a:moveTo>
                    <a:pt x="0" y="5493"/>
                  </a:moveTo>
                  <a:cubicBezTo>
                    <a:pt x="3037" y="2647"/>
                    <a:pt x="6833" y="739"/>
                    <a:pt x="10929" y="-1"/>
                  </a:cubicBezTo>
                </a:path>
                <a:path w="14768" h="21256" stroke="0" extrusionOk="0">
                  <a:moveTo>
                    <a:pt x="0" y="5493"/>
                  </a:moveTo>
                  <a:cubicBezTo>
                    <a:pt x="3037" y="2647"/>
                    <a:pt x="6833" y="739"/>
                    <a:pt x="10929" y="-1"/>
                  </a:cubicBezTo>
                  <a:lnTo>
                    <a:pt x="14768" y="21256"/>
                  </a:lnTo>
                  <a:close/>
                </a:path>
              </a:pathLst>
            </a:custGeom>
            <a:noFill/>
            <a:ln w="28575">
              <a:solidFill>
                <a:srgbClr val="0066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r" eaLnBrk="0" hangingPunct="0"/>
              <a:endParaRPr lang="en-US"/>
            </a:p>
          </p:txBody>
        </p:sp>
        <p:sp>
          <p:nvSpPr>
            <p:cNvPr id="31" name="Arc 34"/>
            <p:cNvSpPr>
              <a:spLocks/>
            </p:cNvSpPr>
            <p:nvPr/>
          </p:nvSpPr>
          <p:spPr bwMode="auto">
            <a:xfrm>
              <a:off x="4249738" y="1465263"/>
              <a:ext cx="1924050" cy="854075"/>
            </a:xfrm>
            <a:custGeom>
              <a:avLst/>
              <a:gdLst>
                <a:gd name="T0" fmla="*/ 2147483647 w 14647"/>
                <a:gd name="T1" fmla="*/ 0 h 21263"/>
                <a:gd name="T2" fmla="*/ 2147483647 w 14647"/>
                <a:gd name="T3" fmla="*/ 2147483647 h 21263"/>
                <a:gd name="T4" fmla="*/ 0 w 14647"/>
                <a:gd name="T5" fmla="*/ 2147483647 h 21263"/>
                <a:gd name="T6" fmla="*/ 0 60000 65536"/>
                <a:gd name="T7" fmla="*/ 0 60000 65536"/>
                <a:gd name="T8" fmla="*/ 0 60000 65536"/>
                <a:gd name="T9" fmla="*/ 0 w 14647"/>
                <a:gd name="T10" fmla="*/ 0 h 21263"/>
                <a:gd name="T11" fmla="*/ 14647 w 14647"/>
                <a:gd name="T12" fmla="*/ 21263 h 2126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647" h="21263" fill="none" extrusionOk="0">
                  <a:moveTo>
                    <a:pt x="3802" y="0"/>
                  </a:moveTo>
                  <a:cubicBezTo>
                    <a:pt x="7857" y="725"/>
                    <a:pt x="11619" y="2594"/>
                    <a:pt x="14647" y="5387"/>
                  </a:cubicBezTo>
                </a:path>
                <a:path w="14647" h="21263" stroke="0" extrusionOk="0">
                  <a:moveTo>
                    <a:pt x="3802" y="0"/>
                  </a:moveTo>
                  <a:cubicBezTo>
                    <a:pt x="7857" y="725"/>
                    <a:pt x="11619" y="2594"/>
                    <a:pt x="14647" y="5387"/>
                  </a:cubicBezTo>
                  <a:lnTo>
                    <a:pt x="0" y="21263"/>
                  </a:lnTo>
                  <a:close/>
                </a:path>
              </a:pathLst>
            </a:custGeom>
            <a:noFill/>
            <a:ln w="28575">
              <a:solidFill>
                <a:srgbClr val="FFCC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r" eaLnBrk="0" hangingPunct="0"/>
              <a:endParaRPr lang="en-US"/>
            </a:p>
          </p:txBody>
        </p:sp>
        <p:sp>
          <p:nvSpPr>
            <p:cNvPr id="32" name="Arc 35"/>
            <p:cNvSpPr>
              <a:spLocks/>
            </p:cNvSpPr>
            <p:nvPr/>
          </p:nvSpPr>
          <p:spPr bwMode="auto">
            <a:xfrm>
              <a:off x="4249738" y="1930400"/>
              <a:ext cx="2838450" cy="715963"/>
            </a:xfrm>
            <a:custGeom>
              <a:avLst/>
              <a:gdLst>
                <a:gd name="T0" fmla="*/ 2147483647 w 21600"/>
                <a:gd name="T1" fmla="*/ 0 h 17979"/>
                <a:gd name="T2" fmla="*/ 2147483647 w 21600"/>
                <a:gd name="T3" fmla="*/ 2147483647 h 17979"/>
                <a:gd name="T4" fmla="*/ 0 w 21600"/>
                <a:gd name="T5" fmla="*/ 2147483647 h 17979"/>
                <a:gd name="T6" fmla="*/ 0 60000 65536"/>
                <a:gd name="T7" fmla="*/ 0 60000 65536"/>
                <a:gd name="T8" fmla="*/ 0 60000 65536"/>
                <a:gd name="T9" fmla="*/ 0 w 21600"/>
                <a:gd name="T10" fmla="*/ 0 h 17979"/>
                <a:gd name="T11" fmla="*/ 21600 w 21600"/>
                <a:gd name="T12" fmla="*/ 17979 h 1797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7979" fill="none" extrusionOk="0">
                  <a:moveTo>
                    <a:pt x="19360" y="0"/>
                  </a:moveTo>
                  <a:cubicBezTo>
                    <a:pt x="20833" y="2977"/>
                    <a:pt x="21600" y="6254"/>
                    <a:pt x="21600" y="9577"/>
                  </a:cubicBezTo>
                  <a:cubicBezTo>
                    <a:pt x="21600" y="12463"/>
                    <a:pt x="21021" y="15320"/>
                    <a:pt x="19898" y="17978"/>
                  </a:cubicBezTo>
                </a:path>
                <a:path w="21600" h="17979" stroke="0" extrusionOk="0">
                  <a:moveTo>
                    <a:pt x="19360" y="0"/>
                  </a:moveTo>
                  <a:cubicBezTo>
                    <a:pt x="20833" y="2977"/>
                    <a:pt x="21600" y="6254"/>
                    <a:pt x="21600" y="9577"/>
                  </a:cubicBezTo>
                  <a:cubicBezTo>
                    <a:pt x="21600" y="12463"/>
                    <a:pt x="21021" y="15320"/>
                    <a:pt x="19898" y="17978"/>
                  </a:cubicBezTo>
                  <a:lnTo>
                    <a:pt x="0" y="9577"/>
                  </a:lnTo>
                  <a:close/>
                </a:path>
              </a:pathLst>
            </a:custGeom>
            <a:noFill/>
            <a:ln w="2857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r" eaLnBrk="0" hangingPunct="0"/>
              <a:endParaRPr lang="en-US"/>
            </a:p>
          </p:txBody>
        </p:sp>
        <p:sp>
          <p:nvSpPr>
            <p:cNvPr id="33" name="Freeform 36"/>
            <p:cNvSpPr>
              <a:spLocks/>
            </p:cNvSpPr>
            <p:nvPr/>
          </p:nvSpPr>
          <p:spPr bwMode="auto">
            <a:xfrm>
              <a:off x="3751263" y="3000375"/>
              <a:ext cx="1014412" cy="157163"/>
            </a:xfrm>
            <a:custGeom>
              <a:avLst/>
              <a:gdLst>
                <a:gd name="T0" fmla="*/ 0 w 639"/>
                <a:gd name="T1" fmla="*/ 0 h 99"/>
                <a:gd name="T2" fmla="*/ 2147483647 w 639"/>
                <a:gd name="T3" fmla="*/ 2147483647 h 99"/>
                <a:gd name="T4" fmla="*/ 2147483647 w 639"/>
                <a:gd name="T5" fmla="*/ 2147483647 h 99"/>
                <a:gd name="T6" fmla="*/ 2147483647 w 639"/>
                <a:gd name="T7" fmla="*/ 2147483647 h 99"/>
                <a:gd name="T8" fmla="*/ 2147483647 w 639"/>
                <a:gd name="T9" fmla="*/ 2147483647 h 99"/>
                <a:gd name="T10" fmla="*/ 2147483647 w 639"/>
                <a:gd name="T11" fmla="*/ 2147483647 h 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9"/>
                <a:gd name="T19" fmla="*/ 0 h 99"/>
                <a:gd name="T20" fmla="*/ 639 w 639"/>
                <a:gd name="T21" fmla="*/ 99 h 9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9" h="99">
                  <a:moveTo>
                    <a:pt x="0" y="0"/>
                  </a:moveTo>
                  <a:lnTo>
                    <a:pt x="172" y="18"/>
                  </a:lnTo>
                  <a:lnTo>
                    <a:pt x="220" y="57"/>
                  </a:lnTo>
                  <a:lnTo>
                    <a:pt x="406" y="57"/>
                  </a:lnTo>
                  <a:lnTo>
                    <a:pt x="445" y="95"/>
                  </a:lnTo>
                  <a:lnTo>
                    <a:pt x="639" y="99"/>
                  </a:lnTo>
                </a:path>
              </a:pathLst>
            </a:custGeom>
            <a:noFill/>
            <a:ln w="28575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r" eaLnBrk="0" hangingPunct="0"/>
              <a:endParaRPr lang="en-US"/>
            </a:p>
          </p:txBody>
        </p:sp>
        <p:sp>
          <p:nvSpPr>
            <p:cNvPr id="34" name="Freeform 37"/>
            <p:cNvSpPr>
              <a:spLocks/>
            </p:cNvSpPr>
            <p:nvPr/>
          </p:nvSpPr>
          <p:spPr bwMode="auto">
            <a:xfrm>
              <a:off x="3743325" y="3005138"/>
              <a:ext cx="1000125" cy="153987"/>
            </a:xfrm>
            <a:custGeom>
              <a:avLst/>
              <a:gdLst>
                <a:gd name="T0" fmla="*/ 0 w 630"/>
                <a:gd name="T1" fmla="*/ 2147483647 h 97"/>
                <a:gd name="T2" fmla="*/ 2147483647 w 630"/>
                <a:gd name="T3" fmla="*/ 2147483647 h 97"/>
                <a:gd name="T4" fmla="*/ 2147483647 w 630"/>
                <a:gd name="T5" fmla="*/ 2147483647 h 97"/>
                <a:gd name="T6" fmla="*/ 2147483647 w 630"/>
                <a:gd name="T7" fmla="*/ 2147483647 h 97"/>
                <a:gd name="T8" fmla="*/ 2147483647 w 630"/>
                <a:gd name="T9" fmla="*/ 2147483647 h 97"/>
                <a:gd name="T10" fmla="*/ 2147483647 w 630"/>
                <a:gd name="T11" fmla="*/ 0 h 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0"/>
                <a:gd name="T19" fmla="*/ 0 h 97"/>
                <a:gd name="T20" fmla="*/ 630 w 630"/>
                <a:gd name="T21" fmla="*/ 97 h 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0" h="97">
                  <a:moveTo>
                    <a:pt x="0" y="97"/>
                  </a:moveTo>
                  <a:lnTo>
                    <a:pt x="177" y="96"/>
                  </a:lnTo>
                  <a:lnTo>
                    <a:pt x="225" y="51"/>
                  </a:lnTo>
                  <a:lnTo>
                    <a:pt x="408" y="51"/>
                  </a:lnTo>
                  <a:lnTo>
                    <a:pt x="449" y="15"/>
                  </a:lnTo>
                  <a:lnTo>
                    <a:pt x="630" y="0"/>
                  </a:lnTo>
                </a:path>
              </a:pathLst>
            </a:custGeom>
            <a:noFill/>
            <a:ln w="2857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r" eaLnBrk="0" hangingPunct="0"/>
              <a:endParaRPr lang="en-US"/>
            </a:p>
          </p:txBody>
        </p:sp>
        <p:sp>
          <p:nvSpPr>
            <p:cNvPr id="35" name="Rectangle 38"/>
            <p:cNvSpPr>
              <a:spLocks noChangeArrowheads="1"/>
            </p:cNvSpPr>
            <p:nvPr/>
          </p:nvSpPr>
          <p:spPr bwMode="auto">
            <a:xfrm>
              <a:off x="4175125" y="3046413"/>
              <a:ext cx="150813" cy="92075"/>
            </a:xfrm>
            <a:prstGeom prst="rect">
              <a:avLst/>
            </a:prstGeom>
            <a:solidFill>
              <a:schemeClr val="accent1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r" eaLnBrk="0" hangingPunct="0"/>
              <a:endParaRPr lang="en-US"/>
            </a:p>
          </p:txBody>
        </p:sp>
        <p:sp>
          <p:nvSpPr>
            <p:cNvPr id="36" name="Arc 39"/>
            <p:cNvSpPr>
              <a:spLocks/>
            </p:cNvSpPr>
            <p:nvPr/>
          </p:nvSpPr>
          <p:spPr bwMode="auto">
            <a:xfrm>
              <a:off x="3233738" y="3135313"/>
              <a:ext cx="1017587" cy="492125"/>
            </a:xfrm>
            <a:custGeom>
              <a:avLst/>
              <a:gdLst>
                <a:gd name="T0" fmla="*/ 2147483647 w 21600"/>
                <a:gd name="T1" fmla="*/ 0 h 21188"/>
                <a:gd name="T2" fmla="*/ 2147483647 w 21600"/>
                <a:gd name="T3" fmla="*/ 2147483647 h 21188"/>
                <a:gd name="T4" fmla="*/ 0 w 21600"/>
                <a:gd name="T5" fmla="*/ 2147483647 h 21188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188"/>
                <a:gd name="T11" fmla="*/ 21600 w 21600"/>
                <a:gd name="T12" fmla="*/ 21188 h 211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188" fill="none" extrusionOk="0">
                  <a:moveTo>
                    <a:pt x="4198" y="-1"/>
                  </a:moveTo>
                  <a:cubicBezTo>
                    <a:pt x="14312" y="2003"/>
                    <a:pt x="21600" y="10877"/>
                    <a:pt x="21600" y="21188"/>
                  </a:cubicBezTo>
                </a:path>
                <a:path w="21600" h="21188" stroke="0" extrusionOk="0">
                  <a:moveTo>
                    <a:pt x="4198" y="-1"/>
                  </a:moveTo>
                  <a:cubicBezTo>
                    <a:pt x="14312" y="2003"/>
                    <a:pt x="21600" y="10877"/>
                    <a:pt x="21600" y="21188"/>
                  </a:cubicBezTo>
                  <a:lnTo>
                    <a:pt x="0" y="21188"/>
                  </a:lnTo>
                  <a:close/>
                </a:path>
              </a:pathLst>
            </a:custGeom>
            <a:noFill/>
            <a:ln w="2857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r" eaLnBrk="0" hangingPunct="0"/>
              <a:endParaRPr lang="en-US"/>
            </a:p>
          </p:txBody>
        </p:sp>
        <p:sp>
          <p:nvSpPr>
            <p:cNvPr id="37" name="Arc 40"/>
            <p:cNvSpPr>
              <a:spLocks/>
            </p:cNvSpPr>
            <p:nvPr/>
          </p:nvSpPr>
          <p:spPr bwMode="auto">
            <a:xfrm flipH="1">
              <a:off x="4256088" y="3135313"/>
              <a:ext cx="1017587" cy="492125"/>
            </a:xfrm>
            <a:custGeom>
              <a:avLst/>
              <a:gdLst>
                <a:gd name="T0" fmla="*/ 2147483647 w 21600"/>
                <a:gd name="T1" fmla="*/ 0 h 21188"/>
                <a:gd name="T2" fmla="*/ 2147483647 w 21600"/>
                <a:gd name="T3" fmla="*/ 2147483647 h 21188"/>
                <a:gd name="T4" fmla="*/ 0 w 21600"/>
                <a:gd name="T5" fmla="*/ 2147483647 h 21188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188"/>
                <a:gd name="T11" fmla="*/ 21600 w 21600"/>
                <a:gd name="T12" fmla="*/ 21188 h 211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188" fill="none" extrusionOk="0">
                  <a:moveTo>
                    <a:pt x="4198" y="-1"/>
                  </a:moveTo>
                  <a:cubicBezTo>
                    <a:pt x="14312" y="2003"/>
                    <a:pt x="21600" y="10877"/>
                    <a:pt x="21600" y="21188"/>
                  </a:cubicBezTo>
                </a:path>
                <a:path w="21600" h="21188" stroke="0" extrusionOk="0">
                  <a:moveTo>
                    <a:pt x="4198" y="-1"/>
                  </a:moveTo>
                  <a:cubicBezTo>
                    <a:pt x="14312" y="2003"/>
                    <a:pt x="21600" y="10877"/>
                    <a:pt x="21600" y="21188"/>
                  </a:cubicBezTo>
                  <a:lnTo>
                    <a:pt x="0" y="21188"/>
                  </a:lnTo>
                  <a:close/>
                </a:path>
              </a:pathLst>
            </a:custGeom>
            <a:noFill/>
            <a:ln w="28575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r" eaLnBrk="0" hangingPunct="0"/>
              <a:endParaRPr lang="en-US"/>
            </a:p>
          </p:txBody>
        </p:sp>
        <p:sp>
          <p:nvSpPr>
            <p:cNvPr id="38" name="Freeform 41"/>
            <p:cNvSpPr>
              <a:spLocks/>
            </p:cNvSpPr>
            <p:nvPr/>
          </p:nvSpPr>
          <p:spPr bwMode="auto">
            <a:xfrm>
              <a:off x="3746500" y="1460500"/>
              <a:ext cx="1009650" cy="127000"/>
            </a:xfrm>
            <a:custGeom>
              <a:avLst/>
              <a:gdLst>
                <a:gd name="T0" fmla="*/ 0 w 636"/>
                <a:gd name="T1" fmla="*/ 0 h 80"/>
                <a:gd name="T2" fmla="*/ 2147483647 w 636"/>
                <a:gd name="T3" fmla="*/ 2147483647 h 80"/>
                <a:gd name="T4" fmla="*/ 2147483647 w 636"/>
                <a:gd name="T5" fmla="*/ 2147483647 h 80"/>
                <a:gd name="T6" fmla="*/ 2147483647 w 636"/>
                <a:gd name="T7" fmla="*/ 2147483647 h 80"/>
                <a:gd name="T8" fmla="*/ 2147483647 w 636"/>
                <a:gd name="T9" fmla="*/ 2147483647 h 80"/>
                <a:gd name="T10" fmla="*/ 2147483647 w 636"/>
                <a:gd name="T11" fmla="*/ 2147483647 h 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6"/>
                <a:gd name="T19" fmla="*/ 0 h 80"/>
                <a:gd name="T20" fmla="*/ 636 w 636"/>
                <a:gd name="T21" fmla="*/ 80 h 8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6" h="80">
                  <a:moveTo>
                    <a:pt x="0" y="0"/>
                  </a:moveTo>
                  <a:lnTo>
                    <a:pt x="172" y="2"/>
                  </a:lnTo>
                  <a:lnTo>
                    <a:pt x="222" y="32"/>
                  </a:lnTo>
                  <a:lnTo>
                    <a:pt x="400" y="30"/>
                  </a:lnTo>
                  <a:lnTo>
                    <a:pt x="446" y="68"/>
                  </a:lnTo>
                  <a:lnTo>
                    <a:pt x="636" y="80"/>
                  </a:lnTo>
                </a:path>
              </a:pathLst>
            </a:custGeom>
            <a:noFill/>
            <a:ln w="28575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r" eaLnBrk="0" hangingPunct="0"/>
              <a:endParaRPr lang="en-US"/>
            </a:p>
          </p:txBody>
        </p:sp>
        <p:sp>
          <p:nvSpPr>
            <p:cNvPr id="39" name="Freeform 42"/>
            <p:cNvSpPr>
              <a:spLocks/>
            </p:cNvSpPr>
            <p:nvPr/>
          </p:nvSpPr>
          <p:spPr bwMode="auto">
            <a:xfrm>
              <a:off x="3743325" y="1457325"/>
              <a:ext cx="1012825" cy="127000"/>
            </a:xfrm>
            <a:custGeom>
              <a:avLst/>
              <a:gdLst>
                <a:gd name="T0" fmla="*/ 0 w 638"/>
                <a:gd name="T1" fmla="*/ 2147483647 h 80"/>
                <a:gd name="T2" fmla="*/ 2147483647 w 638"/>
                <a:gd name="T3" fmla="*/ 2147483647 h 80"/>
                <a:gd name="T4" fmla="*/ 2147483647 w 638"/>
                <a:gd name="T5" fmla="*/ 2147483647 h 80"/>
                <a:gd name="T6" fmla="*/ 2147483647 w 638"/>
                <a:gd name="T7" fmla="*/ 2147483647 h 80"/>
                <a:gd name="T8" fmla="*/ 2147483647 w 638"/>
                <a:gd name="T9" fmla="*/ 0 h 80"/>
                <a:gd name="T10" fmla="*/ 2147483647 w 638"/>
                <a:gd name="T11" fmla="*/ 2147483647 h 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8"/>
                <a:gd name="T19" fmla="*/ 0 h 80"/>
                <a:gd name="T20" fmla="*/ 638 w 638"/>
                <a:gd name="T21" fmla="*/ 80 h 8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8" h="80">
                  <a:moveTo>
                    <a:pt x="0" y="80"/>
                  </a:moveTo>
                  <a:lnTo>
                    <a:pt x="178" y="74"/>
                  </a:lnTo>
                  <a:lnTo>
                    <a:pt x="222" y="32"/>
                  </a:lnTo>
                  <a:lnTo>
                    <a:pt x="398" y="32"/>
                  </a:lnTo>
                  <a:lnTo>
                    <a:pt x="452" y="0"/>
                  </a:lnTo>
                  <a:lnTo>
                    <a:pt x="638" y="4"/>
                  </a:lnTo>
                </a:path>
              </a:pathLst>
            </a:custGeom>
            <a:noFill/>
            <a:ln w="28575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r" eaLnBrk="0" hangingPunct="0"/>
              <a:endParaRPr lang="en-US"/>
            </a:p>
          </p:txBody>
        </p:sp>
        <p:sp>
          <p:nvSpPr>
            <p:cNvPr id="40" name="Freeform 43"/>
            <p:cNvSpPr>
              <a:spLocks/>
            </p:cNvSpPr>
            <p:nvPr/>
          </p:nvSpPr>
          <p:spPr bwMode="auto">
            <a:xfrm>
              <a:off x="1644650" y="2651125"/>
              <a:ext cx="746125" cy="152400"/>
            </a:xfrm>
            <a:custGeom>
              <a:avLst/>
              <a:gdLst>
                <a:gd name="T0" fmla="*/ 0 w 470"/>
                <a:gd name="T1" fmla="*/ 0 h 96"/>
                <a:gd name="T2" fmla="*/ 2147483647 w 470"/>
                <a:gd name="T3" fmla="*/ 2147483647 h 96"/>
                <a:gd name="T4" fmla="*/ 2147483647 w 470"/>
                <a:gd name="T5" fmla="*/ 2147483647 h 96"/>
                <a:gd name="T6" fmla="*/ 2147483647 w 470"/>
                <a:gd name="T7" fmla="*/ 2147483647 h 96"/>
                <a:gd name="T8" fmla="*/ 2147483647 w 470"/>
                <a:gd name="T9" fmla="*/ 2147483647 h 96"/>
                <a:gd name="T10" fmla="*/ 2147483647 w 470"/>
                <a:gd name="T11" fmla="*/ 2147483647 h 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70"/>
                <a:gd name="T19" fmla="*/ 0 h 96"/>
                <a:gd name="T20" fmla="*/ 470 w 470"/>
                <a:gd name="T21" fmla="*/ 96 h 9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70" h="96">
                  <a:moveTo>
                    <a:pt x="0" y="0"/>
                  </a:moveTo>
                  <a:lnTo>
                    <a:pt x="106" y="54"/>
                  </a:lnTo>
                  <a:lnTo>
                    <a:pt x="152" y="44"/>
                  </a:lnTo>
                  <a:lnTo>
                    <a:pt x="270" y="90"/>
                  </a:lnTo>
                  <a:lnTo>
                    <a:pt x="344" y="68"/>
                  </a:lnTo>
                  <a:lnTo>
                    <a:pt x="470" y="96"/>
                  </a:lnTo>
                </a:path>
              </a:pathLst>
            </a:custGeom>
            <a:noFill/>
            <a:ln w="28575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r" eaLnBrk="0" hangingPunct="0"/>
              <a:endParaRPr lang="en-US"/>
            </a:p>
          </p:txBody>
        </p:sp>
        <p:sp>
          <p:nvSpPr>
            <p:cNvPr id="41" name="Freeform 44"/>
            <p:cNvSpPr>
              <a:spLocks/>
            </p:cNvSpPr>
            <p:nvPr/>
          </p:nvSpPr>
          <p:spPr bwMode="auto">
            <a:xfrm>
              <a:off x="1768475" y="2543175"/>
              <a:ext cx="523875" cy="393700"/>
            </a:xfrm>
            <a:custGeom>
              <a:avLst/>
              <a:gdLst>
                <a:gd name="T0" fmla="*/ 0 w 330"/>
                <a:gd name="T1" fmla="*/ 0 h 248"/>
                <a:gd name="T2" fmla="*/ 2147483647 w 330"/>
                <a:gd name="T3" fmla="*/ 2147483647 h 248"/>
                <a:gd name="T4" fmla="*/ 2147483647 w 330"/>
                <a:gd name="T5" fmla="*/ 2147483647 h 248"/>
                <a:gd name="T6" fmla="*/ 2147483647 w 330"/>
                <a:gd name="T7" fmla="*/ 2147483647 h 248"/>
                <a:gd name="T8" fmla="*/ 2147483647 w 330"/>
                <a:gd name="T9" fmla="*/ 2147483647 h 248"/>
                <a:gd name="T10" fmla="*/ 2147483647 w 330"/>
                <a:gd name="T11" fmla="*/ 2147483647 h 2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0"/>
                <a:gd name="T19" fmla="*/ 0 h 248"/>
                <a:gd name="T20" fmla="*/ 330 w 330"/>
                <a:gd name="T21" fmla="*/ 248 h 2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0" h="248">
                  <a:moveTo>
                    <a:pt x="0" y="0"/>
                  </a:moveTo>
                  <a:lnTo>
                    <a:pt x="68" y="46"/>
                  </a:lnTo>
                  <a:lnTo>
                    <a:pt x="78" y="110"/>
                  </a:lnTo>
                  <a:lnTo>
                    <a:pt x="192" y="156"/>
                  </a:lnTo>
                  <a:lnTo>
                    <a:pt x="196" y="202"/>
                  </a:lnTo>
                  <a:lnTo>
                    <a:pt x="330" y="248"/>
                  </a:lnTo>
                </a:path>
              </a:pathLst>
            </a:custGeom>
            <a:noFill/>
            <a:ln w="28575">
              <a:solidFill>
                <a:srgbClr val="3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r" eaLnBrk="0" hangingPunct="0"/>
              <a:endParaRPr lang="en-US"/>
            </a:p>
          </p:txBody>
        </p:sp>
        <p:sp>
          <p:nvSpPr>
            <p:cNvPr id="42" name="Rectangle 45"/>
            <p:cNvSpPr>
              <a:spLocks noChangeArrowheads="1"/>
            </p:cNvSpPr>
            <p:nvPr/>
          </p:nvSpPr>
          <p:spPr bwMode="auto">
            <a:xfrm rot="1511052">
              <a:off x="1911350" y="2698750"/>
              <a:ext cx="150813" cy="92075"/>
            </a:xfrm>
            <a:prstGeom prst="rect">
              <a:avLst/>
            </a:prstGeom>
            <a:solidFill>
              <a:schemeClr val="accent1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r" eaLnBrk="0" hangingPunct="0"/>
              <a:endParaRPr lang="en-US"/>
            </a:p>
          </p:txBody>
        </p:sp>
        <p:sp>
          <p:nvSpPr>
            <p:cNvPr id="43" name="Freeform 46"/>
            <p:cNvSpPr>
              <a:spLocks/>
            </p:cNvSpPr>
            <p:nvPr/>
          </p:nvSpPr>
          <p:spPr bwMode="auto">
            <a:xfrm>
              <a:off x="1692275" y="1778000"/>
              <a:ext cx="723900" cy="174625"/>
            </a:xfrm>
            <a:custGeom>
              <a:avLst/>
              <a:gdLst>
                <a:gd name="T0" fmla="*/ 0 w 456"/>
                <a:gd name="T1" fmla="*/ 2147483647 h 110"/>
                <a:gd name="T2" fmla="*/ 2147483647 w 456"/>
                <a:gd name="T3" fmla="*/ 2147483647 h 110"/>
                <a:gd name="T4" fmla="*/ 2147483647 w 456"/>
                <a:gd name="T5" fmla="*/ 2147483647 h 110"/>
                <a:gd name="T6" fmla="*/ 2147483647 w 456"/>
                <a:gd name="T7" fmla="*/ 2147483647 h 110"/>
                <a:gd name="T8" fmla="*/ 2147483647 w 456"/>
                <a:gd name="T9" fmla="*/ 2147483647 h 110"/>
                <a:gd name="T10" fmla="*/ 2147483647 w 456"/>
                <a:gd name="T11" fmla="*/ 0 h 1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56"/>
                <a:gd name="T19" fmla="*/ 0 h 110"/>
                <a:gd name="T20" fmla="*/ 456 w 456"/>
                <a:gd name="T21" fmla="*/ 110 h 1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56" h="110">
                  <a:moveTo>
                    <a:pt x="0" y="110"/>
                  </a:moveTo>
                  <a:lnTo>
                    <a:pt x="80" y="70"/>
                  </a:lnTo>
                  <a:lnTo>
                    <a:pt x="136" y="68"/>
                  </a:lnTo>
                  <a:lnTo>
                    <a:pt x="296" y="2"/>
                  </a:lnTo>
                  <a:lnTo>
                    <a:pt x="348" y="22"/>
                  </a:lnTo>
                  <a:lnTo>
                    <a:pt x="456" y="0"/>
                  </a:lnTo>
                </a:path>
              </a:pathLst>
            </a:custGeom>
            <a:noFill/>
            <a:ln w="28575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r" eaLnBrk="0" hangingPunct="0"/>
              <a:endParaRPr lang="en-US"/>
            </a:p>
          </p:txBody>
        </p:sp>
        <p:sp>
          <p:nvSpPr>
            <p:cNvPr id="44" name="Freeform 47"/>
            <p:cNvSpPr>
              <a:spLocks/>
            </p:cNvSpPr>
            <p:nvPr/>
          </p:nvSpPr>
          <p:spPr bwMode="auto">
            <a:xfrm>
              <a:off x="1812925" y="1679575"/>
              <a:ext cx="511175" cy="323850"/>
            </a:xfrm>
            <a:custGeom>
              <a:avLst/>
              <a:gdLst>
                <a:gd name="T0" fmla="*/ 0 w 322"/>
                <a:gd name="T1" fmla="*/ 2147483647 h 204"/>
                <a:gd name="T2" fmla="*/ 2147483647 w 322"/>
                <a:gd name="T3" fmla="*/ 2147483647 h 204"/>
                <a:gd name="T4" fmla="*/ 2147483647 w 322"/>
                <a:gd name="T5" fmla="*/ 2147483647 h 204"/>
                <a:gd name="T6" fmla="*/ 2147483647 w 322"/>
                <a:gd name="T7" fmla="*/ 2147483647 h 204"/>
                <a:gd name="T8" fmla="*/ 2147483647 w 322"/>
                <a:gd name="T9" fmla="*/ 2147483647 h 204"/>
                <a:gd name="T10" fmla="*/ 2147483647 w 322"/>
                <a:gd name="T11" fmla="*/ 0 h 2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2"/>
                <a:gd name="T19" fmla="*/ 0 h 204"/>
                <a:gd name="T20" fmla="*/ 322 w 322"/>
                <a:gd name="T21" fmla="*/ 204 h 20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2" h="204">
                  <a:moveTo>
                    <a:pt x="0" y="204"/>
                  </a:moveTo>
                  <a:lnTo>
                    <a:pt x="58" y="164"/>
                  </a:lnTo>
                  <a:lnTo>
                    <a:pt x="58" y="130"/>
                  </a:lnTo>
                  <a:lnTo>
                    <a:pt x="218" y="66"/>
                  </a:lnTo>
                  <a:lnTo>
                    <a:pt x="222" y="30"/>
                  </a:lnTo>
                  <a:lnTo>
                    <a:pt x="322" y="0"/>
                  </a:lnTo>
                </a:path>
              </a:pathLst>
            </a:custGeom>
            <a:noFill/>
            <a:ln w="28575">
              <a:solidFill>
                <a:srgbClr val="3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r" eaLnBrk="0" hangingPunct="0"/>
              <a:endParaRPr lang="en-US"/>
            </a:p>
          </p:txBody>
        </p:sp>
        <p:sp>
          <p:nvSpPr>
            <p:cNvPr id="45" name="Rectangle 48"/>
            <p:cNvSpPr>
              <a:spLocks noChangeArrowheads="1"/>
            </p:cNvSpPr>
            <p:nvPr/>
          </p:nvSpPr>
          <p:spPr bwMode="auto">
            <a:xfrm rot="-1277282">
              <a:off x="1971675" y="1781175"/>
              <a:ext cx="150813" cy="92075"/>
            </a:xfrm>
            <a:prstGeom prst="rect">
              <a:avLst/>
            </a:prstGeom>
            <a:solidFill>
              <a:schemeClr val="accent1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r" eaLnBrk="0" hangingPunct="0"/>
              <a:endParaRPr lang="en-US"/>
            </a:p>
          </p:txBody>
        </p:sp>
        <p:sp>
          <p:nvSpPr>
            <p:cNvPr id="46" name="Freeform 49"/>
            <p:cNvSpPr>
              <a:spLocks/>
            </p:cNvSpPr>
            <p:nvPr/>
          </p:nvSpPr>
          <p:spPr bwMode="auto">
            <a:xfrm>
              <a:off x="6175375" y="1681163"/>
              <a:ext cx="501650" cy="312737"/>
            </a:xfrm>
            <a:custGeom>
              <a:avLst/>
              <a:gdLst>
                <a:gd name="T0" fmla="*/ 0 w 316"/>
                <a:gd name="T1" fmla="*/ 0 h 197"/>
                <a:gd name="T2" fmla="*/ 2147483647 w 316"/>
                <a:gd name="T3" fmla="*/ 2147483647 h 197"/>
                <a:gd name="T4" fmla="*/ 2147483647 w 316"/>
                <a:gd name="T5" fmla="*/ 2147483647 h 197"/>
                <a:gd name="T6" fmla="*/ 2147483647 w 316"/>
                <a:gd name="T7" fmla="*/ 2147483647 h 197"/>
                <a:gd name="T8" fmla="*/ 2147483647 w 316"/>
                <a:gd name="T9" fmla="*/ 2147483647 h 197"/>
                <a:gd name="T10" fmla="*/ 2147483647 w 316"/>
                <a:gd name="T11" fmla="*/ 2147483647 h 1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6"/>
                <a:gd name="T19" fmla="*/ 0 h 197"/>
                <a:gd name="T20" fmla="*/ 316 w 316"/>
                <a:gd name="T21" fmla="*/ 197 h 1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6" h="197">
                  <a:moveTo>
                    <a:pt x="0" y="0"/>
                  </a:moveTo>
                  <a:lnTo>
                    <a:pt x="75" y="24"/>
                  </a:lnTo>
                  <a:lnTo>
                    <a:pt x="87" y="57"/>
                  </a:lnTo>
                  <a:lnTo>
                    <a:pt x="264" y="125"/>
                  </a:lnTo>
                  <a:lnTo>
                    <a:pt x="262" y="164"/>
                  </a:lnTo>
                  <a:lnTo>
                    <a:pt x="316" y="197"/>
                  </a:lnTo>
                </a:path>
              </a:pathLst>
            </a:custGeom>
            <a:noFill/>
            <a:ln w="28575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r" eaLnBrk="0" hangingPunct="0"/>
              <a:endParaRPr lang="en-US"/>
            </a:p>
          </p:txBody>
        </p:sp>
        <p:sp>
          <p:nvSpPr>
            <p:cNvPr id="47" name="Freeform 50"/>
            <p:cNvSpPr>
              <a:spLocks/>
            </p:cNvSpPr>
            <p:nvPr/>
          </p:nvSpPr>
          <p:spPr bwMode="auto">
            <a:xfrm>
              <a:off x="6156325" y="2646363"/>
              <a:ext cx="711200" cy="158750"/>
            </a:xfrm>
            <a:custGeom>
              <a:avLst/>
              <a:gdLst>
                <a:gd name="T0" fmla="*/ 0 w 448"/>
                <a:gd name="T1" fmla="*/ 2147483647 h 99"/>
                <a:gd name="T2" fmla="*/ 2147483647 w 448"/>
                <a:gd name="T3" fmla="*/ 2147483647 h 99"/>
                <a:gd name="T4" fmla="*/ 2147483647 w 448"/>
                <a:gd name="T5" fmla="*/ 2147483647 h 99"/>
                <a:gd name="T6" fmla="*/ 2147483647 w 448"/>
                <a:gd name="T7" fmla="*/ 2147483647 h 99"/>
                <a:gd name="T8" fmla="*/ 2147483647 w 448"/>
                <a:gd name="T9" fmla="*/ 2147483647 h 99"/>
                <a:gd name="T10" fmla="*/ 2147483647 w 448"/>
                <a:gd name="T11" fmla="*/ 0 h 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8"/>
                <a:gd name="T19" fmla="*/ 0 h 99"/>
                <a:gd name="T20" fmla="*/ 448 w 448"/>
                <a:gd name="T21" fmla="*/ 99 h 9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8" h="99">
                  <a:moveTo>
                    <a:pt x="0" y="91"/>
                  </a:moveTo>
                  <a:lnTo>
                    <a:pt x="93" y="72"/>
                  </a:lnTo>
                  <a:lnTo>
                    <a:pt x="141" y="99"/>
                  </a:lnTo>
                  <a:lnTo>
                    <a:pt x="304" y="33"/>
                  </a:lnTo>
                  <a:lnTo>
                    <a:pt x="354" y="51"/>
                  </a:lnTo>
                  <a:lnTo>
                    <a:pt x="448" y="0"/>
                  </a:lnTo>
                </a:path>
              </a:pathLst>
            </a:custGeom>
            <a:noFill/>
            <a:ln w="28575">
              <a:solidFill>
                <a:srgbClr val="3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r" eaLnBrk="0" hangingPunct="0"/>
              <a:endParaRPr lang="en-US"/>
            </a:p>
          </p:txBody>
        </p:sp>
        <p:sp>
          <p:nvSpPr>
            <p:cNvPr id="48" name="Freeform 51"/>
            <p:cNvSpPr>
              <a:spLocks/>
            </p:cNvSpPr>
            <p:nvPr/>
          </p:nvSpPr>
          <p:spPr bwMode="auto">
            <a:xfrm>
              <a:off x="6084888" y="1774825"/>
              <a:ext cx="712787" cy="160338"/>
            </a:xfrm>
            <a:custGeom>
              <a:avLst/>
              <a:gdLst>
                <a:gd name="T0" fmla="*/ 0 w 450"/>
                <a:gd name="T1" fmla="*/ 0 h 96"/>
                <a:gd name="T2" fmla="*/ 2147483647 w 450"/>
                <a:gd name="T3" fmla="*/ 2147483647 h 96"/>
                <a:gd name="T4" fmla="*/ 2147483647 w 450"/>
                <a:gd name="T5" fmla="*/ 0 h 96"/>
                <a:gd name="T6" fmla="*/ 2147483647 w 450"/>
                <a:gd name="T7" fmla="*/ 2147483647 h 96"/>
                <a:gd name="T8" fmla="*/ 2147483647 w 450"/>
                <a:gd name="T9" fmla="*/ 2147483647 h 96"/>
                <a:gd name="T10" fmla="*/ 2147483647 w 450"/>
                <a:gd name="T11" fmla="*/ 2147483647 h 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50"/>
                <a:gd name="T19" fmla="*/ 0 h 96"/>
                <a:gd name="T20" fmla="*/ 450 w 450"/>
                <a:gd name="T21" fmla="*/ 96 h 9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50" h="96">
                  <a:moveTo>
                    <a:pt x="0" y="0"/>
                  </a:moveTo>
                  <a:lnTo>
                    <a:pt x="84" y="19"/>
                  </a:lnTo>
                  <a:lnTo>
                    <a:pt x="147" y="0"/>
                  </a:lnTo>
                  <a:lnTo>
                    <a:pt x="319" y="66"/>
                  </a:lnTo>
                  <a:lnTo>
                    <a:pt x="379" y="57"/>
                  </a:lnTo>
                  <a:lnTo>
                    <a:pt x="450" y="96"/>
                  </a:lnTo>
                </a:path>
              </a:pathLst>
            </a:custGeom>
            <a:noFill/>
            <a:ln w="28575">
              <a:solidFill>
                <a:srgbClr val="3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r" eaLnBrk="0" hangingPunct="0"/>
              <a:endParaRPr lang="en-US"/>
            </a:p>
          </p:txBody>
        </p:sp>
        <p:sp>
          <p:nvSpPr>
            <p:cNvPr id="49" name="Rectangle 52"/>
            <p:cNvSpPr>
              <a:spLocks noChangeArrowheads="1"/>
            </p:cNvSpPr>
            <p:nvPr/>
          </p:nvSpPr>
          <p:spPr bwMode="auto">
            <a:xfrm rot="1511052">
              <a:off x="6383338" y="1779588"/>
              <a:ext cx="150812" cy="92075"/>
            </a:xfrm>
            <a:prstGeom prst="rect">
              <a:avLst/>
            </a:prstGeom>
            <a:solidFill>
              <a:schemeClr val="accent1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r" eaLnBrk="0" hangingPunct="0"/>
              <a:endParaRPr lang="en-US"/>
            </a:p>
          </p:txBody>
        </p:sp>
        <p:sp>
          <p:nvSpPr>
            <p:cNvPr id="50" name="Oval 53"/>
            <p:cNvSpPr>
              <a:spLocks noChangeArrowheads="1"/>
            </p:cNvSpPr>
            <p:nvPr/>
          </p:nvSpPr>
          <p:spPr bwMode="auto">
            <a:xfrm rot="93880">
              <a:off x="4459288" y="3089275"/>
              <a:ext cx="228600" cy="127000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/>
            </a:p>
          </p:txBody>
        </p:sp>
        <p:sp>
          <p:nvSpPr>
            <p:cNvPr id="51" name="AutoShape 54"/>
            <p:cNvSpPr>
              <a:spLocks noChangeArrowheads="1"/>
            </p:cNvSpPr>
            <p:nvPr/>
          </p:nvSpPr>
          <p:spPr bwMode="auto">
            <a:xfrm rot="245893">
              <a:off x="4516438" y="3106738"/>
              <a:ext cx="131762" cy="92075"/>
            </a:xfrm>
            <a:prstGeom prst="curvedDownArrow">
              <a:avLst>
                <a:gd name="adj1" fmla="val 28621"/>
                <a:gd name="adj2" fmla="val 57241"/>
                <a:gd name="adj3" fmla="val 42009"/>
              </a:avLst>
            </a:prstGeom>
            <a:solidFill>
              <a:srgbClr val="FFFF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/>
            </a:p>
          </p:txBody>
        </p:sp>
        <p:sp>
          <p:nvSpPr>
            <p:cNvPr id="52" name="Oval 55"/>
            <p:cNvSpPr>
              <a:spLocks noChangeArrowheads="1"/>
            </p:cNvSpPr>
            <p:nvPr/>
          </p:nvSpPr>
          <p:spPr bwMode="auto">
            <a:xfrm rot="-205518">
              <a:off x="4451350" y="2947988"/>
              <a:ext cx="228600" cy="127000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/>
            </a:p>
          </p:txBody>
        </p:sp>
        <p:sp>
          <p:nvSpPr>
            <p:cNvPr id="53" name="AutoShape 56"/>
            <p:cNvSpPr>
              <a:spLocks noChangeArrowheads="1"/>
            </p:cNvSpPr>
            <p:nvPr/>
          </p:nvSpPr>
          <p:spPr bwMode="auto">
            <a:xfrm rot="-53504">
              <a:off x="4508500" y="2959100"/>
              <a:ext cx="131763" cy="92075"/>
            </a:xfrm>
            <a:prstGeom prst="curvedDownArrow">
              <a:avLst>
                <a:gd name="adj1" fmla="val 28621"/>
                <a:gd name="adj2" fmla="val 57242"/>
                <a:gd name="adj3" fmla="val 42009"/>
              </a:avLst>
            </a:prstGeom>
            <a:solidFill>
              <a:srgbClr val="FFFF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/>
            </a:p>
          </p:txBody>
        </p:sp>
        <p:sp>
          <p:nvSpPr>
            <p:cNvPr id="54" name="Oval 57"/>
            <p:cNvSpPr>
              <a:spLocks noChangeArrowheads="1"/>
            </p:cNvSpPr>
            <p:nvPr/>
          </p:nvSpPr>
          <p:spPr bwMode="auto">
            <a:xfrm rot="-205518">
              <a:off x="3802063" y="3086100"/>
              <a:ext cx="228600" cy="127000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/>
            </a:p>
          </p:txBody>
        </p:sp>
        <p:sp>
          <p:nvSpPr>
            <p:cNvPr id="55" name="AutoShape 58"/>
            <p:cNvSpPr>
              <a:spLocks noChangeArrowheads="1"/>
            </p:cNvSpPr>
            <p:nvPr/>
          </p:nvSpPr>
          <p:spPr bwMode="auto">
            <a:xfrm rot="-53504">
              <a:off x="3859213" y="3097213"/>
              <a:ext cx="131762" cy="92075"/>
            </a:xfrm>
            <a:prstGeom prst="curvedDownArrow">
              <a:avLst>
                <a:gd name="adj1" fmla="val 28621"/>
                <a:gd name="adj2" fmla="val 57241"/>
                <a:gd name="adj3" fmla="val 42009"/>
              </a:avLst>
            </a:prstGeom>
            <a:solidFill>
              <a:srgbClr val="FFFF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/>
            </a:p>
          </p:txBody>
        </p:sp>
        <p:sp>
          <p:nvSpPr>
            <p:cNvPr id="56" name="Oval 59"/>
            <p:cNvSpPr>
              <a:spLocks noChangeArrowheads="1"/>
            </p:cNvSpPr>
            <p:nvPr/>
          </p:nvSpPr>
          <p:spPr bwMode="auto">
            <a:xfrm rot="93880">
              <a:off x="3795713" y="2944813"/>
              <a:ext cx="228600" cy="127000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/>
            </a:p>
          </p:txBody>
        </p:sp>
        <p:sp>
          <p:nvSpPr>
            <p:cNvPr id="57" name="AutoShape 60"/>
            <p:cNvSpPr>
              <a:spLocks noChangeArrowheads="1"/>
            </p:cNvSpPr>
            <p:nvPr/>
          </p:nvSpPr>
          <p:spPr bwMode="auto">
            <a:xfrm rot="245893">
              <a:off x="3852863" y="2962275"/>
              <a:ext cx="131762" cy="92075"/>
            </a:xfrm>
            <a:prstGeom prst="curvedDownArrow">
              <a:avLst>
                <a:gd name="adj1" fmla="val 28621"/>
                <a:gd name="adj2" fmla="val 57241"/>
                <a:gd name="adj3" fmla="val 42009"/>
              </a:avLst>
            </a:prstGeom>
            <a:solidFill>
              <a:srgbClr val="FFFF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/>
            </a:p>
          </p:txBody>
        </p:sp>
        <p:sp>
          <p:nvSpPr>
            <p:cNvPr id="58" name="Oval 61"/>
            <p:cNvSpPr>
              <a:spLocks noChangeArrowheads="1"/>
            </p:cNvSpPr>
            <p:nvPr/>
          </p:nvSpPr>
          <p:spPr bwMode="auto">
            <a:xfrm rot="814006">
              <a:off x="2219325" y="2730500"/>
              <a:ext cx="228600" cy="127000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/>
            </a:p>
          </p:txBody>
        </p:sp>
        <p:sp>
          <p:nvSpPr>
            <p:cNvPr id="59" name="AutoShape 62"/>
            <p:cNvSpPr>
              <a:spLocks noChangeArrowheads="1"/>
            </p:cNvSpPr>
            <p:nvPr/>
          </p:nvSpPr>
          <p:spPr bwMode="auto">
            <a:xfrm rot="966021">
              <a:off x="2274888" y="2749550"/>
              <a:ext cx="131762" cy="92075"/>
            </a:xfrm>
            <a:prstGeom prst="curvedDownArrow">
              <a:avLst>
                <a:gd name="adj1" fmla="val 28621"/>
                <a:gd name="adj2" fmla="val 57241"/>
                <a:gd name="adj3" fmla="val 42009"/>
              </a:avLst>
            </a:prstGeom>
            <a:solidFill>
              <a:srgbClr val="FFFF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/>
            </a:p>
          </p:txBody>
        </p:sp>
        <p:sp>
          <p:nvSpPr>
            <p:cNvPr id="60" name="Oval 63"/>
            <p:cNvSpPr>
              <a:spLocks noChangeArrowheads="1"/>
            </p:cNvSpPr>
            <p:nvPr/>
          </p:nvSpPr>
          <p:spPr bwMode="auto">
            <a:xfrm rot="1050912">
              <a:off x="2105025" y="2847975"/>
              <a:ext cx="228600" cy="127000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/>
            </a:p>
          </p:txBody>
        </p:sp>
        <p:sp>
          <p:nvSpPr>
            <p:cNvPr id="61" name="AutoShape 64"/>
            <p:cNvSpPr>
              <a:spLocks noChangeArrowheads="1"/>
            </p:cNvSpPr>
            <p:nvPr/>
          </p:nvSpPr>
          <p:spPr bwMode="auto">
            <a:xfrm rot="1202926">
              <a:off x="2163763" y="2862263"/>
              <a:ext cx="131762" cy="92075"/>
            </a:xfrm>
            <a:prstGeom prst="curvedDownArrow">
              <a:avLst>
                <a:gd name="adj1" fmla="val 28621"/>
                <a:gd name="adj2" fmla="val 57241"/>
                <a:gd name="adj3" fmla="val 42009"/>
              </a:avLst>
            </a:prstGeom>
            <a:solidFill>
              <a:srgbClr val="FFFF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/>
            </a:p>
          </p:txBody>
        </p:sp>
        <p:sp>
          <p:nvSpPr>
            <p:cNvPr id="62" name="Oval 65"/>
            <p:cNvSpPr>
              <a:spLocks noChangeArrowheads="1"/>
            </p:cNvSpPr>
            <p:nvPr/>
          </p:nvSpPr>
          <p:spPr bwMode="auto">
            <a:xfrm rot="1911330">
              <a:off x="1655763" y="2473325"/>
              <a:ext cx="228600" cy="127000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/>
            </a:p>
          </p:txBody>
        </p:sp>
        <p:sp>
          <p:nvSpPr>
            <p:cNvPr id="63" name="AutoShape 66"/>
            <p:cNvSpPr>
              <a:spLocks noChangeArrowheads="1"/>
            </p:cNvSpPr>
            <p:nvPr/>
          </p:nvSpPr>
          <p:spPr bwMode="auto">
            <a:xfrm rot="2063342">
              <a:off x="1714500" y="2490788"/>
              <a:ext cx="131763" cy="92075"/>
            </a:xfrm>
            <a:prstGeom prst="curvedDownArrow">
              <a:avLst>
                <a:gd name="adj1" fmla="val 28621"/>
                <a:gd name="adj2" fmla="val 57242"/>
                <a:gd name="adj3" fmla="val 42009"/>
              </a:avLst>
            </a:prstGeom>
            <a:solidFill>
              <a:srgbClr val="FFFF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/>
            </a:p>
          </p:txBody>
        </p:sp>
        <p:sp>
          <p:nvSpPr>
            <p:cNvPr id="64" name="Oval 67"/>
            <p:cNvSpPr>
              <a:spLocks noChangeArrowheads="1"/>
            </p:cNvSpPr>
            <p:nvPr/>
          </p:nvSpPr>
          <p:spPr bwMode="auto">
            <a:xfrm rot="1594986">
              <a:off x="1555750" y="2584450"/>
              <a:ext cx="228600" cy="127000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/>
            </a:p>
          </p:txBody>
        </p:sp>
        <p:sp>
          <p:nvSpPr>
            <p:cNvPr id="65" name="AutoShape 68"/>
            <p:cNvSpPr>
              <a:spLocks noChangeArrowheads="1"/>
            </p:cNvSpPr>
            <p:nvPr/>
          </p:nvSpPr>
          <p:spPr bwMode="auto">
            <a:xfrm rot="1746998">
              <a:off x="1611313" y="2605088"/>
              <a:ext cx="131762" cy="92075"/>
            </a:xfrm>
            <a:prstGeom prst="curvedDownArrow">
              <a:avLst>
                <a:gd name="adj1" fmla="val 28621"/>
                <a:gd name="adj2" fmla="val 57241"/>
                <a:gd name="adj3" fmla="val 42009"/>
              </a:avLst>
            </a:prstGeom>
            <a:solidFill>
              <a:srgbClr val="FFFF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/>
            </a:p>
          </p:txBody>
        </p:sp>
        <p:sp>
          <p:nvSpPr>
            <p:cNvPr id="66" name="Oval 69"/>
            <p:cNvSpPr>
              <a:spLocks noChangeArrowheads="1"/>
            </p:cNvSpPr>
            <p:nvPr/>
          </p:nvSpPr>
          <p:spPr bwMode="auto">
            <a:xfrm rot="-2650724">
              <a:off x="1441450" y="1985963"/>
              <a:ext cx="228600" cy="127000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/>
            </a:p>
          </p:txBody>
        </p:sp>
        <p:sp>
          <p:nvSpPr>
            <p:cNvPr id="67" name="AutoShape 70"/>
            <p:cNvSpPr>
              <a:spLocks noChangeArrowheads="1"/>
            </p:cNvSpPr>
            <p:nvPr/>
          </p:nvSpPr>
          <p:spPr bwMode="auto">
            <a:xfrm rot="-2498712">
              <a:off x="1495425" y="1995488"/>
              <a:ext cx="131763" cy="92075"/>
            </a:xfrm>
            <a:prstGeom prst="curvedDownArrow">
              <a:avLst>
                <a:gd name="adj1" fmla="val 28621"/>
                <a:gd name="adj2" fmla="val 57242"/>
                <a:gd name="adj3" fmla="val 42009"/>
              </a:avLst>
            </a:prstGeom>
            <a:solidFill>
              <a:srgbClr val="FFFF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/>
            </a:p>
          </p:txBody>
        </p:sp>
        <p:sp>
          <p:nvSpPr>
            <p:cNvPr id="68" name="Oval 71"/>
            <p:cNvSpPr>
              <a:spLocks noChangeArrowheads="1"/>
            </p:cNvSpPr>
            <p:nvPr/>
          </p:nvSpPr>
          <p:spPr bwMode="auto">
            <a:xfrm rot="-2719334">
              <a:off x="1593850" y="2033588"/>
              <a:ext cx="228600" cy="127000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/>
            </a:p>
          </p:txBody>
        </p:sp>
        <p:sp>
          <p:nvSpPr>
            <p:cNvPr id="69" name="AutoShape 72"/>
            <p:cNvSpPr>
              <a:spLocks noChangeArrowheads="1"/>
            </p:cNvSpPr>
            <p:nvPr/>
          </p:nvSpPr>
          <p:spPr bwMode="auto">
            <a:xfrm rot="-2567322">
              <a:off x="1643063" y="2039938"/>
              <a:ext cx="131762" cy="92075"/>
            </a:xfrm>
            <a:prstGeom prst="curvedDownArrow">
              <a:avLst>
                <a:gd name="adj1" fmla="val 28621"/>
                <a:gd name="adj2" fmla="val 57241"/>
                <a:gd name="adj3" fmla="val 42009"/>
              </a:avLst>
            </a:prstGeom>
            <a:solidFill>
              <a:srgbClr val="FFFF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/>
            </a:p>
          </p:txBody>
        </p:sp>
        <p:sp>
          <p:nvSpPr>
            <p:cNvPr id="70" name="Oval 73"/>
            <p:cNvSpPr>
              <a:spLocks noChangeArrowheads="1"/>
            </p:cNvSpPr>
            <p:nvPr/>
          </p:nvSpPr>
          <p:spPr bwMode="auto">
            <a:xfrm rot="-2875454">
              <a:off x="6865938" y="2468563"/>
              <a:ext cx="228600" cy="127000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/>
            </a:p>
          </p:txBody>
        </p:sp>
        <p:sp>
          <p:nvSpPr>
            <p:cNvPr id="71" name="AutoShape 74"/>
            <p:cNvSpPr>
              <a:spLocks noChangeArrowheads="1"/>
            </p:cNvSpPr>
            <p:nvPr/>
          </p:nvSpPr>
          <p:spPr bwMode="auto">
            <a:xfrm rot="-2723441">
              <a:off x="6915945" y="2472531"/>
              <a:ext cx="131762" cy="92075"/>
            </a:xfrm>
            <a:prstGeom prst="curvedDownArrow">
              <a:avLst>
                <a:gd name="adj1" fmla="val 28621"/>
                <a:gd name="adj2" fmla="val 57241"/>
                <a:gd name="adj3" fmla="val 42009"/>
              </a:avLst>
            </a:prstGeom>
            <a:solidFill>
              <a:srgbClr val="FFFF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/>
            </a:p>
          </p:txBody>
        </p:sp>
        <p:sp>
          <p:nvSpPr>
            <p:cNvPr id="72" name="Oval 75"/>
            <p:cNvSpPr>
              <a:spLocks noChangeArrowheads="1"/>
            </p:cNvSpPr>
            <p:nvPr/>
          </p:nvSpPr>
          <p:spPr bwMode="auto">
            <a:xfrm rot="-2682010">
              <a:off x="6670675" y="2409825"/>
              <a:ext cx="228600" cy="127000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/>
            </a:p>
          </p:txBody>
        </p:sp>
        <p:sp>
          <p:nvSpPr>
            <p:cNvPr id="73" name="AutoShape 76"/>
            <p:cNvSpPr>
              <a:spLocks noChangeArrowheads="1"/>
            </p:cNvSpPr>
            <p:nvPr/>
          </p:nvSpPr>
          <p:spPr bwMode="auto">
            <a:xfrm rot="-2529997">
              <a:off x="6724650" y="2419350"/>
              <a:ext cx="131763" cy="92075"/>
            </a:xfrm>
            <a:prstGeom prst="curvedDownArrow">
              <a:avLst>
                <a:gd name="adj1" fmla="val 28621"/>
                <a:gd name="adj2" fmla="val 57242"/>
                <a:gd name="adj3" fmla="val 42009"/>
              </a:avLst>
            </a:prstGeom>
            <a:solidFill>
              <a:srgbClr val="FFFF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/>
            </a:p>
          </p:txBody>
        </p:sp>
        <p:sp>
          <p:nvSpPr>
            <p:cNvPr id="74" name="Freeform 77"/>
            <p:cNvSpPr>
              <a:spLocks/>
            </p:cNvSpPr>
            <p:nvPr/>
          </p:nvSpPr>
          <p:spPr bwMode="auto">
            <a:xfrm>
              <a:off x="2514600" y="4110038"/>
              <a:ext cx="280988" cy="141287"/>
            </a:xfrm>
            <a:custGeom>
              <a:avLst/>
              <a:gdLst>
                <a:gd name="T0" fmla="*/ 2147483647 w 177"/>
                <a:gd name="T1" fmla="*/ 0 h 89"/>
                <a:gd name="T2" fmla="*/ 2147483647 w 177"/>
                <a:gd name="T3" fmla="*/ 2147483647 h 89"/>
                <a:gd name="T4" fmla="*/ 2147483647 w 177"/>
                <a:gd name="T5" fmla="*/ 2147483647 h 89"/>
                <a:gd name="T6" fmla="*/ 0 w 177"/>
                <a:gd name="T7" fmla="*/ 2147483647 h 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7"/>
                <a:gd name="T13" fmla="*/ 0 h 89"/>
                <a:gd name="T14" fmla="*/ 177 w 177"/>
                <a:gd name="T15" fmla="*/ 89 h 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7" h="89">
                  <a:moveTo>
                    <a:pt x="177" y="0"/>
                  </a:moveTo>
                  <a:lnTo>
                    <a:pt x="138" y="44"/>
                  </a:lnTo>
                  <a:lnTo>
                    <a:pt x="155" y="89"/>
                  </a:lnTo>
                  <a:lnTo>
                    <a:pt x="0" y="36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r" eaLnBrk="0" hangingPunct="0"/>
              <a:endParaRPr lang="en-US"/>
            </a:p>
          </p:txBody>
        </p:sp>
        <p:sp>
          <p:nvSpPr>
            <p:cNvPr id="75" name="Line 78"/>
            <p:cNvSpPr>
              <a:spLocks noChangeShapeType="1"/>
            </p:cNvSpPr>
            <p:nvPr/>
          </p:nvSpPr>
          <p:spPr bwMode="auto">
            <a:xfrm>
              <a:off x="1701800" y="3886200"/>
              <a:ext cx="200025" cy="635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Freeform 79"/>
            <p:cNvSpPr>
              <a:spLocks/>
            </p:cNvSpPr>
            <p:nvPr/>
          </p:nvSpPr>
          <p:spPr bwMode="auto">
            <a:xfrm>
              <a:off x="1646238" y="3927475"/>
              <a:ext cx="163512" cy="144463"/>
            </a:xfrm>
            <a:custGeom>
              <a:avLst/>
              <a:gdLst>
                <a:gd name="T0" fmla="*/ 0 w 103"/>
                <a:gd name="T1" fmla="*/ 2147483647 h 91"/>
                <a:gd name="T2" fmla="*/ 2147483647 w 103"/>
                <a:gd name="T3" fmla="*/ 2147483647 h 91"/>
                <a:gd name="T4" fmla="*/ 2147483647 w 103"/>
                <a:gd name="T5" fmla="*/ 0 h 91"/>
                <a:gd name="T6" fmla="*/ 0 60000 65536"/>
                <a:gd name="T7" fmla="*/ 0 60000 65536"/>
                <a:gd name="T8" fmla="*/ 0 60000 65536"/>
                <a:gd name="T9" fmla="*/ 0 w 103"/>
                <a:gd name="T10" fmla="*/ 0 h 91"/>
                <a:gd name="T11" fmla="*/ 103 w 103"/>
                <a:gd name="T12" fmla="*/ 91 h 9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3" h="91">
                  <a:moveTo>
                    <a:pt x="0" y="67"/>
                  </a:moveTo>
                  <a:lnTo>
                    <a:pt x="73" y="91"/>
                  </a:lnTo>
                  <a:lnTo>
                    <a:pt x="103" y="0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r" eaLnBrk="0" hangingPunct="0"/>
              <a:endParaRPr lang="en-US"/>
            </a:p>
          </p:txBody>
        </p:sp>
        <p:sp>
          <p:nvSpPr>
            <p:cNvPr id="77" name="Freeform 80"/>
            <p:cNvSpPr>
              <a:spLocks/>
            </p:cNvSpPr>
            <p:nvPr/>
          </p:nvSpPr>
          <p:spPr bwMode="auto">
            <a:xfrm>
              <a:off x="3067050" y="4067175"/>
              <a:ext cx="80963" cy="266700"/>
            </a:xfrm>
            <a:custGeom>
              <a:avLst/>
              <a:gdLst>
                <a:gd name="T0" fmla="*/ 2147483647 w 54"/>
                <a:gd name="T1" fmla="*/ 0 h 168"/>
                <a:gd name="T2" fmla="*/ 2147483647 w 54"/>
                <a:gd name="T3" fmla="*/ 2147483647 h 168"/>
                <a:gd name="T4" fmla="*/ 0 w 54"/>
                <a:gd name="T5" fmla="*/ 2147483647 h 168"/>
                <a:gd name="T6" fmla="*/ 0 60000 65536"/>
                <a:gd name="T7" fmla="*/ 0 60000 65536"/>
                <a:gd name="T8" fmla="*/ 0 60000 65536"/>
                <a:gd name="T9" fmla="*/ 0 w 54"/>
                <a:gd name="T10" fmla="*/ 0 h 168"/>
                <a:gd name="T11" fmla="*/ 54 w 54"/>
                <a:gd name="T12" fmla="*/ 168 h 1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4" h="168">
                  <a:moveTo>
                    <a:pt x="9" y="0"/>
                  </a:moveTo>
                  <a:lnTo>
                    <a:pt x="54" y="54"/>
                  </a:lnTo>
                  <a:lnTo>
                    <a:pt x="0" y="168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r" eaLnBrk="0" hangingPunct="0"/>
              <a:endParaRPr lang="en-US"/>
            </a:p>
          </p:txBody>
        </p:sp>
        <p:sp>
          <p:nvSpPr>
            <p:cNvPr id="78" name="Oval 81"/>
            <p:cNvSpPr>
              <a:spLocks noChangeArrowheads="1"/>
            </p:cNvSpPr>
            <p:nvPr/>
          </p:nvSpPr>
          <p:spPr bwMode="auto">
            <a:xfrm>
              <a:off x="2795588" y="4043363"/>
              <a:ext cx="322262" cy="17145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r" eaLnBrk="0" hangingPunct="0"/>
              <a:endParaRPr lang="en-US"/>
            </a:p>
          </p:txBody>
        </p:sp>
        <p:sp>
          <p:nvSpPr>
            <p:cNvPr id="79" name="Freeform 82"/>
            <p:cNvSpPr>
              <a:spLocks/>
            </p:cNvSpPr>
            <p:nvPr/>
          </p:nvSpPr>
          <p:spPr bwMode="auto">
            <a:xfrm>
              <a:off x="4252913" y="3614738"/>
              <a:ext cx="385762" cy="600075"/>
            </a:xfrm>
            <a:custGeom>
              <a:avLst/>
              <a:gdLst>
                <a:gd name="T0" fmla="*/ 2147483647 w 243"/>
                <a:gd name="T1" fmla="*/ 2147483647 h 378"/>
                <a:gd name="T2" fmla="*/ 2147483647 w 243"/>
                <a:gd name="T3" fmla="*/ 2147483647 h 378"/>
                <a:gd name="T4" fmla="*/ 2147483647 w 243"/>
                <a:gd name="T5" fmla="*/ 2147483647 h 378"/>
                <a:gd name="T6" fmla="*/ 0 w 243"/>
                <a:gd name="T7" fmla="*/ 0 h 37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3"/>
                <a:gd name="T13" fmla="*/ 0 h 378"/>
                <a:gd name="T14" fmla="*/ 243 w 243"/>
                <a:gd name="T15" fmla="*/ 378 h 37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3" h="378">
                  <a:moveTo>
                    <a:pt x="243" y="378"/>
                  </a:moveTo>
                  <a:lnTo>
                    <a:pt x="90" y="252"/>
                  </a:lnTo>
                  <a:lnTo>
                    <a:pt x="42" y="180"/>
                  </a:ln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r" eaLnBrk="0" hangingPunct="0"/>
              <a:endParaRPr lang="en-US"/>
            </a:p>
          </p:txBody>
        </p:sp>
        <p:sp>
          <p:nvSpPr>
            <p:cNvPr id="80" name="Rectangle 83"/>
            <p:cNvSpPr>
              <a:spLocks noChangeArrowheads="1"/>
            </p:cNvSpPr>
            <p:nvPr/>
          </p:nvSpPr>
          <p:spPr bwMode="auto">
            <a:xfrm rot="1147844">
              <a:off x="1470025" y="3951288"/>
              <a:ext cx="180975" cy="1095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/>
            </a:p>
          </p:txBody>
        </p:sp>
        <p:sp>
          <p:nvSpPr>
            <p:cNvPr id="81" name="Rectangle 84"/>
            <p:cNvSpPr>
              <a:spLocks noChangeArrowheads="1"/>
            </p:cNvSpPr>
            <p:nvPr/>
          </p:nvSpPr>
          <p:spPr bwMode="auto">
            <a:xfrm rot="1147844">
              <a:off x="1524000" y="3802063"/>
              <a:ext cx="180975" cy="1095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/>
            </a:p>
          </p:txBody>
        </p:sp>
        <p:sp>
          <p:nvSpPr>
            <p:cNvPr id="82" name="Rectangle 85"/>
            <p:cNvSpPr>
              <a:spLocks noChangeArrowheads="1"/>
            </p:cNvSpPr>
            <p:nvPr/>
          </p:nvSpPr>
          <p:spPr bwMode="auto">
            <a:xfrm rot="1147844">
              <a:off x="1881188" y="4010025"/>
              <a:ext cx="679450" cy="1095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/>
            </a:p>
          </p:txBody>
        </p:sp>
        <p:sp>
          <p:nvSpPr>
            <p:cNvPr id="83" name="Rectangle 86"/>
            <p:cNvSpPr>
              <a:spLocks noChangeArrowheads="1"/>
            </p:cNvSpPr>
            <p:nvPr/>
          </p:nvSpPr>
          <p:spPr bwMode="auto">
            <a:xfrm>
              <a:off x="381000" y="3598863"/>
              <a:ext cx="106045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ja-JP" sz="1400" dirty="0"/>
                <a:t>Pol. H</a:t>
              </a:r>
              <a:r>
                <a:rPr lang="en-US" altLang="ja-JP" sz="2400" baseline="30000" dirty="0"/>
                <a:t>-</a:t>
              </a:r>
              <a:r>
                <a:rPr lang="en-US" altLang="ja-JP" sz="1400" dirty="0"/>
                <a:t> Source</a:t>
              </a:r>
            </a:p>
          </p:txBody>
        </p:sp>
        <p:sp>
          <p:nvSpPr>
            <p:cNvPr id="84" name="Text Box 87"/>
            <p:cNvSpPr txBox="1">
              <a:spLocks noChangeArrowheads="1"/>
            </p:cNvSpPr>
            <p:nvPr/>
          </p:nvSpPr>
          <p:spPr bwMode="auto">
            <a:xfrm>
              <a:off x="936625" y="3011488"/>
              <a:ext cx="2054225" cy="517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37931725" indent="-37474525" eaLnBrk="0" hangingPunct="0">
                <a:defRPr sz="16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ja-JP" sz="1400" dirty="0"/>
                <a:t>Spin Rotators</a:t>
              </a:r>
            </a:p>
            <a:p>
              <a:pPr algn="ctr"/>
              <a:r>
                <a:rPr lang="en-US" altLang="ja-JP" sz="1400" dirty="0"/>
                <a:t>(longitudinal polarization)</a:t>
              </a:r>
            </a:p>
          </p:txBody>
        </p:sp>
        <p:sp>
          <p:nvSpPr>
            <p:cNvPr id="85" name="Text Box 88"/>
            <p:cNvSpPr txBox="1">
              <a:spLocks noChangeArrowheads="1"/>
            </p:cNvSpPr>
            <p:nvPr/>
          </p:nvSpPr>
          <p:spPr bwMode="auto">
            <a:xfrm>
              <a:off x="4889500" y="2114550"/>
              <a:ext cx="1325563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37931725" indent="-37474525" eaLnBrk="0" hangingPunct="0">
                <a:defRPr sz="16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r>
                <a:rPr lang="en-US" altLang="ja-JP" sz="1400"/>
                <a:t>Siberian Snakes</a:t>
              </a:r>
            </a:p>
          </p:txBody>
        </p:sp>
        <p:sp>
          <p:nvSpPr>
            <p:cNvPr id="86" name="Line 89"/>
            <p:cNvSpPr>
              <a:spLocks noChangeShapeType="1"/>
            </p:cNvSpPr>
            <p:nvPr/>
          </p:nvSpPr>
          <p:spPr bwMode="auto">
            <a:xfrm flipH="1" flipV="1">
              <a:off x="1743075" y="2781300"/>
              <a:ext cx="85725" cy="2667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Line 90"/>
            <p:cNvSpPr>
              <a:spLocks noChangeShapeType="1"/>
            </p:cNvSpPr>
            <p:nvPr/>
          </p:nvSpPr>
          <p:spPr bwMode="auto">
            <a:xfrm flipV="1">
              <a:off x="1981200" y="2971800"/>
              <a:ext cx="1143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Oval 91"/>
            <p:cNvSpPr>
              <a:spLocks noChangeArrowheads="1"/>
            </p:cNvSpPr>
            <p:nvPr/>
          </p:nvSpPr>
          <p:spPr bwMode="auto">
            <a:xfrm rot="6499683">
              <a:off x="2859088" y="4264025"/>
              <a:ext cx="76200" cy="76200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/>
            </a:p>
          </p:txBody>
        </p:sp>
        <p:sp>
          <p:nvSpPr>
            <p:cNvPr id="89" name="Line 92"/>
            <p:cNvSpPr>
              <a:spLocks noChangeAspect="1" noChangeShapeType="1"/>
            </p:cNvSpPr>
            <p:nvPr/>
          </p:nvSpPr>
          <p:spPr bwMode="auto">
            <a:xfrm rot="6499683">
              <a:off x="2914650" y="4349750"/>
              <a:ext cx="36513" cy="3651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Line 93"/>
            <p:cNvSpPr>
              <a:spLocks noChangeAspect="1" noChangeShapeType="1"/>
            </p:cNvSpPr>
            <p:nvPr/>
          </p:nvSpPr>
          <p:spPr bwMode="auto">
            <a:xfrm rot="6499683">
              <a:off x="2933701" y="4386262"/>
              <a:ext cx="36512" cy="3651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Line 94"/>
            <p:cNvSpPr>
              <a:spLocks noChangeAspect="1" noChangeShapeType="1"/>
            </p:cNvSpPr>
            <p:nvPr/>
          </p:nvSpPr>
          <p:spPr bwMode="auto">
            <a:xfrm rot="1099684">
              <a:off x="2949575" y="4260850"/>
              <a:ext cx="36513" cy="3651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Line 95"/>
            <p:cNvSpPr>
              <a:spLocks noChangeAspect="1" noChangeShapeType="1"/>
            </p:cNvSpPr>
            <p:nvPr/>
          </p:nvSpPr>
          <p:spPr bwMode="auto">
            <a:xfrm rot="1099684">
              <a:off x="2986088" y="4243388"/>
              <a:ext cx="36512" cy="36512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Oval 96"/>
            <p:cNvSpPr>
              <a:spLocks noChangeArrowheads="1"/>
            </p:cNvSpPr>
            <p:nvPr/>
          </p:nvSpPr>
          <p:spPr bwMode="auto">
            <a:xfrm rot="5400000">
              <a:off x="4545013" y="1535113"/>
              <a:ext cx="76200" cy="76200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/>
            </a:p>
          </p:txBody>
        </p:sp>
        <p:sp>
          <p:nvSpPr>
            <p:cNvPr id="94" name="Line 97"/>
            <p:cNvSpPr>
              <a:spLocks noChangeAspect="1" noChangeShapeType="1"/>
            </p:cNvSpPr>
            <p:nvPr/>
          </p:nvSpPr>
          <p:spPr bwMode="auto">
            <a:xfrm rot="5400000">
              <a:off x="4621212" y="1606551"/>
              <a:ext cx="36513" cy="36512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Line 98"/>
            <p:cNvSpPr>
              <a:spLocks noChangeAspect="1" noChangeShapeType="1"/>
            </p:cNvSpPr>
            <p:nvPr/>
          </p:nvSpPr>
          <p:spPr bwMode="auto">
            <a:xfrm rot="5400000">
              <a:off x="4649787" y="1635126"/>
              <a:ext cx="36513" cy="36512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Line 99"/>
            <p:cNvSpPr>
              <a:spLocks noChangeAspect="1" noChangeShapeType="1"/>
            </p:cNvSpPr>
            <p:nvPr/>
          </p:nvSpPr>
          <p:spPr bwMode="auto">
            <a:xfrm>
              <a:off x="4625975" y="1511300"/>
              <a:ext cx="36513" cy="3651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" name="Line 100"/>
            <p:cNvSpPr>
              <a:spLocks noChangeAspect="1" noChangeShapeType="1"/>
            </p:cNvSpPr>
            <p:nvPr/>
          </p:nvSpPr>
          <p:spPr bwMode="auto">
            <a:xfrm>
              <a:off x="4654550" y="1482725"/>
              <a:ext cx="36513" cy="3651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Oval 101"/>
            <p:cNvSpPr>
              <a:spLocks noChangeArrowheads="1"/>
            </p:cNvSpPr>
            <p:nvPr/>
          </p:nvSpPr>
          <p:spPr bwMode="auto">
            <a:xfrm rot="-5400000">
              <a:off x="4522788" y="1422400"/>
              <a:ext cx="76200" cy="76200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/>
            </a:p>
          </p:txBody>
        </p:sp>
        <p:sp>
          <p:nvSpPr>
            <p:cNvPr id="99" name="Line 102"/>
            <p:cNvSpPr>
              <a:spLocks noChangeAspect="1" noChangeShapeType="1"/>
            </p:cNvSpPr>
            <p:nvPr/>
          </p:nvSpPr>
          <p:spPr bwMode="auto">
            <a:xfrm rot="-5400000">
              <a:off x="4484688" y="1389063"/>
              <a:ext cx="36512" cy="36512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" name="Line 103"/>
            <p:cNvSpPr>
              <a:spLocks noChangeAspect="1" noChangeShapeType="1"/>
            </p:cNvSpPr>
            <p:nvPr/>
          </p:nvSpPr>
          <p:spPr bwMode="auto">
            <a:xfrm rot="-5400000">
              <a:off x="4456113" y="1360488"/>
              <a:ext cx="36512" cy="36512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" name="Line 104"/>
            <p:cNvSpPr>
              <a:spLocks noChangeAspect="1" noChangeShapeType="1"/>
            </p:cNvSpPr>
            <p:nvPr/>
          </p:nvSpPr>
          <p:spPr bwMode="auto">
            <a:xfrm rot="10800000">
              <a:off x="4479925" y="1484313"/>
              <a:ext cx="36513" cy="36512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" name="Line 105"/>
            <p:cNvSpPr>
              <a:spLocks noChangeAspect="1" noChangeShapeType="1"/>
            </p:cNvSpPr>
            <p:nvPr/>
          </p:nvSpPr>
          <p:spPr bwMode="auto">
            <a:xfrm rot="10800000">
              <a:off x="4451350" y="1512888"/>
              <a:ext cx="36513" cy="36512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" name="Rectangle 106"/>
            <p:cNvSpPr>
              <a:spLocks noChangeArrowheads="1"/>
            </p:cNvSpPr>
            <p:nvPr/>
          </p:nvSpPr>
          <p:spPr bwMode="auto">
            <a:xfrm>
              <a:off x="990600" y="4343400"/>
              <a:ext cx="1550988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ja-JP" sz="1400"/>
                <a:t>200 MeV Polarimeter</a:t>
              </a:r>
            </a:p>
          </p:txBody>
        </p:sp>
        <p:sp>
          <p:nvSpPr>
            <p:cNvPr id="104" name="Line 107"/>
            <p:cNvSpPr>
              <a:spLocks noChangeShapeType="1"/>
            </p:cNvSpPr>
            <p:nvPr/>
          </p:nvSpPr>
          <p:spPr bwMode="auto">
            <a:xfrm flipV="1">
              <a:off x="2605088" y="4343400"/>
              <a:ext cx="219075" cy="1095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" name="Rectangle 108"/>
            <p:cNvSpPr>
              <a:spLocks noChangeArrowheads="1"/>
            </p:cNvSpPr>
            <p:nvPr/>
          </p:nvSpPr>
          <p:spPr bwMode="auto">
            <a:xfrm>
              <a:off x="5211762" y="1322388"/>
              <a:ext cx="1620838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ja-JP" sz="1400" dirty="0"/>
                <a:t>RHIC </a:t>
              </a:r>
              <a:r>
                <a:rPr lang="en-US" altLang="ja-JP" sz="1400" dirty="0" err="1"/>
                <a:t>pC</a:t>
              </a:r>
              <a:r>
                <a:rPr lang="en-US" altLang="ja-JP" sz="1400" dirty="0"/>
                <a:t> </a:t>
              </a:r>
              <a:r>
                <a:rPr lang="en-US" altLang="ja-JP" sz="1400" dirty="0" err="1"/>
                <a:t>Polarimeters</a:t>
              </a:r>
              <a:endParaRPr lang="en-US" altLang="ja-JP" sz="1400" dirty="0"/>
            </a:p>
          </p:txBody>
        </p:sp>
        <p:sp>
          <p:nvSpPr>
            <p:cNvPr id="106" name="Line 109"/>
            <p:cNvSpPr>
              <a:spLocks noChangeShapeType="1"/>
            </p:cNvSpPr>
            <p:nvPr/>
          </p:nvSpPr>
          <p:spPr bwMode="auto">
            <a:xfrm flipH="1">
              <a:off x="4645025" y="1289050"/>
              <a:ext cx="261938" cy="984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" name="Oval 110"/>
            <p:cNvSpPr>
              <a:spLocks noChangeArrowheads="1"/>
            </p:cNvSpPr>
            <p:nvPr/>
          </p:nvSpPr>
          <p:spPr bwMode="auto">
            <a:xfrm rot="8100306">
              <a:off x="4197350" y="1468438"/>
              <a:ext cx="76200" cy="76200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/>
            </a:p>
          </p:txBody>
        </p:sp>
        <p:grpSp>
          <p:nvGrpSpPr>
            <p:cNvPr id="108" name="Group 111"/>
            <p:cNvGrpSpPr>
              <a:grpSpLocks/>
            </p:cNvGrpSpPr>
            <p:nvPr/>
          </p:nvGrpSpPr>
          <p:grpSpPr bwMode="auto">
            <a:xfrm rot="2700306">
              <a:off x="4205288" y="1570038"/>
              <a:ext cx="65087" cy="65087"/>
              <a:chOff x="3936" y="1517"/>
              <a:chExt cx="41" cy="41"/>
            </a:xfrm>
          </p:grpSpPr>
          <p:sp>
            <p:nvSpPr>
              <p:cNvPr id="140" name="Line 112"/>
              <p:cNvSpPr>
                <a:spLocks noChangeAspect="1" noChangeShapeType="1"/>
              </p:cNvSpPr>
              <p:nvPr/>
            </p:nvSpPr>
            <p:spPr bwMode="auto">
              <a:xfrm rot="5400000">
                <a:off x="3936" y="1517"/>
                <a:ext cx="23" cy="23"/>
              </a:xfrm>
              <a:prstGeom prst="line">
                <a:avLst/>
              </a:prstGeom>
              <a:noFill/>
              <a:ln w="9525">
                <a:solidFill>
                  <a:srgbClr val="CC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1" name="Line 113"/>
              <p:cNvSpPr>
                <a:spLocks noChangeAspect="1" noChangeShapeType="1"/>
              </p:cNvSpPr>
              <p:nvPr/>
            </p:nvSpPr>
            <p:spPr bwMode="auto">
              <a:xfrm rot="5400000">
                <a:off x="3954" y="1535"/>
                <a:ext cx="23" cy="23"/>
              </a:xfrm>
              <a:prstGeom prst="line">
                <a:avLst/>
              </a:prstGeom>
              <a:noFill/>
              <a:ln w="9525">
                <a:solidFill>
                  <a:srgbClr val="CC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9" name="Group 114"/>
            <p:cNvGrpSpPr>
              <a:grpSpLocks/>
            </p:cNvGrpSpPr>
            <p:nvPr/>
          </p:nvGrpSpPr>
          <p:grpSpPr bwMode="auto">
            <a:xfrm rot="2700306">
              <a:off x="4206875" y="1387475"/>
              <a:ext cx="65088" cy="65088"/>
              <a:chOff x="3936" y="1517"/>
              <a:chExt cx="41" cy="41"/>
            </a:xfrm>
          </p:grpSpPr>
          <p:sp>
            <p:nvSpPr>
              <p:cNvPr id="138" name="Line 115"/>
              <p:cNvSpPr>
                <a:spLocks noChangeAspect="1" noChangeShapeType="1"/>
              </p:cNvSpPr>
              <p:nvPr/>
            </p:nvSpPr>
            <p:spPr bwMode="auto">
              <a:xfrm rot="5400000">
                <a:off x="3936" y="1517"/>
                <a:ext cx="23" cy="23"/>
              </a:xfrm>
              <a:prstGeom prst="line">
                <a:avLst/>
              </a:prstGeom>
              <a:noFill/>
              <a:ln w="9525">
                <a:solidFill>
                  <a:srgbClr val="CC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" name="Line 116"/>
              <p:cNvSpPr>
                <a:spLocks noChangeAspect="1" noChangeShapeType="1"/>
              </p:cNvSpPr>
              <p:nvPr/>
            </p:nvSpPr>
            <p:spPr bwMode="auto">
              <a:xfrm rot="5400000">
                <a:off x="3954" y="1535"/>
                <a:ext cx="23" cy="23"/>
              </a:xfrm>
              <a:prstGeom prst="line">
                <a:avLst/>
              </a:prstGeom>
              <a:noFill/>
              <a:ln w="9525">
                <a:solidFill>
                  <a:srgbClr val="CC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0" name="Rectangle 117"/>
            <p:cNvSpPr>
              <a:spLocks noChangeArrowheads="1"/>
            </p:cNvSpPr>
            <p:nvPr/>
          </p:nvSpPr>
          <p:spPr bwMode="auto">
            <a:xfrm>
              <a:off x="1697038" y="1077913"/>
              <a:ext cx="2273300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ja-JP" sz="1400" b="1" dirty="0">
                  <a:solidFill>
                    <a:srgbClr val="CC3300"/>
                  </a:solidFill>
                </a:rPr>
                <a:t>Absolute </a:t>
              </a:r>
              <a:r>
                <a:rPr lang="en-US" altLang="ja-JP" sz="1400" b="1" dirty="0" err="1">
                  <a:solidFill>
                    <a:srgbClr val="CC3300"/>
                  </a:solidFill>
                </a:rPr>
                <a:t>Polarimeter</a:t>
              </a:r>
              <a:r>
                <a:rPr lang="en-US" altLang="ja-JP" sz="1400" b="1" dirty="0">
                  <a:solidFill>
                    <a:srgbClr val="CC3300"/>
                  </a:solidFill>
                </a:rPr>
                <a:t> (H</a:t>
              </a:r>
              <a:r>
                <a:rPr lang="en-US" altLang="ja-JP" sz="1400" b="1" dirty="0">
                  <a:solidFill>
                    <a:srgbClr val="CC3300"/>
                  </a:solidFill>
                  <a:sym typeface="Symbol" pitchFamily="18" charset="2"/>
                </a:rPr>
                <a:t></a:t>
              </a:r>
              <a:r>
                <a:rPr lang="en-US" altLang="ja-JP" sz="1400" b="1" dirty="0">
                  <a:solidFill>
                    <a:srgbClr val="CC3300"/>
                  </a:solidFill>
                </a:rPr>
                <a:t> jet)</a:t>
              </a:r>
            </a:p>
          </p:txBody>
        </p:sp>
        <p:sp>
          <p:nvSpPr>
            <p:cNvPr id="111" name="Line 118"/>
            <p:cNvSpPr>
              <a:spLocks noChangeShapeType="1"/>
            </p:cNvSpPr>
            <p:nvPr/>
          </p:nvSpPr>
          <p:spPr bwMode="auto">
            <a:xfrm>
              <a:off x="3775075" y="1263650"/>
              <a:ext cx="363538" cy="138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" name="Line 119"/>
            <p:cNvSpPr>
              <a:spLocks noChangeShapeType="1"/>
            </p:cNvSpPr>
            <p:nvPr/>
          </p:nvSpPr>
          <p:spPr bwMode="auto">
            <a:xfrm>
              <a:off x="1220788" y="3841750"/>
              <a:ext cx="220662" cy="128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" name="Oval 120"/>
            <p:cNvSpPr>
              <a:spLocks noChangeArrowheads="1"/>
            </p:cNvSpPr>
            <p:nvPr/>
          </p:nvSpPr>
          <p:spPr bwMode="auto">
            <a:xfrm rot="3845359">
              <a:off x="4332288" y="4651375"/>
              <a:ext cx="76200" cy="76200"/>
            </a:xfrm>
            <a:prstGeom prst="ellipse">
              <a:avLst/>
            </a:prstGeom>
            <a:solidFill>
              <a:srgbClr val="CC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 eaLnBrk="0" hangingPunct="0"/>
              <a:endParaRPr lang="en-US"/>
            </a:p>
          </p:txBody>
        </p:sp>
        <p:sp>
          <p:nvSpPr>
            <p:cNvPr id="114" name="Line 121"/>
            <p:cNvSpPr>
              <a:spLocks noChangeAspect="1" noChangeShapeType="1"/>
            </p:cNvSpPr>
            <p:nvPr/>
          </p:nvSpPr>
          <p:spPr bwMode="auto">
            <a:xfrm rot="3845359">
              <a:off x="4425950" y="4692650"/>
              <a:ext cx="36513" cy="3651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" name="Line 122"/>
            <p:cNvSpPr>
              <a:spLocks noChangeAspect="1" noChangeShapeType="1"/>
            </p:cNvSpPr>
            <p:nvPr/>
          </p:nvSpPr>
          <p:spPr bwMode="auto">
            <a:xfrm rot="3845359">
              <a:off x="4464051" y="4706937"/>
              <a:ext cx="36512" cy="36513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" name="Line 123"/>
            <p:cNvSpPr>
              <a:spLocks noChangeAspect="1" noChangeShapeType="1"/>
            </p:cNvSpPr>
            <p:nvPr/>
          </p:nvSpPr>
          <p:spPr bwMode="auto">
            <a:xfrm rot="-1554641">
              <a:off x="4389438" y="4605338"/>
              <a:ext cx="36512" cy="36512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" name="Line 124"/>
            <p:cNvSpPr>
              <a:spLocks noChangeAspect="1" noChangeShapeType="1"/>
            </p:cNvSpPr>
            <p:nvPr/>
          </p:nvSpPr>
          <p:spPr bwMode="auto">
            <a:xfrm rot="-1554641">
              <a:off x="4402138" y="4567238"/>
              <a:ext cx="36512" cy="36512"/>
            </a:xfrm>
            <a:prstGeom prst="lin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" name="Rectangle 125"/>
            <p:cNvSpPr>
              <a:spLocks noChangeArrowheads="1"/>
            </p:cNvSpPr>
            <p:nvPr/>
          </p:nvSpPr>
          <p:spPr bwMode="auto">
            <a:xfrm>
              <a:off x="4800600" y="4724400"/>
              <a:ext cx="1481138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ja-JP" sz="1400" dirty="0"/>
                <a:t>AGS </a:t>
              </a:r>
              <a:r>
                <a:rPr lang="en-US" altLang="ja-JP" sz="1400" dirty="0" err="1"/>
                <a:t>pC</a:t>
              </a:r>
              <a:r>
                <a:rPr lang="en-US" altLang="ja-JP" sz="1400" dirty="0"/>
                <a:t> </a:t>
              </a:r>
              <a:r>
                <a:rPr lang="en-US" altLang="ja-JP" sz="1400" dirty="0" err="1"/>
                <a:t>Polarimeter</a:t>
              </a:r>
              <a:endParaRPr lang="en-US" altLang="ja-JP" sz="1400" dirty="0"/>
            </a:p>
          </p:txBody>
        </p:sp>
        <p:sp>
          <p:nvSpPr>
            <p:cNvPr id="119" name="Line 126"/>
            <p:cNvSpPr>
              <a:spLocks noChangeShapeType="1"/>
            </p:cNvSpPr>
            <p:nvPr/>
          </p:nvSpPr>
          <p:spPr bwMode="auto">
            <a:xfrm flipH="1" flipV="1">
              <a:off x="4513263" y="4759325"/>
              <a:ext cx="246062" cy="682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" name="Text Box 127"/>
            <p:cNvSpPr txBox="1">
              <a:spLocks noChangeArrowheads="1"/>
            </p:cNvSpPr>
            <p:nvPr/>
          </p:nvSpPr>
          <p:spPr bwMode="auto">
            <a:xfrm>
              <a:off x="3117850" y="4886325"/>
              <a:ext cx="1614488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37931725" indent="-37474525" eaLnBrk="0" hangingPunct="0">
                <a:defRPr sz="16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r>
                <a:rPr lang="en-US" altLang="ja-JP" sz="1400" b="1">
                  <a:solidFill>
                    <a:srgbClr val="CC3300"/>
                  </a:solidFill>
                </a:rPr>
                <a:t>Strong AGS Snake</a:t>
              </a:r>
            </a:p>
          </p:txBody>
        </p:sp>
        <p:sp>
          <p:nvSpPr>
            <p:cNvPr id="121" name="Line 128"/>
            <p:cNvSpPr>
              <a:spLocks noChangeShapeType="1"/>
            </p:cNvSpPr>
            <p:nvPr/>
          </p:nvSpPr>
          <p:spPr bwMode="auto">
            <a:xfrm flipH="1" flipV="1">
              <a:off x="3454400" y="4803775"/>
              <a:ext cx="100013" cy="1333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2" name="Group 129"/>
            <p:cNvGrpSpPr>
              <a:grpSpLocks/>
            </p:cNvGrpSpPr>
            <p:nvPr/>
          </p:nvGrpSpPr>
          <p:grpSpPr bwMode="auto">
            <a:xfrm>
              <a:off x="4597400" y="4159250"/>
              <a:ext cx="127000" cy="228600"/>
              <a:chOff x="5420" y="4309"/>
              <a:chExt cx="136" cy="211"/>
            </a:xfrm>
          </p:grpSpPr>
          <p:sp>
            <p:nvSpPr>
              <p:cNvPr id="136" name="Oval 130"/>
              <p:cNvSpPr>
                <a:spLocks noChangeArrowheads="1"/>
              </p:cNvSpPr>
              <p:nvPr/>
            </p:nvSpPr>
            <p:spPr bwMode="auto">
              <a:xfrm rot="3438710">
                <a:off x="5382" y="4347"/>
                <a:ext cx="211" cy="136"/>
              </a:xfrm>
              <a:prstGeom prst="ellipse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137" name="AutoShape 131"/>
              <p:cNvSpPr>
                <a:spLocks noChangeArrowheads="1"/>
              </p:cNvSpPr>
              <p:nvPr/>
            </p:nvSpPr>
            <p:spPr bwMode="auto">
              <a:xfrm rot="3590724">
                <a:off x="5435" y="4371"/>
                <a:ext cx="122" cy="98"/>
              </a:xfrm>
              <a:prstGeom prst="curvedDownArrow">
                <a:avLst>
                  <a:gd name="adj1" fmla="val 24898"/>
                  <a:gd name="adj2" fmla="val 49796"/>
                  <a:gd name="adj3" fmla="val 42009"/>
                </a:avLst>
              </a:prstGeom>
              <a:solidFill>
                <a:srgbClr val="FFFF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eaLnBrk="0" hangingPunct="0"/>
                <a:endParaRPr lang="en-US"/>
              </a:p>
            </p:txBody>
          </p:sp>
        </p:grpSp>
        <p:sp>
          <p:nvSpPr>
            <p:cNvPr id="123" name="Text Box 132"/>
            <p:cNvSpPr txBox="1">
              <a:spLocks noChangeArrowheads="1"/>
            </p:cNvSpPr>
            <p:nvPr/>
          </p:nvSpPr>
          <p:spPr bwMode="auto">
            <a:xfrm>
              <a:off x="4946650" y="3990975"/>
              <a:ext cx="2082222" cy="520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37931725" indent="-37474525" eaLnBrk="0" hangingPunct="0">
                <a:defRPr sz="16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r>
                <a:rPr lang="en-US" altLang="ja-JP" sz="1400" b="1" dirty="0">
                  <a:solidFill>
                    <a:srgbClr val="CC3300"/>
                  </a:solidFill>
                </a:rPr>
                <a:t>Helical Partial </a:t>
              </a:r>
              <a:endParaRPr lang="en-US" altLang="ja-JP" sz="1400" b="1" dirty="0" smtClean="0">
                <a:solidFill>
                  <a:srgbClr val="CC3300"/>
                </a:solidFill>
              </a:endParaRPr>
            </a:p>
            <a:p>
              <a:r>
                <a:rPr lang="en-US" altLang="ja-JP" sz="1400" b="1" dirty="0" smtClean="0">
                  <a:solidFill>
                    <a:srgbClr val="CC3300"/>
                  </a:solidFill>
                </a:rPr>
                <a:t>Siberian </a:t>
              </a:r>
              <a:r>
                <a:rPr lang="en-US" altLang="ja-JP" sz="1400" b="1" dirty="0">
                  <a:solidFill>
                    <a:srgbClr val="CC3300"/>
                  </a:solidFill>
                </a:rPr>
                <a:t>Snake</a:t>
              </a:r>
            </a:p>
          </p:txBody>
        </p:sp>
        <p:sp>
          <p:nvSpPr>
            <p:cNvPr id="124" name="Line 133"/>
            <p:cNvSpPr>
              <a:spLocks noChangeShapeType="1"/>
            </p:cNvSpPr>
            <p:nvPr/>
          </p:nvSpPr>
          <p:spPr bwMode="auto">
            <a:xfrm flipH="1">
              <a:off x="4770438" y="4176713"/>
              <a:ext cx="220662" cy="444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" name="Text Box 135"/>
            <p:cNvSpPr txBox="1">
              <a:spLocks noChangeArrowheads="1"/>
            </p:cNvSpPr>
            <p:nvPr/>
          </p:nvSpPr>
          <p:spPr bwMode="auto">
            <a:xfrm>
              <a:off x="4332288" y="3348038"/>
              <a:ext cx="2054225" cy="517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37931725" indent="-37474525" eaLnBrk="0" hangingPunct="0">
                <a:defRPr sz="16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ja-JP" sz="1400"/>
                <a:t>Spin Rotators</a:t>
              </a:r>
            </a:p>
            <a:p>
              <a:pPr algn="ctr"/>
              <a:r>
                <a:rPr lang="en-US" altLang="ja-JP" sz="1400"/>
                <a:t>(longitudinal polarization)</a:t>
              </a:r>
            </a:p>
          </p:txBody>
        </p:sp>
        <p:sp>
          <p:nvSpPr>
            <p:cNvPr id="126" name="Line 136"/>
            <p:cNvSpPr>
              <a:spLocks noChangeShapeType="1"/>
            </p:cNvSpPr>
            <p:nvPr/>
          </p:nvSpPr>
          <p:spPr bwMode="auto">
            <a:xfrm flipH="1" flipV="1">
              <a:off x="4652963" y="3267075"/>
              <a:ext cx="142875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" name="Line 137"/>
            <p:cNvSpPr>
              <a:spLocks noChangeShapeType="1"/>
            </p:cNvSpPr>
            <p:nvPr/>
          </p:nvSpPr>
          <p:spPr bwMode="auto">
            <a:xfrm flipH="1" flipV="1">
              <a:off x="4032250" y="3228975"/>
              <a:ext cx="747713" cy="2381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" name="Line 138"/>
            <p:cNvSpPr>
              <a:spLocks noChangeShapeType="1"/>
            </p:cNvSpPr>
            <p:nvPr/>
          </p:nvSpPr>
          <p:spPr bwMode="auto">
            <a:xfrm>
              <a:off x="6223000" y="2333625"/>
              <a:ext cx="400050" cy="1047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" name="Text Box 139"/>
            <p:cNvSpPr txBox="1">
              <a:spLocks noChangeArrowheads="1"/>
            </p:cNvSpPr>
            <p:nvPr/>
          </p:nvSpPr>
          <p:spPr bwMode="auto">
            <a:xfrm>
              <a:off x="2279650" y="1924050"/>
              <a:ext cx="1325563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37931725" indent="-37474525" eaLnBrk="0" hangingPunct="0">
                <a:defRPr sz="16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r>
                <a:rPr lang="en-US" altLang="ja-JP" sz="1400"/>
                <a:t>Siberian Snakes</a:t>
              </a:r>
            </a:p>
          </p:txBody>
        </p:sp>
        <p:sp>
          <p:nvSpPr>
            <p:cNvPr id="130" name="Line 140"/>
            <p:cNvSpPr>
              <a:spLocks noChangeShapeType="1"/>
            </p:cNvSpPr>
            <p:nvPr/>
          </p:nvSpPr>
          <p:spPr bwMode="auto">
            <a:xfrm flipH="1">
              <a:off x="1885950" y="2095500"/>
              <a:ext cx="4000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1" name="Group 141"/>
            <p:cNvGrpSpPr>
              <a:grpSpLocks/>
            </p:cNvGrpSpPr>
            <p:nvPr/>
          </p:nvGrpSpPr>
          <p:grpSpPr bwMode="auto">
            <a:xfrm rot="-2695348">
              <a:off x="3316288" y="4562475"/>
              <a:ext cx="127000" cy="227013"/>
              <a:chOff x="5420" y="4309"/>
              <a:chExt cx="136" cy="211"/>
            </a:xfrm>
          </p:grpSpPr>
          <p:sp>
            <p:nvSpPr>
              <p:cNvPr id="134" name="Oval 142"/>
              <p:cNvSpPr>
                <a:spLocks noChangeArrowheads="1"/>
              </p:cNvSpPr>
              <p:nvPr/>
            </p:nvSpPr>
            <p:spPr bwMode="auto">
              <a:xfrm rot="3438710">
                <a:off x="5382" y="4347"/>
                <a:ext cx="211" cy="136"/>
              </a:xfrm>
              <a:prstGeom prst="ellipse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r" eaLnBrk="0" hangingPunct="0"/>
                <a:endParaRPr lang="en-US"/>
              </a:p>
            </p:txBody>
          </p:sp>
          <p:sp>
            <p:nvSpPr>
              <p:cNvPr id="135" name="AutoShape 143"/>
              <p:cNvSpPr>
                <a:spLocks noChangeArrowheads="1"/>
              </p:cNvSpPr>
              <p:nvPr/>
            </p:nvSpPr>
            <p:spPr bwMode="auto">
              <a:xfrm rot="3590724">
                <a:off x="5435" y="4371"/>
                <a:ext cx="122" cy="98"/>
              </a:xfrm>
              <a:prstGeom prst="curvedDownArrow">
                <a:avLst>
                  <a:gd name="adj1" fmla="val 24898"/>
                  <a:gd name="adj2" fmla="val 49796"/>
                  <a:gd name="adj3" fmla="val 42009"/>
                </a:avLst>
              </a:prstGeom>
              <a:solidFill>
                <a:srgbClr val="FFFF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eaLnBrk="0" hangingPunct="0"/>
                <a:endParaRPr lang="en-US"/>
              </a:p>
            </p:txBody>
          </p:sp>
        </p:grpSp>
        <p:sp>
          <p:nvSpPr>
            <p:cNvPr id="132" name="Rectangle 14"/>
            <p:cNvSpPr>
              <a:spLocks noChangeArrowheads="1"/>
            </p:cNvSpPr>
            <p:nvPr/>
          </p:nvSpPr>
          <p:spPr bwMode="auto">
            <a:xfrm>
              <a:off x="228600" y="1600200"/>
              <a:ext cx="1909763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eaLnBrk="0" hangingPunct="0"/>
              <a:r>
                <a:rPr lang="en-US" altLang="ja-JP" sz="1400" b="1" i="1"/>
                <a:t>E-Lens and Spin Flipper </a:t>
              </a:r>
              <a:endParaRPr lang="en-US" altLang="ja-JP" sz="2400"/>
            </a:p>
          </p:txBody>
        </p:sp>
        <p:sp>
          <p:nvSpPr>
            <p:cNvPr id="133" name="TextBox 141"/>
            <p:cNvSpPr txBox="1">
              <a:spLocks noChangeArrowheads="1"/>
            </p:cNvSpPr>
            <p:nvPr/>
          </p:nvSpPr>
          <p:spPr bwMode="auto">
            <a:xfrm>
              <a:off x="2424113" y="3886200"/>
              <a:ext cx="476250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37931725" indent="-37474525" eaLnBrk="0" hangingPunct="0">
                <a:defRPr sz="16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eaLnBrk="0" hangingPunct="0">
                <a:defRPr sz="16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eaLnBrk="0" hangingPunct="0">
                <a:defRPr sz="16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eaLnBrk="0" hangingPunct="0">
                <a:defRPr sz="16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r"/>
              <a:r>
                <a:rPr lang="en-US" sz="1000" b="1"/>
                <a:t>EBIS</a:t>
              </a:r>
            </a:p>
          </p:txBody>
        </p:sp>
      </p:grpSp>
      <p:sp>
        <p:nvSpPr>
          <p:cNvPr id="143" name="TextBox 142"/>
          <p:cNvSpPr txBox="1"/>
          <p:nvPr/>
        </p:nvSpPr>
        <p:spPr>
          <a:xfrm>
            <a:off x="388310" y="-88850"/>
            <a:ext cx="86032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RHIC: Polarized </a:t>
            </a:r>
            <a:r>
              <a:rPr lang="en-US" sz="3200" dirty="0" err="1" smtClean="0">
                <a:latin typeface="Comic Sans MS" pitchFamily="66" charset="0"/>
              </a:rPr>
              <a:t>pp</a:t>
            </a:r>
            <a:r>
              <a:rPr lang="en-US" sz="3200" dirty="0" smtClean="0">
                <a:latin typeface="Comic Sans MS" pitchFamily="66" charset="0"/>
              </a:rPr>
              <a:t> Collider &amp; QCD Machine </a:t>
            </a:r>
            <a:endParaRPr lang="en-US" sz="3200" dirty="0">
              <a:latin typeface="Comic Sans MS" pitchFamily="66" charset="0"/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381001" y="4876800"/>
            <a:ext cx="8610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Versatility: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Polarized </a:t>
            </a:r>
            <a:r>
              <a:rPr lang="en-US" dirty="0" err="1" smtClean="0"/>
              <a:t>p+p</a:t>
            </a:r>
            <a:r>
              <a:rPr lang="en-US" dirty="0" smtClean="0"/>
              <a:t> </a:t>
            </a:r>
            <a:r>
              <a:rPr lang="en-US" dirty="0" err="1" smtClean="0"/>
              <a:t>Sqrt</a:t>
            </a:r>
            <a:r>
              <a:rPr lang="en-US" dirty="0" smtClean="0"/>
              <a:t>(s) collisions at 62.4 </a:t>
            </a:r>
            <a:r>
              <a:rPr lang="en-US" dirty="0" err="1" smtClean="0"/>
              <a:t>GeV</a:t>
            </a:r>
            <a:r>
              <a:rPr lang="en-US" dirty="0" smtClean="0"/>
              <a:t>, 200 </a:t>
            </a:r>
            <a:r>
              <a:rPr lang="en-US" dirty="0" err="1" smtClean="0"/>
              <a:t>GeV</a:t>
            </a:r>
            <a:r>
              <a:rPr lang="en-US" dirty="0" smtClean="0"/>
              <a:t> and 500 </a:t>
            </a:r>
            <a:r>
              <a:rPr lang="en-US" dirty="0" err="1" smtClean="0"/>
              <a:t>GeV</a:t>
            </a:r>
            <a:endParaRPr lang="en-US" dirty="0" smtClean="0"/>
          </a:p>
          <a:p>
            <a:r>
              <a:rPr lang="en-US" dirty="0" smtClean="0"/>
              <a:t>Recent Spin Runs: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2009: first 500 </a:t>
            </a:r>
            <a:r>
              <a:rPr lang="en-US" dirty="0" err="1" smtClean="0"/>
              <a:t>GeV</a:t>
            </a:r>
            <a:r>
              <a:rPr lang="en-US" dirty="0" smtClean="0"/>
              <a:t> polarized running (longitudinal)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2011, 2012: 510 </a:t>
            </a:r>
            <a:r>
              <a:rPr lang="en-US" dirty="0" err="1" smtClean="0"/>
              <a:t>GeV</a:t>
            </a:r>
            <a:r>
              <a:rPr lang="en-US" dirty="0" smtClean="0"/>
              <a:t> polarized running (longitudinal and transverse).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82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600200" y="2971800"/>
            <a:ext cx="3810000" cy="57150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52400" y="5010090"/>
            <a:ext cx="2133600" cy="3239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-9331"/>
            <a:ext cx="9144000" cy="461665"/>
          </a:xfrm>
          <a:prstGeom prst="rect">
            <a:avLst/>
          </a:prstGeom>
          <a:solidFill>
            <a:srgbClr val="F4FD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62000" y="622298"/>
            <a:ext cx="6933661" cy="90170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FF0000"/>
                </a:solidFill>
                <a:latin typeface="Comic Sans MS" pitchFamily="66" charset="0"/>
              </a:rPr>
              <a:t>Probing our Understanding of Nucleon Substructure w/ Spin </a:t>
            </a:r>
            <a:endParaRPr lang="en-US" sz="2400" b="1" u="sng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" y="457200"/>
            <a:ext cx="815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leading twist quark distribution functions that describe the nucleon are: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1371600"/>
            <a:ext cx="683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unpolarized</a:t>
            </a:r>
            <a:r>
              <a:rPr lang="en-US" dirty="0" smtClean="0"/>
              <a:t>            longitudinal polarization         transverse polarization 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200" y="1752600"/>
            <a:ext cx="922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and  historically much of our information comes from DIS (and more recently SIDIS). </a:t>
            </a:r>
            <a:r>
              <a:rPr lang="en-US" sz="2000" b="1" u="sng" dirty="0"/>
              <a:t>P</a:t>
            </a:r>
            <a:r>
              <a:rPr lang="en-US" sz="2000" b="1" u="sng" dirty="0" smtClean="0"/>
              <a:t>olarized proton </a:t>
            </a:r>
            <a:r>
              <a:rPr lang="en-US" sz="2000" b="1" u="sng" dirty="0" smtClean="0">
                <a:solidFill>
                  <a:srgbClr val="FF0000"/>
                </a:solidFill>
              </a:rPr>
              <a:t>hard </a:t>
            </a:r>
            <a:r>
              <a:rPr lang="en-US" sz="2000" b="1" u="sng" dirty="0" err="1" smtClean="0">
                <a:solidFill>
                  <a:srgbClr val="FF0000"/>
                </a:solidFill>
              </a:rPr>
              <a:t>partonic</a:t>
            </a:r>
            <a:r>
              <a:rPr lang="en-US" sz="2000" b="1" u="sng" dirty="0" smtClean="0">
                <a:solidFill>
                  <a:srgbClr val="FF0000"/>
                </a:solidFill>
              </a:rPr>
              <a:t> scattering data </a:t>
            </a:r>
            <a:r>
              <a:rPr lang="en-US" sz="2000" b="1" u="sng" dirty="0" smtClean="0"/>
              <a:t>at the RHIC collider now impact!  </a:t>
            </a:r>
            <a:endParaRPr lang="en-US" sz="2000" b="1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153737" y="4953000"/>
            <a:ext cx="19036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Transverse Spin:</a:t>
            </a:r>
            <a:endParaRPr lang="en-US" sz="2000" u="sng" dirty="0"/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77990" y="3025140"/>
            <a:ext cx="2137410" cy="2308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>
          <a:xfrm>
            <a:off x="6781800" y="27432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w/ 2006 RHIC results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04800" y="4267200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itchFamily="2" charset="2"/>
              <a:buChar char="§"/>
            </a:pPr>
            <a:r>
              <a:rPr lang="en-US" b="1" dirty="0" smtClean="0">
                <a:sym typeface="Wingdings" pitchFamily="2" charset="2"/>
              </a:rPr>
              <a:t>RHIC polarized proton data is directly sensitive to gluons &amp; provides improved/direct flavor-spin separation vs. SIDIS.</a:t>
            </a:r>
            <a:r>
              <a:rPr lang="en-US" sz="1800" b="1" i="1" dirty="0" smtClean="0">
                <a:sym typeface="Wingdings" pitchFamily="2" charset="2"/>
              </a:rPr>
              <a:t> </a:t>
            </a:r>
            <a:endParaRPr lang="en-US" sz="1800" b="1" i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800" y="5373469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itchFamily="2" charset="2"/>
              <a:buChar char="§"/>
            </a:pPr>
            <a:r>
              <a:rPr lang="en-US" b="1" dirty="0" smtClean="0">
                <a:sym typeface="Wingdings" pitchFamily="2" charset="2"/>
              </a:rPr>
              <a:t>Data sparse:  h1 can be extracted from </a:t>
            </a:r>
            <a:r>
              <a:rPr lang="en-US" b="1" dirty="0" err="1" smtClean="0">
                <a:sym typeface="Wingdings" pitchFamily="2" charset="2"/>
              </a:rPr>
              <a:t>pp</a:t>
            </a:r>
            <a:r>
              <a:rPr lang="en-US" b="1" dirty="0" smtClean="0">
                <a:sym typeface="Wingdings" pitchFamily="2" charset="2"/>
              </a:rPr>
              <a:t> di-hadron data to high x … </a:t>
            </a:r>
            <a:r>
              <a:rPr lang="en-US" sz="1800" b="1" i="1" dirty="0" smtClean="0">
                <a:sym typeface="Wingdings" pitchFamily="2" charset="2"/>
              </a:rPr>
              <a:t> </a:t>
            </a:r>
            <a:r>
              <a:rPr lang="en-US" sz="1800" b="1" dirty="0" smtClean="0">
                <a:sym typeface="Wingdings" pitchFamily="2" charset="2"/>
              </a:rPr>
              <a:t>connects to the tensor charge (calc</a:t>
            </a:r>
            <a:r>
              <a:rPr lang="en-US" b="1" dirty="0" smtClean="0">
                <a:sym typeface="Wingdings" pitchFamily="2" charset="2"/>
              </a:rPr>
              <a:t>ulable</a:t>
            </a:r>
            <a:r>
              <a:rPr lang="en-US" sz="1800" b="1" dirty="0" smtClean="0">
                <a:sym typeface="Wingdings" pitchFamily="2" charset="2"/>
              </a:rPr>
              <a:t> on the lattice).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4800" y="6031468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itchFamily="2" charset="2"/>
              <a:buChar char="§"/>
            </a:pPr>
            <a:r>
              <a:rPr lang="en-US" b="1" dirty="0" smtClean="0">
                <a:sym typeface="Wingdings" pitchFamily="2" charset="2"/>
              </a:rPr>
              <a:t>Transverse momentum distr.  effects in </a:t>
            </a:r>
            <a:r>
              <a:rPr lang="en-US" b="1" dirty="0" err="1" smtClean="0">
                <a:sym typeface="Wingdings" pitchFamily="2" charset="2"/>
              </a:rPr>
              <a:t>pp</a:t>
            </a:r>
            <a:r>
              <a:rPr lang="en-US" b="1" dirty="0" smtClean="0">
                <a:sym typeface="Wingdings" pitchFamily="2" charset="2"/>
              </a:rPr>
              <a:t> relate to orbital angular momentum.</a:t>
            </a:r>
            <a:endParaRPr lang="en-US" sz="1800" b="1" dirty="0">
              <a:solidFill>
                <a:srgbClr val="FF000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52400" y="2514600"/>
            <a:ext cx="6629399" cy="1731151"/>
            <a:chOff x="152400" y="2514600"/>
            <a:chExt cx="6629399" cy="1731151"/>
          </a:xfrm>
        </p:grpSpPr>
        <p:sp>
          <p:nvSpPr>
            <p:cNvPr id="16" name="Rectangle 15"/>
            <p:cNvSpPr/>
            <p:nvPr/>
          </p:nvSpPr>
          <p:spPr>
            <a:xfrm>
              <a:off x="152400" y="2571690"/>
              <a:ext cx="2133600" cy="3239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52400" y="2514600"/>
              <a:ext cx="211147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u="sng" dirty="0" smtClean="0"/>
                <a:t>Longitudinal Spin:</a:t>
              </a:r>
              <a:endParaRPr lang="en-US" sz="2000" u="sng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04800" y="3568643"/>
              <a:ext cx="6476999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l">
                <a:buFont typeface="Wingdings" pitchFamily="2" charset="2"/>
                <a:buChar char="§"/>
              </a:pPr>
              <a:r>
                <a:rPr lang="en-US" sz="1800" b="1" dirty="0" smtClean="0">
                  <a:sym typeface="Wingdings" pitchFamily="2" charset="2"/>
                </a:rPr>
                <a:t>DIS </a:t>
              </a:r>
              <a:r>
                <a:rPr lang="en-US" b="1" dirty="0" smtClean="0">
                  <a:sym typeface="Wingdings" pitchFamily="2" charset="2"/>
                </a:rPr>
                <a:t>data consistent with quark </a:t>
              </a:r>
              <a:r>
                <a:rPr lang="en-US" b="1" dirty="0" err="1" smtClean="0">
                  <a:sym typeface="Wingdings" pitchFamily="2" charset="2"/>
                </a:rPr>
                <a:t>helicity</a:t>
              </a:r>
              <a:r>
                <a:rPr lang="en-US" b="1" dirty="0" smtClean="0">
                  <a:sym typeface="Wingdings" pitchFamily="2" charset="2"/>
                </a:rPr>
                <a:t> contribution only </a:t>
              </a:r>
              <a:r>
                <a:rPr lang="en-US" b="1" dirty="0" smtClean="0">
                  <a:sym typeface="Wingdings" pitchFamily="2" charset="2"/>
                </a:rPr>
                <a:t>     ~ </a:t>
              </a:r>
              <a:r>
                <a:rPr lang="en-US" b="1" dirty="0" smtClean="0">
                  <a:sym typeface="Wingdings" pitchFamily="2" charset="2"/>
                </a:rPr>
                <a:t>30% ,  and limited gluon spin constraint  =&gt; </a:t>
              </a:r>
              <a:r>
                <a:rPr lang="en-US" sz="2000" b="1" dirty="0" smtClean="0">
                  <a:solidFill>
                    <a:srgbClr val="FF0000"/>
                  </a:solidFill>
                  <a:sym typeface="Wingdings" pitchFamily="2" charset="2"/>
                </a:rPr>
                <a:t>“spin crisis”!</a:t>
              </a:r>
              <a:r>
                <a:rPr lang="en-US" sz="2000" b="1" i="1" dirty="0" smtClean="0">
                  <a:sym typeface="Wingdings" pitchFamily="2" charset="2"/>
                </a:rPr>
                <a:t>  </a:t>
              </a:r>
              <a:endParaRPr lang="en-US" sz="1800" b="1" i="1" dirty="0">
                <a:solidFill>
                  <a:srgbClr val="FF0000"/>
                </a:solidFill>
              </a:endParaRPr>
            </a:p>
          </p:txBody>
        </p:sp>
        <p:grpSp>
          <p:nvGrpSpPr>
            <p:cNvPr id="19" name="Group 11"/>
            <p:cNvGrpSpPr>
              <a:grpSpLocks/>
            </p:cNvGrpSpPr>
            <p:nvPr/>
          </p:nvGrpSpPr>
          <p:grpSpPr bwMode="auto">
            <a:xfrm>
              <a:off x="1600201" y="2514600"/>
              <a:ext cx="4800599" cy="1174750"/>
              <a:chOff x="197" y="480"/>
              <a:chExt cx="3024" cy="740"/>
            </a:xfrm>
          </p:grpSpPr>
          <p:graphicFrame>
            <p:nvGraphicFramePr>
              <p:cNvPr id="25" name="Object 1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09408472"/>
                  </p:ext>
                </p:extLst>
              </p:nvPr>
            </p:nvGraphicFramePr>
            <p:xfrm>
              <a:off x="197" y="720"/>
              <a:ext cx="2322" cy="42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9512" name="Equation" r:id="rId5" imgW="2171700" imgH="393700" progId="Equation.3">
                      <p:embed/>
                    </p:oleObj>
                  </mc:Choice>
                  <mc:Fallback>
                    <p:oleObj name="Equation" r:id="rId5" imgW="2171700" imgH="3937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97" y="720"/>
                            <a:ext cx="2322" cy="42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587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8" name="AutoShape 14"/>
              <p:cNvSpPr>
                <a:spLocks/>
              </p:cNvSpPr>
              <p:nvPr/>
            </p:nvSpPr>
            <p:spPr bwMode="auto">
              <a:xfrm rot="5400000">
                <a:off x="1920" y="192"/>
                <a:ext cx="144" cy="1104"/>
              </a:xfrm>
              <a:prstGeom prst="leftBrace">
                <a:avLst>
                  <a:gd name="adj1" fmla="val 63889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" name="AutoShape 15"/>
              <p:cNvSpPr>
                <a:spLocks/>
              </p:cNvSpPr>
              <p:nvPr/>
            </p:nvSpPr>
            <p:spPr bwMode="auto">
              <a:xfrm rot="5400000">
                <a:off x="1056" y="480"/>
                <a:ext cx="144" cy="432"/>
              </a:xfrm>
              <a:prstGeom prst="leftBrace">
                <a:avLst>
                  <a:gd name="adj1" fmla="val 25000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Text Box 16"/>
              <p:cNvSpPr txBox="1">
                <a:spLocks noChangeArrowheads="1"/>
              </p:cNvSpPr>
              <p:nvPr/>
            </p:nvSpPr>
            <p:spPr bwMode="auto">
              <a:xfrm>
                <a:off x="1397" y="480"/>
                <a:ext cx="1344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600" dirty="0">
                    <a:solidFill>
                      <a:schemeClr val="accent2"/>
                    </a:solidFill>
                  </a:rPr>
                  <a:t>poorly constrained</a:t>
                </a:r>
              </a:p>
            </p:txBody>
          </p:sp>
          <p:sp>
            <p:nvSpPr>
              <p:cNvPr id="31" name="Text Box 17"/>
              <p:cNvSpPr txBox="1">
                <a:spLocks noChangeArrowheads="1"/>
              </p:cNvSpPr>
              <p:nvPr/>
            </p:nvSpPr>
            <p:spPr bwMode="auto">
              <a:xfrm>
                <a:off x="1877" y="1008"/>
                <a:ext cx="1344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600" dirty="0">
                    <a:solidFill>
                      <a:schemeClr val="accent2"/>
                    </a:solidFill>
                  </a:rPr>
                  <a:t>measure at </a:t>
                </a:r>
                <a:r>
                  <a:rPr lang="en-US" sz="1600" dirty="0" smtClean="0">
                    <a:solidFill>
                      <a:schemeClr val="accent2"/>
                    </a:solidFill>
                  </a:rPr>
                  <a:t>RHIC!</a:t>
                </a:r>
                <a:endParaRPr lang="en-US" sz="1600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32" name="Line 18"/>
              <p:cNvSpPr>
                <a:spLocks noChangeShapeType="1"/>
              </p:cNvSpPr>
              <p:nvPr/>
            </p:nvSpPr>
            <p:spPr bwMode="auto">
              <a:xfrm flipH="1" flipV="1">
                <a:off x="1589" y="1008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3" name="Text Box 13"/>
            <p:cNvSpPr txBox="1">
              <a:spLocks noChangeArrowheads="1"/>
            </p:cNvSpPr>
            <p:nvPr/>
          </p:nvSpPr>
          <p:spPr bwMode="auto">
            <a:xfrm>
              <a:off x="2209800" y="2514600"/>
              <a:ext cx="1676400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dirty="0" smtClean="0">
                  <a:solidFill>
                    <a:schemeClr val="accent2"/>
                  </a:solidFill>
                </a:rPr>
                <a:t> DIS ~ 0.3</a:t>
              </a:r>
              <a:endParaRPr lang="en-US" sz="1600" dirty="0">
                <a:solidFill>
                  <a:schemeClr val="accent2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3962401" y="3505200"/>
              <a:ext cx="487362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381000" y="3048000"/>
              <a:ext cx="1447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Proton spin</a:t>
              </a:r>
              <a:endParaRPr lang="en-US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886200" y="4845050"/>
            <a:ext cx="2438400" cy="336550"/>
            <a:chOff x="3886200" y="4845050"/>
            <a:chExt cx="2438400" cy="336550"/>
          </a:xfrm>
        </p:grpSpPr>
        <p:sp>
          <p:nvSpPr>
            <p:cNvPr id="34" name="Text Box 17"/>
            <p:cNvSpPr txBox="1">
              <a:spLocks noChangeArrowheads="1"/>
            </p:cNvSpPr>
            <p:nvPr/>
          </p:nvSpPr>
          <p:spPr bwMode="auto">
            <a:xfrm>
              <a:off x="4343400" y="4845050"/>
              <a:ext cx="198120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dirty="0">
                  <a:solidFill>
                    <a:schemeClr val="accent2"/>
                  </a:solidFill>
                </a:rPr>
                <a:t>measure at </a:t>
              </a:r>
              <a:r>
                <a:rPr lang="en-US" sz="1600" dirty="0" smtClean="0">
                  <a:solidFill>
                    <a:schemeClr val="accent2"/>
                  </a:solidFill>
                </a:rPr>
                <a:t>RHIC!</a:t>
              </a:r>
              <a:endParaRPr lang="en-US" sz="1600" dirty="0">
                <a:solidFill>
                  <a:schemeClr val="accent2"/>
                </a:solidFill>
              </a:endParaRP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4038600" y="5029200"/>
              <a:ext cx="487362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Line 18"/>
            <p:cNvSpPr>
              <a:spLocks noChangeShapeType="1"/>
            </p:cNvSpPr>
            <p:nvPr/>
          </p:nvSpPr>
          <p:spPr bwMode="auto">
            <a:xfrm flipH="1" flipV="1">
              <a:off x="3886200" y="4876800"/>
              <a:ext cx="152400" cy="15240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410200" y="5683250"/>
            <a:ext cx="2438400" cy="336550"/>
            <a:chOff x="3886200" y="4845050"/>
            <a:chExt cx="2438400" cy="336550"/>
          </a:xfrm>
        </p:grpSpPr>
        <p:sp>
          <p:nvSpPr>
            <p:cNvPr id="38" name="Text Box 17"/>
            <p:cNvSpPr txBox="1">
              <a:spLocks noChangeArrowheads="1"/>
            </p:cNvSpPr>
            <p:nvPr/>
          </p:nvSpPr>
          <p:spPr bwMode="auto">
            <a:xfrm>
              <a:off x="4343400" y="4845050"/>
              <a:ext cx="198120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dirty="0">
                  <a:solidFill>
                    <a:schemeClr val="accent2"/>
                  </a:solidFill>
                </a:rPr>
                <a:t>measure at </a:t>
              </a:r>
              <a:r>
                <a:rPr lang="en-US" sz="1600" dirty="0" smtClean="0">
                  <a:solidFill>
                    <a:schemeClr val="accent2"/>
                  </a:solidFill>
                </a:rPr>
                <a:t>RHIC!</a:t>
              </a:r>
              <a:endParaRPr lang="en-US" sz="1600" dirty="0">
                <a:solidFill>
                  <a:schemeClr val="accent2"/>
                </a:solidFill>
              </a:endParaRPr>
            </a:p>
          </p:txBody>
        </p:sp>
        <p:cxnSp>
          <p:nvCxnSpPr>
            <p:cNvPr id="39" name="Straight Connector 38"/>
            <p:cNvCxnSpPr/>
            <p:nvPr/>
          </p:nvCxnSpPr>
          <p:spPr>
            <a:xfrm>
              <a:off x="4038600" y="5029200"/>
              <a:ext cx="487362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Line 18"/>
            <p:cNvSpPr>
              <a:spLocks noChangeShapeType="1"/>
            </p:cNvSpPr>
            <p:nvPr/>
          </p:nvSpPr>
          <p:spPr bwMode="auto">
            <a:xfrm flipH="1" flipV="1">
              <a:off x="3886200" y="4876800"/>
              <a:ext cx="152400" cy="15240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1411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starFMS.jpg"/>
          <p:cNvPicPr>
            <a:picLocks noChangeAspect="1"/>
          </p:cNvPicPr>
          <p:nvPr/>
        </p:nvPicPr>
        <p:blipFill>
          <a:blip r:embed="rId2" cstate="print">
            <a:lum bright="-15000" contrast="25000"/>
          </a:blip>
          <a:srcRect l="23148" t="3213" r="19444"/>
          <a:stretch>
            <a:fillRect/>
          </a:stretch>
        </p:blipFill>
        <p:spPr>
          <a:xfrm>
            <a:off x="1435608" y="1295400"/>
            <a:ext cx="6643820" cy="50292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172200" y="914400"/>
            <a:ext cx="2971800" cy="101566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</a:rPr>
              <a:t>Endcap</a:t>
            </a:r>
            <a:r>
              <a:rPr lang="en-US" sz="2000" b="1" dirty="0" smtClean="0">
                <a:solidFill>
                  <a:srgbClr val="FF0000"/>
                </a:solidFill>
              </a:rPr>
              <a:t> Electromagnetic Calorimeter:</a:t>
            </a:r>
          </a:p>
          <a:p>
            <a:r>
              <a:rPr lang="en-US" sz="2000" b="1" dirty="0" smtClean="0"/>
              <a:t>1&lt;</a:t>
            </a:r>
            <a:r>
              <a:rPr lang="el-GR" sz="2000" b="1" dirty="0" smtClean="0"/>
              <a:t>η</a:t>
            </a:r>
            <a:r>
              <a:rPr lang="en-US" sz="2000" b="1" dirty="0" smtClean="0"/>
              <a:t>&lt;2</a:t>
            </a:r>
            <a:endParaRPr lang="en-US" sz="2000" b="1" dirty="0"/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6096000" y="1905000"/>
            <a:ext cx="2590800" cy="12192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Box 51"/>
          <p:cNvSpPr txBox="1">
            <a:spLocks noChangeArrowheads="1"/>
          </p:cNvSpPr>
          <p:nvPr/>
        </p:nvSpPr>
        <p:spPr bwMode="auto">
          <a:xfrm>
            <a:off x="6727825" y="4510088"/>
            <a:ext cx="2568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latin typeface="Symbol" pitchFamily="18" charset="2"/>
              </a:rPr>
              <a:t>h</a:t>
            </a:r>
            <a:r>
              <a:rPr lang="en-US" sz="2400" b="1" dirty="0"/>
              <a:t> = - </a:t>
            </a:r>
            <a:r>
              <a:rPr lang="en-US" sz="2400" b="1" dirty="0" err="1"/>
              <a:t>ln</a:t>
            </a:r>
            <a:r>
              <a:rPr lang="en-US" sz="2400" b="1" dirty="0"/>
              <a:t>(tan</a:t>
            </a:r>
            <a:r>
              <a:rPr lang="en-US" sz="2400" b="1" dirty="0">
                <a:latin typeface="Symbol" pitchFamily="18" charset="2"/>
              </a:rPr>
              <a:t>(q/</a:t>
            </a:r>
            <a:r>
              <a:rPr lang="en-US" sz="2400" b="1" dirty="0"/>
              <a:t>2</a:t>
            </a:r>
            <a:r>
              <a:rPr lang="en-US" sz="2400" b="1" dirty="0" smtClean="0"/>
              <a:t>))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5105400"/>
            <a:ext cx="2743200" cy="101566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Barrel Electromagnetic Calorimeter (BEMC):</a:t>
            </a:r>
          </a:p>
          <a:p>
            <a:r>
              <a:rPr lang="en-US" sz="2000" b="1" dirty="0" smtClean="0"/>
              <a:t>|</a:t>
            </a:r>
            <a:r>
              <a:rPr lang="el-GR" sz="2000" b="1" dirty="0" smtClean="0"/>
              <a:t>η</a:t>
            </a:r>
            <a:r>
              <a:rPr lang="en-US" sz="2000" b="1" dirty="0" smtClean="0"/>
              <a:t>|&lt;1</a:t>
            </a:r>
            <a:endParaRPr lang="en-US" sz="2000" b="1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743200" y="5029200"/>
            <a:ext cx="457200" cy="6858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4572000" y="1447800"/>
            <a:ext cx="0" cy="2209800"/>
          </a:xfrm>
          <a:prstGeom prst="straightConnector1">
            <a:avLst/>
          </a:prstGeom>
          <a:ln w="63500" cap="flat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114800" y="990600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 smtClean="0">
                <a:solidFill>
                  <a:srgbClr val="0070C0"/>
                </a:solidFill>
              </a:rPr>
              <a:t>η</a:t>
            </a:r>
            <a:r>
              <a:rPr lang="en-US" sz="2800" b="1" dirty="0" smtClean="0">
                <a:solidFill>
                  <a:srgbClr val="0070C0"/>
                </a:solidFill>
              </a:rPr>
              <a:t> = 0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31389" y="1905000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 smtClean="0">
                <a:solidFill>
                  <a:srgbClr val="0070C0"/>
                </a:solidFill>
              </a:rPr>
              <a:t>η</a:t>
            </a:r>
            <a:r>
              <a:rPr lang="en-US" sz="2800" b="1" dirty="0" smtClean="0">
                <a:solidFill>
                  <a:srgbClr val="0070C0"/>
                </a:solidFill>
              </a:rPr>
              <a:t> = 1</a:t>
            </a:r>
            <a:endParaRPr lang="en-US" sz="2800" b="1" dirty="0">
              <a:solidFill>
                <a:srgbClr val="0070C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4572000" y="2286000"/>
            <a:ext cx="1371600" cy="137160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057400" y="2209800"/>
            <a:ext cx="1905000" cy="9144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0" y="914400"/>
            <a:ext cx="2057400" cy="132343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Time Projection Chamber (TPC)</a:t>
            </a:r>
          </a:p>
          <a:p>
            <a:r>
              <a:rPr lang="en-US" sz="2000" b="1" dirty="0" smtClean="0"/>
              <a:t>Charged Particle Tracking |</a:t>
            </a:r>
            <a:r>
              <a:rPr lang="el-GR" sz="2000" b="1" dirty="0" smtClean="0"/>
              <a:t>η</a:t>
            </a:r>
            <a:r>
              <a:rPr lang="en-US" sz="2000" b="1" dirty="0" smtClean="0"/>
              <a:t>|&lt;1.3</a:t>
            </a:r>
            <a:endParaRPr lang="en-US" sz="2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143000" y="-125343"/>
            <a:ext cx="701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Comic Sans MS" pitchFamily="66" charset="0"/>
              </a:rPr>
              <a:t>Solenoidal</a:t>
            </a:r>
            <a:r>
              <a:rPr lang="en-US" sz="4000" dirty="0" smtClean="0">
                <a:latin typeface="Comic Sans MS" pitchFamily="66" charset="0"/>
              </a:rPr>
              <a:t> Tracker at RHIC </a:t>
            </a:r>
            <a:endParaRPr lang="en-US" sz="4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27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-88852"/>
            <a:ext cx="54028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Impact of Run 9 on </a:t>
            </a:r>
            <a:r>
              <a:rPr lang="el-GR" sz="3200" dirty="0" smtClean="0">
                <a:latin typeface="Comic Sans MS" pitchFamily="66" charset="0"/>
              </a:rPr>
              <a:t>Δ</a:t>
            </a:r>
            <a:r>
              <a:rPr lang="en-US" sz="3200" dirty="0" smtClean="0">
                <a:latin typeface="Comic Sans MS" pitchFamily="66" charset="0"/>
              </a:rPr>
              <a:t>G </a:t>
            </a:r>
            <a:endParaRPr lang="en-US" sz="3200" dirty="0">
              <a:latin typeface="Comic Sans MS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400" y="6107668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[for DSSV++, </a:t>
            </a:r>
            <a:r>
              <a:rPr lang="en-US" dirty="0"/>
              <a:t> </a:t>
            </a:r>
            <a:r>
              <a:rPr lang="en-US" dirty="0" smtClean="0"/>
              <a:t>etc., see: http://www.bnl.gov/npp/docs/RHIC-Spin-WriteUp-121105.pdf]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28600" y="609600"/>
            <a:ext cx="8305800" cy="5498068"/>
            <a:chOff x="228600" y="609600"/>
            <a:chExt cx="8305800" cy="5498068"/>
          </a:xfrm>
        </p:grpSpPr>
        <p:sp>
          <p:nvSpPr>
            <p:cNvPr id="7" name="Rectangle 6"/>
            <p:cNvSpPr/>
            <p:nvPr/>
          </p:nvSpPr>
          <p:spPr>
            <a:xfrm>
              <a:off x="4419600" y="1828800"/>
              <a:ext cx="4114800" cy="60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48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069" y="621268"/>
              <a:ext cx="8229600" cy="548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Picture 11" descr="deltag-run9-impact-new"/>
            <p:cNvPicPr>
              <a:picLocks noChangeArrowheads="1"/>
            </p:cNvPicPr>
            <p:nvPr/>
          </p:nvPicPr>
          <p:blipFill>
            <a:blip r:embed="rId3" cstate="print">
              <a:lum bright="-10000"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7" t="59171" r="40541"/>
            <a:stretch>
              <a:fillRect/>
            </a:stretch>
          </p:blipFill>
          <p:spPr bwMode="auto">
            <a:xfrm>
              <a:off x="228600" y="609600"/>
              <a:ext cx="4110284" cy="31436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2366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-114678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Finding W’s in </a:t>
            </a:r>
            <a:r>
              <a:rPr lang="en-US" sz="3200" dirty="0" err="1" smtClean="0">
                <a:latin typeface="Comic Sans MS" pitchFamily="66" charset="0"/>
              </a:rPr>
              <a:t>pp</a:t>
            </a:r>
            <a:r>
              <a:rPr lang="en-US" sz="3200" dirty="0" smtClean="0">
                <a:latin typeface="Comic Sans MS" pitchFamily="66" charset="0"/>
              </a:rPr>
              <a:t> Collisions at STAR </a:t>
            </a:r>
            <a:endParaRPr lang="en-US" sz="3200" dirty="0">
              <a:latin typeface="Comic Sans MS" pitchFamily="66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219200" y="4343400"/>
            <a:ext cx="2286000" cy="2078736"/>
            <a:chOff x="1600200" y="4343400"/>
            <a:chExt cx="2286000" cy="2078736"/>
          </a:xfrm>
        </p:grpSpPr>
        <p:pic>
          <p:nvPicPr>
            <p:cNvPr id="7172" name="Picture 4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364" r="479"/>
            <a:stretch/>
          </p:blipFill>
          <p:spPr bwMode="auto">
            <a:xfrm>
              <a:off x="1600200" y="4343400"/>
              <a:ext cx="2286000" cy="20787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Rectangle 1"/>
            <p:cNvSpPr/>
            <p:nvPr/>
          </p:nvSpPr>
          <p:spPr>
            <a:xfrm flipH="1">
              <a:off x="1600200" y="4350251"/>
              <a:ext cx="156445" cy="47853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28599" y="838200"/>
            <a:ext cx="352615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 smtClean="0"/>
              <a:t>Match </a:t>
            </a:r>
            <a:r>
              <a:rPr lang="en-US" sz="2000" dirty="0" err="1" smtClean="0"/>
              <a:t>p</a:t>
            </a:r>
            <a:r>
              <a:rPr lang="en-US" sz="2000" baseline="-25000" dirty="0" err="1" smtClean="0"/>
              <a:t>T</a:t>
            </a:r>
            <a:r>
              <a:rPr lang="en-US" sz="2000" dirty="0" smtClean="0"/>
              <a:t> &gt; 10 </a:t>
            </a:r>
            <a:r>
              <a:rPr lang="en-US" sz="2000" dirty="0" err="1" smtClean="0"/>
              <a:t>GeV</a:t>
            </a:r>
            <a:r>
              <a:rPr lang="en-US" sz="2000" dirty="0" smtClean="0"/>
              <a:t> track to EMC cluster</a:t>
            </a:r>
            <a:endParaRPr lang="en-US" sz="2000" dirty="0"/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 smtClean="0"/>
              <a:t>Isolation Ratios</a:t>
            </a:r>
            <a:endParaRPr lang="en-US" sz="2000" dirty="0"/>
          </a:p>
          <a:p>
            <a:pPr marL="34290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 smtClean="0"/>
              <a:t>P</a:t>
            </a:r>
            <a:r>
              <a:rPr lang="en-US" sz="2000" baseline="-25000" dirty="0" smtClean="0"/>
              <a:t>T</a:t>
            </a:r>
            <a:r>
              <a:rPr lang="en-US" sz="2000" dirty="0" smtClean="0"/>
              <a:t>-balance</a:t>
            </a:r>
            <a:endParaRPr lang="en-US" sz="2000" dirty="0"/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2743200"/>
            <a:ext cx="3314700" cy="1388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3882390" y="762000"/>
            <a:ext cx="5109210" cy="5623560"/>
            <a:chOff x="3882390" y="762000"/>
            <a:chExt cx="5109210" cy="5623560"/>
          </a:xfrm>
        </p:grpSpPr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2390" y="762000"/>
              <a:ext cx="5109210" cy="56235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4374670" y="3244334"/>
              <a:ext cx="39466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/>
                <a:t>p</a:t>
              </a:r>
              <a:r>
                <a:rPr lang="en-US" baseline="-25000" dirty="0" err="1"/>
                <a:t>T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25000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20216" y="-76200"/>
            <a:ext cx="9164216" cy="533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latin typeface="Comic Sans MS" pitchFamily="66" charset="0"/>
              </a:rPr>
              <a:t>World data set: W production in </a:t>
            </a:r>
            <a:r>
              <a:rPr lang="en-US" sz="2800" dirty="0" err="1" smtClean="0">
                <a:latin typeface="Comic Sans MS" pitchFamily="66" charset="0"/>
              </a:rPr>
              <a:t>pp</a:t>
            </a:r>
            <a:r>
              <a:rPr lang="en-US" sz="2800" dirty="0" smtClean="0">
                <a:latin typeface="Comic Sans MS" pitchFamily="66" charset="0"/>
              </a:rPr>
              <a:t> and </a:t>
            </a:r>
            <a:r>
              <a:rPr lang="en-US" sz="2800" dirty="0" err="1" smtClean="0">
                <a:latin typeface="Comic Sans MS" pitchFamily="66" charset="0"/>
              </a:rPr>
              <a:t>pp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smtClean="0">
                <a:latin typeface="Comic Sans MS" pitchFamily="66" charset="0"/>
              </a:rPr>
              <a:t>colliders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990600"/>
            <a:ext cx="5291328" cy="503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Line 12"/>
          <p:cNvSpPr>
            <a:spLocks noChangeShapeType="1"/>
          </p:cNvSpPr>
          <p:nvPr/>
        </p:nvSpPr>
        <p:spPr bwMode="auto">
          <a:xfrm>
            <a:off x="7086600" y="-76200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324600" y="1273076"/>
            <a:ext cx="24574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/>
              <a:t>First cross sections for W and Z production at </a:t>
            </a:r>
            <a:r>
              <a:rPr lang="en-US" b="1" dirty="0" err="1" smtClean="0"/>
              <a:t>pp</a:t>
            </a:r>
            <a:r>
              <a:rPr lang="en-US" b="1" dirty="0" smtClean="0"/>
              <a:t> colliders (RHIC and LHC) measured at the same time.</a:t>
            </a:r>
          </a:p>
          <a:p>
            <a:pPr algn="l"/>
            <a:endParaRPr lang="en-US" b="1" dirty="0"/>
          </a:p>
          <a:p>
            <a:pPr algn="l"/>
            <a:r>
              <a:rPr lang="en-US" b="1" dirty="0" smtClean="0"/>
              <a:t>Data from J. Stevens thesis (IU, 2012).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457950" y="4038600"/>
            <a:ext cx="2324100" cy="1477328"/>
          </a:xfrm>
          <a:prstGeom prst="rect">
            <a:avLst/>
          </a:prstGeom>
          <a:solidFill>
            <a:srgbClr val="FFFF00"/>
          </a:solidFill>
          <a:ln w="25400">
            <a:solidFill>
              <a:srgbClr val="0033CC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800" b="1" dirty="0" smtClean="0">
                <a:solidFill>
                  <a:srgbClr val="FF0000"/>
                </a:solidFill>
                <a:latin typeface="+mj-lt"/>
              </a:rPr>
              <a:t>Excellent </a:t>
            </a:r>
            <a:r>
              <a:rPr lang="en-US" sz="1800" b="1" dirty="0">
                <a:solidFill>
                  <a:srgbClr val="FF0000"/>
                </a:solidFill>
                <a:latin typeface="+mj-lt"/>
              </a:rPr>
              <a:t>agreement between the measured and expected cross sections.</a:t>
            </a:r>
          </a:p>
        </p:txBody>
      </p:sp>
    </p:spTree>
    <p:extLst>
      <p:ext uri="{BB962C8B-B14F-4D97-AF65-F5344CB8AC3E}">
        <p14:creationId xmlns:p14="http://schemas.microsoft.com/office/powerpoint/2010/main" val="33807331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0"/>
            <a:ext cx="3723401" cy="2916664"/>
          </a:xfrm>
          <a:prstGeom prst="rect">
            <a:avLst/>
          </a:prstGeom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381000" y="-762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latin typeface="Comic Sans MS" pitchFamily="66" charset="0"/>
              </a:rPr>
              <a:t>STAR Transverse Spin di-Hadron Correlation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714" y="609600"/>
            <a:ext cx="3886200" cy="30107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581400"/>
            <a:ext cx="3810000" cy="29762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53" y="3478378"/>
            <a:ext cx="3777386" cy="2922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34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28600" y="76200"/>
            <a:ext cx="8686800" cy="6400800"/>
            <a:chOff x="228600" y="76200"/>
            <a:chExt cx="8686800" cy="64008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lum/>
              <a:alphaModFix/>
            </a:blip>
            <a:srcRect/>
            <a:stretch>
              <a:fillRect/>
            </a:stretch>
          </p:blipFill>
          <p:spPr>
            <a:xfrm>
              <a:off x="853419" y="76200"/>
              <a:ext cx="7452381" cy="548809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228600" y="5602069"/>
              <a:ext cx="441306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en-US" dirty="0" smtClean="0"/>
                <a:t>KEKB: L&gt;2.11x10</a:t>
              </a:r>
              <a:r>
                <a:rPr lang="en-US" baseline="30000" dirty="0" smtClean="0"/>
                <a:t>34</a:t>
              </a:r>
              <a:r>
                <a:rPr lang="en-US" dirty="0" smtClean="0"/>
                <a:t>cm</a:t>
              </a:r>
              <a:r>
                <a:rPr lang="en-US" baseline="30000" dirty="0" smtClean="0"/>
                <a:t>-2</a:t>
              </a:r>
              <a:r>
                <a:rPr lang="en-US" dirty="0" smtClean="0"/>
                <a:t>s</a:t>
              </a:r>
              <a:r>
                <a:rPr lang="en-US" baseline="30000" dirty="0" smtClean="0"/>
                <a:t>-1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dirty="0" smtClean="0"/>
                <a:t>Asymmetric collider: 8GeV e</a:t>
              </a:r>
              <a:r>
                <a:rPr lang="en-US" baseline="30000" dirty="0" smtClean="0"/>
                <a:t>-</a:t>
              </a:r>
              <a:r>
                <a:rPr lang="en-US" dirty="0" smtClean="0"/>
                <a:t>+3.5 </a:t>
              </a:r>
              <a:r>
                <a:rPr lang="en-US" dirty="0" err="1" smtClean="0"/>
                <a:t>GeV</a:t>
              </a:r>
              <a:r>
                <a:rPr lang="en-US" dirty="0" smtClean="0"/>
                <a:t> e</a:t>
              </a:r>
              <a:r>
                <a:rPr lang="en-US" baseline="30000" dirty="0" smtClean="0"/>
                <a:t>+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495800" y="5646003"/>
              <a:ext cx="4419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en-US" dirty="0" smtClean="0"/>
                <a:t>ϒ(4S): 702.6 pb</a:t>
              </a:r>
              <a:r>
                <a:rPr lang="en-US" baseline="30000" dirty="0" smtClean="0"/>
                <a:t>-1</a:t>
              </a:r>
              <a:r>
                <a:rPr lang="en-US" dirty="0" smtClean="0"/>
                <a:t> on/ 89.5 pb</a:t>
              </a:r>
              <a:r>
                <a:rPr lang="en-US" baseline="30000" dirty="0" smtClean="0"/>
                <a:t>-1</a:t>
              </a:r>
              <a:r>
                <a:rPr lang="en-US" dirty="0" smtClean="0"/>
                <a:t> off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US" dirty="0" smtClean="0"/>
                <a:t>Center-of-mass Energy 10.58/1.52 (on/off)</a:t>
              </a:r>
            </a:p>
            <a:p>
              <a:endParaRPr lang="en-US" baseline="30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4748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4876800" y="1484055"/>
            <a:ext cx="1295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Assumes factorization works</a:t>
            </a:r>
          </a:p>
          <a:p>
            <a:endParaRPr lang="en-US" sz="1600" dirty="0" smtClean="0"/>
          </a:p>
          <a:p>
            <a:r>
              <a:rPr lang="en-US" sz="1600" dirty="0" smtClean="0"/>
              <a:t>     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  +</a:t>
            </a:r>
          </a:p>
          <a:p>
            <a:r>
              <a:rPr lang="en-US" sz="1600" dirty="0" smtClean="0"/>
              <a:t>large spin correlations at partonic level</a:t>
            </a:r>
            <a:endParaRPr lang="en-US" sz="1600" dirty="0"/>
          </a:p>
        </p:txBody>
      </p:sp>
      <p:grpSp>
        <p:nvGrpSpPr>
          <p:cNvPr id="17" name="Group 32"/>
          <p:cNvGrpSpPr>
            <a:grpSpLocks noChangeAspect="1"/>
          </p:cNvGrpSpPr>
          <p:nvPr/>
        </p:nvGrpSpPr>
        <p:grpSpPr bwMode="auto">
          <a:xfrm>
            <a:off x="6212205" y="1341120"/>
            <a:ext cx="2626995" cy="3840480"/>
            <a:chOff x="3896" y="508"/>
            <a:chExt cx="1864" cy="2544"/>
          </a:xfrm>
        </p:grpSpPr>
        <p:pic>
          <p:nvPicPr>
            <p:cNvPr id="18" name="Picture 2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96" y="508"/>
              <a:ext cx="1864" cy="2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9" name="Text Box 27"/>
            <p:cNvSpPr txBox="1">
              <a:spLocks noChangeArrowheads="1"/>
            </p:cNvSpPr>
            <p:nvPr/>
          </p:nvSpPr>
          <p:spPr bwMode="auto">
            <a:xfrm>
              <a:off x="4888" y="565"/>
              <a:ext cx="79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i="1" dirty="0"/>
                <a:t>LO </a:t>
              </a:r>
              <a:r>
                <a:rPr lang="en-US" b="1" i="1" dirty="0" err="1"/>
                <a:t>pQCD</a:t>
              </a:r>
              <a:endParaRPr lang="en-US" b="1" i="1" dirty="0"/>
            </a:p>
          </p:txBody>
        </p:sp>
      </p:grpSp>
      <p:grpSp>
        <p:nvGrpSpPr>
          <p:cNvPr id="20" name="Group 9"/>
          <p:cNvGrpSpPr>
            <a:grpSpLocks noChangeAspect="1"/>
          </p:cNvGrpSpPr>
          <p:nvPr/>
        </p:nvGrpSpPr>
        <p:grpSpPr bwMode="auto">
          <a:xfrm>
            <a:off x="152400" y="1447800"/>
            <a:ext cx="4683110" cy="2773855"/>
            <a:chOff x="109" y="1065"/>
            <a:chExt cx="2757" cy="1633"/>
          </a:xfrm>
        </p:grpSpPr>
        <p:grpSp>
          <p:nvGrpSpPr>
            <p:cNvPr id="21" name="Group 10"/>
            <p:cNvGrpSpPr>
              <a:grpSpLocks/>
            </p:cNvGrpSpPr>
            <p:nvPr/>
          </p:nvGrpSpPr>
          <p:grpSpPr bwMode="auto">
            <a:xfrm>
              <a:off x="109" y="1065"/>
              <a:ext cx="2757" cy="1535"/>
              <a:chOff x="109" y="1065"/>
              <a:chExt cx="2757" cy="1535"/>
            </a:xfrm>
          </p:grpSpPr>
          <p:pic>
            <p:nvPicPr>
              <p:cNvPr id="32" name="Picture 1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09" y="1065"/>
                <a:ext cx="2757" cy="15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33" name="Text Box 12"/>
              <p:cNvSpPr txBox="1">
                <a:spLocks noChangeArrowheads="1"/>
              </p:cNvSpPr>
              <p:nvPr/>
            </p:nvSpPr>
            <p:spPr bwMode="auto">
              <a:xfrm>
                <a:off x="1344" y="1146"/>
                <a:ext cx="678" cy="224"/>
              </a:xfrm>
              <a:prstGeom prst="rect">
                <a:avLst/>
              </a:prstGeom>
              <a:noFill/>
              <a:ln w="19050">
                <a:solidFill>
                  <a:srgbClr val="0000FF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b="1" i="1">
                    <a:solidFill>
                      <a:srgbClr val="0000FF"/>
                    </a:solidFill>
                  </a:rPr>
                  <a:t>pp </a:t>
                </a:r>
                <a:r>
                  <a:rPr lang="en-US" sz="1600" b="1" i="1">
                    <a:solidFill>
                      <a:srgbClr val="0000FF"/>
                    </a:solidFill>
                    <a:sym typeface="Symbol" pitchFamily="18" charset="2"/>
                  </a:rPr>
                  <a:t> hX</a:t>
                </a:r>
              </a:p>
            </p:txBody>
          </p:sp>
        </p:grpSp>
        <p:grpSp>
          <p:nvGrpSpPr>
            <p:cNvPr id="22" name="Group 13"/>
            <p:cNvGrpSpPr>
              <a:grpSpLocks/>
            </p:cNvGrpSpPr>
            <p:nvPr/>
          </p:nvGrpSpPr>
          <p:grpSpPr bwMode="auto">
            <a:xfrm>
              <a:off x="142" y="1402"/>
              <a:ext cx="2617" cy="1296"/>
              <a:chOff x="142" y="1402"/>
              <a:chExt cx="2617" cy="1296"/>
            </a:xfrm>
          </p:grpSpPr>
          <p:grpSp>
            <p:nvGrpSpPr>
              <p:cNvPr id="23" name="Group 14"/>
              <p:cNvGrpSpPr>
                <a:grpSpLocks/>
              </p:cNvGrpSpPr>
              <p:nvPr/>
            </p:nvGrpSpPr>
            <p:grpSpPr bwMode="auto">
              <a:xfrm>
                <a:off x="142" y="1402"/>
                <a:ext cx="2617" cy="1296"/>
                <a:chOff x="142" y="1402"/>
                <a:chExt cx="2617" cy="1296"/>
              </a:xfrm>
            </p:grpSpPr>
            <p:sp>
              <p:nvSpPr>
                <p:cNvPr id="25" name="Text Box 15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42" y="1568"/>
                  <a:ext cx="1040" cy="585"/>
                </a:xfrm>
                <a:prstGeom prst="rect">
                  <a:avLst/>
                </a:prstGeom>
                <a:noFill/>
                <a:ln w="19050">
                  <a:solidFill>
                    <a:srgbClr val="993366"/>
                  </a:solidFill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1600" b="1" i="1" dirty="0"/>
                    <a:t>“soft” </a:t>
                  </a:r>
                  <a:r>
                    <a:rPr lang="en-US" sz="1600" b="1" i="1" dirty="0" err="1"/>
                    <a:t>parton</a:t>
                  </a:r>
                  <a:r>
                    <a:rPr lang="en-US" sz="1600" b="1" i="1" dirty="0"/>
                    <a:t> distribution functions</a:t>
                  </a:r>
                </a:p>
              </p:txBody>
            </p:sp>
            <p:sp>
              <p:nvSpPr>
                <p:cNvPr id="26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621" y="1402"/>
                  <a:ext cx="160" cy="160"/>
                </a:xfrm>
                <a:prstGeom prst="line">
                  <a:avLst/>
                </a:prstGeom>
                <a:noFill/>
                <a:ln w="19050">
                  <a:solidFill>
                    <a:srgbClr val="CC0066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" name="Line 17"/>
                <p:cNvSpPr>
                  <a:spLocks noChangeShapeType="1"/>
                </p:cNvSpPr>
                <p:nvPr/>
              </p:nvSpPr>
              <p:spPr bwMode="auto">
                <a:xfrm>
                  <a:off x="570" y="2099"/>
                  <a:ext cx="224" cy="135"/>
                </a:xfrm>
                <a:prstGeom prst="line">
                  <a:avLst/>
                </a:prstGeom>
                <a:noFill/>
                <a:ln w="19050">
                  <a:solidFill>
                    <a:srgbClr val="CC0066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1869" y="1735"/>
                  <a:ext cx="890" cy="378"/>
                </a:xfrm>
                <a:prstGeom prst="rect">
                  <a:avLst/>
                </a:prstGeom>
                <a:noFill/>
                <a:ln w="19050">
                  <a:solidFill>
                    <a:srgbClr val="993366"/>
                  </a:solidFill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1600" b="1" i="1" dirty="0"/>
                    <a:t>“soft” frag. function</a:t>
                  </a:r>
                </a:p>
              </p:txBody>
            </p:sp>
            <p:sp>
              <p:nvSpPr>
                <p:cNvPr id="29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1926" y="1638"/>
                  <a:ext cx="141" cy="90"/>
                </a:xfrm>
                <a:prstGeom prst="line">
                  <a:avLst/>
                </a:prstGeom>
                <a:noFill/>
                <a:ln w="19050">
                  <a:solidFill>
                    <a:srgbClr val="CC0066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1288" y="2320"/>
                  <a:ext cx="1068" cy="378"/>
                </a:xfrm>
                <a:prstGeom prst="rect">
                  <a:avLst/>
                </a:prstGeom>
                <a:noFill/>
                <a:ln w="19050">
                  <a:solidFill>
                    <a:srgbClr val="993366"/>
                  </a:solidFill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1600" b="1" i="1" dirty="0"/>
                    <a:t>“hard” </a:t>
                  </a:r>
                  <a:r>
                    <a:rPr lang="en-US" sz="1600" b="1" i="1" dirty="0" err="1"/>
                    <a:t>d</a:t>
                  </a:r>
                  <a:r>
                    <a:rPr lang="en-US" sz="1600" b="1" i="1" dirty="0" err="1">
                      <a:sym typeface="Symbol" pitchFamily="18" charset="2"/>
                    </a:rPr>
                    <a:t></a:t>
                  </a:r>
                  <a:r>
                    <a:rPr lang="en-US" sz="1600" b="1" i="1" baseline="-25000" dirty="0" err="1">
                      <a:sym typeface="Symbol" pitchFamily="18" charset="2"/>
                    </a:rPr>
                    <a:t>QCD</a:t>
                  </a:r>
                  <a:r>
                    <a:rPr lang="en-US" sz="1600" b="1" i="1" dirty="0"/>
                    <a:t> </a:t>
                  </a:r>
                  <a:r>
                    <a:rPr lang="en-US" sz="1600" b="1" i="1" dirty="0" err="1"/>
                    <a:t>parton-parton</a:t>
                  </a:r>
                  <a:endParaRPr lang="en-US" sz="1600" b="1" i="1" dirty="0"/>
                </a:p>
              </p:txBody>
            </p:sp>
            <p:sp>
              <p:nvSpPr>
                <p:cNvPr id="31" name="Line 21"/>
                <p:cNvSpPr>
                  <a:spLocks noChangeShapeType="1"/>
                </p:cNvSpPr>
                <p:nvPr/>
              </p:nvSpPr>
              <p:spPr bwMode="auto">
                <a:xfrm flipV="1">
                  <a:off x="1453" y="2061"/>
                  <a:ext cx="25" cy="249"/>
                </a:xfrm>
                <a:prstGeom prst="line">
                  <a:avLst/>
                </a:prstGeom>
                <a:noFill/>
                <a:ln w="19050">
                  <a:solidFill>
                    <a:srgbClr val="CC0066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4" name="Text Box 22"/>
              <p:cNvSpPr txBox="1">
                <a:spLocks noChangeArrowheads="1"/>
              </p:cNvSpPr>
              <p:nvPr/>
            </p:nvSpPr>
            <p:spPr bwMode="auto">
              <a:xfrm>
                <a:off x="1901" y="2254"/>
                <a:ext cx="371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 b="1" dirty="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∧</a:t>
                </a:r>
              </a:p>
            </p:txBody>
          </p:sp>
        </p:grpSp>
      </p:grpSp>
      <p:grpSp>
        <p:nvGrpSpPr>
          <p:cNvPr id="35" name="Group 3"/>
          <p:cNvGrpSpPr>
            <a:grpSpLocks/>
          </p:cNvGrpSpPr>
          <p:nvPr/>
        </p:nvGrpSpPr>
        <p:grpSpPr bwMode="auto">
          <a:xfrm>
            <a:off x="731837" y="4973637"/>
            <a:ext cx="4540250" cy="1350963"/>
            <a:chOff x="332" y="1951"/>
            <a:chExt cx="2860" cy="851"/>
          </a:xfrm>
        </p:grpSpPr>
        <p:graphicFrame>
          <p:nvGraphicFramePr>
            <p:cNvPr id="36" name="Object 728"/>
            <p:cNvGraphicFramePr>
              <a:graphicFrameLocks noChangeAspect="1"/>
            </p:cNvGraphicFramePr>
            <p:nvPr/>
          </p:nvGraphicFramePr>
          <p:xfrm>
            <a:off x="392" y="1951"/>
            <a:ext cx="2764" cy="6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516" name="Equation" r:id="rId5" imgW="1854200" imgH="457200" progId="Equation.3">
                    <p:embed/>
                  </p:oleObj>
                </mc:Choice>
                <mc:Fallback>
                  <p:oleObj name="Equation" r:id="rId5" imgW="1854200" imgH="457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2" y="1951"/>
                          <a:ext cx="2764" cy="64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7" name="Rectangle 5"/>
            <p:cNvSpPr>
              <a:spLocks noChangeArrowheads="1"/>
            </p:cNvSpPr>
            <p:nvPr/>
          </p:nvSpPr>
          <p:spPr bwMode="auto">
            <a:xfrm>
              <a:off x="332" y="2550"/>
              <a:ext cx="286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>
                  <a:sym typeface="Symbol" pitchFamily="18" charset="2"/>
                </a:rPr>
                <a:t></a:t>
              </a:r>
              <a:r>
                <a:rPr lang="en-US" sz="2000" i="1" dirty="0"/>
                <a:t>f</a:t>
              </a:r>
              <a:r>
                <a:rPr lang="en-US" sz="2000" dirty="0"/>
                <a:t>: </a:t>
              </a:r>
              <a:r>
                <a:rPr lang="en-US" sz="2000" dirty="0" smtClean="0"/>
                <a:t> polarized </a:t>
              </a:r>
              <a:r>
                <a:rPr lang="en-US" sz="2000" dirty="0" err="1"/>
                <a:t>parton</a:t>
              </a:r>
              <a:r>
                <a:rPr lang="en-US" sz="2000" dirty="0"/>
                <a:t> distribution functions</a:t>
              </a:r>
            </a:p>
          </p:txBody>
        </p:sp>
      </p:grpSp>
      <p:sp>
        <p:nvSpPr>
          <p:cNvPr id="38" name="Text Box 2"/>
          <p:cNvSpPr txBox="1">
            <a:spLocks noChangeArrowheads="1"/>
          </p:cNvSpPr>
          <p:nvPr/>
        </p:nvSpPr>
        <p:spPr bwMode="auto">
          <a:xfrm>
            <a:off x="430472" y="0"/>
            <a:ext cx="82137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atin typeface="Comic Sans MS" pitchFamily="66" charset="0"/>
              </a:rPr>
              <a:t>Longitudinally Polarized </a:t>
            </a:r>
            <a:r>
              <a:rPr lang="en-US" sz="2800" dirty="0" err="1">
                <a:latin typeface="Comic Sans MS" pitchFamily="66" charset="0"/>
              </a:rPr>
              <a:t>pp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smtClean="0">
                <a:latin typeface="Comic Sans MS" pitchFamily="66" charset="0"/>
              </a:rPr>
              <a:t>Collisions </a:t>
            </a:r>
            <a:r>
              <a:rPr lang="en-US" sz="2800" dirty="0">
                <a:latin typeface="Comic Sans MS" pitchFamily="66" charset="0"/>
              </a:rPr>
              <a:t>at RHIC</a:t>
            </a:r>
            <a:endParaRPr lang="en-US" sz="2800" baseline="30000" dirty="0">
              <a:latin typeface="Comic Sans MS" pitchFamily="66" charset="0"/>
              <a:sym typeface="Symbol" pitchFamily="18" charset="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57200" y="838200"/>
            <a:ext cx="8291259" cy="400110"/>
          </a:xfrm>
          <a:prstGeom prst="rect">
            <a:avLst/>
          </a:prstGeom>
          <a:solidFill>
            <a:srgbClr val="FFFF00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2000" b="1" i="1" dirty="0" smtClean="0"/>
              <a:t>Hard collisions provide </a:t>
            </a:r>
            <a:r>
              <a:rPr lang="en-US" sz="2000" b="1" i="1" dirty="0" err="1" smtClean="0"/>
              <a:t>pQCD</a:t>
            </a:r>
            <a:r>
              <a:rPr lang="en-US" sz="2000" b="1" i="1" dirty="0" smtClean="0"/>
              <a:t> probes of spin-dependent partonic structure!</a:t>
            </a:r>
            <a:endParaRPr lang="en-US" sz="2000" b="1" i="1" dirty="0"/>
          </a:p>
        </p:txBody>
      </p:sp>
      <p:sp>
        <p:nvSpPr>
          <p:cNvPr id="40" name="Right Arrow 39"/>
          <p:cNvSpPr>
            <a:spLocks noChangeAspect="1"/>
          </p:cNvSpPr>
          <p:nvPr/>
        </p:nvSpPr>
        <p:spPr bwMode="auto">
          <a:xfrm rot="10800000">
            <a:off x="5029200" y="2438400"/>
            <a:ext cx="831648" cy="259080"/>
          </a:xfrm>
          <a:prstGeom prst="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" name="Right Arrow 40"/>
          <p:cNvSpPr>
            <a:spLocks noChangeAspect="1"/>
          </p:cNvSpPr>
          <p:nvPr/>
        </p:nvSpPr>
        <p:spPr bwMode="auto">
          <a:xfrm>
            <a:off x="5029200" y="4084320"/>
            <a:ext cx="831648" cy="259080"/>
          </a:xfrm>
          <a:prstGeom prst="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04800" y="4583668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Longitudinal double  Spin Asymmetry:</a:t>
            </a:r>
            <a:endParaRPr lang="en-US" b="1" dirty="0"/>
          </a:p>
        </p:txBody>
      </p:sp>
      <p:sp>
        <p:nvSpPr>
          <p:cNvPr id="43" name="Right Brace 42"/>
          <p:cNvSpPr/>
          <p:nvPr/>
        </p:nvSpPr>
        <p:spPr>
          <a:xfrm>
            <a:off x="5562600" y="5029200"/>
            <a:ext cx="266700" cy="1295400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6172200" y="5308937"/>
            <a:ext cx="27077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Use (high x) polarized quarks as a probe (e.g., of gluon polarization)!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3691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-66020"/>
            <a:ext cx="8157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STAR Detector, Jet Reconstruction and Gluons</a:t>
            </a:r>
            <a:endParaRPr lang="en-US" sz="2800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57413" y="533400"/>
            <a:ext cx="4983363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400" dirty="0">
                <a:solidFill>
                  <a:srgbClr val="FF0000"/>
                </a:solidFill>
              </a:rPr>
              <a:t>Midpoint cone </a:t>
            </a:r>
            <a:r>
              <a:rPr lang="en-US" sz="2400" dirty="0" smtClean="0">
                <a:solidFill>
                  <a:srgbClr val="FF0000"/>
                </a:solidFill>
              </a:rPr>
              <a:t>algorithm </a:t>
            </a:r>
            <a:r>
              <a:rPr lang="en-US" sz="2400" dirty="0" smtClean="0"/>
              <a:t>(</a:t>
            </a:r>
            <a:r>
              <a:rPr lang="en-US" dirty="0" err="1" smtClean="0"/>
              <a:t>hep</a:t>
            </a:r>
            <a:r>
              <a:rPr lang="en-US" dirty="0" smtClean="0"/>
              <a:t>-ex/0005012)</a:t>
            </a:r>
            <a:endParaRPr lang="en-US" dirty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832269" y="973494"/>
            <a:ext cx="3810000" cy="100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lnSpc>
                <a:spcPct val="11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rgbClr val="0000FF"/>
                </a:solidFill>
              </a:rPr>
              <a:t>Seed </a:t>
            </a:r>
            <a:r>
              <a:rPr lang="en-US" dirty="0">
                <a:solidFill>
                  <a:srgbClr val="0000FF"/>
                </a:solidFill>
              </a:rPr>
              <a:t>energy </a:t>
            </a:r>
            <a:r>
              <a:rPr lang="en-US" dirty="0" err="1" smtClean="0">
                <a:solidFill>
                  <a:srgbClr val="0000FF"/>
                </a:solidFill>
              </a:rPr>
              <a:t>E</a:t>
            </a:r>
            <a:r>
              <a:rPr lang="en-US" baseline="-25000" dirty="0" err="1" smtClean="0">
                <a:solidFill>
                  <a:srgbClr val="0000FF"/>
                </a:solidFill>
              </a:rPr>
              <a:t>T</a:t>
            </a:r>
            <a:r>
              <a:rPr lang="en-US" baseline="30000" dirty="0" err="1" smtClean="0">
                <a:solidFill>
                  <a:srgbClr val="0000FF"/>
                </a:solidFill>
              </a:rPr>
              <a:t>seed</a:t>
            </a:r>
            <a:r>
              <a:rPr lang="en-US" dirty="0" smtClean="0">
                <a:solidFill>
                  <a:srgbClr val="0000FF"/>
                </a:solidFill>
              </a:rPr>
              <a:t> = </a:t>
            </a:r>
            <a:r>
              <a:rPr lang="en-US" dirty="0">
                <a:solidFill>
                  <a:srgbClr val="0000FF"/>
                </a:solidFill>
              </a:rPr>
              <a:t>0.5 </a:t>
            </a:r>
            <a:r>
              <a:rPr lang="en-US" dirty="0" err="1" smtClean="0">
                <a:solidFill>
                  <a:srgbClr val="0000FF"/>
                </a:solidFill>
              </a:rPr>
              <a:t>GeV</a:t>
            </a:r>
            <a:endParaRPr lang="en-US" dirty="0">
              <a:solidFill>
                <a:srgbClr val="0000FF"/>
              </a:solidFill>
            </a:endParaRPr>
          </a:p>
          <a:p>
            <a:pPr marL="285750" indent="-285750">
              <a:lnSpc>
                <a:spcPct val="11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rgbClr val="0000FF"/>
                </a:solidFill>
              </a:rPr>
              <a:t>Cone </a:t>
            </a:r>
            <a:r>
              <a:rPr lang="en-US" dirty="0">
                <a:solidFill>
                  <a:srgbClr val="0000FF"/>
                </a:solidFill>
              </a:rPr>
              <a:t>radius </a:t>
            </a:r>
            <a:r>
              <a:rPr lang="en-US" dirty="0" smtClean="0">
                <a:solidFill>
                  <a:srgbClr val="0000FF"/>
                </a:solidFill>
              </a:rPr>
              <a:t>R = </a:t>
            </a:r>
            <a:r>
              <a:rPr lang="en-US" dirty="0" smtClean="0">
                <a:solidFill>
                  <a:srgbClr val="0000FF"/>
                </a:solidFill>
                <a:cs typeface="Arial" charset="0"/>
              </a:rPr>
              <a:t>√</a:t>
            </a:r>
            <a:r>
              <a:rPr lang="el-GR" dirty="0">
                <a:solidFill>
                  <a:srgbClr val="0000FF"/>
                </a:solidFill>
                <a:cs typeface="Arial" charset="0"/>
              </a:rPr>
              <a:t>Δη</a:t>
            </a:r>
            <a:r>
              <a:rPr lang="en-US" baseline="30000" dirty="0">
                <a:solidFill>
                  <a:srgbClr val="0000FF"/>
                </a:solidFill>
                <a:cs typeface="Arial" charset="0"/>
              </a:rPr>
              <a:t>2</a:t>
            </a:r>
            <a:r>
              <a:rPr lang="en-US" dirty="0">
                <a:solidFill>
                  <a:srgbClr val="0000FF"/>
                </a:solidFill>
                <a:cs typeface="Arial" charset="0"/>
              </a:rPr>
              <a:t>+</a:t>
            </a:r>
            <a:r>
              <a:rPr lang="el-GR" dirty="0">
                <a:solidFill>
                  <a:srgbClr val="0000FF"/>
                </a:solidFill>
                <a:cs typeface="Arial" charset="0"/>
              </a:rPr>
              <a:t>Δφ</a:t>
            </a:r>
            <a:r>
              <a:rPr lang="en-US" baseline="30000" dirty="0">
                <a:solidFill>
                  <a:srgbClr val="0000FF"/>
                </a:solidFill>
                <a:cs typeface="Arial" charset="0"/>
              </a:rPr>
              <a:t>2</a:t>
            </a:r>
            <a:r>
              <a:rPr lang="en-US" dirty="0">
                <a:solidFill>
                  <a:srgbClr val="0000FF"/>
                </a:solidFill>
                <a:cs typeface="Arial" charset="0"/>
              </a:rPr>
              <a:t> = </a:t>
            </a:r>
            <a:r>
              <a:rPr lang="en-US" dirty="0" smtClean="0">
                <a:solidFill>
                  <a:srgbClr val="0000FF"/>
                </a:solidFill>
                <a:cs typeface="Arial" charset="0"/>
              </a:rPr>
              <a:t>0.7</a:t>
            </a:r>
            <a:endParaRPr lang="en-US" dirty="0">
              <a:solidFill>
                <a:srgbClr val="0000FF"/>
              </a:solidFill>
              <a:sym typeface="Symbol" pitchFamily="18" charset="2"/>
            </a:endParaRPr>
          </a:p>
          <a:p>
            <a:pPr marL="285750" indent="-285750">
              <a:lnSpc>
                <a:spcPct val="11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rgbClr val="0000FF"/>
                </a:solidFill>
              </a:rPr>
              <a:t>Split/merge </a:t>
            </a:r>
            <a:r>
              <a:rPr lang="en-US" dirty="0">
                <a:solidFill>
                  <a:srgbClr val="0000FF"/>
                </a:solidFill>
              </a:rPr>
              <a:t>fraction </a:t>
            </a:r>
            <a:r>
              <a:rPr lang="en-US" dirty="0" smtClean="0">
                <a:solidFill>
                  <a:srgbClr val="0000FF"/>
                </a:solidFill>
              </a:rPr>
              <a:t>f = 0.5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6" name="Rectangle 26"/>
          <p:cNvSpPr>
            <a:spLocks noChangeArrowheads="1"/>
          </p:cNvSpPr>
          <p:nvPr/>
        </p:nvSpPr>
        <p:spPr bwMode="auto">
          <a:xfrm>
            <a:off x="4141824" y="2038290"/>
            <a:ext cx="4925976" cy="400110"/>
          </a:xfrm>
          <a:prstGeom prst="rect">
            <a:avLst/>
          </a:prstGeom>
          <a:solidFill>
            <a:srgbClr val="FFFFCC"/>
          </a:solidFill>
          <a:ln w="31750">
            <a:solidFill>
              <a:srgbClr val="0066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PYTHIA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>
                <a:solidFill>
                  <a:srgbClr val="FF0000"/>
                </a:solidFill>
              </a:rPr>
              <a:t>+ </a:t>
            </a:r>
            <a:r>
              <a:rPr lang="en-US" sz="2000" b="1" dirty="0">
                <a:solidFill>
                  <a:srgbClr val="FF0000"/>
                </a:solidFill>
              </a:rPr>
              <a:t>GEANT</a:t>
            </a:r>
            <a:r>
              <a:rPr lang="en-US" sz="2000" dirty="0">
                <a:solidFill>
                  <a:srgbClr val="006600"/>
                </a:solidFill>
              </a:rPr>
              <a:t> to quantify </a:t>
            </a:r>
            <a:r>
              <a:rPr lang="en-US" sz="2000" dirty="0" smtClean="0">
                <a:solidFill>
                  <a:srgbClr val="006600"/>
                </a:solidFill>
              </a:rPr>
              <a:t>det. response</a:t>
            </a:r>
            <a:endParaRPr lang="en-US" sz="2000" dirty="0">
              <a:solidFill>
                <a:srgbClr val="006600"/>
              </a:solidFill>
            </a:endParaRPr>
          </a:p>
        </p:txBody>
      </p:sp>
      <p:sp>
        <p:nvSpPr>
          <p:cNvPr id="7" name="Text Box 23"/>
          <p:cNvSpPr txBox="1">
            <a:spLocks noChangeAspect="1" noChangeArrowheads="1"/>
          </p:cNvSpPr>
          <p:nvPr/>
        </p:nvSpPr>
        <p:spPr bwMode="auto">
          <a:xfrm>
            <a:off x="4953000" y="2471022"/>
            <a:ext cx="4084003" cy="348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Data jets                                     MC jets</a:t>
            </a:r>
          </a:p>
        </p:txBody>
      </p:sp>
      <p:grpSp>
        <p:nvGrpSpPr>
          <p:cNvPr id="8" name="Group 31"/>
          <p:cNvGrpSpPr>
            <a:grpSpLocks noChangeAspect="1"/>
          </p:cNvGrpSpPr>
          <p:nvPr/>
        </p:nvGrpSpPr>
        <p:grpSpPr bwMode="auto">
          <a:xfrm>
            <a:off x="5216319" y="2928080"/>
            <a:ext cx="3366316" cy="3929920"/>
            <a:chOff x="224" y="960"/>
            <a:chExt cx="2563" cy="3082"/>
          </a:xfrm>
        </p:grpSpPr>
        <p:sp>
          <p:nvSpPr>
            <p:cNvPr id="9" name="AutoShape 4"/>
            <p:cNvSpPr>
              <a:spLocks/>
            </p:cNvSpPr>
            <p:nvPr/>
          </p:nvSpPr>
          <p:spPr bwMode="auto">
            <a:xfrm rot="10800000" flipH="1">
              <a:off x="489" y="1056"/>
              <a:ext cx="206" cy="487"/>
            </a:xfrm>
            <a:prstGeom prst="leftBrace">
              <a:avLst>
                <a:gd name="adj1" fmla="val 19701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Text Box 5"/>
            <p:cNvSpPr txBox="1">
              <a:spLocks noChangeArrowheads="1"/>
            </p:cNvSpPr>
            <p:nvPr/>
          </p:nvSpPr>
          <p:spPr bwMode="auto">
            <a:xfrm rot="16200000" flipH="1">
              <a:off x="29" y="1177"/>
              <a:ext cx="6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>
                  <a:latin typeface="Times New Roman" pitchFamily="18" charset="0"/>
                </a:rPr>
                <a:t>Detector</a:t>
              </a:r>
            </a:p>
          </p:txBody>
        </p:sp>
        <p:sp>
          <p:nvSpPr>
            <p:cNvPr id="11" name="AutoShape 6"/>
            <p:cNvSpPr>
              <a:spLocks/>
            </p:cNvSpPr>
            <p:nvPr/>
          </p:nvSpPr>
          <p:spPr bwMode="auto">
            <a:xfrm flipH="1">
              <a:off x="2304" y="1056"/>
              <a:ext cx="206" cy="487"/>
            </a:xfrm>
            <a:prstGeom prst="leftBrace">
              <a:avLst>
                <a:gd name="adj1" fmla="val 19701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Text Box 7"/>
            <p:cNvSpPr txBox="1">
              <a:spLocks noChangeArrowheads="1"/>
            </p:cNvSpPr>
            <p:nvPr/>
          </p:nvSpPr>
          <p:spPr bwMode="auto">
            <a:xfrm rot="-5400000">
              <a:off x="2358" y="1164"/>
              <a:ext cx="6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Times New Roman" pitchFamily="18" charset="0"/>
                </a:rPr>
                <a:t>GEANT</a:t>
              </a:r>
            </a:p>
          </p:txBody>
        </p:sp>
        <p:sp>
          <p:nvSpPr>
            <p:cNvPr id="13" name="AutoShape 8"/>
            <p:cNvSpPr>
              <a:spLocks/>
            </p:cNvSpPr>
            <p:nvPr/>
          </p:nvSpPr>
          <p:spPr bwMode="auto">
            <a:xfrm flipH="1">
              <a:off x="2256" y="1584"/>
              <a:ext cx="302" cy="1344"/>
            </a:xfrm>
            <a:prstGeom prst="leftBrace">
              <a:avLst>
                <a:gd name="adj1" fmla="val 37086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Text Box 9"/>
            <p:cNvSpPr txBox="1">
              <a:spLocks noChangeArrowheads="1"/>
            </p:cNvSpPr>
            <p:nvPr/>
          </p:nvSpPr>
          <p:spPr bwMode="auto">
            <a:xfrm rot="-5400000">
              <a:off x="2326" y="2119"/>
              <a:ext cx="6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Times New Roman" pitchFamily="18" charset="0"/>
                </a:rPr>
                <a:t>PYTHIA</a:t>
              </a:r>
            </a:p>
          </p:txBody>
        </p:sp>
        <p:grpSp>
          <p:nvGrpSpPr>
            <p:cNvPr id="15" name="Group 12"/>
            <p:cNvGrpSpPr>
              <a:grpSpLocks/>
            </p:cNvGrpSpPr>
            <p:nvPr/>
          </p:nvGrpSpPr>
          <p:grpSpPr bwMode="auto">
            <a:xfrm>
              <a:off x="528" y="3502"/>
              <a:ext cx="854" cy="159"/>
              <a:chOff x="1348" y="2330"/>
              <a:chExt cx="717" cy="159"/>
            </a:xfrm>
          </p:grpSpPr>
          <p:sp>
            <p:nvSpPr>
              <p:cNvPr id="24" name="Line 13"/>
              <p:cNvSpPr>
                <a:spLocks noChangeShapeType="1"/>
              </p:cNvSpPr>
              <p:nvPr/>
            </p:nvSpPr>
            <p:spPr bwMode="auto">
              <a:xfrm>
                <a:off x="1433" y="2411"/>
                <a:ext cx="632" cy="1"/>
              </a:xfrm>
              <a:prstGeom prst="line">
                <a:avLst/>
              </a:prstGeom>
              <a:noFill/>
              <a:ln w="76200">
                <a:solidFill>
                  <a:srgbClr val="000066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Oval 14"/>
              <p:cNvSpPr>
                <a:spLocks noChangeArrowheads="1"/>
              </p:cNvSpPr>
              <p:nvPr/>
            </p:nvSpPr>
            <p:spPr bwMode="auto">
              <a:xfrm>
                <a:off x="1348" y="2330"/>
                <a:ext cx="179" cy="159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CC0000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" name="Line 15"/>
            <p:cNvSpPr>
              <a:spLocks noChangeShapeType="1"/>
            </p:cNvSpPr>
            <p:nvPr/>
          </p:nvSpPr>
          <p:spPr bwMode="auto">
            <a:xfrm>
              <a:off x="1500" y="2857"/>
              <a:ext cx="170" cy="711"/>
            </a:xfrm>
            <a:prstGeom prst="line">
              <a:avLst/>
            </a:prstGeom>
            <a:noFill/>
            <a:ln w="25400">
              <a:solidFill>
                <a:srgbClr val="FF33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AutoShape 19"/>
            <p:cNvSpPr>
              <a:spLocks noChangeArrowheads="1"/>
            </p:cNvSpPr>
            <p:nvPr/>
          </p:nvSpPr>
          <p:spPr bwMode="auto">
            <a:xfrm>
              <a:off x="1442" y="3426"/>
              <a:ext cx="478" cy="245"/>
            </a:xfrm>
            <a:prstGeom prst="irregularSeal1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8" name="Picture 20" descr="jet_schematic_seed"/>
            <p:cNvPicPr>
              <a:picLocks noChangeAspect="1" noChangeArrowheads="1"/>
            </p:cNvPicPr>
            <p:nvPr/>
          </p:nvPicPr>
          <p:blipFill>
            <a:blip r:embed="rId3" cstate="print">
              <a:lum bright="-10000" contrast="20000"/>
            </a:blip>
            <a:srcRect/>
            <a:stretch>
              <a:fillRect/>
            </a:stretch>
          </p:blipFill>
          <p:spPr bwMode="auto">
            <a:xfrm>
              <a:off x="756" y="960"/>
              <a:ext cx="1464" cy="1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Line 21"/>
            <p:cNvSpPr>
              <a:spLocks noChangeShapeType="1"/>
            </p:cNvSpPr>
            <p:nvPr/>
          </p:nvSpPr>
          <p:spPr bwMode="auto">
            <a:xfrm flipH="1">
              <a:off x="1614" y="3615"/>
              <a:ext cx="56" cy="427"/>
            </a:xfrm>
            <a:prstGeom prst="line">
              <a:avLst/>
            </a:prstGeom>
            <a:noFill/>
            <a:ln w="25400">
              <a:solidFill>
                <a:srgbClr val="FF33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20" name="Object 22"/>
            <p:cNvGraphicFramePr>
              <a:graphicFrameLocks noChangeAspect="1"/>
            </p:cNvGraphicFramePr>
            <p:nvPr/>
          </p:nvGraphicFramePr>
          <p:xfrm>
            <a:off x="628" y="2126"/>
            <a:ext cx="668" cy="4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568" name="Equation" r:id="rId4" imgW="533160" imgH="406080" progId="Equation.3">
                    <p:embed/>
                  </p:oleObj>
                </mc:Choice>
                <mc:Fallback>
                  <p:oleObj name="Equation" r:id="rId4" imgW="533160" imgH="4060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8" y="2126"/>
                          <a:ext cx="668" cy="4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ct 23"/>
            <p:cNvGraphicFramePr>
              <a:graphicFrameLocks noChangeAspect="1"/>
            </p:cNvGraphicFramePr>
            <p:nvPr/>
          </p:nvGraphicFramePr>
          <p:xfrm>
            <a:off x="1020" y="3177"/>
            <a:ext cx="359" cy="1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569" name="Equation" r:id="rId6" imgW="279360" imgH="164880" progId="Equation.3">
                    <p:embed/>
                  </p:oleObj>
                </mc:Choice>
                <mc:Fallback>
                  <p:oleObj name="Equation" r:id="rId6" imgW="27936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20" y="3177"/>
                          <a:ext cx="359" cy="18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" name="AutoShape 25"/>
            <p:cNvSpPr>
              <a:spLocks/>
            </p:cNvSpPr>
            <p:nvPr/>
          </p:nvSpPr>
          <p:spPr bwMode="auto">
            <a:xfrm rot="10800000" flipH="1">
              <a:off x="432" y="1594"/>
              <a:ext cx="302" cy="1344"/>
            </a:xfrm>
            <a:prstGeom prst="leftBrace">
              <a:avLst>
                <a:gd name="adj1" fmla="val 37086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Text Box 26"/>
            <p:cNvSpPr txBox="1">
              <a:spLocks noChangeArrowheads="1"/>
            </p:cNvSpPr>
            <p:nvPr/>
          </p:nvSpPr>
          <p:spPr bwMode="auto">
            <a:xfrm rot="16200000" flipH="1">
              <a:off x="42" y="2116"/>
              <a:ext cx="5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>
                  <a:latin typeface="Times New Roman" pitchFamily="18" charset="0"/>
                </a:rPr>
                <a:t>Particle</a:t>
              </a:r>
            </a:p>
          </p:txBody>
        </p:sp>
      </p:grpSp>
      <p:grpSp>
        <p:nvGrpSpPr>
          <p:cNvPr id="26" name="Group 20"/>
          <p:cNvGrpSpPr>
            <a:grpSpLocks noChangeAspect="1"/>
          </p:cNvGrpSpPr>
          <p:nvPr/>
        </p:nvGrpSpPr>
        <p:grpSpPr bwMode="auto">
          <a:xfrm>
            <a:off x="762000" y="4114800"/>
            <a:ext cx="3909060" cy="2384348"/>
            <a:chOff x="144" y="2528"/>
            <a:chExt cx="2592" cy="1581"/>
          </a:xfrm>
        </p:grpSpPr>
        <p:grpSp>
          <p:nvGrpSpPr>
            <p:cNvPr id="27" name="Group 21"/>
            <p:cNvGrpSpPr>
              <a:grpSpLocks/>
            </p:cNvGrpSpPr>
            <p:nvPr/>
          </p:nvGrpSpPr>
          <p:grpSpPr bwMode="auto">
            <a:xfrm>
              <a:off x="144" y="2528"/>
              <a:ext cx="2316" cy="1575"/>
              <a:chOff x="144" y="2528"/>
              <a:chExt cx="2316" cy="1575"/>
            </a:xfrm>
          </p:grpSpPr>
          <p:pic>
            <p:nvPicPr>
              <p:cNvPr id="29" name="Picture 22"/>
              <p:cNvPicPr>
                <a:picLocks noChangeAspect="1" noChangeArrowheads="1"/>
              </p:cNvPicPr>
              <p:nvPr/>
            </p:nvPicPr>
            <p:blipFill>
              <a:blip r:embed="rId8" cstate="print">
                <a:lum bright="-16000" contrast="50000"/>
              </a:blip>
              <a:srcRect b="2188"/>
              <a:stretch>
                <a:fillRect/>
              </a:stretch>
            </p:blipFill>
            <p:spPr bwMode="auto">
              <a:xfrm>
                <a:off x="144" y="2528"/>
                <a:ext cx="2316" cy="15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30" name="Text Box 23"/>
              <p:cNvSpPr txBox="1">
                <a:spLocks noChangeArrowheads="1"/>
              </p:cNvSpPr>
              <p:nvPr/>
            </p:nvSpPr>
            <p:spPr bwMode="auto">
              <a:xfrm>
                <a:off x="751" y="3930"/>
                <a:ext cx="386" cy="173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1200" i="0">
                    <a:ea typeface="ＭＳ Ｐゴシック" charset="-128"/>
                  </a:rPr>
                  <a:t>  10</a:t>
                </a:r>
                <a:endParaRPr lang="en-US" sz="1400" i="0">
                  <a:ea typeface="ＭＳ Ｐゴシック" charset="-128"/>
                </a:endParaRPr>
              </a:p>
            </p:txBody>
          </p:sp>
          <p:sp>
            <p:nvSpPr>
              <p:cNvPr id="31" name="Text Box 24"/>
              <p:cNvSpPr txBox="1">
                <a:spLocks noChangeArrowheads="1"/>
              </p:cNvSpPr>
              <p:nvPr/>
            </p:nvSpPr>
            <p:spPr bwMode="auto">
              <a:xfrm>
                <a:off x="1302" y="3930"/>
                <a:ext cx="384" cy="173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1200" i="0">
                    <a:ea typeface="ＭＳ Ｐゴシック" charset="-128"/>
                  </a:rPr>
                  <a:t>  20</a:t>
                </a:r>
              </a:p>
            </p:txBody>
          </p:sp>
        </p:grpSp>
        <p:sp>
          <p:nvSpPr>
            <p:cNvPr id="28" name="Text Box 25"/>
            <p:cNvSpPr txBox="1">
              <a:spLocks noChangeArrowheads="1"/>
            </p:cNvSpPr>
            <p:nvPr/>
          </p:nvSpPr>
          <p:spPr bwMode="auto">
            <a:xfrm>
              <a:off x="1854" y="3936"/>
              <a:ext cx="882" cy="17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200" i="0" dirty="0">
                  <a:ea typeface="ＭＳ Ｐゴシック" charset="-128"/>
                </a:rPr>
                <a:t>30 </a:t>
              </a:r>
              <a:r>
                <a:rPr lang="en-US" sz="1200" i="0" dirty="0" err="1">
                  <a:ea typeface="ＭＳ Ｐゴシック" charset="-128"/>
                </a:rPr>
                <a:t>p</a:t>
              </a:r>
              <a:r>
                <a:rPr lang="en-US" sz="1200" i="0" baseline="-25000" dirty="0" err="1">
                  <a:ea typeface="ＭＳ Ｐゴシック" charset="-128"/>
                </a:rPr>
                <a:t>T</a:t>
              </a:r>
              <a:r>
                <a:rPr lang="en-US" sz="1200" i="0" dirty="0">
                  <a:ea typeface="ＭＳ Ｐゴシック" charset="-128"/>
                </a:rPr>
                <a:t>(</a:t>
              </a:r>
              <a:r>
                <a:rPr lang="en-US" sz="1200" i="0" dirty="0" err="1">
                  <a:ea typeface="ＭＳ Ｐゴシック" charset="-128"/>
                </a:rPr>
                <a:t>GeV</a:t>
              </a:r>
              <a:r>
                <a:rPr lang="en-US" sz="1200" i="0" dirty="0">
                  <a:ea typeface="ＭＳ Ｐゴシック" charset="-128"/>
                </a:rPr>
                <a:t>)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24302" y="3392269"/>
            <a:ext cx="4446758" cy="646331"/>
            <a:chOff x="224302" y="3392269"/>
            <a:chExt cx="4446758" cy="646331"/>
          </a:xfrm>
        </p:grpSpPr>
        <p:sp>
          <p:nvSpPr>
            <p:cNvPr id="33" name="Rectangle 32"/>
            <p:cNvSpPr/>
            <p:nvPr/>
          </p:nvSpPr>
          <p:spPr>
            <a:xfrm>
              <a:off x="224302" y="3429000"/>
              <a:ext cx="4347698" cy="592217"/>
            </a:xfrm>
            <a:prstGeom prst="rect">
              <a:avLst/>
            </a:prstGeom>
            <a:solidFill>
              <a:srgbClr val="FF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 Box 19"/>
            <p:cNvSpPr txBox="1">
              <a:spLocks noChangeArrowheads="1"/>
            </p:cNvSpPr>
            <p:nvPr/>
          </p:nvSpPr>
          <p:spPr bwMode="auto">
            <a:xfrm>
              <a:off x="228600" y="3392269"/>
              <a:ext cx="444246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i="0" dirty="0" smtClean="0">
                  <a:solidFill>
                    <a:srgbClr val="0000CC"/>
                  </a:solidFill>
                </a:rPr>
                <a:t>RHIC kinematics: </a:t>
              </a:r>
              <a:r>
                <a:rPr lang="en-US" b="1" dirty="0" err="1">
                  <a:solidFill>
                    <a:srgbClr val="FF0000"/>
                  </a:solidFill>
                </a:rPr>
                <a:t>gg</a:t>
              </a:r>
              <a:r>
                <a:rPr lang="en-US" i="0" dirty="0">
                  <a:solidFill>
                    <a:srgbClr val="FF0000"/>
                  </a:solidFill>
                </a:rPr>
                <a:t> and </a:t>
              </a:r>
              <a:r>
                <a:rPr lang="en-US" b="1" dirty="0" err="1">
                  <a:solidFill>
                    <a:srgbClr val="FF0000"/>
                  </a:solidFill>
                </a:rPr>
                <a:t>qg</a:t>
              </a:r>
              <a:r>
                <a:rPr lang="en-US" i="0" dirty="0">
                  <a:solidFill>
                    <a:srgbClr val="FF0000"/>
                  </a:solidFill>
                </a:rPr>
                <a:t> dominate</a:t>
              </a:r>
              <a:r>
                <a:rPr lang="en-US" i="0" dirty="0">
                  <a:solidFill>
                    <a:srgbClr val="0000CC"/>
                  </a:solidFill>
                </a:rPr>
                <a:t>, </a:t>
              </a:r>
              <a:r>
                <a:rPr lang="en-US" i="0" dirty="0" smtClean="0">
                  <a:solidFill>
                    <a:srgbClr val="0000CC"/>
                  </a:solidFill>
                </a:rPr>
                <a:t> jets/ hadrons </a:t>
              </a:r>
              <a:r>
                <a:rPr lang="en-US" dirty="0" smtClean="0">
                  <a:solidFill>
                    <a:srgbClr val="0000CC"/>
                  </a:solidFill>
                </a:rPr>
                <a:t>A</a:t>
              </a:r>
              <a:r>
                <a:rPr lang="en-US" baseline="-25000" dirty="0" smtClean="0">
                  <a:solidFill>
                    <a:srgbClr val="0000CC"/>
                  </a:solidFill>
                </a:rPr>
                <a:t>LL</a:t>
              </a:r>
              <a:r>
                <a:rPr lang="en-US" i="0" dirty="0" smtClean="0">
                  <a:solidFill>
                    <a:srgbClr val="0000CC"/>
                  </a:solidFill>
                </a:rPr>
                <a:t> sensitive </a:t>
              </a:r>
              <a:r>
                <a:rPr lang="en-US" i="0" dirty="0">
                  <a:solidFill>
                    <a:srgbClr val="0000CC"/>
                  </a:solidFill>
                </a:rPr>
                <a:t>to </a:t>
              </a:r>
              <a:r>
                <a:rPr lang="en-US" b="1" i="0" dirty="0">
                  <a:solidFill>
                    <a:srgbClr val="006600"/>
                  </a:solidFill>
                </a:rPr>
                <a:t>gluon polarization</a:t>
              </a:r>
              <a:r>
                <a:rPr lang="en-US" i="0" dirty="0">
                  <a:solidFill>
                    <a:srgbClr val="0000CC"/>
                  </a:solidFill>
                </a:rPr>
                <a:t>.</a:t>
              </a:r>
            </a:p>
          </p:txBody>
        </p:sp>
      </p:grpSp>
      <p:pic>
        <p:nvPicPr>
          <p:cNvPr id="35" name="Picture 34" descr="STAR_detector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2" y="674591"/>
            <a:ext cx="3994458" cy="2602009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7543800" y="6120225"/>
            <a:ext cx="1039251" cy="204375"/>
            <a:chOff x="7543800" y="6120225"/>
            <a:chExt cx="1039251" cy="204375"/>
          </a:xfrm>
        </p:grpSpPr>
        <p:sp>
          <p:nvSpPr>
            <p:cNvPr id="37" name="Line 12"/>
            <p:cNvSpPr>
              <a:spLocks noChangeShapeType="1"/>
            </p:cNvSpPr>
            <p:nvPr/>
          </p:nvSpPr>
          <p:spPr bwMode="auto">
            <a:xfrm flipH="1">
              <a:off x="7543800" y="6248400"/>
              <a:ext cx="843259" cy="29180"/>
            </a:xfrm>
            <a:prstGeom prst="line">
              <a:avLst/>
            </a:prstGeom>
            <a:noFill/>
            <a:ln w="76200">
              <a:solidFill>
                <a:srgbClr val="000066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Oval 13"/>
            <p:cNvSpPr>
              <a:spLocks noChangeAspect="1" noChangeArrowheads="1"/>
            </p:cNvSpPr>
            <p:nvPr/>
          </p:nvSpPr>
          <p:spPr bwMode="auto">
            <a:xfrm>
              <a:off x="8305800" y="6120225"/>
              <a:ext cx="277251" cy="20437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C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3276600" y="2537936"/>
            <a:ext cx="780814" cy="738664"/>
            <a:chOff x="3276600" y="2537936"/>
            <a:chExt cx="780814" cy="738664"/>
          </a:xfrm>
        </p:grpSpPr>
        <p:sp>
          <p:nvSpPr>
            <p:cNvPr id="38" name="Rectangle 37"/>
            <p:cNvSpPr/>
            <p:nvPr/>
          </p:nvSpPr>
          <p:spPr>
            <a:xfrm>
              <a:off x="3276600" y="2590800"/>
              <a:ext cx="762000" cy="631389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302978" y="2537936"/>
              <a:ext cx="75443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STAR:</a:t>
              </a:r>
            </a:p>
            <a:p>
              <a:r>
                <a:rPr lang="en-US" sz="1400" dirty="0" smtClean="0"/>
                <a:t>TPC</a:t>
              </a:r>
            </a:p>
            <a:p>
              <a:r>
                <a:rPr lang="en-US" sz="1400" dirty="0" smtClean="0"/>
                <a:t>EMCs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50908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IU-VPR-STORAGE\NucPhys\Users\wissink\NSF 2012\figs\STARRun9incjet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57957"/>
            <a:ext cx="5051356" cy="3661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29705" y="0"/>
            <a:ext cx="8157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omic Sans MS" pitchFamily="66" charset="0"/>
              </a:rPr>
              <a:t>2009</a:t>
            </a:r>
            <a:r>
              <a:rPr lang="en-US" sz="2800" dirty="0" smtClean="0">
                <a:latin typeface="Comic Sans MS" pitchFamily="66" charset="0"/>
              </a:rPr>
              <a:t> STAR Inclusive Jet Results </a:t>
            </a:r>
            <a:endParaRPr lang="en-US" sz="2800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4387096"/>
            <a:ext cx="86868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indent="-342900" algn="l">
              <a:lnSpc>
                <a:spcPts val="2400"/>
              </a:lnSpc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accent1">
                    <a:lumMod val="25000"/>
                  </a:schemeClr>
                </a:solidFill>
              </a:rPr>
              <a:t>Exploited in </a:t>
            </a:r>
            <a:r>
              <a:rPr lang="en-US" sz="2000" u="sng" dirty="0" smtClean="0">
                <a:solidFill>
                  <a:schemeClr val="accent1">
                    <a:lumMod val="25000"/>
                  </a:schemeClr>
                </a:solidFill>
              </a:rPr>
              <a:t>2009</a:t>
            </a:r>
            <a:r>
              <a:rPr lang="en-US" sz="2000" dirty="0" smtClean="0">
                <a:solidFill>
                  <a:schemeClr val="accent1">
                    <a:lumMod val="25000"/>
                  </a:schemeClr>
                </a:solidFill>
              </a:rPr>
              <a:t> greatly improved RHIC performance in luminosity, polarization; lowered EMC trigger thresholds </a:t>
            </a:r>
            <a:r>
              <a:rPr lang="en-US" sz="2000" dirty="0">
                <a:solidFill>
                  <a:schemeClr val="accent1">
                    <a:lumMod val="25000"/>
                  </a:schemeClr>
                </a:solidFill>
                <a:sym typeface="Wingdings" pitchFamily="2" charset="2"/>
              </a:rPr>
              <a:t>+</a:t>
            </a:r>
            <a:r>
              <a:rPr lang="en-US" sz="2000" dirty="0" smtClean="0">
                <a:solidFill>
                  <a:schemeClr val="accent1">
                    <a:lumMod val="25000"/>
                  </a:schemeClr>
                </a:solidFill>
                <a:sym typeface="Wingdings" pitchFamily="2" charset="2"/>
              </a:rPr>
              <a:t> focused on high-</a:t>
            </a:r>
            <a:r>
              <a:rPr lang="en-US" sz="2000" i="1" dirty="0" err="1" smtClean="0">
                <a:solidFill>
                  <a:schemeClr val="accent1">
                    <a:lumMod val="25000"/>
                  </a:schemeClr>
                </a:solidFill>
                <a:sym typeface="Wingdings" pitchFamily="2" charset="2"/>
              </a:rPr>
              <a:t>p</a:t>
            </a:r>
            <a:r>
              <a:rPr lang="en-US" sz="2000" i="1" baseline="-25000" dirty="0" err="1" smtClean="0">
                <a:solidFill>
                  <a:schemeClr val="accent1">
                    <a:lumMod val="25000"/>
                  </a:schemeClr>
                </a:solidFill>
                <a:sym typeface="Wingdings" pitchFamily="2" charset="2"/>
              </a:rPr>
              <a:t>T</a:t>
            </a:r>
            <a:r>
              <a:rPr lang="en-US" sz="2000" dirty="0" smtClean="0">
                <a:solidFill>
                  <a:schemeClr val="accent1">
                    <a:lumMod val="25000"/>
                  </a:schemeClr>
                </a:solidFill>
                <a:sym typeface="Wingdings" pitchFamily="2" charset="2"/>
              </a:rPr>
              <a:t> region         [</a:t>
            </a:r>
            <a:r>
              <a:rPr lang="en-US" sz="2000" dirty="0" smtClean="0"/>
              <a:t>2009 data are factor </a:t>
            </a:r>
            <a:r>
              <a:rPr lang="en-US" sz="2000" dirty="0"/>
              <a:t>of 3 (high-</a:t>
            </a:r>
            <a:r>
              <a:rPr lang="en-US" sz="2000" dirty="0" err="1"/>
              <a:t>p</a:t>
            </a:r>
            <a:r>
              <a:rPr lang="en-US" sz="2000" baseline="-25000" dirty="0" err="1"/>
              <a:t>T</a:t>
            </a:r>
            <a:r>
              <a:rPr lang="en-US" sz="2000" dirty="0"/>
              <a:t>) to </a:t>
            </a:r>
            <a:r>
              <a:rPr lang="en-US" sz="2000" dirty="0" smtClean="0"/>
              <a:t>&gt; 4 </a:t>
            </a:r>
            <a:r>
              <a:rPr lang="en-US" sz="2000" dirty="0"/>
              <a:t>(low-</a:t>
            </a:r>
            <a:r>
              <a:rPr lang="en-US" sz="2000" dirty="0" err="1"/>
              <a:t>p</a:t>
            </a:r>
            <a:r>
              <a:rPr lang="en-US" sz="2000" baseline="-25000" dirty="0" err="1"/>
              <a:t>T</a:t>
            </a:r>
            <a:r>
              <a:rPr lang="en-US" sz="2000" dirty="0"/>
              <a:t>) </a:t>
            </a:r>
            <a:r>
              <a:rPr lang="en-US" sz="2000" dirty="0" smtClean="0"/>
              <a:t> more </a:t>
            </a:r>
            <a:r>
              <a:rPr lang="en-US" sz="2000" dirty="0"/>
              <a:t>precise than </a:t>
            </a:r>
            <a:r>
              <a:rPr lang="en-US" sz="2000" dirty="0" smtClean="0"/>
              <a:t>2006].</a:t>
            </a:r>
            <a:endParaRPr lang="en-US" sz="2000" dirty="0">
              <a:sym typeface="Wingdings" pitchFamily="2" charset="2"/>
            </a:endParaRPr>
          </a:p>
          <a:p>
            <a:pPr marL="365760" indent="-285750">
              <a:lnSpc>
                <a:spcPts val="2400"/>
              </a:lnSpc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accent1">
                    <a:lumMod val="25000"/>
                  </a:schemeClr>
                </a:solidFill>
                <a:sym typeface="Wingdings" pitchFamily="2" charset="2"/>
              </a:rPr>
              <a:t>2009 </a:t>
            </a:r>
            <a:r>
              <a:rPr lang="en-US" sz="2000" b="1" dirty="0">
                <a:solidFill>
                  <a:srgbClr val="FF0000"/>
                </a:solidFill>
                <a:sym typeface="Wingdings" pitchFamily="2" charset="2"/>
              </a:rPr>
              <a:t>r</a:t>
            </a:r>
            <a:r>
              <a:rPr lang="en-US" sz="2000" b="1" dirty="0" smtClean="0">
                <a:solidFill>
                  <a:srgbClr val="FF0000"/>
                </a:solidFill>
              </a:rPr>
              <a:t>esults </a:t>
            </a:r>
            <a:r>
              <a:rPr lang="en-US" sz="2000" b="1" dirty="0">
                <a:solidFill>
                  <a:srgbClr val="FF0000"/>
                </a:solidFill>
              </a:rPr>
              <a:t>fall between predictions from</a:t>
            </a:r>
            <a:r>
              <a:rPr lang="en-US" sz="2000" b="1" dirty="0"/>
              <a:t> </a:t>
            </a:r>
            <a:r>
              <a:rPr lang="en-US" sz="2000" b="1" dirty="0">
                <a:solidFill>
                  <a:srgbClr val="009900"/>
                </a:solidFill>
              </a:rPr>
              <a:t>DSSV</a:t>
            </a:r>
            <a:r>
              <a:rPr lang="en-US" sz="2000" b="1" dirty="0"/>
              <a:t> </a:t>
            </a:r>
            <a:r>
              <a:rPr lang="en-US" sz="2000" b="1" dirty="0">
                <a:solidFill>
                  <a:srgbClr val="FF0000"/>
                </a:solidFill>
              </a:rPr>
              <a:t>a</a:t>
            </a:r>
            <a:r>
              <a:rPr lang="en-US" sz="2000" b="1" dirty="0" smtClean="0">
                <a:solidFill>
                  <a:srgbClr val="FF0000"/>
                </a:solidFill>
              </a:rPr>
              <a:t>nd</a:t>
            </a:r>
            <a:r>
              <a:rPr lang="en-US" sz="2000" b="1" dirty="0" smtClean="0"/>
              <a:t> GRSV-STD       indicating gluon contribute in the sensitive kinematic region!</a:t>
            </a:r>
            <a:endParaRPr lang="en-US" sz="2000" b="1" dirty="0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5912271" y="1010722"/>
            <a:ext cx="3231729" cy="2646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10000"/>
              </a:spcBef>
            </a:pPr>
            <a:r>
              <a:rPr lang="en-US" sz="2000" b="1" dirty="0"/>
              <a:t>2009</a:t>
            </a:r>
            <a:r>
              <a:rPr lang="en-US" sz="2000" dirty="0"/>
              <a:t> </a:t>
            </a:r>
            <a:r>
              <a:rPr lang="en-US" sz="2000" dirty="0" smtClean="0"/>
              <a:t>data are in </a:t>
            </a:r>
            <a:r>
              <a:rPr lang="en-US" sz="2000" b="1" dirty="0" smtClean="0"/>
              <a:t>black; </a:t>
            </a:r>
            <a:r>
              <a:rPr lang="en-US" sz="2000" b="1" dirty="0" smtClean="0">
                <a:solidFill>
                  <a:srgbClr val="FF0000"/>
                </a:solidFill>
              </a:rPr>
              <a:t>2006</a:t>
            </a:r>
            <a:r>
              <a:rPr lang="en-US" sz="2000" dirty="0" smtClean="0"/>
              <a:t> data are in </a:t>
            </a:r>
            <a:r>
              <a:rPr lang="en-US" sz="2000" b="1" dirty="0" smtClean="0">
                <a:solidFill>
                  <a:srgbClr val="FF0000"/>
                </a:solidFill>
              </a:rPr>
              <a:t>red</a:t>
            </a:r>
            <a:r>
              <a:rPr lang="en-US" sz="2000" b="1" dirty="0" smtClean="0"/>
              <a:t>.</a:t>
            </a:r>
            <a:endParaRPr lang="en-US" sz="2000" dirty="0" smtClean="0"/>
          </a:p>
          <a:p>
            <a:pPr eaLnBrk="0" hangingPunct="0">
              <a:spcBef>
                <a:spcPct val="10000"/>
              </a:spcBef>
            </a:pPr>
            <a:endParaRPr lang="en-US" sz="1000" b="1" dirty="0">
              <a:solidFill>
                <a:srgbClr val="FF0000"/>
              </a:solidFill>
            </a:endParaRPr>
          </a:p>
          <a:p>
            <a:pPr eaLnBrk="0" hangingPunct="0">
              <a:spcBef>
                <a:spcPct val="10000"/>
              </a:spcBef>
            </a:pPr>
            <a:r>
              <a:rPr lang="en-US" sz="2000" dirty="0" smtClean="0"/>
              <a:t>DSSV global fit (green) curve includes the 2006 RHIC data</a:t>
            </a:r>
          </a:p>
          <a:p>
            <a:pPr marL="342900" indent="-342900" eaLnBrk="0" hangingPunct="0">
              <a:spcBef>
                <a:spcPct val="10000"/>
              </a:spcBef>
              <a:buFont typeface="Arial" pitchFamily="34" charset="0"/>
              <a:buChar char="•"/>
            </a:pPr>
            <a:endParaRPr lang="en-US" sz="1000" dirty="0"/>
          </a:p>
          <a:p>
            <a:pPr eaLnBrk="0" hangingPunct="0">
              <a:spcBef>
                <a:spcPct val="10000"/>
              </a:spcBef>
            </a:pPr>
            <a:r>
              <a:rPr lang="en-US" sz="2000" u="sng" dirty="0" smtClean="0"/>
              <a:t>Note</a:t>
            </a:r>
            <a:r>
              <a:rPr lang="en-US" sz="2000" dirty="0" smtClean="0"/>
              <a:t>: the yellow band is the </a:t>
            </a:r>
            <a:r>
              <a:rPr lang="el-GR" sz="2000" dirty="0" smtClean="0"/>
              <a:t>χ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+2% DSSV uncertainty</a:t>
            </a:r>
          </a:p>
        </p:txBody>
      </p:sp>
      <p:sp>
        <p:nvSpPr>
          <p:cNvPr id="9" name="Left Brace 8"/>
          <p:cNvSpPr/>
          <p:nvPr/>
        </p:nvSpPr>
        <p:spPr>
          <a:xfrm>
            <a:off x="5638800" y="1017151"/>
            <a:ext cx="381000" cy="2590800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505200" y="6096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arXiv:1106.5769v1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73936" y="4441686"/>
            <a:ext cx="8693864" cy="816114"/>
          </a:xfrm>
          <a:prstGeom prst="rect">
            <a:avLst/>
          </a:prstGeom>
          <a:solidFill>
            <a:srgbClr val="F9C4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73936" y="-76200"/>
            <a:ext cx="80842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>
                <a:latin typeface="Comic Sans MS" pitchFamily="66" charset="0"/>
              </a:rPr>
              <a:t>New</a:t>
            </a:r>
            <a:r>
              <a:rPr lang="en-US" sz="3200" dirty="0">
                <a:latin typeface="Comic Sans MS" pitchFamily="66" charset="0"/>
              </a:rPr>
              <a:t> global analysis with 2009 RHIC </a:t>
            </a:r>
            <a:r>
              <a:rPr lang="en-US" sz="3200" dirty="0" smtClean="0">
                <a:latin typeface="Comic Sans MS" pitchFamily="66" charset="0"/>
              </a:rPr>
              <a:t>data</a:t>
            </a:r>
            <a:endParaRPr lang="en-US" sz="3200" dirty="0">
              <a:latin typeface="Comic Sans MS" pitchFamily="66" charset="0"/>
            </a:endParaRPr>
          </a:p>
        </p:txBody>
      </p:sp>
      <p:pic>
        <p:nvPicPr>
          <p:cNvPr id="3" name="Picture 9" descr="all_data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" t="43864" r="13312"/>
          <a:stretch>
            <a:fillRect/>
          </a:stretch>
        </p:blipFill>
        <p:spPr bwMode="auto">
          <a:xfrm>
            <a:off x="-1586" y="614363"/>
            <a:ext cx="2979459" cy="2761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1" descr="deltag-run9-impact-new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" t="59171" r="40541"/>
          <a:stretch>
            <a:fillRect/>
          </a:stretch>
        </p:blipFill>
        <p:spPr bwMode="auto">
          <a:xfrm>
            <a:off x="3200401" y="685801"/>
            <a:ext cx="2961172" cy="2925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deltag-run9-band-new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6" t="51988" r="32433" b="1711"/>
          <a:stretch>
            <a:fillRect/>
          </a:stretch>
        </p:blipFill>
        <p:spPr bwMode="auto">
          <a:xfrm>
            <a:off x="6211889" y="682625"/>
            <a:ext cx="2730964" cy="2772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0" y="3657600"/>
            <a:ext cx="8991600" cy="20574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48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000" dirty="0" smtClean="0"/>
              <a:t>Curve</a:t>
            </a:r>
            <a:r>
              <a:rPr lang="en-US" sz="2000" b="1" dirty="0" smtClean="0"/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“DSSV++”</a:t>
            </a:r>
            <a:r>
              <a:rPr lang="en-US" sz="2000" dirty="0" smtClean="0"/>
              <a:t> is a new, preliminary global analysis from the DSSV group that includes 2009 A</a:t>
            </a:r>
            <a:r>
              <a:rPr lang="en-US" sz="2000" baseline="-25000" dirty="0" smtClean="0"/>
              <a:t>LL</a:t>
            </a:r>
            <a:r>
              <a:rPr lang="en-US" sz="2000" dirty="0" smtClean="0"/>
              <a:t> measurements from PHENIX </a:t>
            </a:r>
            <a:r>
              <a:rPr lang="el-GR" sz="2000" dirty="0" smtClean="0"/>
              <a:t>π</a:t>
            </a:r>
            <a:r>
              <a:rPr lang="en-US" sz="2000" baseline="30000" dirty="0" smtClean="0"/>
              <a:t>0</a:t>
            </a:r>
            <a:r>
              <a:rPr lang="en-US" sz="2000" dirty="0" smtClean="0"/>
              <a:t> and STAR inclusive jets.</a:t>
            </a:r>
            <a:endParaRPr lang="en-US" sz="800" dirty="0" smtClean="0"/>
          </a:p>
          <a:p>
            <a:pPr marL="365760">
              <a:spcBef>
                <a:spcPts val="48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000" dirty="0" smtClean="0"/>
              <a:t>First evidence of </a:t>
            </a:r>
            <a:r>
              <a:rPr lang="en-US" sz="2000" b="1" dirty="0" smtClean="0">
                <a:solidFill>
                  <a:srgbClr val="FF0000"/>
                </a:solidFill>
              </a:rPr>
              <a:t>non-zero gluon polarization</a:t>
            </a:r>
            <a:r>
              <a:rPr lang="en-US" sz="2000" dirty="0" smtClean="0"/>
              <a:t> in the RHIC range (0.05 &lt; </a:t>
            </a:r>
            <a:r>
              <a:rPr lang="en-US" sz="2000" i="1" dirty="0" smtClean="0"/>
              <a:t>x</a:t>
            </a:r>
            <a:r>
              <a:rPr lang="en-US" sz="2000" dirty="0" smtClean="0"/>
              <a:t> &lt; 0.2); integral (w/ big error bars) comparable to the quark contribution to the proton spin.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661" y="5410199"/>
            <a:ext cx="91253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sz="2000" dirty="0" smtClean="0"/>
              <a:t>The</a:t>
            </a:r>
            <a:r>
              <a:rPr lang="en-US" sz="2000" b="1" dirty="0" smtClean="0"/>
              <a:t> </a:t>
            </a:r>
            <a:r>
              <a:rPr lang="en-US" sz="2000" b="1" dirty="0">
                <a:solidFill>
                  <a:srgbClr val="FF0000"/>
                </a:solidFill>
              </a:rPr>
              <a:t>n</a:t>
            </a:r>
            <a:r>
              <a:rPr lang="en-US" sz="2000" b="1" dirty="0" smtClean="0">
                <a:solidFill>
                  <a:srgbClr val="FF0000"/>
                </a:solidFill>
              </a:rPr>
              <a:t>ext efforts</a:t>
            </a:r>
            <a:r>
              <a:rPr lang="en-US" sz="2000" dirty="0" smtClean="0"/>
              <a:t>:  di-jet (and </a:t>
            </a:r>
            <a:r>
              <a:rPr lang="el-GR" sz="2000" dirty="0" smtClean="0"/>
              <a:t>γ</a:t>
            </a:r>
            <a:r>
              <a:rPr lang="en-US" sz="2000" dirty="0" smtClean="0"/>
              <a:t>-jet) coincidence </a:t>
            </a:r>
            <a:r>
              <a:rPr lang="en-US" sz="2000" dirty="0"/>
              <a:t>m</a:t>
            </a:r>
            <a:r>
              <a:rPr lang="en-US" sz="2000" dirty="0" smtClean="0"/>
              <a:t>easurements sensitive </a:t>
            </a:r>
            <a:r>
              <a:rPr lang="en-US" sz="2000" dirty="0" smtClean="0"/>
              <a:t>to “</a:t>
            </a:r>
            <a:r>
              <a:rPr lang="en-US" sz="2000" dirty="0" smtClean="0"/>
              <a:t>shape” of  x</a:t>
            </a:r>
            <a:r>
              <a:rPr lang="el-GR" sz="2000" dirty="0" smtClean="0"/>
              <a:t>Δ</a:t>
            </a:r>
            <a:r>
              <a:rPr lang="en-US" sz="2000" dirty="0" smtClean="0"/>
              <a:t> g(x); e.g., significant </a:t>
            </a:r>
            <a:r>
              <a:rPr lang="en-US" sz="2000" b="1" dirty="0" smtClean="0">
                <a:solidFill>
                  <a:srgbClr val="FF0000"/>
                </a:solidFill>
              </a:rPr>
              <a:t>di-jet results </a:t>
            </a:r>
            <a:r>
              <a:rPr lang="en-US" sz="2000" dirty="0" smtClean="0"/>
              <a:t>expected from ongoing 2009 analyses and of data at 500 </a:t>
            </a:r>
            <a:r>
              <a:rPr lang="en-US" sz="2000" dirty="0" err="1" smtClean="0"/>
              <a:t>GeV</a:t>
            </a:r>
            <a:r>
              <a:rPr lang="en-US" sz="2000" dirty="0" smtClean="0"/>
              <a:t> for sampling the lower x region … more data in bank &amp; to come.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721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2667000"/>
            <a:ext cx="449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Comic Sans MS" pitchFamily="66" charset="0"/>
              </a:rPr>
              <a:t>Sea Quarks</a:t>
            </a:r>
            <a:endParaRPr lang="en-US" sz="5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71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/>
          <p:nvPr/>
        </p:nvGrpSpPr>
        <p:grpSpPr>
          <a:xfrm>
            <a:off x="3048000" y="533399"/>
            <a:ext cx="3962405" cy="3695701"/>
            <a:chOff x="5042566" y="762000"/>
            <a:chExt cx="4101435" cy="3843765"/>
          </a:xfrm>
        </p:grpSpPr>
        <p:grpSp>
          <p:nvGrpSpPr>
            <p:cNvPr id="3" name="Group 9"/>
            <p:cNvGrpSpPr/>
            <p:nvPr/>
          </p:nvGrpSpPr>
          <p:grpSpPr>
            <a:xfrm>
              <a:off x="5042566" y="762000"/>
              <a:ext cx="4101435" cy="3843765"/>
              <a:chOff x="622966" y="1219200"/>
              <a:chExt cx="4101435" cy="3843765"/>
            </a:xfrm>
          </p:grpSpPr>
          <p:pic>
            <p:nvPicPr>
              <p:cNvPr id="5" name="Picture 4" descr="E866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22966" y="1377707"/>
                <a:ext cx="3785937" cy="36852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" name="Text Box 5"/>
              <p:cNvSpPr txBox="1">
                <a:spLocks noChangeArrowheads="1"/>
              </p:cNvSpPr>
              <p:nvPr/>
            </p:nvSpPr>
            <p:spPr bwMode="auto">
              <a:xfrm>
                <a:off x="2200443" y="1219200"/>
                <a:ext cx="2523958" cy="3201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sz="1400" dirty="0"/>
                  <a:t>PRL </a:t>
                </a:r>
                <a:r>
                  <a:rPr lang="en-US" sz="1400" b="1" dirty="0" smtClean="0"/>
                  <a:t>80,</a:t>
                </a:r>
                <a:r>
                  <a:rPr lang="en-US" sz="1400" dirty="0" smtClean="0"/>
                  <a:t> 3715 (1998)         </a:t>
                </a:r>
                <a:endParaRPr lang="en-US" sz="1400" dirty="0"/>
              </a:p>
            </p:txBody>
          </p:sp>
        </p:grpSp>
        <p:sp>
          <p:nvSpPr>
            <p:cNvPr id="4" name="TextBox 17"/>
            <p:cNvSpPr txBox="1">
              <a:spLocks noChangeArrowheads="1"/>
            </p:cNvSpPr>
            <p:nvPr/>
          </p:nvSpPr>
          <p:spPr bwMode="auto">
            <a:xfrm>
              <a:off x="5910180" y="3429000"/>
              <a:ext cx="1481220" cy="416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dirty="0" smtClean="0">
                  <a:latin typeface="Calibri" pitchFamily="1" charset="0"/>
                </a:rPr>
                <a:t>Q² = 54GeV</a:t>
              </a:r>
              <a:endParaRPr lang="en-US" dirty="0">
                <a:latin typeface="Calibri" pitchFamily="1" charset="0"/>
              </a:endParaRPr>
            </a:p>
          </p:txBody>
        </p:sp>
      </p:grpSp>
      <p:pic>
        <p:nvPicPr>
          <p:cNvPr id="7" name="Picture 6" descr="compassPolAsym.png"/>
          <p:cNvPicPr>
            <a:picLocks noChangeAspect="1"/>
          </p:cNvPicPr>
          <p:nvPr/>
        </p:nvPicPr>
        <p:blipFill>
          <a:blip r:embed="rId4" cstate="print"/>
          <a:srcRect b="7819"/>
          <a:stretch>
            <a:fillRect/>
          </a:stretch>
        </p:blipFill>
        <p:spPr>
          <a:xfrm>
            <a:off x="4253838" y="4343400"/>
            <a:ext cx="4648200" cy="2133600"/>
          </a:xfrm>
          <a:prstGeom prst="rect">
            <a:avLst/>
          </a:prstGeom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7391400" y="4188023"/>
            <a:ext cx="1371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1400" dirty="0" smtClean="0"/>
              <a:t>arxiv1007.4061         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685800" y="-114678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Origin and Symmetry of the Quark Sea </a:t>
            </a:r>
            <a:endParaRPr lang="en-US" sz="3200" dirty="0">
              <a:latin typeface="Comic Sans MS" pitchFamily="66" charset="0"/>
            </a:endParaRPr>
          </a:p>
        </p:txBody>
      </p:sp>
      <p:pic>
        <p:nvPicPr>
          <p:cNvPr id="11" name="Picture 2" descr="new_fig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1" t="21176" r="42801" b="21176"/>
          <a:stretch>
            <a:fillRect/>
          </a:stretch>
        </p:blipFill>
        <p:spPr bwMode="auto">
          <a:xfrm>
            <a:off x="381000" y="1066800"/>
            <a:ext cx="2224739" cy="2139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3"/>
          <p:cNvGrpSpPr>
            <a:grpSpLocks noChangeAspect="1"/>
          </p:cNvGrpSpPr>
          <p:nvPr/>
        </p:nvGrpSpPr>
        <p:grpSpPr bwMode="auto">
          <a:xfrm>
            <a:off x="7129938" y="656078"/>
            <a:ext cx="2063826" cy="1788160"/>
            <a:chOff x="2880" y="2352"/>
            <a:chExt cx="2171" cy="1882"/>
          </a:xfrm>
        </p:grpSpPr>
        <p:grpSp>
          <p:nvGrpSpPr>
            <p:cNvPr id="13" name="Group 26"/>
            <p:cNvGrpSpPr>
              <a:grpSpLocks noChangeAspect="1"/>
            </p:cNvGrpSpPr>
            <p:nvPr/>
          </p:nvGrpSpPr>
          <p:grpSpPr bwMode="auto">
            <a:xfrm>
              <a:off x="3598" y="2352"/>
              <a:ext cx="143" cy="1882"/>
              <a:chOff x="3137" y="2062"/>
              <a:chExt cx="152" cy="1901"/>
            </a:xfrm>
          </p:grpSpPr>
          <p:grpSp>
            <p:nvGrpSpPr>
              <p:cNvPr id="41" name="Group 27"/>
              <p:cNvGrpSpPr>
                <a:grpSpLocks noChangeAspect="1"/>
              </p:cNvGrpSpPr>
              <p:nvPr/>
            </p:nvGrpSpPr>
            <p:grpSpPr bwMode="auto">
              <a:xfrm>
                <a:off x="3137" y="2062"/>
                <a:ext cx="152" cy="1901"/>
                <a:chOff x="4364" y="1087"/>
                <a:chExt cx="152" cy="1901"/>
              </a:xfrm>
            </p:grpSpPr>
            <p:sp>
              <p:nvSpPr>
                <p:cNvPr id="43" name="AutoShape 28"/>
                <p:cNvSpPr>
                  <a:spLocks noChangeAspect="1" noChangeArrowheads="1"/>
                </p:cNvSpPr>
                <p:nvPr/>
              </p:nvSpPr>
              <p:spPr bwMode="auto">
                <a:xfrm>
                  <a:off x="4389" y="1193"/>
                  <a:ext cx="104" cy="1795"/>
                </a:xfrm>
                <a:prstGeom prst="can">
                  <a:avLst>
                    <a:gd name="adj" fmla="val 431490"/>
                  </a:avLst>
                </a:prstGeom>
                <a:solidFill>
                  <a:srgbClr val="FFFF00"/>
                </a:solidFill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/>
                </a:p>
              </p:txBody>
            </p:sp>
            <p:sp>
              <p:nvSpPr>
                <p:cNvPr id="44" name="AutoShape 29"/>
                <p:cNvSpPr>
                  <a:spLocks noChangeAspect="1" noChangeArrowheads="1"/>
                </p:cNvSpPr>
                <p:nvPr/>
              </p:nvSpPr>
              <p:spPr bwMode="auto">
                <a:xfrm rot="-5375013">
                  <a:off x="4380" y="1275"/>
                  <a:ext cx="121" cy="150"/>
                </a:xfrm>
                <a:prstGeom prst="flowChartOnlineStorage">
                  <a:avLst/>
                </a:prstGeom>
                <a:solidFill>
                  <a:srgbClr val="FFFF00"/>
                </a:solidFill>
                <a:ln w="9525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US" sz="2000"/>
                </a:p>
              </p:txBody>
            </p:sp>
            <p:sp>
              <p:nvSpPr>
                <p:cNvPr id="45" name="AutoShape 30"/>
                <p:cNvSpPr>
                  <a:spLocks noChangeAspect="1" noChangeArrowheads="1"/>
                </p:cNvSpPr>
                <p:nvPr/>
              </p:nvSpPr>
              <p:spPr bwMode="auto">
                <a:xfrm>
                  <a:off x="4364" y="1087"/>
                  <a:ext cx="152" cy="204"/>
                </a:xfrm>
                <a:prstGeom prst="flowChartExtract">
                  <a:avLst/>
                </a:prstGeom>
                <a:solidFill>
                  <a:srgbClr val="FFFF00"/>
                </a:solidFill>
                <a:ln w="9525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/>
                </a:p>
              </p:txBody>
            </p:sp>
            <p:sp>
              <p:nvSpPr>
                <p:cNvPr id="46" name="Oval 31"/>
                <p:cNvSpPr>
                  <a:spLocks noChangeAspect="1" noChangeArrowheads="1"/>
                </p:cNvSpPr>
                <p:nvPr/>
              </p:nvSpPr>
              <p:spPr bwMode="auto">
                <a:xfrm>
                  <a:off x="4368" y="1256"/>
                  <a:ext cx="147" cy="56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000"/>
                </a:p>
              </p:txBody>
            </p:sp>
          </p:grpSp>
          <p:sp>
            <p:nvSpPr>
              <p:cNvPr id="42" name="AutoShape 32"/>
              <p:cNvSpPr>
                <a:spLocks noChangeAspect="1" noChangeArrowheads="1"/>
              </p:cNvSpPr>
              <p:nvPr/>
            </p:nvSpPr>
            <p:spPr bwMode="auto">
              <a:xfrm>
                <a:off x="3160" y="3681"/>
                <a:ext cx="106" cy="282"/>
              </a:xfrm>
              <a:prstGeom prst="flowChartMagneticDisk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000"/>
              </a:p>
            </p:txBody>
          </p:sp>
        </p:grpSp>
        <p:grpSp>
          <p:nvGrpSpPr>
            <p:cNvPr id="14" name="Group 11"/>
            <p:cNvGrpSpPr>
              <a:grpSpLocks noChangeAspect="1"/>
            </p:cNvGrpSpPr>
            <p:nvPr/>
          </p:nvGrpSpPr>
          <p:grpSpPr bwMode="auto">
            <a:xfrm>
              <a:off x="2880" y="2772"/>
              <a:ext cx="2171" cy="1431"/>
              <a:chOff x="2880" y="2753"/>
              <a:chExt cx="2171" cy="1431"/>
            </a:xfrm>
          </p:grpSpPr>
          <p:sp>
            <p:nvSpPr>
              <p:cNvPr id="15" name="AutoShape 33"/>
              <p:cNvSpPr>
                <a:spLocks noChangeAspect="1" noChangeArrowheads="1"/>
              </p:cNvSpPr>
              <p:nvPr/>
            </p:nvSpPr>
            <p:spPr bwMode="auto">
              <a:xfrm rot="387884" flipV="1">
                <a:off x="4104" y="2753"/>
                <a:ext cx="728" cy="837"/>
              </a:xfrm>
              <a:prstGeom prst="curvedLeftArrow">
                <a:avLst>
                  <a:gd name="adj1" fmla="val 14734"/>
                  <a:gd name="adj2" fmla="val 45989"/>
                  <a:gd name="adj3" fmla="val 33259"/>
                </a:avLst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 sz="2000"/>
              </a:p>
            </p:txBody>
          </p:sp>
          <p:grpSp>
            <p:nvGrpSpPr>
              <p:cNvPr id="16" name="Group 34"/>
              <p:cNvGrpSpPr>
                <a:grpSpLocks noChangeAspect="1"/>
              </p:cNvGrpSpPr>
              <p:nvPr/>
            </p:nvGrpSpPr>
            <p:grpSpPr bwMode="auto">
              <a:xfrm>
                <a:off x="2976" y="2754"/>
                <a:ext cx="1398" cy="1283"/>
                <a:chOff x="3654" y="2474"/>
                <a:chExt cx="1490" cy="1444"/>
              </a:xfrm>
            </p:grpSpPr>
            <p:sp>
              <p:nvSpPr>
                <p:cNvPr id="28" name="Oval 35"/>
                <p:cNvSpPr>
                  <a:spLocks noChangeAspect="1" noChangeArrowheads="1"/>
                </p:cNvSpPr>
                <p:nvPr/>
              </p:nvSpPr>
              <p:spPr bwMode="auto">
                <a:xfrm>
                  <a:off x="3654" y="2474"/>
                  <a:ext cx="1490" cy="144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BECF7"/>
                    </a:gs>
                    <a:gs pos="100000">
                      <a:srgbClr val="E78DCF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sz="2000"/>
                </a:p>
              </p:txBody>
            </p:sp>
            <p:grpSp>
              <p:nvGrpSpPr>
                <p:cNvPr id="29" name="Group 36"/>
                <p:cNvGrpSpPr>
                  <a:grpSpLocks noChangeAspect="1"/>
                </p:cNvGrpSpPr>
                <p:nvPr/>
              </p:nvGrpSpPr>
              <p:grpSpPr bwMode="auto">
                <a:xfrm>
                  <a:off x="4027" y="2807"/>
                  <a:ext cx="163" cy="320"/>
                  <a:chOff x="848" y="2705"/>
                  <a:chExt cx="163" cy="320"/>
                </a:xfrm>
              </p:grpSpPr>
              <p:sp>
                <p:nvSpPr>
                  <p:cNvPr id="39" name="Line 37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929" y="2705"/>
                    <a:ext cx="0" cy="32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" name="Oval 3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848" y="2806"/>
                    <a:ext cx="163" cy="162"/>
                  </a:xfrm>
                  <a:prstGeom prst="ellipse">
                    <a:avLst/>
                  </a:prstGeom>
                  <a:solidFill>
                    <a:srgbClr val="00BE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sz="2000"/>
                  </a:p>
                </p:txBody>
              </p:sp>
            </p:grpSp>
            <p:grpSp>
              <p:nvGrpSpPr>
                <p:cNvPr id="30" name="Group 39"/>
                <p:cNvGrpSpPr>
                  <a:grpSpLocks noChangeAspect="1"/>
                </p:cNvGrpSpPr>
                <p:nvPr/>
              </p:nvGrpSpPr>
              <p:grpSpPr bwMode="auto">
                <a:xfrm flipV="1">
                  <a:off x="4570" y="2846"/>
                  <a:ext cx="163" cy="320"/>
                  <a:chOff x="1391" y="2703"/>
                  <a:chExt cx="163" cy="320"/>
                </a:xfrm>
              </p:grpSpPr>
              <p:sp>
                <p:nvSpPr>
                  <p:cNvPr id="37" name="Line 40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474" y="2703"/>
                    <a:ext cx="0" cy="32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8" name="Oval 4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391" y="2808"/>
                    <a:ext cx="163" cy="162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10800000" wrap="none" anchor="ctr"/>
                  <a:lstStyle/>
                  <a:p>
                    <a:endParaRPr lang="en-US" sz="2000"/>
                  </a:p>
                </p:txBody>
              </p:sp>
            </p:grpSp>
            <p:grpSp>
              <p:nvGrpSpPr>
                <p:cNvPr id="31" name="Group 42"/>
                <p:cNvGrpSpPr>
                  <a:grpSpLocks noChangeAspect="1"/>
                </p:cNvGrpSpPr>
                <p:nvPr/>
              </p:nvGrpSpPr>
              <p:grpSpPr bwMode="auto">
                <a:xfrm>
                  <a:off x="4315" y="3276"/>
                  <a:ext cx="168" cy="320"/>
                  <a:chOff x="1162" y="3235"/>
                  <a:chExt cx="168" cy="320"/>
                </a:xfrm>
              </p:grpSpPr>
              <p:sp>
                <p:nvSpPr>
                  <p:cNvPr id="35" name="Line 4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246" y="3235"/>
                    <a:ext cx="0" cy="32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6" name="Oval 4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62" y="3291"/>
                    <a:ext cx="168" cy="162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 sz="2000"/>
                  </a:p>
                </p:txBody>
              </p:sp>
            </p:grpSp>
            <p:sp>
              <p:nvSpPr>
                <p:cNvPr id="32" name="Text Box 45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843" y="2873"/>
                  <a:ext cx="251" cy="3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1600" b="1" dirty="0"/>
                    <a:t>u</a:t>
                  </a:r>
                </a:p>
              </p:txBody>
            </p:sp>
            <p:sp>
              <p:nvSpPr>
                <p:cNvPr id="33" name="Text Box 46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4698" y="2868"/>
                  <a:ext cx="251" cy="31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1600" b="1"/>
                    <a:t>d</a:t>
                  </a:r>
                </a:p>
              </p:txBody>
            </p:sp>
            <p:sp>
              <p:nvSpPr>
                <p:cNvPr id="34" name="Text Box 47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4462" y="3316"/>
                  <a:ext cx="250" cy="31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1600" b="1"/>
                    <a:t>d</a:t>
                  </a:r>
                </a:p>
              </p:txBody>
            </p:sp>
          </p:grpSp>
          <p:sp>
            <p:nvSpPr>
              <p:cNvPr id="17" name="Oval 48"/>
              <p:cNvSpPr>
                <a:spLocks noChangeAspect="1" noChangeArrowheads="1"/>
              </p:cNvSpPr>
              <p:nvPr/>
            </p:nvSpPr>
            <p:spPr bwMode="auto">
              <a:xfrm>
                <a:off x="4210" y="3147"/>
                <a:ext cx="597" cy="621"/>
              </a:xfrm>
              <a:prstGeom prst="ellipse">
                <a:avLst/>
              </a:prstGeom>
              <a:gradFill rotWithShape="0">
                <a:gsLst>
                  <a:gs pos="0">
                    <a:srgbClr val="FBECF7"/>
                  </a:gs>
                  <a:gs pos="100000">
                    <a:srgbClr val="E78DC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2000"/>
              </a:p>
            </p:txBody>
          </p:sp>
          <p:grpSp>
            <p:nvGrpSpPr>
              <p:cNvPr id="18" name="Group 49"/>
              <p:cNvGrpSpPr>
                <a:grpSpLocks noChangeAspect="1"/>
              </p:cNvGrpSpPr>
              <p:nvPr/>
            </p:nvGrpSpPr>
            <p:grpSpPr bwMode="auto">
              <a:xfrm>
                <a:off x="4307" y="3206"/>
                <a:ext cx="153" cy="285"/>
                <a:chOff x="1391" y="2703"/>
                <a:chExt cx="163" cy="320"/>
              </a:xfrm>
            </p:grpSpPr>
            <p:sp>
              <p:nvSpPr>
                <p:cNvPr id="26" name="Line 50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1474" y="2703"/>
                  <a:ext cx="0" cy="32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" name="Oval 51"/>
                <p:cNvSpPr>
                  <a:spLocks noChangeAspect="1" noChangeArrowheads="1"/>
                </p:cNvSpPr>
                <p:nvPr/>
              </p:nvSpPr>
              <p:spPr bwMode="auto">
                <a:xfrm>
                  <a:off x="1391" y="2808"/>
                  <a:ext cx="163" cy="162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 sz="2000"/>
                </a:p>
              </p:txBody>
            </p:sp>
          </p:grpSp>
          <p:sp>
            <p:nvSpPr>
              <p:cNvPr id="19" name="Text Box 52"/>
              <p:cNvSpPr txBox="1">
                <a:spLocks noChangeAspect="1" noChangeArrowheads="1"/>
              </p:cNvSpPr>
              <p:nvPr/>
            </p:nvSpPr>
            <p:spPr bwMode="auto">
              <a:xfrm>
                <a:off x="4357" y="3273"/>
                <a:ext cx="236" cy="2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600" b="1" dirty="0"/>
                  <a:t>u</a:t>
                </a:r>
              </a:p>
            </p:txBody>
          </p:sp>
          <p:sp>
            <p:nvSpPr>
              <p:cNvPr id="20" name="Line 53"/>
              <p:cNvSpPr>
                <a:spLocks noChangeAspect="1" noChangeShapeType="1"/>
              </p:cNvSpPr>
              <p:nvPr/>
            </p:nvSpPr>
            <p:spPr bwMode="auto">
              <a:xfrm>
                <a:off x="4678" y="3387"/>
                <a:ext cx="0" cy="28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Oval 54"/>
              <p:cNvSpPr>
                <a:spLocks noChangeAspect="1" noChangeArrowheads="1"/>
              </p:cNvSpPr>
              <p:nvPr/>
            </p:nvSpPr>
            <p:spPr bwMode="auto">
              <a:xfrm flipV="1">
                <a:off x="4605" y="3434"/>
                <a:ext cx="153" cy="144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endParaRPr lang="en-US" sz="2000"/>
              </a:p>
            </p:txBody>
          </p:sp>
          <p:sp>
            <p:nvSpPr>
              <p:cNvPr id="22" name="Text Box 55"/>
              <p:cNvSpPr txBox="1">
                <a:spLocks noChangeAspect="1" noChangeArrowheads="1"/>
              </p:cNvSpPr>
              <p:nvPr/>
            </p:nvSpPr>
            <p:spPr bwMode="auto">
              <a:xfrm>
                <a:off x="4396" y="3484"/>
                <a:ext cx="235" cy="2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600" b="1"/>
                  <a:t>d</a:t>
                </a:r>
              </a:p>
            </p:txBody>
          </p:sp>
          <p:sp>
            <p:nvSpPr>
              <p:cNvPr id="23" name="Text Box 56"/>
              <p:cNvSpPr txBox="1">
                <a:spLocks noChangeAspect="1" noChangeArrowheads="1"/>
              </p:cNvSpPr>
              <p:nvPr/>
            </p:nvSpPr>
            <p:spPr bwMode="auto">
              <a:xfrm>
                <a:off x="4406" y="3458"/>
                <a:ext cx="208" cy="2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600" b="1" dirty="0">
                    <a:cs typeface="Arial" charset="0"/>
                  </a:rPr>
                  <a:t>¯</a:t>
                </a:r>
                <a:endParaRPr lang="en-US" sz="1600" b="1" dirty="0"/>
              </a:p>
            </p:txBody>
          </p:sp>
          <p:sp>
            <p:nvSpPr>
              <p:cNvPr id="24" name="Text Box 57"/>
              <p:cNvSpPr txBox="1">
                <a:spLocks noChangeAspect="1" noChangeArrowheads="1"/>
              </p:cNvSpPr>
              <p:nvPr/>
            </p:nvSpPr>
            <p:spPr bwMode="auto">
              <a:xfrm>
                <a:off x="2880" y="3696"/>
                <a:ext cx="210" cy="4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3200" b="1">
                    <a:solidFill>
                      <a:schemeClr val="bg1"/>
                    </a:solidFill>
                  </a:rPr>
                  <a:t>n</a:t>
                </a:r>
              </a:p>
            </p:txBody>
          </p:sp>
          <p:sp>
            <p:nvSpPr>
              <p:cNvPr id="25" name="Text Box 65"/>
              <p:cNvSpPr txBox="1">
                <a:spLocks noChangeAspect="1" noChangeArrowheads="1"/>
              </p:cNvSpPr>
              <p:nvPr/>
            </p:nvSpPr>
            <p:spPr bwMode="auto">
              <a:xfrm>
                <a:off x="4541" y="3623"/>
                <a:ext cx="510" cy="4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3200" dirty="0">
                    <a:solidFill>
                      <a:schemeClr val="bg1"/>
                    </a:solidFill>
                    <a:latin typeface="UniversalMath1 BT" pitchFamily="18" charset="2"/>
                  </a:rPr>
                  <a:t>p</a:t>
                </a:r>
                <a:r>
                  <a:rPr lang="en-US" sz="3200" baseline="30000" dirty="0">
                    <a:solidFill>
                      <a:schemeClr val="bg1"/>
                    </a:solidFill>
                  </a:rPr>
                  <a:t>+</a:t>
                </a:r>
              </a:p>
            </p:txBody>
          </p:sp>
        </p:grpSp>
      </p:grpSp>
      <p:sp>
        <p:nvSpPr>
          <p:cNvPr id="8" name="TextBox 7"/>
          <p:cNvSpPr txBox="1"/>
          <p:nvPr/>
        </p:nvSpPr>
        <p:spPr>
          <a:xfrm>
            <a:off x="0" y="609600"/>
            <a:ext cx="3124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err="1" smtClean="0"/>
              <a:t>Unpolarized</a:t>
            </a:r>
            <a:r>
              <a:rPr lang="en-US" sz="2000" b="1" u="sng" dirty="0" smtClean="0"/>
              <a:t> Distributions:</a:t>
            </a:r>
            <a:endParaRPr lang="en-US" sz="2000" b="1" u="sng" dirty="0"/>
          </a:p>
        </p:txBody>
      </p:sp>
      <p:sp>
        <p:nvSpPr>
          <p:cNvPr id="47" name="TextBox 46"/>
          <p:cNvSpPr txBox="1"/>
          <p:nvPr/>
        </p:nvSpPr>
        <p:spPr>
          <a:xfrm>
            <a:off x="32657" y="4248090"/>
            <a:ext cx="388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/>
              <a:t>P</a:t>
            </a:r>
            <a:r>
              <a:rPr lang="en-US" sz="2000" b="1" u="sng" dirty="0" smtClean="0"/>
              <a:t>olarized Flavor Asymmetry</a:t>
            </a:r>
            <a:r>
              <a:rPr lang="en-US" sz="2000" b="1" dirty="0" smtClean="0"/>
              <a:t>:</a:t>
            </a:r>
            <a:endParaRPr lang="en-US" sz="20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114299" y="3211009"/>
            <a:ext cx="3009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" indent="-285750">
              <a:buFont typeface="Wingdings" pitchFamily="2" charset="2"/>
              <a:buChar char="§"/>
            </a:pPr>
            <a:r>
              <a:rPr lang="en-US" dirty="0" err="1" smtClean="0"/>
              <a:t>Perturbative</a:t>
            </a:r>
            <a:r>
              <a:rPr lang="en-US" dirty="0" smtClean="0"/>
              <a:t>: equal numbers of light anti-quarks.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6544230" y="2667000"/>
            <a:ext cx="25997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dirty="0" smtClean="0"/>
              <a:t>E866 data qualitatively consistent w/ pion cloud, </a:t>
            </a:r>
            <a:r>
              <a:rPr lang="en-US" dirty="0" err="1" smtClean="0"/>
              <a:t>instanton</a:t>
            </a:r>
            <a:r>
              <a:rPr lang="en-US" dirty="0" smtClean="0"/>
              <a:t> and chiral quark models</a:t>
            </a:r>
            <a:r>
              <a:rPr lang="en-US" dirty="0"/>
              <a:t>.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0" y="4694128"/>
            <a:ext cx="4114800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en-US" dirty="0" smtClean="0"/>
              <a:t>DSSV global fit suggested a positive difference to a                      sensitivity </a:t>
            </a:r>
            <a:r>
              <a:rPr lang="en-US" sz="1400" dirty="0" smtClean="0"/>
              <a:t>(arXiv:0904.382).</a:t>
            </a:r>
          </a:p>
          <a:p>
            <a:pPr marL="285750" indent="-285750">
              <a:spcAft>
                <a:spcPts val="600"/>
              </a:spcAft>
              <a:buFont typeface="Wingdings" pitchFamily="2" charset="2"/>
              <a:buChar char="§"/>
            </a:pPr>
            <a:r>
              <a:rPr lang="en-US" dirty="0" smtClean="0"/>
              <a:t>Recent semi-inclusive COMPASS data hint at such behavior.</a:t>
            </a:r>
          </a:p>
        </p:txBody>
      </p:sp>
      <p:graphicFrame>
        <p:nvGraphicFramePr>
          <p:cNvPr id="5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0220762"/>
              </p:ext>
            </p:extLst>
          </p:nvPr>
        </p:nvGraphicFramePr>
        <p:xfrm>
          <a:off x="1774825" y="4942648"/>
          <a:ext cx="1120775" cy="3913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1" name="Equation" r:id="rId6" imgW="672808" imgH="228501" progId="Equation.3">
                  <p:embed/>
                </p:oleObj>
              </mc:Choice>
              <mc:Fallback>
                <p:oleObj name="Equation" r:id="rId6" imgW="672808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4825" y="4942648"/>
                        <a:ext cx="1120775" cy="3913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Right Arrow 51"/>
          <p:cNvSpPr>
            <a:spLocks noChangeAspect="1"/>
          </p:cNvSpPr>
          <p:nvPr/>
        </p:nvSpPr>
        <p:spPr>
          <a:xfrm>
            <a:off x="3048000" y="5943600"/>
            <a:ext cx="637794" cy="283464"/>
          </a:xfrm>
          <a:prstGeom prst="rightArrow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" name="Picture 52" descr="compassPolAsym.png"/>
          <p:cNvPicPr>
            <a:picLocks noChangeAspect="1"/>
          </p:cNvPicPr>
          <p:nvPr/>
        </p:nvPicPr>
        <p:blipFill>
          <a:blip r:embed="rId4" cstate="print"/>
          <a:srcRect l="16756" t="4827" r="56236" b="69184"/>
          <a:stretch>
            <a:fillRect/>
          </a:stretch>
        </p:blipFill>
        <p:spPr>
          <a:xfrm>
            <a:off x="4940035" y="4267200"/>
            <a:ext cx="1719508" cy="794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5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hic_spin_tools"/>
          <p:cNvPicPr>
            <a:picLocks noChangeAspect="1" noChangeArrowheads="1"/>
          </p:cNvPicPr>
          <p:nvPr/>
        </p:nvPicPr>
        <p:blipFill>
          <a:blip r:embed="rId3" cstate="print"/>
          <a:srcRect l="8235" t="19090" r="58824" b="64546"/>
          <a:stretch>
            <a:fillRect/>
          </a:stretch>
        </p:blipFill>
        <p:spPr bwMode="auto">
          <a:xfrm>
            <a:off x="135048" y="685800"/>
            <a:ext cx="4270048" cy="27432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</p:pic>
      <p:pic>
        <p:nvPicPr>
          <p:cNvPr id="3" name="Picture 2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752475"/>
            <a:ext cx="3009900" cy="1076325"/>
          </a:xfrm>
          <a:prstGeom prst="rect">
            <a:avLst/>
          </a:prstGeom>
          <a:solidFill>
            <a:srgbClr val="FFFF00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4038600" y="1950184"/>
            <a:ext cx="52578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 eaLnBrk="1" hangingPunct="1">
              <a:spcAft>
                <a:spcPts val="300"/>
              </a:spcAft>
              <a:buFont typeface="Wingdings" pitchFamily="2" charset="2"/>
              <a:buChar char="§"/>
            </a:pPr>
            <a:r>
              <a:rPr lang="en-US" sz="1800" b="1" dirty="0" smtClean="0">
                <a:latin typeface="+mn-lt"/>
              </a:rPr>
              <a:t>Detect W’s </a:t>
            </a:r>
            <a:r>
              <a:rPr lang="en-US" sz="1800" b="1" dirty="0">
                <a:latin typeface="+mn-lt"/>
              </a:rPr>
              <a:t>through </a:t>
            </a:r>
            <a:r>
              <a:rPr lang="en-US" sz="1800" b="1" dirty="0">
                <a:solidFill>
                  <a:srgbClr val="FF0000"/>
                </a:solidFill>
                <a:latin typeface="+mn-lt"/>
              </a:rPr>
              <a:t>e</a:t>
            </a:r>
            <a:r>
              <a:rPr lang="en-US" sz="1800" b="1" baseline="30000" dirty="0" smtClean="0">
                <a:solidFill>
                  <a:srgbClr val="FF0000"/>
                </a:solidFill>
                <a:latin typeface="+mn-lt"/>
              </a:rPr>
              <a:t>+</a:t>
            </a:r>
            <a:r>
              <a:rPr lang="en-US" sz="1800" b="1" dirty="0" smtClean="0">
                <a:solidFill>
                  <a:srgbClr val="FF0000"/>
                </a:solidFill>
                <a:latin typeface="+mn-lt"/>
              </a:rPr>
              <a:t>/e</a:t>
            </a:r>
            <a:r>
              <a:rPr lang="en-US" sz="1800" b="1" baseline="30000" dirty="0" smtClean="0">
                <a:solidFill>
                  <a:srgbClr val="FF0000"/>
                </a:solidFill>
                <a:latin typeface="+mn-lt"/>
              </a:rPr>
              <a:t>-</a:t>
            </a:r>
            <a:r>
              <a:rPr lang="en-US" sz="18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1800" b="1" dirty="0">
                <a:latin typeface="+mn-lt"/>
              </a:rPr>
              <a:t>decay </a:t>
            </a:r>
            <a:r>
              <a:rPr lang="en-US" sz="1800" b="1" dirty="0" smtClean="0">
                <a:latin typeface="+mn-lt"/>
              </a:rPr>
              <a:t>channels.</a:t>
            </a:r>
          </a:p>
          <a:p>
            <a:pPr marL="285750" indent="-285750" algn="l" eaLnBrk="1" hangingPunct="1">
              <a:spcAft>
                <a:spcPts val="300"/>
              </a:spcAft>
              <a:buFont typeface="Wingdings" pitchFamily="2" charset="2"/>
              <a:buChar char="§"/>
            </a:pPr>
            <a:r>
              <a:rPr lang="en-US" sz="1800" b="1" dirty="0" smtClean="0">
                <a:latin typeface="+mn-lt"/>
              </a:rPr>
              <a:t>Typically find </a:t>
            </a:r>
            <a:r>
              <a:rPr lang="en-US" sz="1800" b="1" i="1" dirty="0" err="1" smtClean="0">
                <a:latin typeface="+mn-lt"/>
              </a:rPr>
              <a:t>x</a:t>
            </a:r>
            <a:r>
              <a:rPr lang="en-US" sz="1800" b="1" i="1" baseline="-25000" dirty="0" err="1" smtClean="0">
                <a:latin typeface="+mn-lt"/>
              </a:rPr>
              <a:t>q</a:t>
            </a:r>
            <a:r>
              <a:rPr lang="en-US" sz="1800" b="1" i="1" dirty="0" smtClean="0">
                <a:latin typeface="+mn-lt"/>
              </a:rPr>
              <a:t> </a:t>
            </a:r>
            <a:r>
              <a:rPr lang="en-US" sz="1800" b="1" dirty="0" smtClean="0">
                <a:latin typeface="+mn-lt"/>
              </a:rPr>
              <a:t>&gt; </a:t>
            </a:r>
            <a:r>
              <a:rPr lang="en-US" sz="1800" b="1" i="1" dirty="0" err="1" smtClean="0">
                <a:latin typeface="+mn-lt"/>
              </a:rPr>
              <a:t>x</a:t>
            </a:r>
            <a:r>
              <a:rPr lang="en-US" sz="1800" b="1" i="1" baseline="-25000" dirty="0" err="1" smtClean="0">
                <a:latin typeface="+mn-lt"/>
              </a:rPr>
              <a:t>q</a:t>
            </a:r>
            <a:r>
              <a:rPr lang="en-US" sz="1800" b="1" dirty="0" smtClean="0">
                <a:latin typeface="+mn-lt"/>
              </a:rPr>
              <a:t> </a:t>
            </a:r>
            <a:r>
              <a:rPr lang="en-US" sz="1800" b="1" dirty="0" smtClean="0">
                <a:latin typeface="+mn-lt"/>
                <a:sym typeface="Wingdings" pitchFamily="2" charset="2"/>
              </a:rPr>
              <a:t> </a:t>
            </a:r>
            <a:r>
              <a:rPr lang="en-US" sz="1800" b="1" dirty="0" smtClean="0">
                <a:solidFill>
                  <a:srgbClr val="FF0000"/>
                </a:solidFill>
                <a:latin typeface="+mn-lt"/>
                <a:sym typeface="Wingdings" pitchFamily="2" charset="2"/>
              </a:rPr>
              <a:t>W highly boosted.</a:t>
            </a:r>
            <a:endParaRPr lang="en-US" sz="1800" b="1" dirty="0">
              <a:solidFill>
                <a:srgbClr val="FF0000"/>
              </a:solidFill>
              <a:latin typeface="+mn-lt"/>
            </a:endParaRPr>
          </a:p>
          <a:p>
            <a:pPr marL="285750" indent="-285750" algn="l" eaLnBrk="1" hangingPunct="1">
              <a:spcAft>
                <a:spcPts val="300"/>
              </a:spcAft>
              <a:buFont typeface="Wingdings" pitchFamily="2" charset="2"/>
              <a:buChar char="§"/>
            </a:pPr>
            <a:r>
              <a:rPr lang="en-US" sz="1800" b="1" dirty="0" smtClean="0">
                <a:latin typeface="+mn-lt"/>
              </a:rPr>
              <a:t>V-A coupling  </a:t>
            </a:r>
            <a:r>
              <a:rPr lang="en-US" sz="1800" b="1" dirty="0" smtClean="0">
                <a:latin typeface="+mn-lt"/>
                <a:sym typeface="Wingdings" pitchFamily="2" charset="2"/>
              </a:rPr>
              <a:t>  </a:t>
            </a:r>
            <a:r>
              <a:rPr lang="en-US" sz="1800" b="1" dirty="0" smtClean="0">
                <a:solidFill>
                  <a:srgbClr val="FF0000"/>
                </a:solidFill>
                <a:latin typeface="+mn-lt"/>
              </a:rPr>
              <a:t>perfect </a:t>
            </a:r>
            <a:r>
              <a:rPr lang="en-US" sz="1800" b="1" dirty="0">
                <a:solidFill>
                  <a:srgbClr val="FF0000"/>
                </a:solidFill>
                <a:latin typeface="+mn-lt"/>
              </a:rPr>
              <a:t>spin </a:t>
            </a:r>
            <a:r>
              <a:rPr lang="en-US" sz="1800" b="1" dirty="0" smtClean="0">
                <a:solidFill>
                  <a:srgbClr val="FF0000"/>
                </a:solidFill>
                <a:latin typeface="+mn-lt"/>
              </a:rPr>
              <a:t>separation.</a:t>
            </a:r>
          </a:p>
          <a:p>
            <a:pPr marL="285750" indent="-285750" algn="l">
              <a:spcAft>
                <a:spcPts val="300"/>
              </a:spcAft>
              <a:buFont typeface="Wingdings" pitchFamily="2" charset="2"/>
              <a:buChar char="§"/>
            </a:pPr>
            <a:r>
              <a:rPr lang="en-US" sz="1800" b="1" dirty="0" smtClean="0">
                <a:latin typeface="+mn-lt"/>
              </a:rPr>
              <a:t>LH W’s = LH quarks + RH anti-quarks.</a:t>
            </a:r>
            <a:endParaRPr lang="en-US" sz="1800" b="1" dirty="0">
              <a:latin typeface="+mn-lt"/>
            </a:endParaRPr>
          </a:p>
          <a:p>
            <a:pPr marL="285750" indent="-285750" algn="l" eaLnBrk="1" hangingPunct="1">
              <a:spcAft>
                <a:spcPts val="300"/>
              </a:spcAft>
              <a:buFont typeface="Arial" charset="0"/>
              <a:buChar char="•"/>
            </a:pPr>
            <a:r>
              <a:rPr lang="en-US" sz="1800" b="1" dirty="0" smtClean="0">
                <a:latin typeface="+mn-lt"/>
                <a:sym typeface="Symbol"/>
              </a:rPr>
              <a:t> </a:t>
            </a:r>
            <a:r>
              <a:rPr lang="en-US" sz="1800" b="1" dirty="0" err="1" smtClean="0">
                <a:latin typeface="+mn-lt"/>
              </a:rPr>
              <a:t>helicity</a:t>
            </a:r>
            <a:r>
              <a:rPr lang="en-US" sz="1800" b="1" dirty="0" smtClean="0">
                <a:latin typeface="+mn-lt"/>
              </a:rPr>
              <a:t> </a:t>
            </a:r>
            <a:r>
              <a:rPr lang="en-US" sz="1800" b="1" dirty="0">
                <a:latin typeface="+mn-lt"/>
              </a:rPr>
              <a:t>gives </a:t>
            </a:r>
            <a:r>
              <a:rPr lang="en-US" sz="1800" b="1" dirty="0">
                <a:solidFill>
                  <a:srgbClr val="FF0000"/>
                </a:solidFill>
                <a:latin typeface="+mn-lt"/>
              </a:rPr>
              <a:t>preferred direction in </a:t>
            </a:r>
            <a:r>
              <a:rPr lang="en-US" sz="1800" b="1" dirty="0" smtClean="0">
                <a:solidFill>
                  <a:srgbClr val="FF0000"/>
                </a:solidFill>
                <a:latin typeface="+mn-lt"/>
              </a:rPr>
              <a:t>decay.</a:t>
            </a:r>
            <a:endParaRPr lang="en-US" sz="1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-76200" y="4290536"/>
            <a:ext cx="7010400" cy="7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400" b="1" dirty="0">
                <a:solidFill>
                  <a:srgbClr val="FF0000"/>
                </a:solidFill>
                <a:latin typeface="+mn-lt"/>
              </a:rPr>
              <a:t>Measure </a:t>
            </a:r>
            <a:r>
              <a:rPr lang="en-US" sz="2400" b="1" dirty="0" smtClean="0">
                <a:solidFill>
                  <a:srgbClr val="FF0000"/>
                </a:solidFill>
                <a:latin typeface="+mn-lt"/>
              </a:rPr>
              <a:t>parity-violating single-spin asymmetry: </a:t>
            </a:r>
            <a:endParaRPr lang="en-US" sz="2400" b="1" baseline="-25000" dirty="0">
              <a:solidFill>
                <a:srgbClr val="FF0000"/>
              </a:solidFill>
              <a:latin typeface="+mn-lt"/>
            </a:endParaRPr>
          </a:p>
          <a:p>
            <a:pPr algn="ctr" eaLnBrk="1" hangingPunct="1"/>
            <a:r>
              <a:rPr lang="en-US" sz="1800" dirty="0">
                <a:solidFill>
                  <a:srgbClr val="FF0000"/>
                </a:solidFill>
                <a:latin typeface="+mn-lt"/>
              </a:rPr>
              <a:t>(</a:t>
            </a:r>
            <a:r>
              <a:rPr lang="en-US" sz="1800" dirty="0" err="1">
                <a:solidFill>
                  <a:srgbClr val="FF0000"/>
                </a:solidFill>
                <a:latin typeface="+mn-lt"/>
              </a:rPr>
              <a:t>Helicity</a:t>
            </a:r>
            <a:r>
              <a:rPr lang="en-US" sz="1800" dirty="0">
                <a:solidFill>
                  <a:srgbClr val="FF0000"/>
                </a:solidFill>
                <a:latin typeface="+mn-lt"/>
              </a:rPr>
              <a:t> flip in one beam while averaging over the other)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3277815"/>
              </p:ext>
            </p:extLst>
          </p:nvPr>
        </p:nvGraphicFramePr>
        <p:xfrm>
          <a:off x="4629939" y="5146548"/>
          <a:ext cx="3906266" cy="4160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6" name="Equation" r:id="rId5" imgW="2146300" imgH="228600" progId="Equation.3">
                  <p:embed/>
                </p:oleObj>
              </mc:Choice>
              <mc:Fallback>
                <p:oleObj name="Equation" r:id="rId5" imgW="2146300" imgH="2286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9939" y="5146548"/>
                        <a:ext cx="3906266" cy="4160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0426049"/>
              </p:ext>
            </p:extLst>
          </p:nvPr>
        </p:nvGraphicFramePr>
        <p:xfrm>
          <a:off x="6654800" y="4241800"/>
          <a:ext cx="18796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7" name="Equation" r:id="rId7" imgW="863225" imgH="431613" progId="Equation.3">
                  <p:embed/>
                </p:oleObj>
              </mc:Choice>
              <mc:Fallback>
                <p:oleObj name="Equation" r:id="rId7" imgW="863225" imgH="431613" progId="Equation.3">
                  <p:embed/>
                  <p:pic>
                    <p:nvPicPr>
                      <p:cNvPr id="0" name="Content Placeholder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4800" y="4241800"/>
                        <a:ext cx="18796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4855444"/>
              </p:ext>
            </p:extLst>
          </p:nvPr>
        </p:nvGraphicFramePr>
        <p:xfrm>
          <a:off x="457200" y="5192776"/>
          <a:ext cx="3906266" cy="3698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8" name="Equation" r:id="rId9" imgW="2146300" imgH="203200" progId="Equation.3">
                  <p:embed/>
                </p:oleObj>
              </mc:Choice>
              <mc:Fallback>
                <p:oleObj name="Equation" r:id="rId9" imgW="2146300" imgH="2032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5192776"/>
                        <a:ext cx="3906266" cy="3698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33400" y="-6602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W Boson </a:t>
            </a:r>
            <a:r>
              <a:rPr lang="en-US" sz="2800" dirty="0">
                <a:latin typeface="Comic Sans MS" pitchFamily="66" charset="0"/>
              </a:rPr>
              <a:t>P</a:t>
            </a:r>
            <a:r>
              <a:rPr lang="en-US" sz="2800" dirty="0" smtClean="0">
                <a:latin typeface="Comic Sans MS" pitchFamily="66" charset="0"/>
              </a:rPr>
              <a:t>roduction; Sea </a:t>
            </a:r>
            <a:r>
              <a:rPr lang="en-US" sz="2800" dirty="0">
                <a:latin typeface="Comic Sans MS" pitchFamily="66" charset="0"/>
              </a:rPr>
              <a:t>Q</a:t>
            </a:r>
            <a:r>
              <a:rPr lang="en-US" sz="2800" dirty="0" smtClean="0">
                <a:latin typeface="Comic Sans MS" pitchFamily="66" charset="0"/>
              </a:rPr>
              <a:t>uark </a:t>
            </a:r>
            <a:r>
              <a:rPr lang="en-US" sz="2800" dirty="0">
                <a:latin typeface="Comic Sans MS" pitchFamily="66" charset="0"/>
              </a:rPr>
              <a:t>S</a:t>
            </a:r>
            <a:r>
              <a:rPr lang="en-US" sz="2800" dirty="0" smtClean="0">
                <a:latin typeface="Comic Sans MS" pitchFamily="66" charset="0"/>
              </a:rPr>
              <a:t>pin </a:t>
            </a:r>
            <a:r>
              <a:rPr lang="en-US" sz="2800" dirty="0">
                <a:latin typeface="Comic Sans MS" pitchFamily="66" charset="0"/>
              </a:rPr>
              <a:t>S</a:t>
            </a:r>
            <a:r>
              <a:rPr lang="en-US" sz="2800" dirty="0" smtClean="0">
                <a:latin typeface="Comic Sans MS" pitchFamily="66" charset="0"/>
              </a:rPr>
              <a:t>electivity</a:t>
            </a:r>
            <a:endParaRPr lang="en-US" sz="2800" dirty="0">
              <a:latin typeface="Comic Sans MS" pitchFamily="66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315906"/>
              </p:ext>
            </p:extLst>
          </p:nvPr>
        </p:nvGraphicFramePr>
        <p:xfrm>
          <a:off x="2209800" y="5918200"/>
          <a:ext cx="54864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9" name="Equation" r:id="rId11" imgW="2743200" imgH="279400" progId="Equation.3">
                  <p:embed/>
                </p:oleObj>
              </mc:Choice>
              <mc:Fallback>
                <p:oleObj name="Equation" r:id="rId11" imgW="2743200" imgH="279400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5918200"/>
                        <a:ext cx="54864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Connector 11"/>
          <p:cNvCxnSpPr/>
          <p:nvPr/>
        </p:nvCxnSpPr>
        <p:spPr>
          <a:xfrm>
            <a:off x="838200" y="5791200"/>
            <a:ext cx="7315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57200" y="3544669"/>
            <a:ext cx="8534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b="1" dirty="0"/>
              <a:t>W¯ preserves initial state kinematics; decay electron emitted along W¯ trajectory (and conversely for W</a:t>
            </a:r>
            <a:r>
              <a:rPr lang="en-US" b="1" baseline="30000" dirty="0"/>
              <a:t>+ </a:t>
            </a:r>
            <a:r>
              <a:rPr lang="en-US" b="1" dirty="0"/>
              <a:t> where decay positron is anti-parallel to trajectory</a:t>
            </a:r>
            <a:r>
              <a:rPr lang="en-US" b="1" dirty="0" smtClean="0"/>
              <a:t>).</a:t>
            </a:r>
            <a:r>
              <a:rPr lang="en-US" b="1" baseline="30000" dirty="0" smtClean="0"/>
              <a:t> </a:t>
            </a:r>
            <a:endParaRPr lang="en-US" b="1" baseline="30000" dirty="0"/>
          </a:p>
        </p:txBody>
      </p:sp>
      <p:sp>
        <p:nvSpPr>
          <p:cNvPr id="14" name="TextBox 13"/>
          <p:cNvSpPr txBox="1"/>
          <p:nvPr/>
        </p:nvSpPr>
        <p:spPr>
          <a:xfrm>
            <a:off x="609600" y="59436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Re; quark sum: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19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6895</TotalTime>
  <Words>1530</Words>
  <Application>Microsoft Office PowerPoint</Application>
  <PresentationFormat>On-screen Show (4:3)</PresentationFormat>
  <Paragraphs>235</Paragraphs>
  <Slides>25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ovpr</dc:creator>
  <cp:lastModifiedBy>ovpr</cp:lastModifiedBy>
  <cp:revision>228</cp:revision>
  <cp:lastPrinted>2013-02-22T23:49:29Z</cp:lastPrinted>
  <dcterms:created xsi:type="dcterms:W3CDTF">2013-02-03T20:28:24Z</dcterms:created>
  <dcterms:modified xsi:type="dcterms:W3CDTF">2013-02-23T00:33:23Z</dcterms:modified>
</cp:coreProperties>
</file>