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370" r:id="rId4"/>
    <p:sldId id="411" r:id="rId5"/>
    <p:sldId id="412" r:id="rId6"/>
    <p:sldId id="406" r:id="rId7"/>
    <p:sldId id="376" r:id="rId8"/>
    <p:sldId id="353" r:id="rId9"/>
    <p:sldId id="388" r:id="rId10"/>
    <p:sldId id="397" r:id="rId11"/>
    <p:sldId id="396" r:id="rId12"/>
    <p:sldId id="403" r:id="rId13"/>
    <p:sldId id="400" r:id="rId14"/>
    <p:sldId id="352" r:id="rId15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0199" autoAdjust="0"/>
  </p:normalViewPr>
  <p:slideViewPr>
    <p:cSldViewPr>
      <p:cViewPr varScale="1">
        <p:scale>
          <a:sx n="55" d="100"/>
          <a:sy n="55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953337E-71BD-EC44-8ED4-B598347463F8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EB4B79D-BFDD-A84B-AF34-CE097DE9D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350A89B-B485-EA46-A4C4-21DB7157624E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0"/>
            <a:ext cx="5679440" cy="4605577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A59ACDB-A328-4946-80F1-4D3D64390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1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7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21140" y="9721851"/>
            <a:ext cx="3076574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/>
            <a:fld id="{ED88ACC9-4D62-48A0-B71D-9F13CF838C4F}" type="slidenum">
              <a:rPr lang="en-US" altLang="zh-CN" sz="1100"/>
              <a:pPr algn="r" eaLnBrk="1" hangingPunct="1"/>
              <a:t>3</a:t>
            </a:fld>
            <a:endParaRPr lang="en-US" altLang="zh-CN" sz="11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1750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6" y="4862515"/>
            <a:ext cx="5680074" cy="4603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 anchor="t"/>
          <a:lstStyle/>
          <a:p>
            <a:endParaRPr lang="en-US" altLang="zh-CN" baseline="0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5FE75984-C1EC-41CC-AD43-DFE589B72BFE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510" y="4860473"/>
            <a:ext cx="5679730" cy="45131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ACDB-A328-4946-80F1-4D3D64390A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76456" y="6428184"/>
            <a:ext cx="457200" cy="457200"/>
          </a:xfrm>
        </p:spPr>
        <p:txBody>
          <a:bodyPr lIns="0" tIns="0" rIns="0" bIns="0">
            <a:noAutofit/>
          </a:bodyPr>
          <a:lstStyle>
            <a:lvl1pPr>
              <a:defRPr sz="1500" baseline="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93578B3A-A508-9548-A035-0DD9F5DB4136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94B92067-7B98-A742-A7F4-E58903AA6F80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FD5A392C-0E41-5043-B518-DA91A350C21B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ED8586FB-6A1D-A444-AF8D-35A598785BBD}" type="datetime1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3AAB7ED-CDA6-D540-9F8C-D3B67DA94A84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5F1975B-7573-2347-A42D-BAFFF2CBBAEC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4C3A2DC-4CD5-9D46-B3E0-E8D4460FE408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D7569E3C-CB76-DE4B-B5A8-2EA1AF29CA84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243B3AB0-1DAD-9346-9809-5F63CA3C3F34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9E650A81-85E1-0240-AF71-5F7352D729E3}" type="datetime1">
              <a:rPr lang="en-US" altLang="zh-CN" smtClean="0"/>
              <a:t>5/25/2014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23312" y="6453336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8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Xianglei Zhu (</a:t>
            </a:r>
            <a:r>
              <a:rPr lang="en-US" altLang="zh-CN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Tsinghua University)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 STAR Collaboration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5/21/2014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184" y="1649946"/>
            <a:ext cx="8579296" cy="1419014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ea typeface="宋体"/>
                <a:cs typeface="Times New Roman" pitchFamily="18" charset="0"/>
              </a:rPr>
              <a:t>Ω</a:t>
            </a:r>
            <a:r>
              <a:rPr lang="en-US" sz="3200" dirty="0" smtClean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production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U+U collisions 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STAR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 noChangeAspect="1"/>
          </p:cNvGrpSpPr>
          <p:nvPr/>
        </p:nvGrpSpPr>
        <p:grpSpPr bwMode="auto">
          <a:xfrm>
            <a:off x="228600" y="228600"/>
            <a:ext cx="1295400" cy="876300"/>
            <a:chOff x="5021" y="3626"/>
            <a:chExt cx="606" cy="410"/>
          </a:xfrm>
        </p:grpSpPr>
        <p:sp>
          <p:nvSpPr>
            <p:cNvPr id="7" name="AutoShape 20"/>
            <p:cNvSpPr>
              <a:spLocks noChangeAspect="1" noChangeArrowheads="1"/>
            </p:cNvSpPr>
            <p:nvPr/>
          </p:nvSpPr>
          <p:spPr bwMode="auto">
            <a:xfrm>
              <a:off x="5021" y="3626"/>
              <a:ext cx="453" cy="410"/>
            </a:xfrm>
            <a:prstGeom prst="star5">
              <a:avLst/>
            </a:prstGeom>
            <a:solidFill>
              <a:schemeClr val="bg1"/>
            </a:solidFill>
            <a:ln w="476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 Box 21"/>
            <p:cNvSpPr txBox="1">
              <a:spLocks noChangeAspect="1" noChangeArrowheads="1"/>
            </p:cNvSpPr>
            <p:nvPr/>
          </p:nvSpPr>
          <p:spPr bwMode="auto">
            <a:xfrm>
              <a:off x="5280" y="3792"/>
              <a:ext cx="347" cy="1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</a:t>
              </a:r>
              <a:endParaRPr lang="en-US" sz="1800" b="1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Screen shot 2010-10-22 at 1.45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80" y="152400"/>
            <a:ext cx="1066800" cy="1078312"/>
          </a:xfrm>
          <a:prstGeom prst="rect">
            <a:avLst/>
          </a:prstGeom>
        </p:spPr>
      </p:pic>
      <p:pic>
        <p:nvPicPr>
          <p:cNvPr id="500738" name="Picture 2" descr="\\vmware-host\Shared Folders\share\QM2014\Logo_QUARK14_querformat_rot_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17232"/>
            <a:ext cx="4392488" cy="7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8DFA4B4-DF5D-44C9-8A5D-9E61751E536B}" type="slidenum">
              <a:rPr lang="en-US" altLang="zh-CN" sz="1800">
                <a:solidFill>
                  <a:srgbClr val="40404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zh-CN" sz="1800" dirty="0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4624"/>
            <a:ext cx="8915400" cy="609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Strangeness enhancement factor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4653136"/>
            <a:ext cx="7848872" cy="194421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Significantly reduced reference uncertainty at RHIC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Larger enhancement than LHC, lower than SPS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Larger enhancement in central (0-5%) U+U than in central (0-5%)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Au+Au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(strangeness enhancement not saturated)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187167"/>
            <a:ext cx="381642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sz="15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zh-CN" sz="15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as reference for </a:t>
            </a:r>
            <a:b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new </a:t>
            </a:r>
            <a:r>
              <a:rPr lang="en-US" altLang="zh-CN" sz="15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zh-CN" sz="15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1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U+U 193 </a:t>
            </a:r>
            <a:r>
              <a:rPr lang="en-US" altLang="zh-CN" sz="15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altLang="zh-CN" sz="15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ALICE, Phys. </a:t>
            </a:r>
            <a:r>
              <a:rPr lang="en-US" altLang="zh-CN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 728 (2014) 216</a:t>
            </a:r>
            <a:b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NA57, J. Phys. G 32 (2006) 427; </a:t>
            </a:r>
            <a:b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NA57, J. Phys. G 37 (2010) 045105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77 (2008) 044908</a:t>
            </a:r>
          </a:p>
        </p:txBody>
      </p:sp>
      <p:pic>
        <p:nvPicPr>
          <p:cNvPr id="2050" name="Picture 2" descr="\\vmware-host\Shared Folders\share\QM2014\Screen Shot 2014-05-20 at 2.54.01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64704"/>
            <a:ext cx="5292080" cy="38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ware-host\Shared Folders\share\QM2014\Screen Shot 2014-05-18 at 11.18.15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4776"/>
            <a:ext cx="5207682" cy="38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8DFA4B4-DF5D-44C9-8A5D-9E61751E536B}" type="slidenum">
              <a:rPr lang="en-US" altLang="zh-CN" sz="1800">
                <a:solidFill>
                  <a:srgbClr val="40404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zh-CN" sz="1800" dirty="0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4624"/>
            <a:ext cx="8915400" cy="609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Ratios to pion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600" y="4941168"/>
            <a:ext cx="7344816" cy="1368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RHIC data is l</a:t>
            </a:r>
            <a:r>
              <a:rPr lang="en-US" altLang="ja-JP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ower than </a:t>
            </a:r>
            <a:r>
              <a:rPr lang="en-US" altLang="zh-CN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LHC</a:t>
            </a:r>
            <a:endParaRPr lang="en-US" altLang="ja-JP" sz="2400" dirty="0" smtClean="0">
              <a:latin typeface="Times New Roman" pitchFamily="18" charset="0"/>
              <a:ea typeface="宋体"/>
              <a:cs typeface="Times New Roman" pitchFamily="18" charset="0"/>
              <a:sym typeface="Symbol" pitchFamily="18" charset="2"/>
            </a:endParaRPr>
          </a:p>
          <a:p>
            <a:r>
              <a:rPr lang="en-US" altLang="ja-JP" sz="2400" dirty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L</a:t>
            </a:r>
            <a:r>
              <a:rPr lang="en-US" altLang="ja-JP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ower than thermal model fitting results for RHIC</a:t>
            </a:r>
          </a:p>
          <a:p>
            <a:r>
              <a:rPr lang="en-US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Ω/</a:t>
            </a:r>
            <a:r>
              <a:rPr lang="el-GR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 (LHC&gt;RHIC) in </a:t>
            </a:r>
            <a:r>
              <a:rPr lang="en-US" sz="2400" dirty="0" err="1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p+p</a:t>
            </a:r>
            <a:r>
              <a:rPr lang="en-US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, canonical suppression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8494" y="871649"/>
            <a:ext cx="3240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models: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to RHIC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Andronic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Phys. </a:t>
            </a: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 673 (2009) 142; Phys. </a:t>
            </a: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 678 (2009) 516</a:t>
            </a:r>
          </a:p>
          <a:p>
            <a:endParaRPr lang="en-US" altLang="zh-CN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to LHC, </a:t>
            </a:r>
            <a:b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Stachel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</a:t>
            </a: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1311.4662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449330" y="1448953"/>
            <a:ext cx="418814" cy="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5436096" y="1628800"/>
            <a:ext cx="432048" cy="64807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8DFA4B4-DF5D-44C9-8A5D-9E61751E536B}" type="slidenum">
              <a:rPr lang="en-US" altLang="zh-CN" sz="1800">
                <a:solidFill>
                  <a:srgbClr val="40404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zh-CN" sz="1800" dirty="0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4624"/>
            <a:ext cx="8915400" cy="609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Nuclear modification factor (R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AA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4941168"/>
            <a:ext cx="7848872" cy="122413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baryon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AA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much larger than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proton/pion up to 4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lvl="1" indent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Interplay of strange quark energy loss and coalescence or recombination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1562" y="2420888"/>
                <a:ext cx="3197286" cy="16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1400" b="0" i="1" u="sng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1400" b="0" i="1" u="sng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u="sng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400" b="0" i="1" u="sng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l-GR" altLang="zh-CN" sz="1400" i="1" u="sng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1400" i="1" u="sng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u="sng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0" i="0" u="sng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u="sng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zh-CN" sz="1400" b="0" i="0" u="sng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b="0" i="0" u="sng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zh-CN" sz="1400" b="0" i="0" u="sng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1400" b="0" i="1" u="sng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400" b="0" i="0" u="sng" smtClean="0">
                            <a:latin typeface="Cambria Math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zh-CN" sz="14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0-12%, </a:t>
                </a:r>
                <a:br>
                  <a:rPr lang="en-US" altLang="zh-CN" sz="14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STAR, Phys. Rev. </a:t>
                </a:r>
                <a:r>
                  <a:rPr lang="en-US" altLang="zh-CN" sz="1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Lett</a:t>
                </a:r>
                <a: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97 (2006) 152301</a:t>
                </a:r>
                <a:b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STAR, Phys.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Lett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 637 (2006) 161	</a:t>
                </a:r>
                <a:b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STAR, Phys. Rev. C 81 (2010) 054907</a:t>
                </a:r>
                <a:b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u="sng" smtClean="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1400" b="0" i="0" u="sng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altLang="zh-CN" sz="1400" b="0" i="0" u="sng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400" b="0" i="0" u="sng" smtClean="0">
                        <a:latin typeface="Cambria Math"/>
                      </a:rPr>
                      <m:t>p</m:t>
                    </m:r>
                    <m:r>
                      <a:rPr lang="en-US" altLang="zh-CN" sz="1400" b="0" i="0" u="sng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sz="1400" i="1" u="sng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400" i="0" u="sng" dirty="0">
                            <a:latin typeface="Cambria Math"/>
                          </a:rPr>
                          <m:t>p</m:t>
                        </m:r>
                      </m:e>
                    </m:acc>
                    <m:r>
                      <a:rPr lang="en-US" altLang="zh-CN" sz="1400" b="0" i="0" u="sng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4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0-12%, </a:t>
                </a:r>
                <a:r>
                  <a:rPr lang="en-US" altLang="zh-CN" sz="1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CN" sz="1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STAR, Phys. Rev. </a:t>
                </a:r>
                <a:r>
                  <a:rPr lang="en-US" altLang="zh-CN" sz="1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Lett</a:t>
                </a:r>
                <a:r>
                  <a:rPr lang="en-US" altLang="zh-CN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108 (2012) 072302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562" y="2420888"/>
                <a:ext cx="3197286" cy="1603068"/>
              </a:xfrm>
              <a:prstGeom prst="rect">
                <a:avLst/>
              </a:prstGeom>
              <a:blipFill rotWithShape="1">
                <a:blip r:embed="rId3"/>
                <a:stretch>
                  <a:fillRect l="-381" t="-380" r="-190" b="-3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pic>
        <p:nvPicPr>
          <p:cNvPr id="2050" name="Picture 2" descr="\\vmware-host\Shared Folders\share\QM2014\Screen Shot 2014-05-18 at 5.30.54 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530363" cy="39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916832"/>
            <a:ext cx="26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error only for </a:t>
            </a:r>
            <a:r>
              <a:rPr lang="el-GR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Ω</a:t>
            </a:r>
            <a:endParaRPr lang="zh-CN" alt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vmware-host\Shared Folders\share\QM2014\Screen Shot 2014-05-20 at 2.33.04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51" y="908720"/>
            <a:ext cx="2857661" cy="7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8DFA4B4-DF5D-44C9-8A5D-9E61751E536B}" type="slidenum">
              <a:rPr lang="en-US" altLang="zh-CN" sz="1800">
                <a:solidFill>
                  <a:srgbClr val="40404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zh-CN" sz="1800" dirty="0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4624"/>
            <a:ext cx="8915400" cy="609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Ratio of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nucl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 mod. factors (R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UU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R</a:t>
            </a:r>
            <a:r>
              <a:rPr lang="en-US" sz="3200" b="1" baseline="-25000" dirty="0" err="1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AuAu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5085184"/>
            <a:ext cx="8208912" cy="122413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energy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density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central U+U is expected to be 20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higher,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i="1" baseline="-25000" dirty="0" err="1" smtClean="0"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-scaled high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2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yield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not suppressed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lang="el-GR" altLang="zh-CN" sz="22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formed through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coalescence/recombination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up to p</a:t>
            </a:r>
            <a:r>
              <a:rPr lang="en-US" altLang="zh-CN" sz="22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~ 6 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/c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76470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density 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Jet more quenched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r>
              <a:rPr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AuAu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 at high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Strangeness enhancement </a:t>
            </a:r>
            <a:b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(Coalescence?) </a:t>
            </a:r>
            <a:b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AuAu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 at intermediate 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pic>
        <p:nvPicPr>
          <p:cNvPr id="7170" name="Picture 2" descr="\\vmware-host\Shared Folders\share\QM2014\Screen Shot 2014-05-18 at 2.38.47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4894"/>
            <a:ext cx="5112568" cy="36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6790" y="3484165"/>
            <a:ext cx="2763642" cy="13849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0-10% </a:t>
            </a:r>
          </a:p>
          <a:p>
            <a:pPr>
              <a:lnSpc>
                <a:spcPct val="150000"/>
              </a:lnSpc>
            </a:pPr>
            <a:r>
              <a:rPr lang="en-US" altLang="zh-CN" sz="1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b="1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altLang="zh-C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325 ± 4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zh-CN" sz="1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b="1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zh-C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941 ± 26 </a:t>
            </a:r>
            <a:br>
              <a:rPr lang="en-US" altLang="zh-C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U+U 193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0-10%</a:t>
            </a:r>
            <a:b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b="1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altLang="zh-C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387 ± 4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zh-CN" sz="1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b="1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zh-C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1151 ± </a:t>
            </a:r>
            <a:r>
              <a:rPr lang="en-US" altLang="zh-CN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468470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error only</a:t>
            </a:r>
            <a:endParaRPr lang="zh-CN" alt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-162272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7906072" cy="5256584"/>
          </a:xfrm>
        </p:spPr>
        <p:txBody>
          <a:bodyPr>
            <a:no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Precision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measurement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Ω</a:t>
            </a:r>
            <a:r>
              <a:rPr lang="en-US" altLang="zh-CN" sz="2200" dirty="0" smtClean="0">
                <a:latin typeface="Calibri"/>
                <a:ea typeface="宋体" charset="-122"/>
                <a:cs typeface="Calibri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made at STAR with high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statistics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U+U at top RHIC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energies</a:t>
            </a:r>
          </a:p>
          <a:p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Ω enhancement factors from RHIC</a:t>
            </a:r>
            <a:r>
              <a:rPr lang="zh-CN" altLang="en-US" sz="2200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are in between SPS and LHC</a:t>
            </a:r>
          </a:p>
          <a:p>
            <a:r>
              <a:rPr lang="en-US" altLang="zh-CN" sz="2200" dirty="0">
                <a:latin typeface="Times New Roman" pitchFamily="18" charset="0"/>
                <a:ea typeface="宋体" charset="-122"/>
                <a:cs typeface="Times New Roman" pitchFamily="18" charset="0"/>
              </a:rPr>
              <a:t>Ω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canonical suppression may still remain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in central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collisions</a:t>
            </a:r>
            <a:endParaRPr lang="en-US" altLang="zh-CN" sz="22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lvl="1"/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Larger strangeness enhancement in central U+U</a:t>
            </a:r>
          </a:p>
          <a:p>
            <a:pPr lvl="1"/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Lower</a:t>
            </a:r>
            <a:r>
              <a:rPr lang="zh-CN" altLang="en-US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Ω/</a:t>
            </a:r>
            <a:r>
              <a:rPr lang="el-GR" altLang="zh-CN" sz="2000" dirty="0" smtClean="0">
                <a:latin typeface="Times New Roman" pitchFamily="18" charset="0"/>
                <a:ea typeface="宋体"/>
                <a:cs typeface="Times New Roman" pitchFamily="18" charset="0"/>
              </a:rPr>
              <a:t>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ratio than LHC and thermal model </a:t>
            </a:r>
          </a:p>
          <a:p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Ω R</a:t>
            </a:r>
            <a:r>
              <a:rPr lang="en-US" altLang="zh-CN" sz="2200" baseline="-25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AA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(0-5%) is above 3 </a:t>
            </a:r>
            <a:r>
              <a:rPr lang="en-US" altLang="zh-CN" sz="2200" dirty="0">
                <a:latin typeface="Times New Roman" pitchFamily="18" charset="0"/>
                <a:ea typeface="宋体" charset="-122"/>
                <a:cs typeface="Times New Roman" pitchFamily="18" charset="0"/>
              </a:rPr>
              <a:t>up to 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4 </a:t>
            </a:r>
            <a:r>
              <a:rPr lang="en-US" altLang="zh-CN" sz="220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GeV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/c and R</a:t>
            </a:r>
            <a:r>
              <a:rPr lang="en-US" altLang="zh-CN" sz="2200" baseline="-25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UU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/R</a:t>
            </a:r>
            <a:r>
              <a:rPr lang="en-US" altLang="zh-CN" sz="2200" baseline="-25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AuAu 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(0-10%) does not show suppression up to 6 </a:t>
            </a:r>
            <a:r>
              <a:rPr lang="en-US" altLang="zh-CN" sz="220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GeV</a:t>
            </a:r>
            <a: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/c</a:t>
            </a:r>
            <a:br>
              <a:rPr lang="en-US" altLang="zh-CN" sz="2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r>
              <a:rPr lang="en-US" altLang="zh-CN" sz="22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lang="el-GR" altLang="zh-CN" sz="22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formation in central collisions may be dominated by strange quark coalescence/recombination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up to p</a:t>
            </a:r>
            <a:r>
              <a:rPr lang="en-US" altLang="zh-CN" sz="22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~ 6 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2420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19808"/>
            <a:ext cx="7772400" cy="46454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 detector and </a:t>
            </a:r>
            <a:r>
              <a:rPr lang="el-GR" dirty="0" smtClean="0">
                <a:latin typeface="Times New Roman" pitchFamily="18" charset="0"/>
                <a:ea typeface="宋体"/>
                <a:cs typeface="Times New Roman" pitchFamily="18" charset="0"/>
              </a:rPr>
              <a:t>Ω</a:t>
            </a:r>
            <a:r>
              <a:rPr lang="en-US" dirty="0" smtClean="0">
                <a:latin typeface="Calibri"/>
                <a:ea typeface="宋体"/>
                <a:cs typeface="Calibri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reconstruction</a:t>
            </a:r>
          </a:p>
          <a:p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spectra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Strangeness enhancement factors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 ratios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Nuclear modification factors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939" y="4800564"/>
            <a:ext cx="461665" cy="60958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0618" y="6444044"/>
            <a:ext cx="659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3312" y="645333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27584" y="1196752"/>
                <a:ext cx="7772400" cy="504056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Strange quark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current mass ~100 MeV &lt;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  <a:p>
                <a:pPr lvl="1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air produced in heavy-ion collisions (total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0)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Baryon with 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only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strange quarks: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𝛀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 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sss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  <m:t>𝛀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  <m:t>𝐬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  <m:t>𝐬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1" dirty="0">
                            <a:solidFill>
                              <a:srgbClr val="FF0000"/>
                            </a:solidFill>
                            <a:latin typeface="Cambria Math"/>
                            <a:ea typeface="宋体"/>
                            <a:cs typeface="Times New Roman" pitchFamily="18" charset="0"/>
                          </a:rPr>
                          <m:t>𝐬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ea typeface="宋体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small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hadronic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cross section</a:t>
                </a:r>
              </a:p>
              <a:p>
                <a:pPr lvl="1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 feed down from excited states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sensitive to the early stage dynamics of the medium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Key observables: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Strangeness enhancement factors – canonical suppression  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Particle ratios – chemical equilibration 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Nuclear modification factors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– interplay of strange 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quark energy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loss and recombination/coalescence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6752"/>
                <a:ext cx="7772400" cy="5040560"/>
              </a:xfrm>
              <a:prstGeom prst="rect">
                <a:avLst/>
              </a:prstGeom>
              <a:blipFill rotWithShape="1">
                <a:blip r:embed="rId3"/>
                <a:stretch>
                  <a:fillRect l="-784" t="-1814" r="-2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277697"/>
            <a:ext cx="8915400" cy="6096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Motivation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17925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77697"/>
            <a:ext cx="8915400" cy="6096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Motivation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4" y="1196752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latin typeface="Times New Roman" pitchFamily="18" charset="0"/>
                <a:ea typeface="宋体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ea typeface="宋体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the baseline for strangeness enhancement study  </a:t>
            </a:r>
          </a:p>
        </p:txBody>
      </p:sp>
      <p:pic>
        <p:nvPicPr>
          <p:cNvPr id="1026" name="Picture 2" descr="\\vmware-host\Shared Folders\share\QM2014\Screen Shot 2014-05-16 at 6.05.12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415531" cy="36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6068035"/>
            <a:ext cx="394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044908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533446" y="3645024"/>
            <a:ext cx="1974658" cy="178211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284984"/>
            <a:ext cx="33843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errors (2001-2002 data)</a:t>
            </a: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times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were taken in year 2009!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77697"/>
            <a:ext cx="8915400" cy="6096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Motivation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980728"/>
            <a:ext cx="8568952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latin typeface="Times New Roman" pitchFamily="18" charset="0"/>
                <a:ea typeface="宋体"/>
                <a:cs typeface="Times New Roman" pitchFamily="18" charset="0"/>
              </a:rPr>
              <a:t>Ω</a:t>
            </a:r>
            <a:r>
              <a:rPr lang="en-US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宋体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Au+Au</a:t>
            </a:r>
            <a:r>
              <a:rPr lang="en-US" dirty="0" smtClean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宋体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ea typeface="宋体"/>
                <a:cs typeface="Times New Roman" pitchFamily="18" charset="0"/>
              </a:rPr>
              <a:t> in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U+U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U+U collisions expected to have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20% higher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density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enhancement in U+U?</a:t>
            </a:r>
          </a:p>
          <a:p>
            <a:pPr lvl="1"/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yield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suppressed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 high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and even more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suppressed in U+U?</a:t>
            </a:r>
          </a:p>
        </p:txBody>
      </p:sp>
      <p:pic>
        <p:nvPicPr>
          <p:cNvPr id="2051" name="Picture 3" descr="\\vmware-host\Shared Folders\share\QM2014\Screen Shot 2014-05-16 at 6.34.04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4" y="3068960"/>
            <a:ext cx="5176672" cy="34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5373216"/>
            <a:ext cx="36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Kikola</a:t>
            </a: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Odyniec</a:t>
            </a: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Vogt, Phys. Rev. C 84 (2011) 054907  </a:t>
            </a:r>
            <a:b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Masui, </a:t>
            </a:r>
            <a:r>
              <a:rPr lang="en-US" altLang="zh-CN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Mohanty</a:t>
            </a: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Xu, Phys. </a:t>
            </a:r>
            <a:r>
              <a:rPr lang="en-US" altLang="zh-CN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 679 (2009) 440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vmware-host\Shared Folders\share\QM2014\Screen Shot 2014-05-16 at 10.38.14 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95" y="3228462"/>
            <a:ext cx="1832682" cy="12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vmware-host\Shared Folders\share\QM2014\Screen Shot 2014-05-16 at 10.38.24 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6321"/>
            <a:ext cx="2202102" cy="19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3014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089"/>
            <a:ext cx="9228960" cy="69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999463" y="2093981"/>
            <a:ext cx="1092817" cy="3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 dirty="0" err="1">
                <a:solidFill>
                  <a:srgbClr val="FF0000"/>
                </a:solidFill>
              </a:rPr>
              <a:t>upVPD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109120" y="757520"/>
            <a:ext cx="11606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>
                <a:solidFill>
                  <a:srgbClr val="FF0000"/>
                </a:solidFill>
              </a:rPr>
              <a:t>Magnet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50401" y="1045550"/>
            <a:ext cx="70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720161" y="881373"/>
            <a:ext cx="9576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>
                <a:solidFill>
                  <a:srgbClr val="FF0000"/>
                </a:solidFill>
              </a:rPr>
              <a:t>BEMC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976801" y="1821792"/>
            <a:ext cx="70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>
                <a:solidFill>
                  <a:srgbClr val="FF0000"/>
                </a:solidFill>
              </a:rPr>
              <a:t>BBC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25761" y="937539"/>
            <a:ext cx="839520" cy="4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>
                <a:solidFill>
                  <a:srgbClr val="FF0000"/>
                </a:solidFill>
              </a:rPr>
              <a:t>EEMC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177600" y="1005226"/>
            <a:ext cx="70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b="1" dirty="0">
                <a:solidFill>
                  <a:srgbClr val="FF0000"/>
                </a:solidFill>
              </a:rPr>
              <a:t>TPC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742881" y="6616055"/>
            <a:ext cx="178272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820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en-US" altLang="en-US" sz="900">
                <a:solidFill>
                  <a:srgbClr val="FFFFFF"/>
                </a:solidFill>
                <a:cs typeface="Arial" charset="0"/>
              </a:rPr>
              <a:t>© </a:t>
            </a:r>
            <a:r>
              <a:rPr lang="en-US" altLang="en-US" sz="900">
                <a:solidFill>
                  <a:srgbClr val="FFFFFF"/>
                </a:solidFill>
              </a:rPr>
              <a:t>Maria &amp; Alex Schmah </a:t>
            </a: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1454400" y="1224129"/>
            <a:ext cx="560160" cy="48821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 flipH="1">
            <a:off x="6858721" y="2140065"/>
            <a:ext cx="342720" cy="73303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1" name="Line 12"/>
          <p:cNvSpPr>
            <a:spLocks noChangeShapeType="1"/>
          </p:cNvSpPr>
          <p:nvPr/>
        </p:nvSpPr>
        <p:spPr bwMode="auto">
          <a:xfrm flipH="1">
            <a:off x="6282721" y="2402172"/>
            <a:ext cx="198720" cy="720076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2" name="Line 13"/>
          <p:cNvSpPr>
            <a:spLocks noChangeShapeType="1"/>
          </p:cNvSpPr>
          <p:nvPr/>
        </p:nvSpPr>
        <p:spPr bwMode="auto">
          <a:xfrm flipH="1">
            <a:off x="4907520" y="1303337"/>
            <a:ext cx="1442880" cy="1244291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 flipH="1">
            <a:off x="4842720" y="1067153"/>
            <a:ext cx="540000" cy="81224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>
            <a:off x="3168000" y="1224129"/>
            <a:ext cx="1177920" cy="962021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>
            <a:off x="2252160" y="1342221"/>
            <a:ext cx="1977120" cy="121692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539552" y="12962"/>
            <a:ext cx="8310688" cy="6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18000"/>
              </a:lnSpc>
            </a:pPr>
            <a:r>
              <a:rPr lang="en-US" altLang="en-US" sz="2900" b="1" dirty="0">
                <a:solidFill>
                  <a:srgbClr val="FFFFFF"/>
                </a:solidFill>
                <a:latin typeface="Arial Black" pitchFamily="32" charset="0"/>
              </a:rPr>
              <a:t>The</a:t>
            </a:r>
            <a:r>
              <a:rPr lang="en-US" altLang="en-US" sz="29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n-US" altLang="en-US" sz="2900" b="1" dirty="0" err="1" smtClean="0">
                <a:solidFill>
                  <a:srgbClr val="FF0000"/>
                </a:solidFill>
                <a:latin typeface="Arial Black" pitchFamily="32" charset="0"/>
              </a:rPr>
              <a:t>S</a:t>
            </a:r>
            <a:r>
              <a:rPr lang="en-US" altLang="en-US" sz="2900" b="1" dirty="0" err="1" smtClean="0">
                <a:solidFill>
                  <a:srgbClr val="FFFFFF"/>
                </a:solidFill>
                <a:latin typeface="Arial Black" pitchFamily="32" charset="0"/>
              </a:rPr>
              <a:t>olenoidal</a:t>
            </a:r>
            <a:r>
              <a:rPr lang="en-US" altLang="en-US" sz="2900" b="1" dirty="0" smtClean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n-US" altLang="en-US" sz="2900" b="1" dirty="0">
                <a:solidFill>
                  <a:srgbClr val="FF0000"/>
                </a:solidFill>
                <a:latin typeface="Arial Black" pitchFamily="32" charset="0"/>
              </a:rPr>
              <a:t>T</a:t>
            </a:r>
            <a:r>
              <a:rPr lang="en-US" altLang="en-US" sz="2900" b="1" dirty="0">
                <a:solidFill>
                  <a:srgbClr val="FFFFFF"/>
                </a:solidFill>
                <a:latin typeface="Arial Black" pitchFamily="32" charset="0"/>
              </a:rPr>
              <a:t>racker</a:t>
            </a:r>
            <a:r>
              <a:rPr lang="en-US" altLang="en-US" sz="29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n-US" altLang="en-US" sz="2900" b="1" dirty="0">
                <a:solidFill>
                  <a:srgbClr val="FF0000"/>
                </a:solidFill>
                <a:latin typeface="Arial Black" pitchFamily="32" charset="0"/>
              </a:rPr>
              <a:t>A</a:t>
            </a:r>
            <a:r>
              <a:rPr lang="en-US" altLang="en-US" sz="2900" b="1" dirty="0">
                <a:solidFill>
                  <a:srgbClr val="FFFFFF"/>
                </a:solidFill>
                <a:latin typeface="Arial Black" pitchFamily="32" charset="0"/>
              </a:rPr>
              <a:t>t</a:t>
            </a:r>
            <a:r>
              <a:rPr lang="en-US" altLang="en-US" sz="29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n-US" altLang="en-US" sz="2900" b="1" dirty="0">
                <a:solidFill>
                  <a:srgbClr val="FF0000"/>
                </a:solidFill>
                <a:latin typeface="Arial Black" pitchFamily="32" charset="0"/>
              </a:rPr>
              <a:t>R</a:t>
            </a:r>
            <a:r>
              <a:rPr lang="en-US" altLang="en-US" sz="2900" b="1" dirty="0">
                <a:solidFill>
                  <a:srgbClr val="FFFFFF"/>
                </a:solidFill>
                <a:latin typeface="Arial Black" pitchFamily="32" charset="0"/>
              </a:rPr>
              <a:t>HIC (STAR)</a:t>
            </a:r>
          </a:p>
        </p:txBody>
      </p:sp>
      <p:pic>
        <p:nvPicPr>
          <p:cNvPr id="206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5805250"/>
            <a:ext cx="1199520" cy="97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0736"/>
              </p:ext>
            </p:extLst>
          </p:nvPr>
        </p:nvGraphicFramePr>
        <p:xfrm>
          <a:off x="3059832" y="4581128"/>
          <a:ext cx="4536504" cy="2034492"/>
        </p:xfrm>
        <a:graphic>
          <a:graphicData uri="http://schemas.openxmlformats.org/drawingml/2006/table">
            <a:tbl>
              <a:tblPr/>
              <a:tblGrid>
                <a:gridCol w="795700"/>
                <a:gridCol w="968496"/>
                <a:gridCol w="882098"/>
                <a:gridCol w="1890210"/>
              </a:tblGrid>
              <a:tr h="8542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√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NN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(GeV)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Minimum bias events in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err="1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p+p</a:t>
                      </a:r>
                      <a:endParaRPr lang="en-US" sz="1800" b="1" kern="1200" dirty="0" smtClean="0">
                        <a:solidFill>
                          <a:srgbClr val="791118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 107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err="1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Au+Au</a:t>
                      </a:r>
                      <a:endParaRPr lang="en-US" sz="1800" b="1" kern="1200" dirty="0" smtClean="0">
                        <a:solidFill>
                          <a:srgbClr val="791118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 480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U+U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791118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~ 270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458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9870"/>
            <a:ext cx="3822576" cy="37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vmware-host\Shared Folders\share\QM2014\Screen Shot 2014-05-16 at 4.05.14 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63" y="3304960"/>
            <a:ext cx="3736417" cy="32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302419" y="0"/>
            <a:ext cx="8689065" cy="609674"/>
          </a:xfrm>
        </p:spPr>
        <p:txBody>
          <a:bodyPr>
            <a:normAutofit fontScale="90000"/>
          </a:bodyPr>
          <a:lstStyle/>
          <a:p>
            <a:pPr>
              <a:buFont typeface="Symbol" pitchFamily="18" charset="2"/>
              <a:buNone/>
            </a:pPr>
            <a:r>
              <a:rPr lang="el-GR" altLang="zh-CN" sz="3200" b="1" dirty="0" smtClean="0">
                <a:solidFill>
                  <a:schemeClr val="tx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Ω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reconstruction in STAR</a:t>
            </a:r>
            <a:endParaRPr lang="zh-CN" alt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11"/>
          <p:cNvSpPr txBox="1">
            <a:spLocks noChangeArrowheads="1"/>
          </p:cNvSpPr>
          <p:nvPr/>
        </p:nvSpPr>
        <p:spPr bwMode="auto">
          <a:xfrm flipH="1" flipV="1">
            <a:off x="71438" y="4648200"/>
            <a:ext cx="461962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9092" y="4697849"/>
            <a:ext cx="5157004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3464" indent="-283464" eaLnBrk="1" hangingPunct="1">
              <a:lnSpc>
                <a:spcPts val="3225"/>
              </a:lnSpc>
              <a:buFont typeface="Arial" pitchFamily="34" charset="0"/>
              <a:buChar char="•"/>
            </a:pPr>
            <a:r>
              <a:rPr lang="el-GR" altLang="ja-JP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Ω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ja-JP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</a:t>
            </a:r>
            <a:r>
              <a:rPr lang="el-GR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Λ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 </a:t>
            </a:r>
            <a:r>
              <a:rPr lang="ja-JP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(p+</a:t>
            </a:r>
            <a:r>
              <a:rPr lang="el-GR" altLang="ja-JP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π</a:t>
            </a:r>
            <a:r>
              <a:rPr lang="en-US" altLang="ja-JP" sz="2400" dirty="0" smtClean="0">
                <a:latin typeface="Times New Roman" pitchFamily="18" charset="0"/>
                <a:ea typeface="宋体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</a:p>
          <a:p>
            <a:pPr marL="283464" indent="-283464" eaLnBrk="1" hangingPunct="1">
              <a:lnSpc>
                <a:spcPts val="3225"/>
              </a:lnSpc>
              <a:buFont typeface="Arial" pitchFamily="34" charset="0"/>
              <a:buChar char="•"/>
            </a:pPr>
            <a:r>
              <a:rPr lang="el-GR" altLang="ja-JP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,K, p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are identified with TPC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/dx</a:t>
            </a:r>
          </a:p>
          <a:p>
            <a:pPr marL="283464" indent="-283464" eaLnBrk="1" hangingPunct="1">
              <a:lnSpc>
                <a:spcPts val="3225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 the secondary vertex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3312" y="645333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2051" name="Picture 3" descr="\\vmware-host\Shared Folders\share\QM2014\Screen Shot 2014-05-10 at 10.22.28 P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" b="422"/>
          <a:stretch/>
        </p:blipFill>
        <p:spPr bwMode="auto">
          <a:xfrm>
            <a:off x="4998250" y="620688"/>
            <a:ext cx="3750214" cy="25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4832" y="23488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π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09244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ea typeface="宋体"/>
              </a:rPr>
              <a:t>K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056" y="183553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6136" y="3974549"/>
                <a:ext cx="1071704" cy="462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altLang="zh-CN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𝛀</m:t>
                          </m:r>
                        </m:e>
                      </m:acc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974549"/>
                <a:ext cx="1071704" cy="462563"/>
              </a:xfrm>
              <a:prstGeom prst="rect">
                <a:avLst/>
              </a:prstGeom>
              <a:blipFill rotWithShape="1">
                <a:blip r:embed="rId6"/>
                <a:stretch>
                  <a:fillRect r="-38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067298" y="5857527"/>
            <a:ext cx="1609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preliminary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50190"/>
            <a:ext cx="2359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56078" y="3585307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078" y="3585307"/>
                <a:ext cx="47961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1057902"/>
                <a:ext cx="2880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2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𝐊</m:t>
                          </m:r>
                        </m:e>
                        <m:sup>
                          <m:r>
                            <a:rPr lang="en-US" altLang="zh-CN" sz="12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057902"/>
                <a:ext cx="288032" cy="276999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979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8DFA4B4-DF5D-44C9-8A5D-9E61751E536B}" type="slidenum">
              <a:rPr lang="en-US" altLang="zh-CN" sz="1800">
                <a:solidFill>
                  <a:srgbClr val="40404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zh-CN" sz="1800" dirty="0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4624"/>
            <a:ext cx="8915400" cy="609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spectra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83671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|y|&lt;0.5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statistical error only</a:t>
            </a:r>
          </a:p>
          <a:p>
            <a:pPr>
              <a:lnSpc>
                <a:spcPct val="150000"/>
              </a:lnSpc>
            </a:pP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STAR, Phys. Rev. C 75 (2007) 064901</a:t>
            </a:r>
            <a:b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STAR, Phys. Rev. </a:t>
            </a:r>
            <a:r>
              <a:rPr lang="en-US" altLang="zh-CN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98 (2007) 062301</a:t>
            </a:r>
            <a:b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central (0-5, 5-10</a:t>
            </a:r>
            <a:r>
              <a:rPr lang="en-US" altLang="zh-CN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new </a:t>
            </a:r>
            <a:r>
              <a:rPr lang="en-US" altLang="zh-CN" sz="1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altLang="zh-CN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U+U data available </a:t>
            </a:r>
            <a:r>
              <a:rPr lang="en-US" altLang="zh-CN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far</a:t>
            </a:r>
            <a:endParaRPr lang="zh-CN" altLang="en-US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88024" y="4077072"/>
            <a:ext cx="4248472" cy="1733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3464" indent="-283464" eaLnBrk="1" hangingPunct="1">
              <a:lnSpc>
                <a:spcPts val="3225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 6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/c for both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U+U central collisions</a:t>
            </a:r>
          </a:p>
          <a:p>
            <a:pPr marL="283464" indent="-283464" eaLnBrk="1" hangingPunct="1">
              <a:lnSpc>
                <a:spcPts val="3225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Yields (U+U &gt;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pic>
        <p:nvPicPr>
          <p:cNvPr id="3077" name="Picture 5" descr="\\vmware-host\Shared Folders\share\QM2014\Screen Shot 2014-05-17 at 10.18.13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70587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8DFA4B4-DF5D-44C9-8A5D-9E61751E536B}" type="slidenum">
              <a:rPr lang="en-US" altLang="zh-CN" sz="1800">
                <a:solidFill>
                  <a:srgbClr val="40404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zh-CN" sz="1800" dirty="0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4624"/>
            <a:ext cx="8915400" cy="609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Centrality dependence of yields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5576" y="5229200"/>
            <a:ext cx="777240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ea typeface="宋体"/>
                <a:cs typeface="Times New Roman" pitchFamily="18" charset="0"/>
              </a:rPr>
              <a:t>Ω baryon yield per participant increases with </a:t>
            </a:r>
            <a:r>
              <a:rPr lang="en-US" dirty="0" err="1" smtClean="0">
                <a:latin typeface="Times New Roman" pitchFamily="18" charset="0"/>
                <a:ea typeface="宋体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Times New Roman" pitchFamily="18" charset="0"/>
                <a:ea typeface="宋体"/>
                <a:cs typeface="Times New Roman" pitchFamily="18" charset="0"/>
              </a:rPr>
              <a:t>part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268760"/>
            <a:ext cx="36004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|y|&lt;0.5 for new </a:t>
            </a:r>
            <a:r>
              <a:rPr lang="en-US" altLang="zh-CN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U+U data</a:t>
            </a:r>
          </a:p>
          <a:p>
            <a:pPr>
              <a:lnSpc>
                <a:spcPct val="150000"/>
              </a:lnSpc>
            </a:pP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</a:t>
            </a:r>
            <a:endParaRPr lang="zh-CN" alt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75 (2007) 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064901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</a:t>
            </a:r>
            <a:r>
              <a:rPr lang="en-US" altLang="zh-CN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98 (2007) 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062301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3635896" y="6453336"/>
            <a:ext cx="2232248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8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00" dirty="0" err="1" smtClean="0"/>
              <a:t>Xianglei</a:t>
            </a:r>
            <a:r>
              <a:rPr lang="en-US" altLang="zh-CN" sz="1300" dirty="0" smtClean="0"/>
              <a:t> Zhu, QM2014</a:t>
            </a:r>
            <a:endParaRPr lang="zh-CN" altLang="en-US" sz="1300" dirty="0"/>
          </a:p>
        </p:txBody>
      </p:sp>
      <p:pic>
        <p:nvPicPr>
          <p:cNvPr id="4099" name="Picture 3" descr="\\vmware-host\Shared Folders\share\QM2014\Screen Shot 2014-05-18 at 5.56.29 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" y="908720"/>
            <a:ext cx="55726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45621</TotalTime>
  <Words>724</Words>
  <Application>Microsoft Office PowerPoint</Application>
  <PresentationFormat>全屏显示(4:3)</PresentationFormat>
  <Paragraphs>162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Equity</vt:lpstr>
      <vt:lpstr>Ω production in p+p, Au+Au and U+U collisions at STAR</vt:lpstr>
      <vt:lpstr>Outline </vt:lpstr>
      <vt:lpstr>PowerPoint 演示文稿</vt:lpstr>
      <vt:lpstr>PowerPoint 演示文稿</vt:lpstr>
      <vt:lpstr>PowerPoint 演示文稿</vt:lpstr>
      <vt:lpstr>PowerPoint 演示文稿</vt:lpstr>
      <vt:lpstr>Ω reconstruction in STAR</vt:lpstr>
      <vt:lpstr>pT spectra</vt:lpstr>
      <vt:lpstr>Centrality dependence of yields</vt:lpstr>
      <vt:lpstr>Strangeness enhancement factor</vt:lpstr>
      <vt:lpstr>Ratios to pion</vt:lpstr>
      <vt:lpstr>Nuclear modification factor (RAA)</vt:lpstr>
      <vt:lpstr>Ratio of nucl. mod. factors (RUU/RAuAu)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vertex finding in Au+Au @ 39 GeV </dc:title>
  <dc:creator>Xianglei</dc:creator>
  <cp:lastModifiedBy>X. ZHU</cp:lastModifiedBy>
  <cp:revision>2204</cp:revision>
  <cp:lastPrinted>2013-07-21T20:42:32Z</cp:lastPrinted>
  <dcterms:created xsi:type="dcterms:W3CDTF">2010-10-22T01:06:23Z</dcterms:created>
  <dcterms:modified xsi:type="dcterms:W3CDTF">2014-05-25T12:23:21Z</dcterms:modified>
</cp:coreProperties>
</file>